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8" r:id="rId3"/>
    <p:sldId id="278" r:id="rId4"/>
    <p:sldId id="281" r:id="rId5"/>
    <p:sldId id="260" r:id="rId6"/>
    <p:sldId id="256" r:id="rId7"/>
    <p:sldId id="261" r:id="rId8"/>
    <p:sldId id="266" r:id="rId9"/>
    <p:sldId id="262" r:id="rId10"/>
    <p:sldId id="265" r:id="rId11"/>
    <p:sldId id="258" r:id="rId12"/>
    <p:sldId id="284" r:id="rId13"/>
    <p:sldId id="283" r:id="rId14"/>
    <p:sldId id="285" r:id="rId15"/>
    <p:sldId id="263" r:id="rId16"/>
    <p:sldId id="269" r:id="rId17"/>
    <p:sldId id="287" r:id="rId18"/>
    <p:sldId id="276" r:id="rId1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87011" autoAdjust="0"/>
  </p:normalViewPr>
  <p:slideViewPr>
    <p:cSldViewPr>
      <p:cViewPr>
        <p:scale>
          <a:sx n="75" d="100"/>
          <a:sy n="75" d="100"/>
        </p:scale>
        <p:origin x="54" y="-9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EF0DB-371A-48ED-9107-118BCFC741BA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3D7A-9E42-4548-990C-7D2596BB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viết</a:t>
            </a:r>
            <a:r>
              <a:rPr lang="en-US" baseline="0" smtClean="0"/>
              <a:t> bảng con</a:t>
            </a:r>
          </a:p>
          <a:p>
            <a:r>
              <a:rPr lang="en-US" baseline="0" smtClean="0"/>
              <a:t>HS viết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83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mtClean="0"/>
              <a:t>Chú</a:t>
            </a:r>
            <a:r>
              <a:rPr lang="en-US" baseline="0" smtClean="0"/>
              <a:t> ý HD HS:</a:t>
            </a:r>
          </a:p>
          <a:p>
            <a:pPr marL="0" indent="0">
              <a:buFontTx/>
              <a:buNone/>
            </a:pPr>
            <a:r>
              <a:rPr lang="en-US" baseline="0" smtClean="0"/>
              <a:t>- Hiểu nghĩa của câu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Viết hoa chữ đầu câu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Khoảng cách giữa các chữ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Kĩ thuật nối chữ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Độ cao các con chữ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9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Viết</a:t>
            </a:r>
            <a:r>
              <a:rPr lang="en-US" baseline="0" smtClean="0"/>
              <a:t>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7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Viết</a:t>
            </a:r>
            <a:r>
              <a:rPr lang="en-US" baseline="0" smtClean="0"/>
              <a:t>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0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Đến đây</a:t>
            </a:r>
            <a:r>
              <a:rPr lang="en-US" baseline="0" smtClean="0"/>
              <a:t> thì cho HS tự nói về độ cao, độ rộng, GV k cần chú thích nữa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Chữ</a:t>
            </a:r>
            <a:r>
              <a:rPr lang="en-US" baseline="0" smtClean="0"/>
              <a:t> hoa H gồm mấy nét? 3 nét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Chữ</a:t>
            </a:r>
            <a:r>
              <a:rPr lang="en-US" baseline="0" smtClean="0"/>
              <a:t> hoa A gồm mấy nét?</a:t>
            </a:r>
          </a:p>
          <a:p>
            <a:r>
              <a:rPr lang="en-US" baseline="0" smtClean="0"/>
              <a:t>Chữ hoa A có 3 nét (tham khảo SGV)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viết</a:t>
            </a:r>
            <a:r>
              <a:rPr lang="en-US" baseline="0" smtClean="0"/>
              <a:t> bảng con</a:t>
            </a:r>
          </a:p>
          <a:p>
            <a:r>
              <a:rPr lang="en-US" baseline="0" smtClean="0"/>
              <a:t>HS viết vở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8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3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1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3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7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6042" y="2743200"/>
            <a:ext cx="7970838" cy="13716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80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  <a:endParaRPr lang="en-US" sz="80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6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47;p69"/>
          <p:cNvSpPr/>
          <p:nvPr/>
        </p:nvSpPr>
        <p:spPr>
          <a:xfrm>
            <a:off x="878046" y="678945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latin typeface="Arial Rounded MT Bold" pitchFamily="34" charset="0"/>
              </a:rPr>
              <a:t>2</a:t>
            </a:r>
            <a:endParaRPr sz="4800">
              <a:latin typeface="Arial Rounded MT Bold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2445" y="609600"/>
            <a:ext cx="9698673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 viết mẫu chữ hoa </a:t>
            </a:r>
            <a:r>
              <a:rPr lang="en-US" b="1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(cỡ chữ vừa)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8786"/>
          <a:stretch/>
        </p:blipFill>
        <p:spPr>
          <a:xfrm>
            <a:off x="3801609" y="1930399"/>
            <a:ext cx="4876800" cy="44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908969" y="671550"/>
            <a:ext cx="95250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 viết mẫu chữ hoa </a:t>
            </a:r>
            <a:r>
              <a:rPr lang="en-US" b="1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b="1" smtClean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(cỡ chữ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Google Shape;747;p69"/>
          <p:cNvSpPr/>
          <p:nvPr/>
        </p:nvSpPr>
        <p:spPr>
          <a:xfrm>
            <a:off x="994569" y="71476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2</a:t>
            </a:r>
            <a:endParaRPr sz="4800">
              <a:latin typeface="Arial Rounded MT Bold" pitchFamily="34" charset="0"/>
            </a:endParaRPr>
          </a:p>
        </p:txBody>
      </p:sp>
      <p:pic>
        <p:nvPicPr>
          <p:cNvPr id="5" name="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6319" y="1905000"/>
            <a:ext cx="464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9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89919" y="228600"/>
            <a:ext cx="9525000" cy="1143000"/>
          </a:xfrm>
        </p:spPr>
        <p:txBody>
          <a:bodyPr>
            <a:normAutofit/>
          </a:bodyPr>
          <a:lstStyle/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b="1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Google Shape;747;p69"/>
          <p:cNvSpPr/>
          <p:nvPr/>
        </p:nvSpPr>
        <p:spPr>
          <a:xfrm>
            <a:off x="975519" y="27181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3</a:t>
            </a:r>
            <a:endParaRPr sz="4800">
              <a:latin typeface="Arial Rounded MT Bol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20" y="1516493"/>
            <a:ext cx="5791200" cy="5094446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537547"/>
              </p:ext>
            </p:extLst>
          </p:nvPr>
        </p:nvGraphicFramePr>
        <p:xfrm>
          <a:off x="-3215481" y="2784973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1991235" y="3253029"/>
            <a:ext cx="166116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smtClean="0">
                <a:solidFill>
                  <a:schemeClr val="bg1"/>
                </a:solidFill>
                <a:latin typeface="HP001 5 hàng" pitchFamily="34" charset="0"/>
                <a:ea typeface="HP001 4H" pitchFamily="34" charset="-127"/>
              </a:rPr>
              <a:t>H</a:t>
            </a:r>
            <a:endParaRPr lang="en-US" sz="2500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37" y="1618815"/>
            <a:ext cx="5148938" cy="501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72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889919" y="228600"/>
            <a:ext cx="9525000" cy="1143000"/>
          </a:xfrm>
        </p:spPr>
        <p:txBody>
          <a:bodyPr>
            <a:normAutofit/>
          </a:bodyPr>
          <a:lstStyle/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Google Shape;747;p69"/>
          <p:cNvSpPr/>
          <p:nvPr/>
        </p:nvSpPr>
        <p:spPr>
          <a:xfrm>
            <a:off x="975519" y="27181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3</a:t>
            </a:r>
            <a:endParaRPr sz="4800">
              <a:latin typeface="Arial Rounded MT Bol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20" y="1516493"/>
            <a:ext cx="5791200" cy="5094446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565888"/>
              </p:ext>
            </p:extLst>
          </p:nvPr>
        </p:nvGraphicFramePr>
        <p:xfrm>
          <a:off x="-4587081" y="1789172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2744509" y="3601925"/>
            <a:ext cx="16611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smtClean="0">
                <a:solidFill>
                  <a:schemeClr val="bg1"/>
                </a:solidFill>
                <a:latin typeface="HP001 5 hàng" pitchFamily="34" charset="0"/>
                <a:ea typeface="HP001 4H" pitchFamily="34" charset="-127"/>
              </a:rPr>
              <a:t>H</a:t>
            </a:r>
            <a:endParaRPr lang="en-US" sz="1250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9006" r="12802" b="25806"/>
          <a:stretch/>
        </p:blipFill>
        <p:spPr bwMode="auto">
          <a:xfrm>
            <a:off x="4239420" y="1905000"/>
            <a:ext cx="35306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34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19" y="1676400"/>
            <a:ext cx="7153667" cy="31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475847" y="946879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38119" y="5181600"/>
            <a:ext cx="32766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Arial" pitchFamily="34" charset="0"/>
                <a:cs typeface="Arial" pitchFamily="34" charset="0"/>
              </a:rPr>
              <a:t>Trang 22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9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9868" b="5277"/>
          <a:stretch/>
        </p:blipFill>
        <p:spPr bwMode="auto">
          <a:xfrm>
            <a:off x="1" y="1823580"/>
            <a:ext cx="12161837" cy="29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1908969" y="671550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câu ứng dụng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Google Shape;747;p69"/>
          <p:cNvSpPr/>
          <p:nvPr/>
        </p:nvSpPr>
        <p:spPr>
          <a:xfrm>
            <a:off x="994569" y="714769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4</a:t>
            </a:r>
            <a:endParaRPr sz="4800">
              <a:latin typeface="Arial Rounded MT Bold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817529" y="181455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03319" y="3200400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5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84419" y="3205245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5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1771559" y="2975340"/>
            <a:ext cx="10176760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540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Hǌ </a:t>
            </a:r>
            <a:r>
              <a:rPr lang="el-GR" sz="540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κ</a:t>
            </a:r>
            <a:r>
              <a:rPr lang="vi-VN" sz="540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ầy </a:t>
            </a:r>
            <a:r>
              <a:rPr lang="el-GR" sz="540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δ</a:t>
            </a:r>
            <a:r>
              <a:rPr lang="vi-VN" sz="540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Ūg Ǉày hǌ </a:t>
            </a:r>
            <a:r>
              <a:rPr lang="vi-VN" sz="5400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40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18619" y="3206460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5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17219" y="3202805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5300">
              <a:solidFill>
                <a:srgbClr val="FF0000"/>
              </a:solidFill>
              <a:latin typeface="HP001 4 hàng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883319" y="3831860"/>
            <a:ext cx="6382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0271919" y="3167610"/>
            <a:ext cx="228600" cy="4790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98419" y="3206460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5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" b="10000"/>
          <a:stretch/>
        </p:blipFill>
        <p:spPr>
          <a:xfrm>
            <a:off x="2497399" y="67935"/>
            <a:ext cx="7983748" cy="6485265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547435"/>
              </p:ext>
            </p:extLst>
          </p:nvPr>
        </p:nvGraphicFramePr>
        <p:xfrm>
          <a:off x="2775291" y="938682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24306" y="1921240"/>
            <a:ext cx="4113913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700">
                <a:solidFill>
                  <a:schemeClr val="bg1"/>
                </a:solidFill>
                <a:latin typeface="HP001 5 hàng" pitchFamily="34" charset="0"/>
                <a:ea typeface="HP001 4H" pitchFamily="34" charset="-127"/>
              </a:rPr>
              <a:t> Hǌ</a:t>
            </a:r>
          </a:p>
        </p:txBody>
      </p:sp>
    </p:spTree>
    <p:extLst>
      <p:ext uri="{BB962C8B-B14F-4D97-AF65-F5344CB8AC3E}">
        <p14:creationId xmlns:p14="http://schemas.microsoft.com/office/powerpoint/2010/main" val="30174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02785" y="457200"/>
            <a:ext cx="5772944" cy="6700837"/>
            <a:chOff x="0" y="0"/>
            <a:chExt cx="9812" cy="1394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812" cy="1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" y="12957"/>
              <a:ext cx="2120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773795" y="1752600"/>
            <a:ext cx="535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H</a:t>
            </a:r>
            <a:endParaRPr lang="vi-VN" altLang="vi-VN" sz="2800" b="1" dirty="0" smtClean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66719" y="1752600"/>
            <a:ext cx="535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H</a:t>
            </a:r>
            <a:endParaRPr lang="vi-VN" altLang="vi-VN" sz="2800" b="1" dirty="0" smtClean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759586" y="1762780"/>
            <a:ext cx="535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H</a:t>
            </a:r>
            <a:endParaRPr lang="vi-VN" altLang="vi-VN" sz="2800" b="1" dirty="0" smtClean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413919" y="2286000"/>
            <a:ext cx="535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H</a:t>
            </a:r>
            <a:endParaRPr lang="vi-VN" altLang="vi-VN" sz="2800" b="1" dirty="0" smtClean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65819" y="2296180"/>
            <a:ext cx="535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H</a:t>
            </a:r>
            <a:endParaRPr lang="vi-VN" altLang="vi-VN" sz="2800" b="1" dirty="0" smtClean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73795" y="2296180"/>
            <a:ext cx="535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H</a:t>
            </a:r>
            <a:endParaRPr lang="vi-VN" altLang="vi-VN" sz="2800" b="1" dirty="0" smtClean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66719" y="2296180"/>
            <a:ext cx="535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H</a:t>
            </a:r>
            <a:endParaRPr lang="vi-VN" altLang="vi-VN" sz="2800" b="1" dirty="0" smtClean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771224" y="2308880"/>
            <a:ext cx="535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H</a:t>
            </a:r>
            <a:endParaRPr lang="vi-VN" altLang="vi-VN" sz="2800" b="1" dirty="0" smtClean="0">
              <a:solidFill>
                <a:srgbClr val="FF000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1270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3" y="-572814"/>
            <a:ext cx="7840407" cy="727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719" y="1408385"/>
            <a:ext cx="6178536" cy="1143000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Định</a:t>
            </a:r>
            <a:r>
              <a:rPr lang="en-US" sz="6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</a:t>
            </a:r>
            <a:endParaRPr lang="en-US" sz="6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3" y="-572814"/>
            <a:ext cx="7840407" cy="727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6719" y="1408385"/>
            <a:ext cx="6178536" cy="1143000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</a:t>
            </a:r>
            <a:r>
              <a:rPr lang="en-US" sz="60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endParaRPr lang="en-US" sz="60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 b="16402"/>
          <a:stretch/>
        </p:blipFill>
        <p:spPr>
          <a:xfrm>
            <a:off x="2116757" y="685800"/>
            <a:ext cx="7928324" cy="516708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356943"/>
              </p:ext>
            </p:extLst>
          </p:nvPr>
        </p:nvGraphicFramePr>
        <p:xfrm>
          <a:off x="3766778" y="155206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5519" y="3088066"/>
            <a:ext cx="3505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700">
                <a:solidFill>
                  <a:schemeClr val="bg1"/>
                </a:solidFill>
                <a:latin typeface="HP001 5 hàng" pitchFamily="34" charset="0"/>
                <a:ea typeface="HP001 4H" pitchFamily="34" charset="-127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718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 b="16402"/>
          <a:stretch/>
        </p:blipFill>
        <p:spPr>
          <a:xfrm>
            <a:off x="2116757" y="685800"/>
            <a:ext cx="7928324" cy="516708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345224"/>
              </p:ext>
            </p:extLst>
          </p:nvPr>
        </p:nvGraphicFramePr>
        <p:xfrm>
          <a:off x="3766778" y="155206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85519" y="3088066"/>
            <a:ext cx="3505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700" dirty="0" err="1" smtClean="0">
                <a:solidFill>
                  <a:schemeClr val="bg1"/>
                </a:solidFill>
                <a:latin typeface="HP001 5 hàng" pitchFamily="34" charset="0"/>
                <a:ea typeface="HP001 4H" pitchFamily="34" charset="-127"/>
              </a:rPr>
              <a:t>Gần</a:t>
            </a:r>
            <a:endParaRPr lang="en-US" sz="107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50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5" t="84400"/>
          <a:stretch/>
        </p:blipFill>
        <p:spPr>
          <a:xfrm flipV="1">
            <a:off x="405396" y="-96168"/>
            <a:ext cx="11801917" cy="192513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40" y="2679872"/>
            <a:ext cx="9459222" cy="156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2048369" y="-1738723"/>
            <a:ext cx="5701198" cy="3982120"/>
            <a:chOff x="-3782475" y="-1860243"/>
            <a:chExt cx="4286503" cy="2986590"/>
          </a:xfrm>
        </p:grpSpPr>
        <p:sp>
          <p:nvSpPr>
            <p:cNvPr id="6" name="Oval 5"/>
            <p:cNvSpPr/>
            <p:nvPr/>
          </p:nvSpPr>
          <p:spPr>
            <a:xfrm>
              <a:off x="-3782475" y="-1860243"/>
              <a:ext cx="4286503" cy="2986590"/>
            </a:xfrm>
            <a:prstGeom prst="ellipse">
              <a:avLst/>
            </a:prstGeom>
            <a:solidFill>
              <a:srgbClr val="778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-2994971" y="-1498365"/>
              <a:ext cx="3092023" cy="259715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-2816609" y="-1226468"/>
              <a:ext cx="2761261" cy="2308560"/>
            </a:xfrm>
            <a:prstGeom prst="ellipse">
              <a:avLst/>
            </a:prstGeom>
            <a:solidFill>
              <a:srgbClr val="FCF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7319" y="475221"/>
            <a:ext cx="3248178" cy="110779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8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</a:t>
            </a:r>
            <a:r>
              <a:rPr lang="en-US" sz="6400" b="1" smtClean="0">
                <a:solidFill>
                  <a:schemeClr val="tx1"/>
                </a:solidFill>
                <a:latin typeface="Akronism" pitchFamily="2" charset="0"/>
                <a:ea typeface="Arabia" pitchFamily="2" charset="0"/>
                <a:cs typeface="Arabia" pitchFamily="2" charset="0"/>
              </a:rPr>
              <a:t>10</a:t>
            </a:r>
            <a:endParaRPr lang="en-US" sz="6400" b="1">
              <a:solidFill>
                <a:schemeClr val="tx1"/>
              </a:solidFill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13487" y="2413000"/>
            <a:ext cx="1861301" cy="1828800"/>
            <a:chOff x="1212273" y="1084984"/>
            <a:chExt cx="992332" cy="992332"/>
          </a:xfrm>
        </p:grpSpPr>
        <p:sp>
          <p:nvSpPr>
            <p:cNvPr id="17" name="Oval 16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83E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32988" y="2479701"/>
            <a:ext cx="1579625" cy="176458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</a:p>
          <a:p>
            <a:pPr algn="ctr"/>
            <a:r>
              <a:rPr lang="en-US" sz="5300" smtClean="0">
                <a:solidFill>
                  <a:schemeClr val="bg1"/>
                </a:solidFill>
                <a:latin typeface="Akronism" pitchFamily="2" charset="0"/>
                <a:ea typeface="Arial-Rounded" pitchFamily="34" charset="0"/>
                <a:cs typeface="Arial-Rounded" pitchFamily="34" charset="0"/>
              </a:rPr>
              <a:t>17</a:t>
            </a:r>
            <a:endParaRPr lang="en-US" sz="5300">
              <a:solidFill>
                <a:schemeClr val="bg1"/>
              </a:solidFill>
              <a:latin typeface="Akronism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4948" y="2939169"/>
            <a:ext cx="7025647" cy="86157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 BẠN</a:t>
            </a:r>
            <a:endParaRPr lang="en-US" sz="48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79" y="4253240"/>
            <a:ext cx="3519199" cy="22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08647" y="1274618"/>
            <a:ext cx="1660524" cy="646331"/>
          </a:xfrm>
          <a:prstGeom prst="rect">
            <a:avLst/>
          </a:prstGeom>
          <a:solidFill>
            <a:srgbClr val="0070C0"/>
          </a:solidFill>
          <a:ln>
            <a:solidFill>
              <a:srgbClr val="00B0F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3</a:t>
            </a:r>
            <a:endParaRPr lang="en-US" sz="36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72" y="4267199"/>
            <a:ext cx="20478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669929" y="2578893"/>
            <a:ext cx="6537960" cy="1231107"/>
            <a:chOff x="762000" y="133350"/>
            <a:chExt cx="7467600" cy="2514600"/>
          </a:xfrm>
        </p:grpSpPr>
        <p:sp>
          <p:nvSpPr>
            <p:cNvPr id="8" name="Rounded Rectangle 7"/>
            <p:cNvSpPr/>
            <p:nvPr/>
          </p:nvSpPr>
          <p:spPr>
            <a:xfrm>
              <a:off x="762000" y="133350"/>
              <a:ext cx="7467600" cy="25146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929835" y="435638"/>
              <a:ext cx="7154723" cy="1984929"/>
            </a:xfrm>
            <a:prstGeom prst="roundRect">
              <a:avLst/>
            </a:prstGeom>
            <a:ln>
              <a:noFill/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en-US" sz="5400" b="1" i="1">
                <a:solidFill>
                  <a:schemeClr val="accent1"/>
                </a:solidFill>
                <a:latin typeface="Times New Roman" pitchFamily="18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90809" y="2726888"/>
            <a:ext cx="7696200" cy="1143000"/>
          </a:xfrm>
        </p:spPr>
        <p:txBody>
          <a:bodyPr/>
          <a:lstStyle/>
          <a:p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endParaRPr lang="en-US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33551" y="76200"/>
            <a:ext cx="770996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b="1" smtClean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 chữ vừa)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3019151" y="107445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1</a:t>
            </a:r>
            <a:endParaRPr sz="4800">
              <a:latin typeface="Arial Rounded MT Bold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311776" y="407008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96482" y="3536498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11776" y="2962493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11776" y="242166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11776" y="187117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96296" y="172154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Arial Rounded MT Bold" pitchFamily="34" charset="0"/>
              </a:rPr>
              <a:t>5</a:t>
            </a:r>
            <a:endParaRPr lang="en-US" sz="280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78521" y="223669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Arial Rounded MT Bold" pitchFamily="34" charset="0"/>
              </a:rPr>
              <a:t>4</a:t>
            </a:r>
            <a:endParaRPr lang="en-US" sz="280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78521" y="2777525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Arial Rounded MT Bold" pitchFamily="34" charset="0"/>
              </a:rPr>
              <a:t>3</a:t>
            </a:r>
            <a:endParaRPr lang="en-US" sz="280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78521" y="335153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Arial Rounded MT Bold" pitchFamily="34" charset="0"/>
              </a:rPr>
              <a:t>2</a:t>
            </a:r>
            <a:endParaRPr lang="en-US" sz="2800">
              <a:solidFill>
                <a:srgbClr val="002060"/>
              </a:solidFill>
              <a:latin typeface="Arial Rounded MT Bol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86620" y="3884903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</a:p>
          <a:p>
            <a:pPr algn="ctr"/>
            <a:r>
              <a:rPr lang="en-US" sz="1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đậm</a:t>
            </a:r>
            <a:endParaRPr lang="en-US" sz="1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96482" y="133898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63227" y="114300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Arial Rounded MT Bold" pitchFamily="34" charset="0"/>
              </a:rPr>
              <a:t>6</a:t>
            </a:r>
            <a:endParaRPr lang="en-US" sz="2800">
              <a:solidFill>
                <a:srgbClr val="002060"/>
              </a:solidFill>
              <a:latin typeface="Arial Rounded MT Bold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679800"/>
              </p:ext>
            </p:extLst>
          </p:nvPr>
        </p:nvGraphicFramePr>
        <p:xfrm>
          <a:off x="3997576" y="1323110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68709" y="1721542"/>
            <a:ext cx="1661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500">
                <a:latin typeface="HP001 5 hàng" pitchFamily="34" charset="0"/>
                <a:ea typeface="HP001 4H" pitchFamily="34" charset="-127"/>
              </a:rPr>
              <a:t>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76020" y="352144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1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76020" y="2962493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2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76020" y="2410968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3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76020" y="1851982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4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76020" y="129644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5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84837" y="463296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1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35267" y="463296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2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83907" y="463296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3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7453" y="463296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4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35" name="Double Brace 34"/>
          <p:cNvSpPr/>
          <p:nvPr/>
        </p:nvSpPr>
        <p:spPr>
          <a:xfrm>
            <a:off x="7820890" y="1324135"/>
            <a:ext cx="1950339" cy="2694181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uble Brace 34"/>
          <p:cNvSpPr/>
          <p:nvPr/>
        </p:nvSpPr>
        <p:spPr>
          <a:xfrm rot="5400000">
            <a:off x="5439510" y="3515185"/>
            <a:ext cx="2011680" cy="2751078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286092" y="4632960"/>
            <a:ext cx="534797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5</a:t>
            </a:r>
            <a:endParaRPr lang="en-US" sz="360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56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5" grpId="0" animBg="1"/>
      <p:bldP spid="37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287874"/>
              </p:ext>
            </p:extLst>
          </p:nvPr>
        </p:nvGraphicFramePr>
        <p:xfrm>
          <a:off x="3997576" y="1323110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970649" y="2849380"/>
            <a:ext cx="1661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smtClean="0">
                <a:latin typeface="HP001 5 hàng" pitchFamily="34" charset="0"/>
                <a:ea typeface="HP001 4H" pitchFamily="34" charset="-127"/>
              </a:rPr>
              <a:t>H</a:t>
            </a:r>
            <a:endParaRPr lang="en-US" sz="11000"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0519" y="350745"/>
            <a:ext cx="770996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 smtClean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b="1" smtClean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 chữ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1966119" y="381990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smtClean="0">
                <a:latin typeface="Arial Rounded MT Bold" pitchFamily="34" charset="0"/>
              </a:rPr>
              <a:t>1</a:t>
            </a:r>
            <a:endParaRPr sz="4800">
              <a:latin typeface="Arial Rounded MT Bol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6138" y="350419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1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36138" y="295555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2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71571" y="516661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1</a:t>
            </a:r>
            <a:endParaRPr lang="en-US" sz="3600">
              <a:latin typeface="Arial Rounded MT Bold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36665" y="516661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 Rounded MT Bold" pitchFamily="34" charset="0"/>
              </a:rPr>
              <a:t>2</a:t>
            </a:r>
            <a:endParaRPr lang="en-US" sz="3600">
              <a:latin typeface="Arial Rounded MT Bold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721624" y="2400049"/>
            <a:ext cx="548640" cy="562381"/>
            <a:chOff x="7328483" y="5506752"/>
            <a:chExt cx="548640" cy="562381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548640" cy="54864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596130" y="550675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6179855" y="5166610"/>
            <a:ext cx="22860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613175"/>
              </p:ext>
            </p:extLst>
          </p:nvPr>
        </p:nvGraphicFramePr>
        <p:xfrm>
          <a:off x="5806599" y="21336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79672" y="2532032"/>
            <a:ext cx="1661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0" smtClean="0">
                <a:latin typeface="HP001 5 hàng" pitchFamily="34" charset="0"/>
                <a:ea typeface="HP001 4H" pitchFamily="34" charset="-127"/>
              </a:rPr>
              <a:t>H</a:t>
            </a:r>
            <a:endParaRPr lang="en-US" sz="22000"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1"/>
          <a:stretch/>
        </p:blipFill>
        <p:spPr bwMode="auto">
          <a:xfrm>
            <a:off x="1216713" y="1915325"/>
            <a:ext cx="3466569" cy="317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46" y="1964040"/>
            <a:ext cx="1524213" cy="1076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4" b="100000" l="9899" r="991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71" y="1915326"/>
            <a:ext cx="3020537" cy="313037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303419" y="2971800"/>
            <a:ext cx="0" cy="1066800"/>
          </a:xfrm>
          <a:prstGeom prst="line">
            <a:avLst/>
          </a:prstGeom>
          <a:ln w="825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248</Words>
  <Application>Microsoft Office PowerPoint</Application>
  <PresentationFormat>Custom</PresentationFormat>
  <Paragraphs>95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Akronism</vt:lpstr>
      <vt:lpstr>Arabia</vt:lpstr>
      <vt:lpstr>Arial</vt:lpstr>
      <vt:lpstr>Arial Rounded MT Bold</vt:lpstr>
      <vt:lpstr>Arial-Rounded</vt:lpstr>
      <vt:lpstr>Calibri</vt:lpstr>
      <vt:lpstr>HP001 4 hàng</vt:lpstr>
      <vt:lpstr>HP001 4H</vt:lpstr>
      <vt:lpstr>HP001 5 hàng</vt:lpstr>
      <vt:lpstr>Times New Roman</vt:lpstr>
      <vt:lpstr>Office Theme</vt:lpstr>
      <vt:lpstr>TIẾNG VIỆT 2</vt:lpstr>
      <vt:lpstr>Khởi động</vt:lpstr>
      <vt:lpstr>PowerPoint Presentation</vt:lpstr>
      <vt:lpstr>PowerPoint Presentation</vt:lpstr>
      <vt:lpstr>PowerPoint Presentation</vt:lpstr>
      <vt:lpstr>VIẾT CHỮ HOA H</vt:lpstr>
      <vt:lpstr>Quan sát chữ hoa H (cỡ chữ vừa)</vt:lpstr>
      <vt:lpstr>Quan sát chữ hoa H (cỡ chữ nhỏ)</vt:lpstr>
      <vt:lpstr>PowerPoint Presentation</vt:lpstr>
      <vt:lpstr>Quan sát  viết mẫu chữ hoa H (cỡ chữ vừa)</vt:lpstr>
      <vt:lpstr>Quan sát  viết mẫu chữ hoa H (cỡ chữ nhỏ)</vt:lpstr>
      <vt:lpstr>Viết chữ hoa H</vt:lpstr>
      <vt:lpstr>Viết chữ hoa H</vt:lpstr>
      <vt:lpstr>PowerPoint Presentation</vt:lpstr>
      <vt:lpstr>PowerPoint Presentation</vt:lpstr>
      <vt:lpstr>PowerPoint Presentation</vt:lpstr>
      <vt:lpstr>PowerPoint Presentation</vt:lpstr>
      <vt:lpstr>Định hướng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PC</dc:creator>
  <cp:lastModifiedBy>ThaoPC</cp:lastModifiedBy>
  <cp:revision>167</cp:revision>
  <dcterms:created xsi:type="dcterms:W3CDTF">2021-08-11T02:27:04Z</dcterms:created>
  <dcterms:modified xsi:type="dcterms:W3CDTF">2021-12-28T15:24:11Z</dcterms:modified>
</cp:coreProperties>
</file>