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6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7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9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5" r:id="rId3"/>
    <p:sldMasterId id="2147483729" r:id="rId4"/>
    <p:sldMasterId id="2147483763" r:id="rId5"/>
    <p:sldMasterId id="2147483776" r:id="rId6"/>
    <p:sldMasterId id="2147483789" r:id="rId7"/>
    <p:sldMasterId id="2147483802" r:id="rId8"/>
    <p:sldMasterId id="2147483815" r:id="rId9"/>
    <p:sldMasterId id="2147483827" r:id="rId10"/>
  </p:sldMasterIdLst>
  <p:notesMasterIdLst>
    <p:notesMasterId r:id="rId47"/>
  </p:notesMasterIdLst>
  <p:sldIdLst>
    <p:sldId id="264" r:id="rId11"/>
    <p:sldId id="294" r:id="rId12"/>
    <p:sldId id="314" r:id="rId13"/>
    <p:sldId id="265" r:id="rId14"/>
    <p:sldId id="266" r:id="rId15"/>
    <p:sldId id="267" r:id="rId16"/>
    <p:sldId id="269" r:id="rId17"/>
    <p:sldId id="306" r:id="rId18"/>
    <p:sldId id="317" r:id="rId19"/>
    <p:sldId id="307" r:id="rId20"/>
    <p:sldId id="301" r:id="rId21"/>
    <p:sldId id="308" r:id="rId22"/>
    <p:sldId id="323" r:id="rId23"/>
    <p:sldId id="324" r:id="rId24"/>
    <p:sldId id="325" r:id="rId25"/>
    <p:sldId id="326" r:id="rId26"/>
    <p:sldId id="318" r:id="rId27"/>
    <p:sldId id="315" r:id="rId28"/>
    <p:sldId id="320" r:id="rId29"/>
    <p:sldId id="319" r:id="rId30"/>
    <p:sldId id="321" r:id="rId31"/>
    <p:sldId id="273" r:id="rId32"/>
    <p:sldId id="274" r:id="rId33"/>
    <p:sldId id="275" r:id="rId34"/>
    <p:sldId id="309" r:id="rId35"/>
    <p:sldId id="327" r:id="rId36"/>
    <p:sldId id="328" r:id="rId37"/>
    <p:sldId id="316" r:id="rId38"/>
    <p:sldId id="280" r:id="rId39"/>
    <p:sldId id="281" r:id="rId40"/>
    <p:sldId id="284" r:id="rId41"/>
    <p:sldId id="310" r:id="rId42"/>
    <p:sldId id="311" r:id="rId43"/>
    <p:sldId id="312" r:id="rId44"/>
    <p:sldId id="288" r:id="rId45"/>
    <p:sldId id="322" r:id="rId46"/>
  </p:sldIdLst>
  <p:sldSz cx="12161838" cy="6858000"/>
  <p:notesSz cx="6858000" cy="9144000"/>
  <p:defaultTextStyle>
    <a:defPPr>
      <a:defRPr lang="en-US"/>
    </a:defPPr>
    <a:lvl1pPr marL="0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D"/>
    <a:srgbClr val="FFE285"/>
    <a:srgbClr val="D3FFA7"/>
    <a:srgbClr val="FFD5EA"/>
    <a:srgbClr val="FF99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544" autoAdjust="0"/>
  </p:normalViewPr>
  <p:slideViewPr>
    <p:cSldViewPr>
      <p:cViewPr varScale="1">
        <p:scale>
          <a:sx n="64" d="100"/>
          <a:sy n="64" d="100"/>
        </p:scale>
        <p:origin x="-918" y="-10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840E9-B831-496B-844E-7CEEBD0F32B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9995-E298-4780-AFD5-FE18EB59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4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in phiếu phát cho các nhóm trang trí</a:t>
            </a:r>
          </a:p>
          <a:p>
            <a:r>
              <a:rPr lang="en-US" baseline="0" smtClean="0"/>
              <a:t>Phiếu người soạn đã làm sẵn bên file word, thầy cô in ra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C9995-E298-4780-AFD5-FE18EB59DE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27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07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Đọc nối tiếp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0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Đọc nối tiếp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10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Enter để</a:t>
            </a:r>
            <a:r>
              <a:rPr lang="en-US" baseline="0" smtClean="0"/>
              <a:t> ra các dấu gạch chân</a:t>
            </a:r>
          </a:p>
          <a:p>
            <a:r>
              <a:rPr lang="en-US" baseline="0" smtClean="0"/>
              <a:t>Click vào abcd để nó di chuyển về vị trí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C9995-E298-4780-AFD5-FE18EB59DE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14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yêu</a:t>
            </a:r>
            <a:r>
              <a:rPr lang="en-US" baseline="0" smtClean="0"/>
              <a:t> cầu HS đọc 10 dòng thơ đầu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C9995-E298-4780-AFD5-FE18EB59DE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29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có</a:t>
            </a:r>
            <a:r>
              <a:rPr lang="en-US" baseline="0" smtClean="0"/>
              <a:t> thể chia nhóm cho HS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30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30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</a:t>
            </a:r>
            <a:r>
              <a:rPr lang="en-US" baseline="0" smtClean="0"/>
              <a:t> vật nào cũng tự nhận mình là thông minh, đều đưa ra câu tl đúng. Chúng mình hay giúp các con vật nhé! </a:t>
            </a:r>
          </a:p>
          <a:p>
            <a:r>
              <a:rPr lang="en-US" baseline="0" smtClean="0"/>
              <a:t>Click vào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C9995-E298-4780-AFD5-FE18EB59DE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8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mẫu toàn bài, cả lớp đọc thầm theo (nên cho Hs nhìn trong SGK). </a:t>
            </a:r>
          </a:p>
          <a:p>
            <a:r>
              <a:rPr lang="en-US" baseline="0" smtClean="0"/>
              <a:t>GV chú ý HDHS đọc đúng giọng điệu, ngắt nghỉ, nhấn giọng…</a:t>
            </a:r>
          </a:p>
          <a:p>
            <a:r>
              <a:rPr lang="en-US" baseline="0" smtClean="0"/>
              <a:t>GV linh động từ khó đọc theo đúng địa phương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Tìm từ khó đọc.</a:t>
            </a:r>
          </a:p>
          <a:p>
            <a:r>
              <a:rPr lang="en-US" baseline="0" smtClean="0"/>
              <a:t>GV linh động tìm từ khó tuỳ theo địa phương nhé.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Tìm từ khó đọc.</a:t>
            </a:r>
          </a:p>
          <a:p>
            <a:r>
              <a:rPr lang="en-US" baseline="0" smtClean="0"/>
              <a:t>GV linh động tìm từ khó tuỳ theo địa phương nhé.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Đọc nối tiếp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0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C9995-E298-4780-AFD5-FE18EB59DE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4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9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3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14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619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0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4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31" indent="0">
              <a:buNone/>
              <a:defRPr sz="1995" b="1"/>
            </a:lvl2pPr>
            <a:lvl3pPr marL="912061" indent="0">
              <a:buNone/>
              <a:defRPr sz="1795" b="1"/>
            </a:lvl3pPr>
            <a:lvl4pPr marL="1368091" indent="0">
              <a:buNone/>
              <a:defRPr sz="1596" b="1"/>
            </a:lvl4pPr>
            <a:lvl5pPr marL="1824121" indent="0">
              <a:buNone/>
              <a:defRPr sz="1596" b="1"/>
            </a:lvl5pPr>
            <a:lvl6pPr marL="2280152" indent="0">
              <a:buNone/>
              <a:defRPr sz="1596" b="1"/>
            </a:lvl6pPr>
            <a:lvl7pPr marL="2736182" indent="0">
              <a:buNone/>
              <a:defRPr sz="1596" b="1"/>
            </a:lvl7pPr>
            <a:lvl8pPr marL="3192212" indent="0">
              <a:buNone/>
              <a:defRPr sz="1596" b="1"/>
            </a:lvl8pPr>
            <a:lvl9pPr marL="3648243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4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31" indent="0">
              <a:buNone/>
              <a:defRPr sz="1995" b="1"/>
            </a:lvl2pPr>
            <a:lvl3pPr marL="912061" indent="0">
              <a:buNone/>
              <a:defRPr sz="1795" b="1"/>
            </a:lvl3pPr>
            <a:lvl4pPr marL="1368091" indent="0">
              <a:buNone/>
              <a:defRPr sz="1596" b="1"/>
            </a:lvl4pPr>
            <a:lvl5pPr marL="1824121" indent="0">
              <a:buNone/>
              <a:defRPr sz="1596" b="1"/>
            </a:lvl5pPr>
            <a:lvl6pPr marL="2280152" indent="0">
              <a:buNone/>
              <a:defRPr sz="1596" b="1"/>
            </a:lvl6pPr>
            <a:lvl7pPr marL="2736182" indent="0">
              <a:buNone/>
              <a:defRPr sz="1596" b="1"/>
            </a:lvl7pPr>
            <a:lvl8pPr marL="3192212" indent="0">
              <a:buNone/>
              <a:defRPr sz="1596" b="1"/>
            </a:lvl8pPr>
            <a:lvl9pPr marL="3648243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810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578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940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31" indent="0">
              <a:buNone/>
              <a:defRPr sz="1397"/>
            </a:lvl2pPr>
            <a:lvl3pPr marL="912061" indent="0">
              <a:buNone/>
              <a:defRPr sz="1197"/>
            </a:lvl3pPr>
            <a:lvl4pPr marL="1368091" indent="0">
              <a:buNone/>
              <a:defRPr sz="997"/>
            </a:lvl4pPr>
            <a:lvl5pPr marL="1824121" indent="0">
              <a:buNone/>
              <a:defRPr sz="997"/>
            </a:lvl5pPr>
            <a:lvl6pPr marL="2280152" indent="0">
              <a:buNone/>
              <a:defRPr sz="997"/>
            </a:lvl6pPr>
            <a:lvl7pPr marL="2736182" indent="0">
              <a:buNone/>
              <a:defRPr sz="997"/>
            </a:lvl7pPr>
            <a:lvl8pPr marL="3192212" indent="0">
              <a:buNone/>
              <a:defRPr sz="997"/>
            </a:lvl8pPr>
            <a:lvl9pPr marL="3648243" indent="0">
              <a:buNone/>
              <a:defRPr sz="99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7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31" indent="0">
              <a:buNone/>
              <a:defRPr sz="2793"/>
            </a:lvl2pPr>
            <a:lvl3pPr marL="912061" indent="0">
              <a:buNone/>
              <a:defRPr sz="2394"/>
            </a:lvl3pPr>
            <a:lvl4pPr marL="1368091" indent="0">
              <a:buNone/>
              <a:defRPr sz="1995"/>
            </a:lvl4pPr>
            <a:lvl5pPr marL="1824121" indent="0">
              <a:buNone/>
              <a:defRPr sz="1995"/>
            </a:lvl5pPr>
            <a:lvl6pPr marL="2280152" indent="0">
              <a:buNone/>
              <a:defRPr sz="1995"/>
            </a:lvl6pPr>
            <a:lvl7pPr marL="2736182" indent="0">
              <a:buNone/>
              <a:defRPr sz="1995"/>
            </a:lvl7pPr>
            <a:lvl8pPr marL="3192212" indent="0">
              <a:buNone/>
              <a:defRPr sz="1995"/>
            </a:lvl8pPr>
            <a:lvl9pPr marL="3648243" indent="0">
              <a:buNone/>
              <a:defRPr sz="199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31" indent="0">
              <a:buNone/>
              <a:defRPr sz="1397"/>
            </a:lvl2pPr>
            <a:lvl3pPr marL="912061" indent="0">
              <a:buNone/>
              <a:defRPr sz="1197"/>
            </a:lvl3pPr>
            <a:lvl4pPr marL="1368091" indent="0">
              <a:buNone/>
              <a:defRPr sz="997"/>
            </a:lvl4pPr>
            <a:lvl5pPr marL="1824121" indent="0">
              <a:buNone/>
              <a:defRPr sz="997"/>
            </a:lvl5pPr>
            <a:lvl6pPr marL="2280152" indent="0">
              <a:buNone/>
              <a:defRPr sz="997"/>
            </a:lvl6pPr>
            <a:lvl7pPr marL="2736182" indent="0">
              <a:buNone/>
              <a:defRPr sz="997"/>
            </a:lvl7pPr>
            <a:lvl8pPr marL="3192212" indent="0">
              <a:buNone/>
              <a:defRPr sz="997"/>
            </a:lvl8pPr>
            <a:lvl9pPr marL="3648243" indent="0">
              <a:buNone/>
              <a:defRPr sz="99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014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922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6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6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494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1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9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06375"/>
            <a:ext cx="2736414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06375"/>
            <a:ext cx="8006543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29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259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71105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067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524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42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780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706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793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257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1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4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31" indent="0" algn="ctr">
              <a:buNone/>
              <a:defRPr sz="1995"/>
            </a:lvl2pPr>
            <a:lvl3pPr marL="912061" indent="0" algn="ctr">
              <a:buNone/>
              <a:defRPr sz="1795"/>
            </a:lvl3pPr>
            <a:lvl4pPr marL="1368091" indent="0" algn="ctr">
              <a:buNone/>
              <a:defRPr sz="1596"/>
            </a:lvl4pPr>
            <a:lvl5pPr marL="1824121" indent="0" algn="ctr">
              <a:buNone/>
              <a:defRPr sz="1596"/>
            </a:lvl5pPr>
            <a:lvl6pPr marL="2280152" indent="0" algn="ctr">
              <a:buNone/>
              <a:defRPr sz="1596"/>
            </a:lvl6pPr>
            <a:lvl7pPr marL="2736182" indent="0" algn="ctr">
              <a:buNone/>
              <a:defRPr sz="1596"/>
            </a:lvl7pPr>
            <a:lvl8pPr marL="3192212" indent="0" algn="ctr">
              <a:buNone/>
              <a:defRPr sz="1596"/>
            </a:lvl8pPr>
            <a:lvl9pPr marL="3648243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1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565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58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962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047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71105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35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925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425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590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373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3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4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31" indent="0" algn="ctr">
              <a:buNone/>
              <a:defRPr sz="1995"/>
            </a:lvl2pPr>
            <a:lvl3pPr marL="912061" indent="0" algn="ctr">
              <a:buNone/>
              <a:defRPr sz="1795"/>
            </a:lvl3pPr>
            <a:lvl4pPr marL="1368091" indent="0" algn="ctr">
              <a:buNone/>
              <a:defRPr sz="1596"/>
            </a:lvl4pPr>
            <a:lvl5pPr marL="1824121" indent="0" algn="ctr">
              <a:buNone/>
              <a:defRPr sz="1596"/>
            </a:lvl5pPr>
            <a:lvl6pPr marL="2280152" indent="0" algn="ctr">
              <a:buNone/>
              <a:defRPr sz="1596"/>
            </a:lvl6pPr>
            <a:lvl7pPr marL="2736182" indent="0" algn="ctr">
              <a:buNone/>
              <a:defRPr sz="1596"/>
            </a:lvl7pPr>
            <a:lvl8pPr marL="3192212" indent="0" algn="ctr">
              <a:buNone/>
              <a:defRPr sz="1596"/>
            </a:lvl8pPr>
            <a:lvl9pPr marL="3648243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217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688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150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833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997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630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71105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00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107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416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1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3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385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592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359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006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1828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949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640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288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71105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157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3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9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309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336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146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370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032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8809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3894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839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037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4103" y="5349904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14" tIns="45607" rIns="91214" bIns="45607" anchor="t" compatLnSpc="1"/>
          <a:lstStyle/>
          <a:p>
            <a:pPr defTabSz="912114"/>
            <a:endParaRPr lang="en-US" sz="1795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6743" y="4853413"/>
            <a:ext cx="112497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6743" y="3886200"/>
            <a:ext cx="11249700" cy="914400"/>
          </a:xfrm>
        </p:spPr>
        <p:txBody>
          <a:bodyPr anchor="b"/>
          <a:lstStyle>
            <a:lvl1pPr marL="0" indent="0" algn="l">
              <a:buNone/>
              <a:defRPr sz="2394">
                <a:solidFill>
                  <a:schemeClr val="tx2">
                    <a:shade val="75000"/>
                  </a:schemeClr>
                </a:solidFill>
              </a:defRPr>
            </a:lvl1pPr>
            <a:lvl2pPr marL="456057" indent="0" algn="ctr">
              <a:buNone/>
            </a:lvl2pPr>
            <a:lvl3pPr marL="912114" indent="0" algn="ctr">
              <a:buNone/>
            </a:lvl3pPr>
            <a:lvl4pPr marL="1368171" indent="0" algn="ctr">
              <a:buNone/>
            </a:lvl4pPr>
            <a:lvl5pPr marL="1824228" indent="0" algn="ctr">
              <a:buNone/>
            </a:lvl5pPr>
            <a:lvl6pPr marL="2280285" indent="0" algn="ctr">
              <a:buNone/>
            </a:lvl6pPr>
            <a:lvl7pPr marL="2736342" indent="0" algn="ctr">
              <a:buNone/>
            </a:lvl7pPr>
            <a:lvl8pPr marL="3192399" indent="0" algn="ctr">
              <a:buNone/>
            </a:lvl8pPr>
            <a:lvl9pPr marL="364845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2023/11/6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45654" y="6473952"/>
            <a:ext cx="1009433" cy="246888"/>
          </a:xfrm>
        </p:spPr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93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6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2023/11/6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63386" y="76202"/>
            <a:ext cx="3851249" cy="288925"/>
          </a:xfrm>
        </p:spPr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45654" y="6473952"/>
            <a:ext cx="1009433" cy="246888"/>
          </a:xfrm>
        </p:spPr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214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4103" y="3444904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14" tIns="45607" rIns="91214" bIns="45607" anchor="t" compatLnSpc="1"/>
          <a:lstStyle/>
          <a:p>
            <a:pPr defTabSz="912114"/>
            <a:endParaRPr lang="en-US" sz="1795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6743" y="1676400"/>
            <a:ext cx="11249700" cy="1219200"/>
          </a:xfrm>
        </p:spPr>
        <p:txBody>
          <a:bodyPr anchor="b"/>
          <a:lstStyle>
            <a:lvl1pPr marL="0" indent="0" algn="r">
              <a:buNone/>
              <a:defRPr sz="1995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2023/11/6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038" y="2947087"/>
            <a:ext cx="11553746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147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1341" y="457200"/>
            <a:ext cx="11553746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5394" y="1600200"/>
            <a:ext cx="5574176" cy="4724400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82268" y="1600200"/>
            <a:ext cx="5776873" cy="4724400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2023/11/6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4258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5395" y="5410200"/>
            <a:ext cx="11452397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4331" y="666750"/>
            <a:ext cx="5706588" cy="639762"/>
          </a:xfrm>
        </p:spPr>
        <p:txBody>
          <a:bodyPr anchor="ctr"/>
          <a:lstStyle>
            <a:lvl1pPr marL="0" indent="0">
              <a:buNone/>
              <a:defRPr sz="1795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995" b="1"/>
            </a:lvl2pPr>
            <a:lvl3pPr>
              <a:buNone/>
              <a:defRPr sz="1795" b="1"/>
            </a:lvl3pPr>
            <a:lvl4pPr>
              <a:buNone/>
              <a:defRPr sz="1596" b="1"/>
            </a:lvl4pPr>
            <a:lvl5pPr>
              <a:buNone/>
              <a:defRPr sz="1596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78045" y="666750"/>
            <a:ext cx="5708830" cy="639762"/>
          </a:xfrm>
        </p:spPr>
        <p:txBody>
          <a:bodyPr anchor="ctr"/>
          <a:lstStyle>
            <a:lvl1pPr marL="0" indent="0">
              <a:buNone/>
              <a:defRPr sz="1795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995" b="1"/>
            </a:lvl2pPr>
            <a:lvl3pPr>
              <a:buNone/>
              <a:defRPr sz="1795" b="1"/>
            </a:lvl3pPr>
            <a:lvl4pPr>
              <a:buNone/>
              <a:defRPr sz="1596" b="1"/>
            </a:lvl4pPr>
            <a:lvl5pPr>
              <a:buNone/>
              <a:defRPr sz="1596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4331" y="1316039"/>
            <a:ext cx="5706588" cy="3941763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82973" y="1316039"/>
            <a:ext cx="5703902" cy="3941763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2023/11/6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5654" y="6477000"/>
            <a:ext cx="1013487" cy="246888"/>
          </a:xfrm>
        </p:spPr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4103" y="6019802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14" tIns="45607" rIns="91214" bIns="45607" anchor="t" compatLnSpc="1"/>
          <a:lstStyle/>
          <a:p>
            <a:pPr defTabSz="912114"/>
            <a:endParaRPr lang="en-US" sz="179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600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1341" y="457200"/>
            <a:ext cx="11553746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2023/11/6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241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2023/11/6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100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4103" y="5849119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14" tIns="45607" rIns="91214" bIns="45607" anchor="t" compatLnSpc="1"/>
          <a:lstStyle/>
          <a:p>
            <a:pPr defTabSz="912114"/>
            <a:endParaRPr lang="en-US" sz="1795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8092" y="5486400"/>
            <a:ext cx="11249700" cy="520700"/>
          </a:xfrm>
        </p:spPr>
        <p:txBody>
          <a:bodyPr anchor="ctr"/>
          <a:lstStyle>
            <a:lvl1pPr algn="l">
              <a:buNone/>
              <a:defRPr sz="1995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8093" y="609600"/>
            <a:ext cx="4001161" cy="4800600"/>
          </a:xfrm>
        </p:spPr>
        <p:txBody>
          <a:bodyPr/>
          <a:lstStyle>
            <a:lvl1pPr marL="0" indent="0">
              <a:buNone/>
              <a:defRPr sz="1397"/>
            </a:lvl1pPr>
            <a:lvl2pPr>
              <a:buNone/>
              <a:defRPr sz="1197"/>
            </a:lvl2pPr>
            <a:lvl3pPr>
              <a:buNone/>
              <a:defRPr sz="998"/>
            </a:lvl3pPr>
            <a:lvl4pPr>
              <a:buNone/>
              <a:defRPr sz="898"/>
            </a:lvl4pPr>
            <a:lvl5pPr>
              <a:buNone/>
              <a:defRPr sz="89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54941" y="609600"/>
            <a:ext cx="7102852" cy="4800600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2023/11/6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744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62038" y="616634"/>
            <a:ext cx="6689011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192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2023/11/6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6743" y="4993760"/>
            <a:ext cx="7803846" cy="522288"/>
          </a:xfrm>
        </p:spPr>
        <p:txBody>
          <a:bodyPr anchor="ctr"/>
          <a:lstStyle>
            <a:lvl1pPr algn="l">
              <a:buNone/>
              <a:defRPr sz="1995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6743" y="5533218"/>
            <a:ext cx="7803846" cy="768350"/>
          </a:xfrm>
        </p:spPr>
        <p:txBody>
          <a:bodyPr lIns="109728" tIns="0"/>
          <a:lstStyle>
            <a:lvl1pPr marL="0" indent="0">
              <a:buNone/>
              <a:defRPr sz="1397"/>
            </a:lvl1pPr>
            <a:lvl2pPr>
              <a:defRPr sz="1197"/>
            </a:lvl2pPr>
            <a:lvl3pPr>
              <a:defRPr sz="998"/>
            </a:lvl3pPr>
            <a:lvl4pPr>
              <a:defRPr sz="898"/>
            </a:lvl4pPr>
            <a:lvl5pPr>
              <a:defRPr sz="89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82018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2023/11/6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4224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378" y="549278"/>
            <a:ext cx="2432368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549278"/>
            <a:ext cx="8310589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2023/11/6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8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2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666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603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572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3704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0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596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185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508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6" cy="5853113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614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422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77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0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0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4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5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8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1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3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3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4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0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3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0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48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2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0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5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3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61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9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12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15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18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21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24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22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0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0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4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31" indent="0">
              <a:buNone/>
              <a:defRPr sz="1995" b="1"/>
            </a:lvl2pPr>
            <a:lvl3pPr marL="912061" indent="0">
              <a:buNone/>
              <a:defRPr sz="1795" b="1"/>
            </a:lvl3pPr>
            <a:lvl4pPr marL="1368091" indent="0">
              <a:buNone/>
              <a:defRPr sz="1596" b="1"/>
            </a:lvl4pPr>
            <a:lvl5pPr marL="1824121" indent="0">
              <a:buNone/>
              <a:defRPr sz="1596" b="1"/>
            </a:lvl5pPr>
            <a:lvl6pPr marL="2280152" indent="0">
              <a:buNone/>
              <a:defRPr sz="1596" b="1"/>
            </a:lvl6pPr>
            <a:lvl7pPr marL="2736182" indent="0">
              <a:buNone/>
              <a:defRPr sz="1596" b="1"/>
            </a:lvl7pPr>
            <a:lvl8pPr marL="3192212" indent="0">
              <a:buNone/>
              <a:defRPr sz="1596" b="1"/>
            </a:lvl8pPr>
            <a:lvl9pPr marL="3648243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4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31" indent="0">
              <a:buNone/>
              <a:defRPr sz="1995" b="1"/>
            </a:lvl2pPr>
            <a:lvl3pPr marL="912061" indent="0">
              <a:buNone/>
              <a:defRPr sz="1795" b="1"/>
            </a:lvl3pPr>
            <a:lvl4pPr marL="1368091" indent="0">
              <a:buNone/>
              <a:defRPr sz="1596" b="1"/>
            </a:lvl4pPr>
            <a:lvl5pPr marL="1824121" indent="0">
              <a:buNone/>
              <a:defRPr sz="1596" b="1"/>
            </a:lvl5pPr>
            <a:lvl6pPr marL="2280152" indent="0">
              <a:buNone/>
              <a:defRPr sz="1596" b="1"/>
            </a:lvl6pPr>
            <a:lvl7pPr marL="2736182" indent="0">
              <a:buNone/>
              <a:defRPr sz="1596" b="1"/>
            </a:lvl7pPr>
            <a:lvl8pPr marL="3192212" indent="0">
              <a:buNone/>
              <a:defRPr sz="1596" b="1"/>
            </a:lvl8pPr>
            <a:lvl9pPr marL="3648243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28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02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19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31" indent="0">
              <a:buNone/>
              <a:defRPr sz="1397"/>
            </a:lvl2pPr>
            <a:lvl3pPr marL="912061" indent="0">
              <a:buNone/>
              <a:defRPr sz="1197"/>
            </a:lvl3pPr>
            <a:lvl4pPr marL="1368091" indent="0">
              <a:buNone/>
              <a:defRPr sz="997"/>
            </a:lvl4pPr>
            <a:lvl5pPr marL="1824121" indent="0">
              <a:buNone/>
              <a:defRPr sz="997"/>
            </a:lvl5pPr>
            <a:lvl6pPr marL="2280152" indent="0">
              <a:buNone/>
              <a:defRPr sz="997"/>
            </a:lvl6pPr>
            <a:lvl7pPr marL="2736182" indent="0">
              <a:buNone/>
              <a:defRPr sz="997"/>
            </a:lvl7pPr>
            <a:lvl8pPr marL="3192212" indent="0">
              <a:buNone/>
              <a:defRPr sz="997"/>
            </a:lvl8pPr>
            <a:lvl9pPr marL="3648243" indent="0">
              <a:buNone/>
              <a:defRPr sz="99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57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31" indent="0">
              <a:buNone/>
              <a:defRPr sz="2793"/>
            </a:lvl2pPr>
            <a:lvl3pPr marL="912061" indent="0">
              <a:buNone/>
              <a:defRPr sz="2394"/>
            </a:lvl3pPr>
            <a:lvl4pPr marL="1368091" indent="0">
              <a:buNone/>
              <a:defRPr sz="1995"/>
            </a:lvl4pPr>
            <a:lvl5pPr marL="1824121" indent="0">
              <a:buNone/>
              <a:defRPr sz="1995"/>
            </a:lvl5pPr>
            <a:lvl6pPr marL="2280152" indent="0">
              <a:buNone/>
              <a:defRPr sz="1995"/>
            </a:lvl6pPr>
            <a:lvl7pPr marL="2736182" indent="0">
              <a:buNone/>
              <a:defRPr sz="1995"/>
            </a:lvl7pPr>
            <a:lvl8pPr marL="3192212" indent="0">
              <a:buNone/>
              <a:defRPr sz="1995"/>
            </a:lvl8pPr>
            <a:lvl9pPr marL="3648243" indent="0">
              <a:buNone/>
              <a:defRPr sz="199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31" indent="0">
              <a:buNone/>
              <a:defRPr sz="1397"/>
            </a:lvl2pPr>
            <a:lvl3pPr marL="912061" indent="0">
              <a:buNone/>
              <a:defRPr sz="1197"/>
            </a:lvl3pPr>
            <a:lvl4pPr marL="1368091" indent="0">
              <a:buNone/>
              <a:defRPr sz="997"/>
            </a:lvl4pPr>
            <a:lvl5pPr marL="1824121" indent="0">
              <a:buNone/>
              <a:defRPr sz="997"/>
            </a:lvl5pPr>
            <a:lvl6pPr marL="2280152" indent="0">
              <a:buNone/>
              <a:defRPr sz="997"/>
            </a:lvl6pPr>
            <a:lvl7pPr marL="2736182" indent="0">
              <a:buNone/>
              <a:defRPr sz="997"/>
            </a:lvl7pPr>
            <a:lvl8pPr marL="3192212" indent="0">
              <a:buNone/>
              <a:defRPr sz="997"/>
            </a:lvl8pPr>
            <a:lvl9pPr marL="3648243" indent="0">
              <a:buNone/>
              <a:defRPr sz="99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2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6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46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6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6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08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9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5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0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4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31" indent="0" algn="ctr">
              <a:buNone/>
              <a:defRPr sz="1995"/>
            </a:lvl2pPr>
            <a:lvl3pPr marL="912061" indent="0" algn="ctr">
              <a:buNone/>
              <a:defRPr sz="1795"/>
            </a:lvl3pPr>
            <a:lvl4pPr marL="1368091" indent="0" algn="ctr">
              <a:buNone/>
              <a:defRPr sz="1596"/>
            </a:lvl4pPr>
            <a:lvl5pPr marL="1824121" indent="0" algn="ctr">
              <a:buNone/>
              <a:defRPr sz="1596"/>
            </a:lvl5pPr>
            <a:lvl6pPr marL="2280152" indent="0" algn="ctr">
              <a:buNone/>
              <a:defRPr sz="1596"/>
            </a:lvl6pPr>
            <a:lvl7pPr marL="2736182" indent="0" algn="ctr">
              <a:buNone/>
              <a:defRPr sz="1596"/>
            </a:lvl7pPr>
            <a:lvl8pPr marL="3192212" indent="0" algn="ctr">
              <a:buNone/>
              <a:defRPr sz="1596"/>
            </a:lvl8pPr>
            <a:lvl9pPr marL="3648243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2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4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31" indent="0" algn="ctr">
              <a:buNone/>
              <a:defRPr sz="1995"/>
            </a:lvl2pPr>
            <a:lvl3pPr marL="912061" indent="0" algn="ctr">
              <a:buNone/>
              <a:defRPr sz="1795"/>
            </a:lvl3pPr>
            <a:lvl4pPr marL="1368091" indent="0" algn="ctr">
              <a:buNone/>
              <a:defRPr sz="1596"/>
            </a:lvl4pPr>
            <a:lvl5pPr marL="1824121" indent="0" algn="ctr">
              <a:buNone/>
              <a:defRPr sz="1596"/>
            </a:lvl5pPr>
            <a:lvl6pPr marL="2280152" indent="0" algn="ctr">
              <a:buNone/>
              <a:defRPr sz="1596"/>
            </a:lvl6pPr>
            <a:lvl7pPr marL="2736182" indent="0" algn="ctr">
              <a:buNone/>
              <a:defRPr sz="1596"/>
            </a:lvl7pPr>
            <a:lvl8pPr marL="3192212" indent="0" algn="ctr">
              <a:buNone/>
              <a:defRPr sz="1596"/>
            </a:lvl8pPr>
            <a:lvl9pPr marL="3648243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8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2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7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74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3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2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7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7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5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4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8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7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7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477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4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1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5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3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7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9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3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61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9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12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15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18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21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24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219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48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0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4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31" indent="0">
              <a:buNone/>
              <a:defRPr sz="1995" b="1"/>
            </a:lvl2pPr>
            <a:lvl3pPr marL="912061" indent="0">
              <a:buNone/>
              <a:defRPr sz="1795" b="1"/>
            </a:lvl3pPr>
            <a:lvl4pPr marL="1368091" indent="0">
              <a:buNone/>
              <a:defRPr sz="1596" b="1"/>
            </a:lvl4pPr>
            <a:lvl5pPr marL="1824121" indent="0">
              <a:buNone/>
              <a:defRPr sz="1596" b="1"/>
            </a:lvl5pPr>
            <a:lvl6pPr marL="2280152" indent="0">
              <a:buNone/>
              <a:defRPr sz="1596" b="1"/>
            </a:lvl6pPr>
            <a:lvl7pPr marL="2736182" indent="0">
              <a:buNone/>
              <a:defRPr sz="1596" b="1"/>
            </a:lvl7pPr>
            <a:lvl8pPr marL="3192212" indent="0">
              <a:buNone/>
              <a:defRPr sz="1596" b="1"/>
            </a:lvl8pPr>
            <a:lvl9pPr marL="3648243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4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31" indent="0">
              <a:buNone/>
              <a:defRPr sz="1995" b="1"/>
            </a:lvl2pPr>
            <a:lvl3pPr marL="912061" indent="0">
              <a:buNone/>
              <a:defRPr sz="1795" b="1"/>
            </a:lvl3pPr>
            <a:lvl4pPr marL="1368091" indent="0">
              <a:buNone/>
              <a:defRPr sz="1596" b="1"/>
            </a:lvl4pPr>
            <a:lvl5pPr marL="1824121" indent="0">
              <a:buNone/>
              <a:defRPr sz="1596" b="1"/>
            </a:lvl5pPr>
            <a:lvl6pPr marL="2280152" indent="0">
              <a:buNone/>
              <a:defRPr sz="1596" b="1"/>
            </a:lvl6pPr>
            <a:lvl7pPr marL="2736182" indent="0">
              <a:buNone/>
              <a:defRPr sz="1596" b="1"/>
            </a:lvl7pPr>
            <a:lvl8pPr marL="3192212" indent="0">
              <a:buNone/>
              <a:defRPr sz="1596" b="1"/>
            </a:lvl8pPr>
            <a:lvl9pPr marL="3648243" indent="0">
              <a:buNone/>
              <a:defRPr sz="159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8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2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446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47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31" indent="0">
              <a:buNone/>
              <a:defRPr sz="1397"/>
            </a:lvl2pPr>
            <a:lvl3pPr marL="912061" indent="0">
              <a:buNone/>
              <a:defRPr sz="1197"/>
            </a:lvl3pPr>
            <a:lvl4pPr marL="1368091" indent="0">
              <a:buNone/>
              <a:defRPr sz="997"/>
            </a:lvl4pPr>
            <a:lvl5pPr marL="1824121" indent="0">
              <a:buNone/>
              <a:defRPr sz="997"/>
            </a:lvl5pPr>
            <a:lvl6pPr marL="2280152" indent="0">
              <a:buNone/>
              <a:defRPr sz="997"/>
            </a:lvl6pPr>
            <a:lvl7pPr marL="2736182" indent="0">
              <a:buNone/>
              <a:defRPr sz="997"/>
            </a:lvl7pPr>
            <a:lvl8pPr marL="3192212" indent="0">
              <a:buNone/>
              <a:defRPr sz="997"/>
            </a:lvl8pPr>
            <a:lvl9pPr marL="3648243" indent="0">
              <a:buNone/>
              <a:defRPr sz="99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87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31" indent="0">
              <a:buNone/>
              <a:defRPr sz="2793"/>
            </a:lvl2pPr>
            <a:lvl3pPr marL="912061" indent="0">
              <a:buNone/>
              <a:defRPr sz="2394"/>
            </a:lvl3pPr>
            <a:lvl4pPr marL="1368091" indent="0">
              <a:buNone/>
              <a:defRPr sz="1995"/>
            </a:lvl4pPr>
            <a:lvl5pPr marL="1824121" indent="0">
              <a:buNone/>
              <a:defRPr sz="1995"/>
            </a:lvl5pPr>
            <a:lvl6pPr marL="2280152" indent="0">
              <a:buNone/>
              <a:defRPr sz="1995"/>
            </a:lvl6pPr>
            <a:lvl7pPr marL="2736182" indent="0">
              <a:buNone/>
              <a:defRPr sz="1995"/>
            </a:lvl7pPr>
            <a:lvl8pPr marL="3192212" indent="0">
              <a:buNone/>
              <a:defRPr sz="1995"/>
            </a:lvl8pPr>
            <a:lvl9pPr marL="3648243" indent="0">
              <a:buNone/>
              <a:defRPr sz="199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31" indent="0">
              <a:buNone/>
              <a:defRPr sz="1397"/>
            </a:lvl2pPr>
            <a:lvl3pPr marL="912061" indent="0">
              <a:buNone/>
              <a:defRPr sz="1197"/>
            </a:lvl3pPr>
            <a:lvl4pPr marL="1368091" indent="0">
              <a:buNone/>
              <a:defRPr sz="997"/>
            </a:lvl4pPr>
            <a:lvl5pPr marL="1824121" indent="0">
              <a:buNone/>
              <a:defRPr sz="997"/>
            </a:lvl5pPr>
            <a:lvl6pPr marL="2280152" indent="0">
              <a:buNone/>
              <a:defRPr sz="997"/>
            </a:lvl6pPr>
            <a:lvl7pPr marL="2736182" indent="0">
              <a:buNone/>
              <a:defRPr sz="997"/>
            </a:lvl7pPr>
            <a:lvl8pPr marL="3192212" indent="0">
              <a:buNone/>
              <a:defRPr sz="997"/>
            </a:lvl8pPr>
            <a:lvl9pPr marL="3648243" indent="0">
              <a:buNone/>
              <a:defRPr sz="99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834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304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6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6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843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8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4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31" indent="0" algn="ctr">
              <a:buNone/>
              <a:defRPr sz="1995"/>
            </a:lvl2pPr>
            <a:lvl3pPr marL="912061" indent="0" algn="ctr">
              <a:buNone/>
              <a:defRPr sz="1795"/>
            </a:lvl3pPr>
            <a:lvl4pPr marL="1368091" indent="0" algn="ctr">
              <a:buNone/>
              <a:defRPr sz="1596"/>
            </a:lvl4pPr>
            <a:lvl5pPr marL="1824121" indent="0" algn="ctr">
              <a:buNone/>
              <a:defRPr sz="1596"/>
            </a:lvl5pPr>
            <a:lvl6pPr marL="2280152" indent="0" algn="ctr">
              <a:buNone/>
              <a:defRPr sz="1596"/>
            </a:lvl6pPr>
            <a:lvl7pPr marL="2736182" indent="0" algn="ctr">
              <a:buNone/>
              <a:defRPr sz="1596"/>
            </a:lvl7pPr>
            <a:lvl8pPr marL="3192212" indent="0" algn="ctr">
              <a:buNone/>
              <a:defRPr sz="1596"/>
            </a:lvl8pPr>
            <a:lvl9pPr marL="3648243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4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31" indent="0" algn="ctr">
              <a:buNone/>
              <a:defRPr sz="1995"/>
            </a:lvl2pPr>
            <a:lvl3pPr marL="912061" indent="0" algn="ctr">
              <a:buNone/>
              <a:defRPr sz="1795"/>
            </a:lvl3pPr>
            <a:lvl4pPr marL="1368091" indent="0" algn="ctr">
              <a:buNone/>
              <a:defRPr sz="1596"/>
            </a:lvl4pPr>
            <a:lvl5pPr marL="1824121" indent="0" algn="ctr">
              <a:buNone/>
              <a:defRPr sz="1596"/>
            </a:lvl5pPr>
            <a:lvl6pPr marL="2280152" indent="0" algn="ctr">
              <a:buNone/>
              <a:defRPr sz="1596"/>
            </a:lvl6pPr>
            <a:lvl7pPr marL="2736182" indent="0" algn="ctr">
              <a:buNone/>
              <a:defRPr sz="1596"/>
            </a:lvl7pPr>
            <a:lvl8pPr marL="3192212" indent="0" algn="ctr">
              <a:buNone/>
              <a:defRPr sz="1596"/>
            </a:lvl8pPr>
            <a:lvl9pPr marL="3648243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3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10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7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3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2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7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2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6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7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1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1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9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699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4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7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4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0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2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8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6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0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3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61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9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12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15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18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21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24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2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E80B-084D-4A7A-9F88-BB3E4EABE71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0AF8FA92-DCEB-416D-A3AA-345BE4943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09B7AED0-1251-46AC-8102-BF35D3C7A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2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912114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43" indent="-342043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defTabSz="9121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9380"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93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4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txStyles>
    <p:titleStyle>
      <a:lvl1pPr algn="l" defTabSz="912061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15" indent="-228015" algn="l" defTabSz="912061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45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76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10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136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16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19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228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258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3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6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9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18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21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243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9380"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93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8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</p:sldLayoutIdLst>
  <p:txStyles>
    <p:titleStyle>
      <a:lvl1pPr algn="l" defTabSz="912061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15" indent="-228015" algn="l" defTabSz="912061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45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76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10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136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16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19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228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258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3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6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9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18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21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243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9380"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938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93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0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</p:sldLayoutIdLst>
  <p:txStyles>
    <p:titleStyle>
      <a:lvl1pPr algn="l" defTabSz="912061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15" indent="-228015" algn="l" defTabSz="912061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45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76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10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136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16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197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228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258" indent="-228015" algn="l" defTabSz="91206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3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6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9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1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18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212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243" algn="l" defTabSz="912061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140" y="-14085"/>
            <a:ext cx="1220678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140" y="-14085"/>
            <a:ext cx="1220678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8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140" y="-14085"/>
            <a:ext cx="1220678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/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1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140" y="-14085"/>
            <a:ext cx="1220678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4103" y="1050900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14" tIns="45607" rIns="91214" bIns="45607" anchor="t" compatLnSpc="1"/>
          <a:lstStyle/>
          <a:p>
            <a:pPr defTabSz="912114"/>
            <a:endParaRPr lang="en-US" sz="1795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5395" y="1554164"/>
            <a:ext cx="11553746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14635" y="76202"/>
            <a:ext cx="3344505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97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2114"/>
            <a:fld id="{7C6662AC-A369-4D70-88AD-1C73A87EEAD0}" type="datetimeFigureOut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 defTabSz="912114"/>
              <a:t>2023/11/6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55294" y="76202"/>
            <a:ext cx="4459341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97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2114"/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45654" y="6477002"/>
            <a:ext cx="1013487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97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912114"/>
            <a:fld id="{929447A0-8F3A-4CEC-AF03-0972B3128EE1}" type="slidenum">
              <a:rPr lang="zh-CN" altLang="en-US" smtClean="0">
                <a:solidFill>
                  <a:srgbClr val="F0A22E">
                    <a:shade val="75000"/>
                  </a:srgbClr>
                </a:solidFill>
              </a:rPr>
              <a:pPr defTabSz="912114"/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5395" y="457200"/>
            <a:ext cx="11553746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4103" y="1050900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14" tIns="45607" rIns="91214" bIns="45607" anchor="t" compatLnSpc="1"/>
          <a:lstStyle/>
          <a:p>
            <a:pPr defTabSz="912114"/>
            <a:endParaRPr lang="en-US" sz="1795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4103" y="1057988"/>
            <a:ext cx="114777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14" tIns="45607" rIns="91214" bIns="45607" anchor="t" compatLnSpc="1"/>
          <a:lstStyle/>
          <a:p>
            <a:pPr defTabSz="912114"/>
            <a:endParaRPr lang="en-US" sz="179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1" latinLnBrk="0" hangingPunct="1">
        <a:spcBef>
          <a:spcPct val="0"/>
        </a:spcBef>
        <a:buNone/>
        <a:defRPr kumimoji="0" sz="3591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043" indent="-34204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192" kern="1200">
          <a:solidFill>
            <a:schemeClr val="tx2"/>
          </a:solidFill>
          <a:latin typeface="+mn-lt"/>
          <a:ea typeface="+mn-ea"/>
          <a:cs typeface="+mn-cs"/>
        </a:defRPr>
      </a:lvl1pPr>
      <a:lvl2pPr marL="741093" indent="-28503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793" kern="1200">
          <a:solidFill>
            <a:schemeClr val="tx2"/>
          </a:solidFill>
          <a:latin typeface="+mn-lt"/>
          <a:ea typeface="+mn-ea"/>
          <a:cs typeface="+mn-cs"/>
        </a:defRPr>
      </a:lvl2pPr>
      <a:lvl3pPr marL="1140143" indent="-22802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394" kern="1200">
          <a:solidFill>
            <a:schemeClr val="tx2"/>
          </a:solidFill>
          <a:latin typeface="+mn-lt"/>
          <a:ea typeface="+mn-ea"/>
          <a:cs typeface="+mn-cs"/>
        </a:defRPr>
      </a:lvl3pPr>
      <a:lvl4pPr marL="1596200" indent="-22802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1995" kern="1200">
          <a:solidFill>
            <a:schemeClr val="tx2"/>
          </a:solidFill>
          <a:latin typeface="+mn-lt"/>
          <a:ea typeface="+mn-ea"/>
          <a:cs typeface="+mn-cs"/>
        </a:defRPr>
      </a:lvl4pPr>
      <a:lvl5pPr marL="2052257" indent="-2280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795" kern="1200">
          <a:solidFill>
            <a:schemeClr val="tx2"/>
          </a:solidFill>
          <a:latin typeface="+mn-lt"/>
          <a:ea typeface="+mn-ea"/>
          <a:cs typeface="+mn-cs"/>
        </a:defRPr>
      </a:lvl5pPr>
      <a:lvl6pPr marL="2508314" indent="-2280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795" kern="1200">
          <a:solidFill>
            <a:schemeClr val="tx2"/>
          </a:solidFill>
          <a:latin typeface="+mn-lt"/>
          <a:ea typeface="+mn-ea"/>
          <a:cs typeface="+mn-cs"/>
        </a:defRPr>
      </a:lvl6pPr>
      <a:lvl7pPr marL="2964371" indent="-2280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596" kern="1200">
          <a:solidFill>
            <a:schemeClr val="tx2"/>
          </a:solidFill>
          <a:latin typeface="+mn-lt"/>
          <a:ea typeface="+mn-ea"/>
          <a:cs typeface="+mn-cs"/>
        </a:defRPr>
      </a:lvl7pPr>
      <a:lvl8pPr marL="3420428" indent="-2280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596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76485" indent="-228029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397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fif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0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1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audio" Target="../media/audio4.wav"/><Relationship Id="rId10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audio" Target="../media/audio4.wav"/><Relationship Id="rId10" Type="http://schemas.openxmlformats.org/officeDocument/2006/relationships/image" Target="../media/image39.png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2.png"/><Relationship Id="rId5" Type="http://schemas.openxmlformats.org/officeDocument/2006/relationships/audio" Target="../media/audio3.wav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" y="0"/>
            <a:ext cx="12157087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498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419" y="124390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smtClean="0">
                <a:latin typeface="Arial" pitchFamily="34" charset="0"/>
                <a:cs typeface="Arial" pitchFamily="34" charset="0"/>
              </a:rPr>
              <a:t>1)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738" y="347846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(2)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5701" y="125711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(3)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3900518" y="493455"/>
            <a:ext cx="3936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3600" b="1" dirty="0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0229" y="1243904"/>
            <a:ext cx="584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 xa xưa thuở nào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rừng xanh sâu thẳm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bạn sống bên nhau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vàng và dễ trắng.</a:t>
            </a:r>
          </a:p>
          <a:p>
            <a:pPr algn="just"/>
            <a:endParaRPr lang="en-US" sz="320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1001" y="1225160"/>
            <a:ext cx="52308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nẻo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</a:t>
            </a:r>
          </a:p>
          <a:p>
            <a:pPr algn="r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Hải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229" y="3541455"/>
            <a:ext cx="5849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năm trời hạn hán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 cạn, cỏ héo khô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 gì nuôi đôi bạn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 mưa đến bao giờ?</a:t>
            </a: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47;p69"/>
          <p:cNvSpPr/>
          <p:nvPr/>
        </p:nvSpPr>
        <p:spPr>
          <a:xfrm>
            <a:off x="1920409" y="1590826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521718" y="1538283"/>
            <a:ext cx="518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 trắng: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159" y="457200"/>
            <a:ext cx="398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C0066"/>
                </a:solidFill>
                <a:latin typeface="Microsoft New Tai Lue" pitchFamily="34" charset="0"/>
                <a:ea typeface="Arial-Rounded" pitchFamily="34" charset="0"/>
                <a:cs typeface="Microsoft New Tai Lue" pitchFamily="34" charset="0"/>
              </a:rPr>
              <a:t>Từ ngữ</a:t>
            </a:r>
            <a:endParaRPr lang="en-US" sz="4400" b="1">
              <a:solidFill>
                <a:srgbClr val="CC0066"/>
              </a:solidFill>
              <a:latin typeface="Microsoft New Tai Lue" pitchFamily="34" charset="0"/>
              <a:ea typeface="Arial-Rounded" pitchFamily="34" charset="0"/>
              <a:cs typeface="Microsoft New Tai Lue" pitchFamily="34" charset="0"/>
            </a:endParaRPr>
          </a:p>
        </p:txBody>
      </p:sp>
      <p:pic>
        <p:nvPicPr>
          <p:cNvPr id="3" name="Picture 4" descr="Dê trắng Nga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07" y="2734466"/>
            <a:ext cx="2595512" cy="346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ắm đàn dê trắng tuyệt đẹp, lớn nhất Việt Nam - Báo Người lao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07" y="2734466"/>
            <a:ext cx="4959162" cy="34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0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47;p69"/>
          <p:cNvSpPr/>
          <p:nvPr/>
        </p:nvSpPr>
        <p:spPr>
          <a:xfrm>
            <a:off x="1920409" y="1590826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521718" y="1538283"/>
            <a:ext cx="518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vàng: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2159" y="457200"/>
            <a:ext cx="398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C0066"/>
                </a:solidFill>
                <a:latin typeface="Microsoft New Tai Lue" pitchFamily="34" charset="0"/>
                <a:ea typeface="Arial-Rounded" pitchFamily="34" charset="0"/>
                <a:cs typeface="Microsoft New Tai Lue" pitchFamily="34" charset="0"/>
              </a:rPr>
              <a:t>Từ ngữ</a:t>
            </a:r>
            <a:endParaRPr lang="en-US" sz="4400" b="1">
              <a:solidFill>
                <a:srgbClr val="CC0066"/>
              </a:solidFill>
              <a:latin typeface="Microsoft New Tai Lue" pitchFamily="34" charset="0"/>
              <a:ea typeface="Arial-Rounded" pitchFamily="34" charset="0"/>
              <a:cs typeface="Microsoft New Tai Lue" pitchFamily="34" charset="0"/>
            </a:endParaRPr>
          </a:p>
        </p:txBody>
      </p:sp>
      <p:pic>
        <p:nvPicPr>
          <p:cNvPr id="6146" name="Picture 2" descr="Đồng dao Con bê vàng: Bê là bê và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9" y="2634342"/>
            <a:ext cx="667734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344763" y="3739242"/>
            <a:ext cx="17526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0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1" y="8484"/>
            <a:ext cx="1548734" cy="1504849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48734" y="151333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1755" y="1633229"/>
            <a:ext cx="1434717" cy="137545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3082" y="3171298"/>
            <a:ext cx="1482224" cy="135870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4513" y="4692620"/>
            <a:ext cx="2896822" cy="215689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0062" y="456322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4864" y="-76010"/>
            <a:ext cx="1121" cy="1010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1" y="174676"/>
            <a:ext cx="4340299" cy="6674841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1757" y="404377"/>
            <a:ext cx="1519596" cy="1485391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395" y="-116302"/>
            <a:ext cx="1791971" cy="175396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06232" y="4753015"/>
            <a:ext cx="2390561" cy="23386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447" y="1996634"/>
            <a:ext cx="2103801" cy="2103801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795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591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591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16714" y="722810"/>
            <a:ext cx="8000064" cy="533458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51167" y="1051107"/>
            <a:ext cx="6899309" cy="1466545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397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974" y="1369884"/>
              <a:ext cx="1808630" cy="1029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59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 thẳm</a:t>
              </a:r>
            </a:p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 sâu</a:t>
              </a:r>
              <a:endParaRPr lang="en-US" altLang="vi-VN" sz="2793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7301" y="103498"/>
            <a:ext cx="904537" cy="8462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94BDDDE-2EB6-46A5-9A9A-1B301B9F5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38" y="2714819"/>
            <a:ext cx="5910110" cy="30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1" y="8484"/>
            <a:ext cx="1548734" cy="1504849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48734" y="151333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1755" y="1633229"/>
            <a:ext cx="1434717" cy="137545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3082" y="3171298"/>
            <a:ext cx="1482224" cy="135870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4513" y="4692620"/>
            <a:ext cx="2896822" cy="215689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0062" y="456322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4864" y="-76010"/>
            <a:ext cx="1121" cy="1010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1" y="174676"/>
            <a:ext cx="4340299" cy="6674841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1757" y="404377"/>
            <a:ext cx="1519596" cy="1485391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395" y="-116302"/>
            <a:ext cx="1791971" cy="175396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06232" y="4753015"/>
            <a:ext cx="2390561" cy="23386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447" y="1996634"/>
            <a:ext cx="2103801" cy="2103801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795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591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591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53515" y="1318508"/>
            <a:ext cx="8000064" cy="533458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7301" y="103498"/>
            <a:ext cx="904537" cy="846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03713" y="1406916"/>
            <a:ext cx="6899309" cy="1828076"/>
            <a:chOff x="206975" y="-84916"/>
            <a:chExt cx="2109019" cy="1753583"/>
          </a:xfrm>
        </p:grpSpPr>
        <p:sp>
          <p:nvSpPr>
            <p:cNvPr id="8" name="Hexagon 7"/>
            <p:cNvSpPr/>
            <p:nvPr/>
          </p:nvSpPr>
          <p:spPr>
            <a:xfrm>
              <a:off x="206975" y="-84916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397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309314" y="80842"/>
              <a:ext cx="1808630" cy="144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59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 hán</a:t>
              </a:r>
            </a:p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 trạng thiếu nước do nắng lâu, không mưa gây ra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6280DF7-D8AD-4B40-AF83-609697465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99" y="3407792"/>
            <a:ext cx="5481042" cy="29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85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1" y="8484"/>
            <a:ext cx="1548734" cy="1504849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48734" y="151333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1755" y="1633229"/>
            <a:ext cx="1434717" cy="137545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3082" y="3171298"/>
            <a:ext cx="1482224" cy="135870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4513" y="4692620"/>
            <a:ext cx="2896822" cy="215689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0062" y="456322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4864" y="-76010"/>
            <a:ext cx="1121" cy="1010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1" y="174676"/>
            <a:ext cx="4340299" cy="6674841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1757" y="404377"/>
            <a:ext cx="1519596" cy="1485391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395" y="-116302"/>
            <a:ext cx="1791971" cy="175396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06232" y="4753015"/>
            <a:ext cx="2390561" cy="23386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447" y="1996634"/>
            <a:ext cx="2103801" cy="2103801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795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591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591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16714" y="722810"/>
            <a:ext cx="8000064" cy="533458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7301" y="103498"/>
            <a:ext cx="904537" cy="846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66334" y="760679"/>
            <a:ext cx="6899309" cy="1550619"/>
            <a:chOff x="99710" y="-2546382"/>
            <a:chExt cx="2109019" cy="1487432"/>
          </a:xfrm>
        </p:grpSpPr>
        <p:sp>
          <p:nvSpPr>
            <p:cNvPr id="16" name="Hexagon 15"/>
            <p:cNvSpPr/>
            <p:nvPr/>
          </p:nvSpPr>
          <p:spPr>
            <a:xfrm>
              <a:off x="99710" y="-2465734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397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209746" y="-2546382"/>
              <a:ext cx="1808630" cy="144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59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lang thang</a:t>
              </a:r>
            </a:p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 hết chỗ này đến chỗ khác, không dừng lại ở nơi nào.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E047F02-794B-416C-9D29-AEE2AE835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35" y="2395372"/>
            <a:ext cx="5447510" cy="342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7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1" y="8484"/>
            <a:ext cx="1548734" cy="1504849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48734" y="151333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1755" y="1633229"/>
            <a:ext cx="1434717" cy="137545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3082" y="3171298"/>
            <a:ext cx="1482224" cy="135870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4513" y="4692620"/>
            <a:ext cx="2896822" cy="215689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0062" y="4563222"/>
            <a:ext cx="133020" cy="119897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4864" y="-76010"/>
            <a:ext cx="1121" cy="1010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1" y="174676"/>
            <a:ext cx="4340299" cy="6674841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1757" y="404377"/>
            <a:ext cx="1519596" cy="1485391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395" y="-116302"/>
            <a:ext cx="1791971" cy="175396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06232" y="4753015"/>
            <a:ext cx="2390561" cy="23386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447" y="1996634"/>
            <a:ext cx="2103801" cy="2103801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795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591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591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362677" y="341386"/>
            <a:ext cx="8000064" cy="533458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1795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7301" y="103498"/>
            <a:ext cx="904537" cy="846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866334" y="844753"/>
            <a:ext cx="6899309" cy="1466545"/>
            <a:chOff x="99710" y="-2465734"/>
            <a:chExt cx="2109019" cy="1406784"/>
          </a:xfrm>
        </p:grpSpPr>
        <p:sp>
          <p:nvSpPr>
            <p:cNvPr id="16" name="Hexagon 15"/>
            <p:cNvSpPr/>
            <p:nvPr/>
          </p:nvSpPr>
          <p:spPr>
            <a:xfrm>
              <a:off x="99710" y="-2465734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397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224003" y="-2244058"/>
              <a:ext cx="1808630" cy="1030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59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Nẻo</a:t>
              </a:r>
              <a:endParaRPr lang="en-US" sz="359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Lối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</a:t>
              </a:r>
              <a:r>
                <a:rPr lang="en-US" altLang="vi-VN" sz="2793" dirty="0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đường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một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phía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nào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đó</a:t>
              </a:r>
              <a:r>
                <a:rPr lang="en-US" altLang="vi-VN" sz="2793" dirty="0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  <a:endParaRPr lang="en-US" altLang="vi-VN" sz="2793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84391DD-BD6E-4A99-B105-1A944FAE5272}"/>
              </a:ext>
            </a:extLst>
          </p:cNvPr>
          <p:cNvGrpSpPr/>
          <p:nvPr/>
        </p:nvGrpSpPr>
        <p:grpSpPr>
          <a:xfrm>
            <a:off x="3854903" y="2945942"/>
            <a:ext cx="6899309" cy="1550619"/>
            <a:chOff x="99710" y="-2546382"/>
            <a:chExt cx="2109019" cy="1487432"/>
          </a:xfrm>
        </p:grpSpPr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xmlns="" id="{73914A63-62DB-4684-80BE-E6321F34BFB8}"/>
                </a:ext>
              </a:extLst>
            </p:cNvPr>
            <p:cNvSpPr/>
            <p:nvPr/>
          </p:nvSpPr>
          <p:spPr>
            <a:xfrm>
              <a:off x="99710" y="-2465734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397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43">
              <a:extLst>
                <a:ext uri="{FF2B5EF4-FFF2-40B4-BE49-F238E27FC236}">
                  <a16:creationId xmlns:a16="http://schemas.microsoft.com/office/drawing/2014/main" xmlns="" id="{5AAC6490-6958-425F-B698-7A0B11775CB1}"/>
                </a:ext>
              </a:extLst>
            </p:cNvPr>
            <p:cNvSpPr txBox="1"/>
            <p:nvPr/>
          </p:nvSpPr>
          <p:spPr>
            <a:xfrm>
              <a:off x="209746" y="-2546382"/>
              <a:ext cx="1808630" cy="1443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59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Thuở</a:t>
              </a:r>
              <a:r>
                <a:rPr lang="en-US" sz="359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59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endParaRPr lang="en-US" sz="359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 defTabSz="91084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Khoảng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thời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gian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xác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định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đã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lùi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xa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vào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quá</a:t>
              </a:r>
              <a:r>
                <a:rPr lang="en-US" altLang="vi-VN" sz="2793" dirty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vi-VN" sz="2793" dirty="0" err="1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khứ</a:t>
              </a:r>
              <a:r>
                <a:rPr lang="en-US" altLang="vi-VN" sz="2793" dirty="0" smtClean="0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  <a:endParaRPr lang="en-US" altLang="vi-VN" sz="2793" dirty="0">
                <a:solidFill>
                  <a:srgbClr val="231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784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84"/>
            <a:ext cx="12167162" cy="390355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6534" y="4176856"/>
            <a:ext cx="9949518" cy="1314262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6020">
              <a:lnSpc>
                <a:spcPct val="150000"/>
              </a:lnSpc>
              <a:defRPr/>
            </a:pP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583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419" y="124390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1)</a:t>
            </a:r>
            <a:endParaRPr lang="en-US" sz="36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738" y="347846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US" sz="36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5701" y="125711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3900518" y="493455"/>
            <a:ext cx="3936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3600" b="1" dirty="0">
              <a:solidFill>
                <a:srgbClr val="F7964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0229" y="1243904"/>
            <a:ext cx="584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 xa xưa thuở nào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rừng xanh sâu thẳm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bạn sống bên nhau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vàng và dễ trắng.</a:t>
            </a:r>
          </a:p>
          <a:p>
            <a:pPr algn="just"/>
            <a:endParaRPr lang="en-US" sz="320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7218" y="1225160"/>
            <a:ext cx="4834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nẻo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</a:t>
            </a:r>
          </a:p>
          <a:p>
            <a:pPr algn="r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Hải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229" y="3541455"/>
            <a:ext cx="5849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năm trời hạn hán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 cạn, cỏ héo khô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 gì nuôi đôi bạn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 mưa đến bao giờ?</a:t>
            </a: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84"/>
            <a:ext cx="12167162" cy="390355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6534" y="4176856"/>
            <a:ext cx="9949518" cy="1314262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6020">
              <a:lnSpc>
                <a:spcPct val="150000"/>
              </a:lnSpc>
              <a:defRPr/>
            </a:pP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6583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77359" y="1580892"/>
            <a:ext cx="3314171" cy="138092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171309"/>
              </p:ext>
            </p:extLst>
          </p:nvPr>
        </p:nvGraphicFramePr>
        <p:xfrm>
          <a:off x="2423319" y="1792069"/>
          <a:ext cx="7315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66519" y="186826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4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6519" y="279011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Ạ</a:t>
            </a:r>
            <a:endParaRPr lang="en-US" sz="4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6519" y="371195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2119" y="279011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5831" y="2790109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9543" y="2790108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0120" y="2790106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13943" y="279011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2078" y="186827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6489" y="3711948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0919" y="3711944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0778" y="3711945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Ừ</a:t>
            </a:r>
            <a:endParaRPr lang="en-US" sz="4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719" y="725269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UTM Colossalis" pitchFamily="18" charset="0"/>
              </a:rPr>
              <a:t>GIẢI MÃ Ô CHỮ BÍ MẬT</a:t>
            </a:r>
            <a:endParaRPr lang="en-US" sz="4000">
              <a:solidFill>
                <a:srgbClr val="0070C0"/>
              </a:solidFill>
              <a:latin typeface="UTM Colossalis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2905" y="1868269"/>
            <a:ext cx="118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1680" y="2782669"/>
            <a:ext cx="118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919" y="3736538"/>
            <a:ext cx="118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42319" y="5262054"/>
            <a:ext cx="8450796" cy="646331"/>
          </a:xfrm>
          <a:prstGeom prst="rect">
            <a:avLst/>
          </a:prstGeom>
          <a:solidFill>
            <a:srgbClr val="FFD85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của con bò gọi là gì?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2319" y="5262053"/>
            <a:ext cx="8450796" cy="1200329"/>
          </a:xfrm>
          <a:prstGeom prst="rect">
            <a:avLst/>
          </a:prstGeom>
          <a:solidFill>
            <a:srgbClr val="FFD85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 kéo dài thường sẽ gây ra hiện tượng tự nhiên này.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47225" y="5257800"/>
            <a:ext cx="8450796" cy="1200329"/>
          </a:xfrm>
          <a:prstGeom prst="rect">
            <a:avLst/>
          </a:prstGeom>
          <a:solidFill>
            <a:srgbClr val="FFD85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3. </a:t>
            </a: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Vùng đất rộng, có nhiều cây cối mọc quanh năm được gọi là gì?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432E-6 -2.48555E-6 L -0.39488 0.00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4" y="23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432E-6 2.25434E-6 L -0.3322 -0.129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0" y="-647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432E-6 -1.79191E-6 L -0.26325 -0.2635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3" y="-1317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5" grpId="1"/>
      <p:bldP spid="7" grpId="0"/>
      <p:bldP spid="7" grpId="1"/>
      <p:bldP spid="8" grpId="0"/>
      <p:bldP spid="8" grpId="1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419" y="1243904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1)</a:t>
            </a:r>
            <a:endParaRPr lang="en-US" sz="36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738" y="347846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US" sz="36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5701" y="125711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3900518" y="493455"/>
            <a:ext cx="3936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3600" b="1" dirty="0">
              <a:solidFill>
                <a:srgbClr val="F7964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0229" y="1243904"/>
            <a:ext cx="584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 xa xưa thuở nào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rừng xanh sâu thẳm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bạn sống bên nhau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vàng và dễ trắng.</a:t>
            </a:r>
          </a:p>
          <a:p>
            <a:pPr algn="just"/>
            <a:endParaRPr lang="en-US" sz="320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7218" y="1225160"/>
            <a:ext cx="4834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nẻo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</a:t>
            </a:r>
          </a:p>
          <a:p>
            <a:pPr algn="r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Hải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229" y="3541455"/>
            <a:ext cx="5849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năm trời hạn hán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 cạn, cỏ héo khô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 gì nuôi đôi bạn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 mưa đến bao giờ?</a:t>
            </a: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84"/>
            <a:ext cx="12167162" cy="390355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6534" y="4176856"/>
            <a:ext cx="9949518" cy="1314262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6020">
              <a:lnSpc>
                <a:spcPct val="150000"/>
              </a:lnSpc>
              <a:defRPr/>
            </a:pP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583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6919" y="298650"/>
            <a:ext cx="10744200" cy="1301550"/>
            <a:chOff x="294783" y="915918"/>
            <a:chExt cx="10744200" cy="1301550"/>
          </a:xfrm>
        </p:grpSpPr>
        <p:grpSp>
          <p:nvGrpSpPr>
            <p:cNvPr id="4" name="Group 3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78050" y="1017139"/>
              <a:ext cx="10060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 chuyện được kể trong bài thơ diễn ra khi nào? Ở đâu?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85319" y="1905000"/>
            <a:ext cx="58498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thuở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36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sâu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thẳm</a:t>
            </a:r>
            <a:endParaRPr lang="en-US" sz="36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endParaRPr lang="en-US" sz="36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6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335143" y="2484620"/>
            <a:ext cx="1700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97454" y="3048000"/>
            <a:ext cx="4952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1"/>
          <p:cNvSpPr txBox="1"/>
          <p:nvPr/>
        </p:nvSpPr>
        <p:spPr>
          <a:xfrm>
            <a:off x="1519113" y="4721155"/>
            <a:ext cx="9603690" cy="1200329"/>
          </a:xfrm>
          <a:prstGeom prst="rect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được kể trong bài thơ diễn ra từ thuở xa xưa, trong rừng xanh sâu thẳm. 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8988" y="579568"/>
            <a:ext cx="10896600" cy="731520"/>
            <a:chOff x="294783" y="915918"/>
            <a:chExt cx="10896600" cy="731520"/>
          </a:xfrm>
        </p:grpSpPr>
        <p:grpSp>
          <p:nvGrpSpPr>
            <p:cNvPr id="4" name="Group 3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78050" y="1037338"/>
              <a:ext cx="102133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 gì xảy ra khiến bê vàng phải lang thang đi tìm cỏ?</a:t>
              </a:r>
              <a:endParaRPr lang="en-US" sz="32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3794919" y="1676400"/>
            <a:ext cx="5286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năm trời hạn hán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 cạn, cỏ héo khô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 gì nuôi đôi bạn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 mưa đến bao giờ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874899" y="2284750"/>
            <a:ext cx="40928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70996" y="2830562"/>
            <a:ext cx="3720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1"/>
          <p:cNvSpPr txBox="1"/>
          <p:nvPr/>
        </p:nvSpPr>
        <p:spPr>
          <a:xfrm>
            <a:off x="1506614" y="4570274"/>
            <a:ext cx="9603690" cy="1754326"/>
          </a:xfrm>
          <a:prstGeom prst="rect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năm trời hạn hán, suối cạn, cỏ héo khô, bê vàng không chờ được mưa để có cỏ ăn nên đã lang thang đi tìm cỏ.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6919" y="423047"/>
            <a:ext cx="11661908" cy="766576"/>
            <a:chOff x="294783" y="915918"/>
            <a:chExt cx="11661908" cy="766576"/>
          </a:xfrm>
        </p:grpSpPr>
        <p:grpSp>
          <p:nvGrpSpPr>
            <p:cNvPr id="4" name="Group 3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78050" y="1036163"/>
              <a:ext cx="109786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Khi bê vàng quên đường về, dê trắng đã làm gì?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4" name="1"/>
          <p:cNvSpPr txBox="1"/>
          <p:nvPr/>
        </p:nvSpPr>
        <p:spPr>
          <a:xfrm>
            <a:off x="1521086" y="5057454"/>
            <a:ext cx="9603690" cy="1200329"/>
          </a:xfrm>
          <a:prstGeom prst="rect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bê vàng quên đường về, dê 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 chạy khắp nẻo tìm bê và gọi bê.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1149" y="1351065"/>
            <a:ext cx="4834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vàng đi tìm cỏ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thang quên đường về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 trắng thương bạn quá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 khắp nẻo tìm bê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 bây giờ dê trắng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 gọi hoài: “Bê! Bê!”.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032217" y="3352800"/>
            <a:ext cx="3720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1149" y="4343400"/>
            <a:ext cx="3720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0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5969" y="607509"/>
            <a:ext cx="11661908" cy="766576"/>
            <a:chOff x="294783" y="915918"/>
            <a:chExt cx="11661908" cy="766576"/>
          </a:xfrm>
        </p:grpSpPr>
        <p:grpSp>
          <p:nvGrpSpPr>
            <p:cNvPr id="4" name="Group 3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78050" y="1036163"/>
              <a:ext cx="109786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Nêu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cảm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nghĩ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về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bê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vàng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dê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trắng</a:t>
              </a:r>
              <a:r>
                <a:rPr lang="en-US" sz="3600" dirty="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9"/>
          <a:stretch/>
        </p:blipFill>
        <p:spPr>
          <a:xfrm>
            <a:off x="6114806" y="2479113"/>
            <a:ext cx="6019804" cy="4343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045"/>
            <a:ext cx="607992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1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2441" y="572839"/>
            <a:ext cx="11689397" cy="179388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zh-CN" altLang="en-US" sz="2793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4153" y="2144406"/>
            <a:ext cx="3196916" cy="2779487"/>
          </a:xfrm>
          <a:prstGeom prst="rect">
            <a:avLst/>
          </a:prstGeom>
        </p:spPr>
      </p:pic>
      <p:sp>
        <p:nvSpPr>
          <p:cNvPr id="16" name="矩形 10">
            <a:extLst>
              <a:ext uri="{FF2B5EF4-FFF2-40B4-BE49-F238E27FC236}">
                <a16:creationId xmlns:a16="http://schemas.microsoft.com/office/drawing/2014/main" xmlns="" id="{2183FF4D-6A82-4F86-BCBD-F6DF8B6B6BB8}"/>
              </a:ext>
            </a:extLst>
          </p:cNvPr>
          <p:cNvSpPr/>
          <p:nvPr/>
        </p:nvSpPr>
        <p:spPr>
          <a:xfrm>
            <a:off x="2757950" y="1759440"/>
            <a:ext cx="9289870" cy="2582332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6" tIns="45623" rIns="91246" bIns="45623" rtlCol="0" anchor="ctr"/>
          <a:lstStyle/>
          <a:p>
            <a:pPr algn="ctr" defTabSz="912114"/>
            <a:r>
              <a:rPr lang="en-US" altLang="zh-CN" sz="3591" dirty="0" err="1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Nội</a:t>
            </a:r>
            <a:r>
              <a:rPr lang="en-US" altLang="zh-CN" sz="3591" dirty="0">
                <a:solidFill>
                  <a:srgbClr val="FF0000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dung: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Bài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thơ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thể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hiện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tình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bạn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cảm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động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giữa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b</a:t>
            </a:r>
            <a:r>
              <a:rPr lang="en-US" altLang="zh-CN" sz="359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ê</a:t>
            </a:r>
            <a:r>
              <a:rPr lang="en-US" altLang="zh-CN" sz="3591" dirty="0" smtClean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vàng</a:t>
            </a:r>
            <a:r>
              <a:rPr lang="en-US" altLang="zh-CN" sz="3591" dirty="0" smtClean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và</a:t>
            </a:r>
            <a:r>
              <a:rPr lang="en-US" altLang="zh-CN" sz="3591" dirty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dê</a:t>
            </a:r>
            <a:r>
              <a:rPr lang="en-US" altLang="zh-CN" sz="3591" dirty="0" smtClean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 </a:t>
            </a:r>
            <a:r>
              <a:rPr lang="en-US" altLang="zh-CN" sz="3591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汉仪黑荔枝体简" panose="00020600040101010101" pitchFamily="18" charset="-122"/>
                <a:cs typeface="Arial-Rounded" panose="020B0500000000000000" pitchFamily="34" charset="0"/>
              </a:rPr>
              <a:t>trắng</a:t>
            </a:r>
            <a:endParaRPr lang="en-US" altLang="zh-CN" sz="3591" dirty="0">
              <a:solidFill>
                <a:schemeClr val="tx1"/>
              </a:solidFill>
              <a:latin typeface="Arial-Rounded" panose="020B0500000000000000" pitchFamily="34" charset="0"/>
              <a:ea typeface="汉仪黑荔枝体简" panose="00020600040101010101" pitchFamily="18" charset="-122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21" y="22304"/>
            <a:ext cx="12161838" cy="173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2" tIns="45601" rIns="91202" bIns="45601" spcCol="0" rtlCol="0" anchor="ctr"/>
          <a:lstStyle/>
          <a:p>
            <a:pPr algn="ctr" defTabSz="912114"/>
            <a:endParaRPr lang="en-US" sz="1795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161" y="393769"/>
            <a:ext cx="6156930" cy="583280"/>
          </a:xfrm>
          <a:prstGeom prst="rect">
            <a:avLst/>
          </a:prstGeom>
          <a:noFill/>
        </p:spPr>
        <p:txBody>
          <a:bodyPr wrap="square" lIns="91165" tIns="45583" rIns="91165" bIns="45583" rtlCol="0">
            <a:spAutoFit/>
          </a:bodyPr>
          <a:lstStyle/>
          <a:p>
            <a:pPr algn="just" defTabSz="912114"/>
            <a:r>
              <a:rPr lang="en-US" sz="3192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thuộc lòng hai khổ thơ đầu</a:t>
            </a:r>
            <a:endParaRPr lang="en-US" sz="3192" b="1" dirty="0">
              <a:solidFill>
                <a:prstClr val="black"/>
              </a:solidFill>
              <a:latin typeface="Arial Rounded MT Bold" panose="020F070403050403020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035" y="1166432"/>
            <a:ext cx="5161870" cy="4235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Tự xa xưa thuở nào,</a:t>
            </a: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 rừng xanh sâu thẳm.</a:t>
            </a: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Đôi bạn sống bên nhau,</a:t>
            </a: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Bê Vàng và Dê Trắng.</a:t>
            </a: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Một năm, trời hạn hán,</a:t>
            </a: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Suối cạn, cỏ héo khô.</a:t>
            </a: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Lấy gì nuôi đôi bạn,</a:t>
            </a:r>
            <a:endParaRPr lang="en-US" sz="2993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Chờ mưa đến bao giờ?</a:t>
            </a:r>
            <a:endParaRPr lang="en-US" sz="2394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14682" y="4873218"/>
            <a:ext cx="4104620" cy="1708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753" y="115894"/>
            <a:ext cx="2052310" cy="1032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28346" y="758136"/>
            <a:ext cx="1819671" cy="12371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089" y="1173360"/>
            <a:ext cx="5161870" cy="45119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Tự xa xưa thuở nào,</a:t>
            </a: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 rừng xanh sâu thẳm.</a:t>
            </a: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Đôi bạn sống bên nhau,</a:t>
            </a: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Bê Vàng và Dê Trắng.</a:t>
            </a: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Một năm, trời hạn hán,</a:t>
            </a: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Suối cạn, cỏ héo khô.</a:t>
            </a: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Lấy gì nuôi đôi bạn,</a:t>
            </a:r>
            <a:endParaRPr lang="en-US" sz="3192">
              <a:solidFill>
                <a:prstClr val="black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3192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Chờ mưa đến bao giờ?</a:t>
            </a:r>
            <a:endParaRPr lang="en-US" sz="2394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76156"/>
            <a:ext cx="12161838" cy="17336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2" tIns="45601" rIns="91202" bIns="45601" spcCol="0" rtlCol="0" anchor="ctr"/>
          <a:lstStyle/>
          <a:p>
            <a:pPr algn="ctr" defTabSz="912114"/>
            <a:endParaRPr lang="en-US" sz="1795">
              <a:solidFill>
                <a:prstClr val="white"/>
              </a:solidFill>
            </a:endParaRPr>
          </a:p>
        </p:txBody>
      </p:sp>
      <p:sp>
        <p:nvSpPr>
          <p:cNvPr id="2" name="Rectangle 13"/>
          <p:cNvSpPr/>
          <p:nvPr/>
        </p:nvSpPr>
        <p:spPr>
          <a:xfrm>
            <a:off x="292065" y="1173360"/>
            <a:ext cx="5161870" cy="51567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còn lấm tấm</a:t>
            </a:r>
          </a:p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lẫn màu lá xanh</a:t>
            </a:r>
          </a:p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bừng lửa thẫm</a:t>
            </a:r>
          </a:p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 cháy trên cành.</a:t>
            </a:r>
          </a:p>
          <a:p>
            <a:pPr defTabSz="912114">
              <a:defRPr/>
            </a:pPr>
            <a:endParaRPr lang="en-US" sz="2993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ơi! Sao mà nhanh!</a:t>
            </a:r>
          </a:p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 nghìn mắt lửa,</a:t>
            </a:r>
          </a:p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dãy phố nhà mình,</a:t>
            </a:r>
          </a:p>
          <a:p>
            <a:pPr defTabSz="912114">
              <a:defRPr/>
            </a:pPr>
            <a:r>
              <a:rPr lang="en-US" sz="29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 </a:t>
            </a:r>
            <a:r>
              <a:rPr lang="en-US" sz="2993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 hoa phượng đỏ. </a:t>
            </a:r>
          </a:p>
          <a:p>
            <a:pPr defTabSz="912114">
              <a:defRPr/>
            </a:pPr>
            <a:endParaRPr lang="en-US" sz="2793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 defTabSz="912114">
              <a:defRPr/>
            </a:pPr>
            <a:r>
              <a:rPr lang="en-US" sz="3192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endParaRPr lang="en-US" sz="2394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ldLvl="0" animBg="1"/>
      <p:bldP spid="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84"/>
            <a:ext cx="12167162" cy="390355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6534" y="4176856"/>
            <a:ext cx="9949518" cy="1314262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6020">
              <a:lnSpc>
                <a:spcPct val="150000"/>
              </a:lnSpc>
              <a:defRPr/>
            </a:pP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6583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43258" y="292164"/>
            <a:ext cx="1028700" cy="92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21650" y="292164"/>
            <a:ext cx="10750470" cy="1255691"/>
            <a:chOff x="292250" y="915918"/>
            <a:chExt cx="10750470" cy="1255691"/>
          </a:xfrm>
        </p:grpSpPr>
        <p:grpSp>
          <p:nvGrpSpPr>
            <p:cNvPr id="4" name="Group 3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95274" y="971280"/>
              <a:ext cx="10047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 từ ngữ thể hiện tâm trạng của dê trắng khi không thấy bạn trở về.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90119" y="1981200"/>
            <a:ext cx="5901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nẻo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417383" y="3473970"/>
            <a:ext cx="11614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90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9" y="0"/>
            <a:ext cx="8260753" cy="68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8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98693" y="486303"/>
            <a:ext cx="10750470" cy="1378801"/>
            <a:chOff x="292250" y="915918"/>
            <a:chExt cx="10750470" cy="1378801"/>
          </a:xfrm>
        </p:grpSpPr>
        <p:grpSp>
          <p:nvGrpSpPr>
            <p:cNvPr id="4" name="Group 3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95274" y="971280"/>
              <a:ext cx="100474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Đóng vai một người bạn trong rừng, nói lời an ủi dê trắng.</a:t>
              </a:r>
              <a:endPara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6" r="40963"/>
          <a:stretch/>
        </p:blipFill>
        <p:spPr>
          <a:xfrm>
            <a:off x="1727684" y="2439158"/>
            <a:ext cx="6262420" cy="434964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163790" y="2936822"/>
            <a:ext cx="3585373" cy="3762287"/>
            <a:chOff x="8163790" y="2936822"/>
            <a:chExt cx="3585373" cy="37622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6" b="8514"/>
            <a:stretch/>
          </p:blipFill>
          <p:spPr>
            <a:xfrm>
              <a:off x="8163790" y="2936822"/>
              <a:ext cx="3585373" cy="37622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807789" y="3409384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6407489" y="1412180"/>
            <a:ext cx="4800600" cy="247523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22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3769" y="3640524"/>
            <a:ext cx="7481455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 			2</a:t>
            </a:r>
            <a:endParaRPr lang="vi-VN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1279" y="5229703"/>
            <a:ext cx="7481455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 			3</a:t>
            </a:r>
            <a:endParaRPr lang="en-US" sz="4400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88" y="3862445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5486400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2383769" y="2075116"/>
            <a:ext cx="7481455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 			1</a:t>
            </a:r>
            <a:endParaRPr lang="en-US" sz="4400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2304103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1133098" y="685800"/>
            <a:ext cx="9957816" cy="7384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mấy loài vật được nhắc đến trong bài thơ?</a:t>
            </a:r>
            <a:endParaRPr lang="en-US" sz="40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chuồ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90" y="1905000"/>
            <a:ext cx="1554618" cy="1576557"/>
          </a:xfrm>
          <a:prstGeom prst="rect">
            <a:avLst/>
          </a:prstGeom>
        </p:spPr>
      </p:pic>
      <p:pic>
        <p:nvPicPr>
          <p:cNvPr id="3074" name="chuột" descr="Funny Animal - TV Trop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06" y="4894928"/>
            <a:ext cx="990600" cy="16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sóc" descr="Squirrel Animal Cartoon Transparent PNG &amp;amp; SVG Vecto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3231630"/>
            <a:ext cx="1665459" cy="16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96707" y="1983428"/>
            <a:ext cx="8651412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44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 cảm bạn </a:t>
            </a:r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endParaRPr lang="en-US" sz="44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6707" y="5479015"/>
            <a:ext cx="8651412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Tình cảm thầy trò</a:t>
            </a:r>
            <a:endParaRPr lang="vi-VN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6707" y="3731427"/>
            <a:ext cx="8651412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Tình </a:t>
            </a:r>
            <a:r>
              <a:rPr lang="en-US" sz="44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người thân</a:t>
            </a:r>
            <a:endParaRPr lang="en-US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43" y="4116500"/>
            <a:ext cx="650721" cy="5847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1086463" y="46220"/>
            <a:ext cx="9957816" cy="14771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chuyện ca ngợi tình cảm nào </a:t>
            </a:r>
          </a:p>
          <a:p>
            <a:pPr algn="ctr"/>
            <a:r>
              <a:rPr lang="en-US" sz="4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 đây?</a:t>
            </a:r>
            <a:endParaRPr lang="en-US" sz="44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chuột" descr="Funny Animal - TV Trop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77" y="1769013"/>
            <a:ext cx="1062425" cy="16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sóc" descr="Squirrel Animal Cartoon Transparent PNG &amp;amp; SVG V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5" y="5003633"/>
            <a:ext cx="1786215" cy="16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43" y="2371270"/>
            <a:ext cx="643098" cy="5880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4098" name="sư tủ" descr="Lion Animal Cartoon - Free image on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9" y="3554430"/>
            <a:ext cx="1497739" cy="149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977" y="5836362"/>
            <a:ext cx="650721" cy="5847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731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96707" y="1752600"/>
            <a:ext cx="8651412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		yêu thương</a:t>
            </a:r>
            <a:endParaRPr lang="en-US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6707" y="5248187"/>
            <a:ext cx="8651412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		quý mến</a:t>
            </a:r>
            <a:endParaRPr lang="vi-VN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6707" y="3500599"/>
            <a:ext cx="8651412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		đi tìm</a:t>
            </a:r>
            <a:endParaRPr lang="en-US" sz="44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719" y="5614276"/>
            <a:ext cx="643098" cy="5880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43" y="3885672"/>
            <a:ext cx="650721" cy="5847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900569" y="609600"/>
            <a:ext cx="10227182" cy="80002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từ ngữ nào nói về tình cảm bạn bè?</a:t>
            </a:r>
            <a:endParaRPr lang="en-US" sz="44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chuộ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19" y="1736917"/>
            <a:ext cx="1766159" cy="13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sóc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949" l="9653" r="96139">
                        <a14:foregroundMark x1="75290" y1="25641" x2="54826" y2="40000"/>
                        <a14:foregroundMark x1="70270" y1="6667" x2="67568" y2="18974"/>
                        <a14:foregroundMark x1="58301" y1="9744" x2="58301" y2="29744"/>
                        <a14:foregroundMark x1="75290" y1="6667" x2="75290" y2="4103"/>
                        <a14:foregroundMark x1="62548" y1="70256" x2="53282" y2="9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19" y="5129939"/>
            <a:ext cx="1786215" cy="134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43" y="2140442"/>
            <a:ext cx="643098" cy="5880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4098" name="sư tủ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795" y="3329655"/>
            <a:ext cx="1577005" cy="170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3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hướng</a:t>
            </a:r>
            <a:endParaRPr lang="en-US" sz="6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Hẹn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con!</a:t>
            </a:r>
            <a:endParaRPr lang="en-US" sz="6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84400"/>
          <a:stretch/>
        </p:blipFill>
        <p:spPr>
          <a:xfrm flipV="1">
            <a:off x="405396" y="-96168"/>
            <a:ext cx="11801917" cy="192513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72" y="2679873"/>
            <a:ext cx="10297879" cy="156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-2048369" y="-1738723"/>
            <a:ext cx="5701198" cy="3982120"/>
            <a:chOff x="-3782475" y="-1860243"/>
            <a:chExt cx="4286503" cy="2986590"/>
          </a:xfrm>
        </p:grpSpPr>
        <p:sp>
          <p:nvSpPr>
            <p:cNvPr id="11" name="Oval 10"/>
            <p:cNvSpPr/>
            <p:nvPr/>
          </p:nvSpPr>
          <p:spPr>
            <a:xfrm>
              <a:off x="-3782475" y="-1860243"/>
              <a:ext cx="4286503" cy="2986590"/>
            </a:xfrm>
            <a:prstGeom prst="ellipse">
              <a:avLst/>
            </a:prstGeom>
            <a:solidFill>
              <a:srgbClr val="778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2994971" y="-1498365"/>
              <a:ext cx="3092023" cy="25971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2816609" y="-1226468"/>
              <a:ext cx="2761261" cy="2308560"/>
            </a:xfrm>
            <a:prstGeom prst="ellipse">
              <a:avLst/>
            </a:prstGeom>
            <a:solidFill>
              <a:srgbClr val="FC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3519" y="475222"/>
            <a:ext cx="3171978" cy="1107780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r>
              <a:rPr lang="en-US" sz="4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</a:t>
            </a:r>
            <a:r>
              <a:rPr lang="en-US" sz="6400" b="1" smtClean="0">
                <a:latin typeface="Akronism" pitchFamily="2" charset="0"/>
                <a:ea typeface="Arabia" pitchFamily="2" charset="0"/>
                <a:cs typeface="Arabia" pitchFamily="2" charset="0"/>
              </a:rPr>
              <a:t>10</a:t>
            </a:r>
            <a:endParaRPr lang="en-US" sz="6400" b="1">
              <a:latin typeface="Akronism" pitchFamily="2" charset="0"/>
              <a:ea typeface="Arabia" pitchFamily="2" charset="0"/>
              <a:cs typeface="Arabia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0719" y="2413000"/>
            <a:ext cx="1861301" cy="1828800"/>
            <a:chOff x="1212273" y="1084984"/>
            <a:chExt cx="992332" cy="992332"/>
          </a:xfrm>
        </p:grpSpPr>
        <p:sp>
          <p:nvSpPr>
            <p:cNvPr id="16" name="Oval 15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83E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90221" y="2479702"/>
            <a:ext cx="1579625" cy="1764585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3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</a:p>
          <a:p>
            <a:pPr algn="ctr"/>
            <a:r>
              <a:rPr lang="en-US" sz="530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17</a:t>
            </a:r>
            <a:endParaRPr lang="en-US" sz="530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8583" y="2834721"/>
            <a:ext cx="7542141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54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70882" y="495680"/>
            <a:ext cx="1036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48301" r="82229" b="39418"/>
          <a:stretch/>
        </p:blipFill>
        <p:spPr bwMode="auto">
          <a:xfrm>
            <a:off x="2423319" y="304800"/>
            <a:ext cx="1455149" cy="8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-Friendship (the end) | Hug cartoon, Friend cartoon, Friends hugg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2122120"/>
            <a:ext cx="3124200" cy="38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Friendship Pictures posted by Samantha Trembl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19" y="1746357"/>
            <a:ext cx="3562311" cy="459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9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9"/>
          <a:stretch/>
        </p:blipFill>
        <p:spPr>
          <a:xfrm>
            <a:off x="1" y="0"/>
            <a:ext cx="2533650" cy="1828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9" y="4335118"/>
            <a:ext cx="3871119" cy="25228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3900518" y="152400"/>
            <a:ext cx="3936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3600" b="1" dirty="0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2629" y="902849"/>
            <a:ext cx="584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thuở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sâu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thẳm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919" y="902849"/>
            <a:ext cx="518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nẻo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</a:t>
            </a:r>
          </a:p>
          <a:p>
            <a:pPr algn="r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Hải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2629" y="3200400"/>
            <a:ext cx="5849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hán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nuôi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/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3900518" y="493455"/>
            <a:ext cx="3936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3600" b="1" dirty="0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0229" y="1243904"/>
            <a:ext cx="584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thuở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sâu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thẳm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0519" y="1243904"/>
            <a:ext cx="518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nẻo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</a:t>
            </a:r>
          </a:p>
          <a:p>
            <a:pPr algn="r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Hải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229" y="3541455"/>
            <a:ext cx="5849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năm trời hạn hán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 cạn, cỏ héo khô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 gì nuôi đôi bạn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 mưa đến bao giờ?</a:t>
            </a: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328194" y="1752600"/>
            <a:ext cx="695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37063" y="2247900"/>
            <a:ext cx="15962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96531" y="4076700"/>
            <a:ext cx="1438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17813" y="5038725"/>
            <a:ext cx="6711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35659" y="225425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754315" y="2259693"/>
            <a:ext cx="11355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66919" y="2767398"/>
            <a:ext cx="11355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7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3900518" y="493455"/>
            <a:ext cx="3936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 BẠN</a:t>
            </a:r>
            <a:endParaRPr lang="en-US" sz="3600" b="1" dirty="0">
              <a:solidFill>
                <a:schemeClr val="accent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0229" y="1243904"/>
            <a:ext cx="5849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xưa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thuở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sâu</a:t>
            </a:r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thẳm</a:t>
            </a:r>
            <a:endParaRPr lang="en-US" sz="3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en-US" sz="32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0519" y="1243904"/>
            <a:ext cx="525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Lang </a:t>
            </a:r>
            <a:r>
              <a:rPr lang="en-US" sz="3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khắp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nẻo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hoài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!”.</a:t>
            </a:r>
          </a:p>
          <a:p>
            <a:pPr algn="r"/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32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Hải</a:t>
            </a:r>
            <a:endParaRPr lang="en-US" sz="32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229" y="3541455"/>
            <a:ext cx="5849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 năm trời </a:t>
            </a:r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hạn hán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 cạn, cỏ héo khô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 gì </a:t>
            </a:r>
            <a:r>
              <a:rPr lang="en-US" sz="3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nuôi</a:t>
            </a:r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đôi bạn</a:t>
            </a: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Chờ mưa đến bao giờ?</a:t>
            </a:r>
          </a:p>
          <a:p>
            <a:pPr algn="just"/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84"/>
            <a:ext cx="12167162" cy="390355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86534" y="4176856"/>
            <a:ext cx="9949518" cy="1314262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6020">
              <a:lnSpc>
                <a:spcPct val="150000"/>
              </a:lnSpc>
              <a:defRPr/>
            </a:pP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583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583" dirty="0" err="1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zh-CN" altLang="en-US" sz="6583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5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1442</Words>
  <Application>Microsoft Office PowerPoint</Application>
  <PresentationFormat>Custom</PresentationFormat>
  <Paragraphs>275</Paragraphs>
  <Slides>36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Trek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SKY</cp:lastModifiedBy>
  <cp:revision>267</cp:revision>
  <dcterms:created xsi:type="dcterms:W3CDTF">2020-04-19T07:30:11Z</dcterms:created>
  <dcterms:modified xsi:type="dcterms:W3CDTF">2023-11-06T07:53:51Z</dcterms:modified>
</cp:coreProperties>
</file>