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7" r:id="rId2"/>
  </p:sldMasterIdLst>
  <p:notesMasterIdLst>
    <p:notesMasterId r:id="rId31"/>
  </p:notesMasterIdLst>
  <p:handoutMasterIdLst>
    <p:handoutMasterId r:id="rId32"/>
  </p:handoutMasterIdLst>
  <p:sldIdLst>
    <p:sldId id="474" r:id="rId3"/>
    <p:sldId id="475" r:id="rId4"/>
    <p:sldId id="449" r:id="rId5"/>
    <p:sldId id="450" r:id="rId6"/>
    <p:sldId id="501" r:id="rId7"/>
    <p:sldId id="509" r:id="rId8"/>
    <p:sldId id="485" r:id="rId9"/>
    <p:sldId id="480" r:id="rId10"/>
    <p:sldId id="457" r:id="rId11"/>
    <p:sldId id="504" r:id="rId12"/>
    <p:sldId id="514" r:id="rId13"/>
    <p:sldId id="515" r:id="rId14"/>
    <p:sldId id="516" r:id="rId15"/>
    <p:sldId id="493" r:id="rId16"/>
    <p:sldId id="495" r:id="rId17"/>
    <p:sldId id="503" r:id="rId18"/>
    <p:sldId id="484" r:id="rId19"/>
    <p:sldId id="483" r:id="rId20"/>
    <p:sldId id="488" r:id="rId21"/>
    <p:sldId id="499" r:id="rId22"/>
    <p:sldId id="498" r:id="rId23"/>
    <p:sldId id="500" r:id="rId24"/>
    <p:sldId id="510" r:id="rId25"/>
    <p:sldId id="505" r:id="rId26"/>
    <p:sldId id="512" r:id="rId27"/>
    <p:sldId id="507" r:id="rId28"/>
    <p:sldId id="513" r:id="rId29"/>
    <p:sldId id="508" r:id="rId30"/>
  </p:sldIdLst>
  <p:sldSz cx="9144000" cy="5143500" type="screen16x9"/>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1">
          <p15:clr>
            <a:srgbClr val="A4A3A4"/>
          </p15:clr>
        </p15:guide>
        <p15:guide id="2" pos="28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9300"/>
    <a:srgbClr val="F2F2F2"/>
    <a:srgbClr val="FDFDFD"/>
    <a:srgbClr val="F5FBFD"/>
    <a:srgbClr val="353F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7" autoAdjust="0"/>
    <p:restoredTop sz="94737" autoAdjust="0"/>
  </p:normalViewPr>
  <p:slideViewPr>
    <p:cSldViewPr>
      <p:cViewPr varScale="1">
        <p:scale>
          <a:sx n="93" d="100"/>
          <a:sy n="93" d="100"/>
        </p:scale>
        <p:origin x="780" y="78"/>
      </p:cViewPr>
      <p:guideLst>
        <p:guide orient="horz" pos="1581"/>
        <p:guide pos="287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ontserrat" panose="02000505000000020004"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Montserrat" panose="02000505000000020004" charset="0"/>
              </a:rPr>
              <a:t>2023/10/27</a:t>
            </a:fld>
            <a:endParaRPr lang="zh-CN" altLang="en-US">
              <a:latin typeface="Montserrat" panose="02000505000000020004"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ontserrat" panose="02000505000000020004" charset="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Montserrat" panose="02000505000000020004" charset="0"/>
              </a:rPr>
              <a:t>‹#›</a:t>
            </a:fld>
            <a:endParaRPr lang="zh-CN" altLang="en-US">
              <a:latin typeface="Montserrat" panose="0200050500000002000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Montserrat" panose="0200050500000002000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Montserrat" panose="02000505000000020004" charset="0"/>
              </a:defRPr>
            </a:lvl1pPr>
          </a:lstStyle>
          <a:p>
            <a:fld id="{8AADD754-F49E-4351-AAFE-19D83F43501C}" type="datetimeFigureOut">
              <a:rPr lang="en-US" smtClean="0"/>
              <a:t>10/27/2023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Montserrat" panose="0200050500000002000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Montserrat" panose="02000505000000020004" charset="0"/>
              </a:defRPr>
            </a:lvl1pPr>
          </a:lstStyle>
          <a:p>
            <a:fld id="{B78F6036-E835-44CB-A25A-34C755DFD5D4}" type="slidenum">
              <a:rPr lang="en-US" smtClean="0"/>
              <a:t>‹#›</a:t>
            </a:fld>
            <a:endParaRPr lang="en-US"/>
          </a:p>
        </p:txBody>
      </p:sp>
    </p:spTree>
    <p:extLst>
      <p:ext uri="{BB962C8B-B14F-4D97-AF65-F5344CB8AC3E}">
        <p14:creationId xmlns:p14="http://schemas.microsoft.com/office/powerpoint/2010/main" val="1139996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ontserrat" panose="02000505000000020004" charset="0"/>
        <a:ea typeface="+mn-ea"/>
        <a:cs typeface="+mn-cs"/>
      </a:defRPr>
    </a:lvl1pPr>
    <a:lvl2pPr marL="457200" algn="l" defTabSz="914400" rtl="0" eaLnBrk="1" latinLnBrk="0" hangingPunct="1">
      <a:defRPr sz="1200" kern="1200">
        <a:solidFill>
          <a:schemeClr val="tx1"/>
        </a:solidFill>
        <a:latin typeface="Montserrat" panose="02000505000000020004" charset="0"/>
        <a:ea typeface="+mn-ea"/>
        <a:cs typeface="+mn-cs"/>
      </a:defRPr>
    </a:lvl2pPr>
    <a:lvl3pPr marL="914400" algn="l" defTabSz="914400" rtl="0" eaLnBrk="1" latinLnBrk="0" hangingPunct="1">
      <a:defRPr sz="1200" kern="1200">
        <a:solidFill>
          <a:schemeClr val="tx1"/>
        </a:solidFill>
        <a:latin typeface="Montserrat" panose="02000505000000020004" charset="0"/>
        <a:ea typeface="+mn-ea"/>
        <a:cs typeface="+mn-cs"/>
      </a:defRPr>
    </a:lvl3pPr>
    <a:lvl4pPr marL="1371600" algn="l" defTabSz="914400" rtl="0" eaLnBrk="1" latinLnBrk="0" hangingPunct="1">
      <a:defRPr sz="1200" kern="1200">
        <a:solidFill>
          <a:schemeClr val="tx1"/>
        </a:solidFill>
        <a:latin typeface="Montserrat" panose="02000505000000020004" charset="0"/>
        <a:ea typeface="+mn-ea"/>
        <a:cs typeface="+mn-cs"/>
      </a:defRPr>
    </a:lvl4pPr>
    <a:lvl5pPr marL="1828800" algn="l" defTabSz="914400" rtl="0" eaLnBrk="1" latinLnBrk="0" hangingPunct="1">
      <a:defRPr sz="1200" kern="1200">
        <a:solidFill>
          <a:schemeClr val="tx1"/>
        </a:solidFill>
        <a:latin typeface="Montserrat" panose="0200050500000002000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C014C58-F077-4946-992F-7E0334E54F47}" type="slidenum">
              <a:rPr lang="zh-CN" altLang="en-US" smtClean="0"/>
              <a:t>3</a:t>
            </a:fld>
            <a:endParaRPr lang="zh-CN" altLang="en-US"/>
          </a:p>
        </p:txBody>
      </p:sp>
    </p:spTree>
    <p:extLst>
      <p:ext uri="{BB962C8B-B14F-4D97-AF65-F5344CB8AC3E}">
        <p14:creationId xmlns:p14="http://schemas.microsoft.com/office/powerpoint/2010/main" val="2642642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t>24</a:t>
            </a:fld>
            <a:endParaRPr lang="zh-CN" altLang="en-US"/>
          </a:p>
        </p:txBody>
      </p:sp>
    </p:spTree>
    <p:extLst>
      <p:ext uri="{BB962C8B-B14F-4D97-AF65-F5344CB8AC3E}">
        <p14:creationId xmlns:p14="http://schemas.microsoft.com/office/powerpoint/2010/main" val="3600158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t>26</a:t>
            </a:fld>
            <a:endParaRPr lang="zh-CN" altLang="en-US"/>
          </a:p>
        </p:txBody>
      </p:sp>
    </p:spTree>
    <p:extLst>
      <p:ext uri="{BB962C8B-B14F-4D97-AF65-F5344CB8AC3E}">
        <p14:creationId xmlns:p14="http://schemas.microsoft.com/office/powerpoint/2010/main" val="2562211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t>27</a:t>
            </a:fld>
            <a:endParaRPr lang="zh-CN" altLang="en-US"/>
          </a:p>
        </p:txBody>
      </p:sp>
    </p:spTree>
    <p:extLst>
      <p:ext uri="{BB962C8B-B14F-4D97-AF65-F5344CB8AC3E}">
        <p14:creationId xmlns:p14="http://schemas.microsoft.com/office/powerpoint/2010/main" val="3089052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t>28</a:t>
            </a:fld>
            <a:endParaRPr lang="zh-CN" altLang="en-US"/>
          </a:p>
        </p:txBody>
      </p:sp>
    </p:spTree>
    <p:extLst>
      <p:ext uri="{BB962C8B-B14F-4D97-AF65-F5344CB8AC3E}">
        <p14:creationId xmlns:p14="http://schemas.microsoft.com/office/powerpoint/2010/main" val="3542273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C014C58-F077-4946-992F-7E0334E54F47}" type="slidenum">
              <a:rPr lang="zh-CN" altLang="en-US" smtClean="0"/>
              <a:t>4</a:t>
            </a:fld>
            <a:endParaRPr lang="zh-CN" altLang="en-US"/>
          </a:p>
        </p:txBody>
      </p:sp>
    </p:spTree>
    <p:extLst>
      <p:ext uri="{BB962C8B-B14F-4D97-AF65-F5344CB8AC3E}">
        <p14:creationId xmlns:p14="http://schemas.microsoft.com/office/powerpoint/2010/main" val="2070019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t>5</a:t>
            </a:fld>
            <a:endParaRPr lang="zh-CN" altLang="en-US"/>
          </a:p>
        </p:txBody>
      </p:sp>
    </p:spTree>
    <p:extLst>
      <p:ext uri="{BB962C8B-B14F-4D97-AF65-F5344CB8AC3E}">
        <p14:creationId xmlns:p14="http://schemas.microsoft.com/office/powerpoint/2010/main" val="104203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t>6</a:t>
            </a:fld>
            <a:endParaRPr lang="zh-CN" altLang="en-US"/>
          </a:p>
        </p:txBody>
      </p:sp>
    </p:spTree>
    <p:extLst>
      <p:ext uri="{BB962C8B-B14F-4D97-AF65-F5344CB8AC3E}">
        <p14:creationId xmlns:p14="http://schemas.microsoft.com/office/powerpoint/2010/main" val="573326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C014C58-F077-4946-992F-7E0334E54F47}" type="slidenum">
              <a:rPr lang="zh-CN" altLang="en-US" smtClean="0"/>
              <a:t>9</a:t>
            </a:fld>
            <a:endParaRPr lang="zh-CN" altLang="en-US"/>
          </a:p>
        </p:txBody>
      </p:sp>
    </p:spTree>
    <p:extLst>
      <p:ext uri="{BB962C8B-B14F-4D97-AF65-F5344CB8AC3E}">
        <p14:creationId xmlns:p14="http://schemas.microsoft.com/office/powerpoint/2010/main" val="2269416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t>14</a:t>
            </a:fld>
            <a:endParaRPr lang="zh-CN" altLang="en-US"/>
          </a:p>
        </p:txBody>
      </p:sp>
    </p:spTree>
    <p:extLst>
      <p:ext uri="{BB962C8B-B14F-4D97-AF65-F5344CB8AC3E}">
        <p14:creationId xmlns:p14="http://schemas.microsoft.com/office/powerpoint/2010/main" val="538283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t>16</a:t>
            </a:fld>
            <a:endParaRPr lang="zh-CN" altLang="en-US"/>
          </a:p>
        </p:txBody>
      </p:sp>
    </p:spTree>
    <p:extLst>
      <p:ext uri="{BB962C8B-B14F-4D97-AF65-F5344CB8AC3E}">
        <p14:creationId xmlns:p14="http://schemas.microsoft.com/office/powerpoint/2010/main" val="1720850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C014C58-F077-4946-992F-7E0334E54F47}" type="slidenum">
              <a:rPr lang="zh-CN" altLang="en-US" smtClean="0"/>
              <a:t>19</a:t>
            </a:fld>
            <a:endParaRPr lang="zh-CN" altLang="en-US"/>
          </a:p>
        </p:txBody>
      </p:sp>
    </p:spTree>
    <p:extLst>
      <p:ext uri="{BB962C8B-B14F-4D97-AF65-F5344CB8AC3E}">
        <p14:creationId xmlns:p14="http://schemas.microsoft.com/office/powerpoint/2010/main" val="129999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effectLst>
                  <a:outerShdw blurRad="38100" dist="19050" dir="2700000" algn="tl" rotWithShape="0">
                    <a:schemeClr val="dk1">
                      <a:alpha val="40000"/>
                    </a:schemeClr>
                  </a:outerShdw>
                </a:effectLst>
                <a:latin typeface="Times New Roman" panose="02020603050405020304" charset="0"/>
                <a:sym typeface="+mn-ea"/>
              </a:rPr>
              <a:t>Muốn có một bài văn tả cảnh hay hấp dẫn người đọc các em cần đặc biệt quan tâm đến phần mở bài và kết bài. </a:t>
            </a:r>
          </a:p>
          <a:p>
            <a:r>
              <a:rPr lang="en-US">
                <a:effectLst>
                  <a:outerShdw blurRad="38100" dist="19050" dir="2700000" algn="tl" rotWithShape="0">
                    <a:schemeClr val="dk1">
                      <a:alpha val="40000"/>
                    </a:schemeClr>
                  </a:outerShdw>
                </a:effectLst>
                <a:latin typeface="Times New Roman" panose="02020603050405020304" charset="0"/>
                <a:sym typeface="+mn-ea"/>
              </a:rPr>
              <a:t>Phần mở bài gây được bất ngờ tạo sự chú ý của người đọc, phần kết bài sâu sắc, giàu tình cảm sẽ làm cho bài văn tả cảnh thật ấn tượng sinh động. </a:t>
            </a:r>
          </a:p>
          <a:p>
            <a:endParaRPr lang="en-US">
              <a:effectLst>
                <a:outerShdw blurRad="38100" dist="19050" dir="2700000" algn="tl" rotWithShape="0">
                  <a:schemeClr val="dk1">
                    <a:alpha val="40000"/>
                  </a:schemeClr>
                </a:outerShdw>
              </a:effectLst>
              <a:latin typeface="Times New Roman" panose="02020603050405020304" charset="0"/>
              <a:sym typeface="+mn-ea"/>
            </a:endParaRPr>
          </a:p>
          <a:p>
            <a:r>
              <a:rPr lang="en-US">
                <a:effectLst>
                  <a:outerShdw blurRad="38100" dist="19050" dir="2700000" algn="tl" rotWithShape="0">
                    <a:schemeClr val="dk1">
                      <a:alpha val="40000"/>
                    </a:schemeClr>
                  </a:outerShdw>
                </a:effectLst>
                <a:latin typeface="Times New Roman" panose="02020603050405020304" charset="0"/>
                <a:sym typeface="+mn-ea"/>
              </a:rPr>
              <a:t>Hôm nay các em cùng thực hành viết phần mở bài và kết bài trong văn tả cảnh</a:t>
            </a:r>
            <a:endParaRPr lang="en-US" altLang="en-US" b="0">
              <a:solidFill>
                <a:schemeClr val="tx1"/>
              </a:solidFill>
              <a:effectLst>
                <a:outerShdw blurRad="38100" dist="19050" dir="2700000" algn="tl" rotWithShape="0">
                  <a:schemeClr val="dk1">
                    <a:alpha val="40000"/>
                  </a:schemeClr>
                </a:outerShdw>
              </a:effectLst>
              <a:latin typeface="Times New Roman" panose="02020603050405020304" charset="0"/>
            </a:endParaRPr>
          </a:p>
          <a:p>
            <a:endParaRPr lang="en-GB" altLang="en-US"/>
          </a:p>
          <a:p>
            <a:endParaRPr lang="zh-CN" altLang="en-US" dirty="0"/>
          </a:p>
        </p:txBody>
      </p:sp>
      <p:sp>
        <p:nvSpPr>
          <p:cNvPr id="4" name="灯片编号占位符 3"/>
          <p:cNvSpPr>
            <a:spLocks noGrp="1"/>
          </p:cNvSpPr>
          <p:nvPr>
            <p:ph type="sldNum" sz="quarter" idx="10"/>
          </p:nvPr>
        </p:nvSpPr>
        <p:spPr/>
        <p:txBody>
          <a:bodyPr/>
          <a:lstStyle/>
          <a:p>
            <a:fld id="{8C014C58-F077-4946-992F-7E0334E54F47}" type="slidenum">
              <a:rPr lang="zh-CN" altLang="en-US" smtClean="0"/>
              <a:t>23</a:t>
            </a:fld>
            <a:endParaRPr lang="zh-CN" altLang="en-US"/>
          </a:p>
        </p:txBody>
      </p:sp>
    </p:spTree>
    <p:extLst>
      <p:ext uri="{BB962C8B-B14F-4D97-AF65-F5344CB8AC3E}">
        <p14:creationId xmlns:p14="http://schemas.microsoft.com/office/powerpoint/2010/main" val="39757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2023/10/27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2023/10/27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0_两栏内容">
    <p:bg>
      <p:bgPr>
        <a:solidFill>
          <a:schemeClr val="bg1"/>
        </a:solidFill>
        <a:effectLst/>
      </p:bgPr>
    </p:bg>
    <p:spTree>
      <p:nvGrpSpPr>
        <p:cNvPr id="1" name=""/>
        <p:cNvGrpSpPr/>
        <p:nvPr/>
      </p:nvGrpSpPr>
      <p:grpSpPr>
        <a:xfrm>
          <a:off x="0" y="0"/>
          <a:ext cx="0" cy="0"/>
          <a:chOff x="0" y="0"/>
          <a:chExt cx="0" cy="0"/>
        </a:xfrm>
      </p:grpSpPr>
      <p:sp>
        <p:nvSpPr>
          <p:cNvPr id="19" name="TextBox 8"/>
          <p:cNvSpPr txBox="1"/>
          <p:nvPr userDrawn="1"/>
        </p:nvSpPr>
        <p:spPr>
          <a:xfrm>
            <a:off x="228600" y="231775"/>
            <a:ext cx="4486910" cy="375920"/>
          </a:xfrm>
          <a:prstGeom prst="rect">
            <a:avLst/>
          </a:prstGeom>
          <a:noFill/>
        </p:spPr>
        <p:txBody>
          <a:bodyPr wrap="square" rtlCol="0">
            <a:spAutoFit/>
          </a:bodyPr>
          <a:lstStyle/>
          <a:p>
            <a:r>
              <a:rPr lang="zh-CN" altLang="en-US" sz="1850" dirty="0">
                <a:solidFill>
                  <a:schemeClr val="tx1">
                    <a:lumMod val="75000"/>
                    <a:lumOff val="25000"/>
                  </a:schemeClr>
                </a:solidFill>
                <a:latin typeface="Montserrat" panose="02000505000000020004" charset="0"/>
                <a:ea typeface="Montserrat" panose="02000505000000020004" charset="0"/>
                <a:cs typeface="Microsoft YaHei" panose="020B0503020204020204" pitchFamily="18" charset="-122"/>
              </a:rPr>
              <a:t>Overall overview of work</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chemeClr val="bg1"/>
        </a:solidFill>
        <a:effectLst/>
      </p:bgPr>
    </p:bg>
    <p:spTree>
      <p:nvGrpSpPr>
        <p:cNvPr id="1" name=""/>
        <p:cNvGrpSpPr/>
        <p:nvPr/>
      </p:nvGrpSpPr>
      <p:grpSpPr>
        <a:xfrm>
          <a:off x="0" y="0"/>
          <a:ext cx="0" cy="0"/>
          <a:chOff x="0" y="0"/>
          <a:chExt cx="0" cy="0"/>
        </a:xfrm>
      </p:grpSpPr>
      <p:sp>
        <p:nvSpPr>
          <p:cNvPr id="19" name="TextBox 8"/>
          <p:cNvSpPr txBox="1"/>
          <p:nvPr userDrawn="1"/>
        </p:nvSpPr>
        <p:spPr>
          <a:xfrm>
            <a:off x="228600" y="231775"/>
            <a:ext cx="2645410" cy="375920"/>
          </a:xfrm>
          <a:prstGeom prst="rect">
            <a:avLst/>
          </a:prstGeom>
          <a:noFill/>
        </p:spPr>
        <p:txBody>
          <a:bodyPr wrap="square" rtlCol="0">
            <a:spAutoFit/>
          </a:bodyPr>
          <a:lstStyle/>
          <a:p>
            <a:r>
              <a:rPr lang="zh-CN" altLang="en-US" sz="1850" dirty="0">
                <a:solidFill>
                  <a:schemeClr val="tx1">
                    <a:lumMod val="75000"/>
                    <a:lumOff val="25000"/>
                  </a:schemeClr>
                </a:solidFill>
                <a:latin typeface="Montserrat" panose="02000505000000020004" charset="0"/>
                <a:ea typeface="Montserrat" panose="02000505000000020004" charset="0"/>
                <a:cs typeface="Microsoft YaHei" panose="020B0503020204020204" pitchFamily="18" charset="-122"/>
              </a:rPr>
              <a:t>Main work progress</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chemeClr val="bg1"/>
        </a:solidFill>
        <a:effectLst/>
      </p:bgPr>
    </p:bg>
    <p:spTree>
      <p:nvGrpSpPr>
        <p:cNvPr id="1" name=""/>
        <p:cNvGrpSpPr/>
        <p:nvPr/>
      </p:nvGrpSpPr>
      <p:grpSpPr>
        <a:xfrm>
          <a:off x="0" y="0"/>
          <a:ext cx="0" cy="0"/>
          <a:chOff x="0" y="0"/>
          <a:chExt cx="0" cy="0"/>
        </a:xfrm>
      </p:grpSpPr>
      <p:sp>
        <p:nvSpPr>
          <p:cNvPr id="19" name="TextBox 8"/>
          <p:cNvSpPr txBox="1"/>
          <p:nvPr userDrawn="1"/>
        </p:nvSpPr>
        <p:spPr>
          <a:xfrm>
            <a:off x="228600" y="231775"/>
            <a:ext cx="3361055" cy="375920"/>
          </a:xfrm>
          <a:prstGeom prst="rect">
            <a:avLst/>
          </a:prstGeom>
          <a:noFill/>
        </p:spPr>
        <p:txBody>
          <a:bodyPr wrap="square" rtlCol="0">
            <a:spAutoFit/>
          </a:bodyPr>
          <a:lstStyle/>
          <a:p>
            <a:r>
              <a:rPr lang="zh-CN" altLang="en-US" sz="1850" dirty="0">
                <a:solidFill>
                  <a:schemeClr val="tx1">
                    <a:lumMod val="75000"/>
                    <a:lumOff val="25000"/>
                  </a:schemeClr>
                </a:solidFill>
                <a:latin typeface="Montserrat" panose="02000505000000020004" charset="0"/>
                <a:ea typeface="Montserrat" panose="02000505000000020004" charset="0"/>
                <a:cs typeface="Microsoft YaHei" panose="020B0503020204020204" pitchFamily="18" charset="-122"/>
              </a:rPr>
              <a:t>Key work report</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chemeClr val="bg1"/>
        </a:solidFill>
        <a:effectLst/>
      </p:bgPr>
    </p:bg>
    <p:spTree>
      <p:nvGrpSpPr>
        <p:cNvPr id="1" name=""/>
        <p:cNvGrpSpPr/>
        <p:nvPr/>
      </p:nvGrpSpPr>
      <p:grpSpPr>
        <a:xfrm>
          <a:off x="0" y="0"/>
          <a:ext cx="0" cy="0"/>
          <a:chOff x="0" y="0"/>
          <a:chExt cx="0" cy="0"/>
        </a:xfrm>
      </p:grpSpPr>
      <p:sp>
        <p:nvSpPr>
          <p:cNvPr id="19" name="TextBox 8"/>
          <p:cNvSpPr txBox="1"/>
          <p:nvPr userDrawn="1"/>
        </p:nvSpPr>
        <p:spPr>
          <a:xfrm>
            <a:off x="228600" y="231775"/>
            <a:ext cx="2845435" cy="375920"/>
          </a:xfrm>
          <a:prstGeom prst="rect">
            <a:avLst/>
          </a:prstGeom>
          <a:noFill/>
        </p:spPr>
        <p:txBody>
          <a:bodyPr wrap="square" rtlCol="0">
            <a:spAutoFit/>
          </a:bodyPr>
          <a:lstStyle/>
          <a:p>
            <a:r>
              <a:rPr lang="zh-CN" altLang="en-US" sz="1850" dirty="0">
                <a:solidFill>
                  <a:schemeClr val="tx1">
                    <a:lumMod val="75000"/>
                    <a:lumOff val="25000"/>
                  </a:schemeClr>
                </a:solidFill>
                <a:latin typeface="Montserrat" panose="02000505000000020004" charset="0"/>
                <a:ea typeface="Montserrat" panose="02000505000000020004" charset="0"/>
                <a:cs typeface="Microsoft YaHei" panose="020B0503020204020204" pitchFamily="18" charset="-122"/>
              </a:rPr>
              <a:t>Work problems</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4_两栏内容">
    <p:bg>
      <p:bgPr>
        <a:solidFill>
          <a:schemeClr val="bg1"/>
        </a:solidFill>
        <a:effectLst/>
      </p:bgPr>
    </p:bg>
    <p:spTree>
      <p:nvGrpSpPr>
        <p:cNvPr id="1" name=""/>
        <p:cNvGrpSpPr/>
        <p:nvPr/>
      </p:nvGrpSpPr>
      <p:grpSpPr>
        <a:xfrm>
          <a:off x="0" y="0"/>
          <a:ext cx="0" cy="0"/>
          <a:chOff x="0" y="0"/>
          <a:chExt cx="0" cy="0"/>
        </a:xfrm>
      </p:grpSpPr>
      <p:sp>
        <p:nvSpPr>
          <p:cNvPr id="19" name="TextBox 8"/>
          <p:cNvSpPr txBox="1"/>
          <p:nvPr userDrawn="1"/>
        </p:nvSpPr>
        <p:spPr>
          <a:xfrm>
            <a:off x="228600" y="231775"/>
            <a:ext cx="2582545" cy="375920"/>
          </a:xfrm>
          <a:prstGeom prst="rect">
            <a:avLst/>
          </a:prstGeom>
          <a:noFill/>
        </p:spPr>
        <p:txBody>
          <a:bodyPr wrap="square" rtlCol="0">
            <a:spAutoFit/>
          </a:bodyPr>
          <a:lstStyle/>
          <a:p>
            <a:r>
              <a:rPr lang="zh-CN" altLang="en-US" sz="1850" dirty="0">
                <a:solidFill>
                  <a:schemeClr val="tx1">
                    <a:lumMod val="75000"/>
                    <a:lumOff val="25000"/>
                  </a:schemeClr>
                </a:solidFill>
                <a:latin typeface="Montserrat" panose="02000505000000020004" charset="0"/>
                <a:ea typeface="Montserrat" panose="02000505000000020004" charset="0"/>
                <a:cs typeface="Microsoft YaHei" panose="020B0503020204020204" pitchFamily="18" charset="-122"/>
              </a:rPr>
              <a:t>Future work plan</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1"/>
          <p:cNvPicPr>
            <a:picLocks noGrp="1" noChangeAspect="1"/>
          </p:cNvPicPr>
          <p:nvPr>
            <p:ph idx="1"/>
          </p:nvPr>
        </p:nvPicPr>
        <p:blipFill>
          <a:blip r:embed="rId2" cstate="print">
            <a:extLst>
              <a:ext uri="{28A0092B-C50C-407E-A947-70E740481C1C}">
                <a14:useLocalDpi xmlns:a14="http://schemas.microsoft.com/office/drawing/2010/main" val="0"/>
              </a:ext>
            </a:extLst>
          </a:blip>
          <a:srcRect t="62001"/>
          <a:stretch>
            <a:fillRect/>
          </a:stretch>
        </p:blipFill>
        <p:spPr>
          <a:xfrm>
            <a:off x="0" y="3129915"/>
            <a:ext cx="9155430" cy="20135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9E6C50-F2B0-4117-AF69-C839F5CC2C8C}" type="datetimeFigureOut">
              <a:rPr lang="zh-CN" altLang="en-US" smtClean="0"/>
              <a:t>2023/10/27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9E6C50-F2B0-4117-AF69-C839F5CC2C8C}" type="datetimeFigureOut">
              <a:rPr lang="zh-CN" altLang="en-US" smtClean="0"/>
              <a:t>2023/10/27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6AB1BC-A075-4A18-8F82-2A7D645F56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9E6C50-F2B0-4117-AF69-C839F5CC2C8C}" type="datetimeFigureOut">
              <a:rPr lang="zh-CN" altLang="en-US" smtClean="0"/>
              <a:t>2023/10/27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6AB1BC-A075-4A18-8F82-2A7D645F56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t>2023/10/27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6AB1BC-A075-4A18-8F82-2A7D645F56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t>2023/10/27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t>2023/10/27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文本框 6"/>
          <p:cNvSpPr txBox="1"/>
          <p:nvPr userDrawn="1"/>
        </p:nvSpPr>
        <p:spPr>
          <a:xfrm>
            <a:off x="174010" y="285750"/>
            <a:ext cx="2362835" cy="368300"/>
          </a:xfrm>
          <a:prstGeom prst="rect">
            <a:avLst/>
          </a:prstGeom>
          <a:noFill/>
        </p:spPr>
        <p:txBody>
          <a:bodyPr wrap="none" rtlCol="0">
            <a:spAutoFit/>
          </a:bodyPr>
          <a:lstStyle/>
          <a:p>
            <a:r>
              <a:rPr lang="zh-CN" altLang="en-US" sz="1800" dirty="0"/>
              <a:t>点击主要Keyword内容</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2023/10/27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CEB1B6A-AEF1-4ACD-BD61-958570690F55}" type="datetimeFigureOut">
              <a:rPr lang="zh-CN" altLang="en-US" smtClean="0"/>
              <a:t>2023/10/27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CEB1B6A-AEF1-4ACD-BD61-958570690F55}" type="datetimeFigureOut">
              <a:rPr lang="zh-CN" altLang="en-US" smtClean="0"/>
              <a:t>2023/10/27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CEB1B6A-AEF1-4ACD-BD61-958570690F55}" type="datetimeFigureOut">
              <a:rPr lang="zh-CN" altLang="en-US" smtClean="0"/>
              <a:t>2023/10/27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6"/>
            <a:ext cx="9144000" cy="51421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latin typeface="Montserrat" panose="02000505000000020004" charset="0"/>
                <a:ea typeface="Montserrat" panose="02000505000000020004" charset="0"/>
              </a:defRPr>
            </a:lvl1pPr>
          </a:lstStyle>
          <a:p>
            <a:fld id="{0CEB1B6A-AEF1-4ACD-BD61-958570690F55}" type="datetimeFigureOut">
              <a:rPr lang="zh-CN" altLang="en-US" smtClean="0"/>
              <a:t>2023/10/27</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latin typeface="Montserrat" panose="02000505000000020004" charset="0"/>
                <a:ea typeface="Montserrat" panose="02000505000000020004" charset="0"/>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latin typeface="Montserrat" panose="02000505000000020004" charset="0"/>
                <a:ea typeface="Montserrat" panose="02000505000000020004" charset="0"/>
              </a:defRPr>
            </a:lvl1pPr>
          </a:lstStyle>
          <a:p>
            <a:fld id="{BB6CB991-6BD3-42F2-8A94-1903E9425430}" type="slidenum">
              <a:rPr lang="zh-CN" altLang="en-US" smtClean="0"/>
              <a:t>‹#›</a:t>
            </a:fld>
            <a:endParaRPr lang="zh-CN" altLang="en-US"/>
          </a:p>
        </p:txBody>
      </p:sp>
      <p:pic>
        <p:nvPicPr>
          <p:cNvPr id="7" name="Picture 6" descr="Picture5"/>
          <p:cNvPicPr>
            <a:picLocks noChangeAspect="1"/>
          </p:cNvPicPr>
          <p:nvPr userDrawn="1"/>
        </p:nvPicPr>
        <p:blipFill>
          <a:blip r:embed="rId20"/>
          <a:stretch>
            <a:fillRect/>
          </a:stretch>
        </p:blipFill>
        <p:spPr>
          <a:xfrm>
            <a:off x="-1219200" y="-19050"/>
            <a:ext cx="821690" cy="82169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ontserrat" panose="02000505000000020004" charset="0"/>
          <a:ea typeface="Montserrat" panose="0200050500000002000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2000505000000020004" charset="0"/>
          <a:ea typeface="Montserrat" panose="0200050500000002000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2000505000000020004" charset="0"/>
          <a:ea typeface="Montserrat" panose="0200050500000002000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2000505000000020004" charset="0"/>
          <a:ea typeface="Montserrat" panose="0200050500000002000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2000505000000020004" charset="0"/>
          <a:ea typeface="Montserrat" panose="0200050500000002000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2000505000000020004" charset="0"/>
          <a:ea typeface="Montserrat" panose="0200050500000002000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B9E6C50-F2B0-4117-AF69-C839F5CC2C8C}" type="datetimeFigureOut">
              <a:rPr lang="zh-CN" altLang="en-US" smtClean="0"/>
              <a:t>2023/10/27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B6AB1BC-A075-4A18-8F82-2A7D645F56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3.sv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2.jpe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46.sv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5.png"/><Relationship Id="rId7" Type="http://schemas.openxmlformats.org/officeDocument/2006/relationships/image" Target="../media/image51.sv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4.png"/><Relationship Id="rId4" Type="http://schemas.openxmlformats.org/officeDocument/2006/relationships/image" Target="../media/image49.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5.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9.sv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5.png"/><Relationship Id="rId7" Type="http://schemas.openxmlformats.org/officeDocument/2006/relationships/image" Target="../media/image51.sv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4.png"/><Relationship Id="rId4" Type="http://schemas.openxmlformats.org/officeDocument/2006/relationships/image" Target="../media/image49.sv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63.sv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png"/><Relationship Id="rId7"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r="41771" b="65434"/>
          <a:stretch>
            <a:fillRect/>
          </a:stretch>
        </p:blipFill>
        <p:spPr>
          <a:xfrm>
            <a:off x="0" y="0"/>
            <a:ext cx="4267835" cy="1778000"/>
          </a:xfrm>
          <a:prstGeom prst="rect">
            <a:avLst/>
          </a:prstGeom>
        </p:spPr>
      </p:pic>
      <p:pic>
        <p:nvPicPr>
          <p:cNvPr id="6" name="图片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74675" y="1962150"/>
            <a:ext cx="7994650" cy="3158490"/>
          </a:xfrm>
          <a:prstGeom prst="rect">
            <a:avLst/>
          </a:prstGeom>
        </p:spPr>
      </p:pic>
      <p:pic>
        <p:nvPicPr>
          <p:cNvPr id="7"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800" y="269240"/>
            <a:ext cx="1884045" cy="2668905"/>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2190750"/>
            <a:ext cx="1238885" cy="669290"/>
          </a:xfrm>
          <a:prstGeom prst="rect">
            <a:avLst/>
          </a:prstGeom>
        </p:spPr>
      </p:pic>
      <p:pic>
        <p:nvPicPr>
          <p:cNvPr id="5" name="Content Placeholder 4"/>
          <p:cNvPicPr>
            <a:picLocks noGrp="1" noChangeAspect="1"/>
          </p:cNvPicPr>
          <p:nvPr>
            <p:ph sz="half" idx="2"/>
          </p:nvPr>
        </p:nvPicPr>
        <p:blipFill>
          <a:blip r:embed="rId6"/>
          <a:stretch>
            <a:fillRect/>
          </a:stretch>
        </p:blipFill>
        <p:spPr>
          <a:xfrm>
            <a:off x="2743200" y="116840"/>
            <a:ext cx="3324225" cy="752475"/>
          </a:xfrm>
          <a:prstGeom prst="rect">
            <a:avLst/>
          </a:prstGeom>
        </p:spPr>
      </p:pic>
      <p:pic>
        <p:nvPicPr>
          <p:cNvPr id="10" name="Picture 9"/>
          <p:cNvPicPr>
            <a:picLocks noChangeAspect="1"/>
          </p:cNvPicPr>
          <p:nvPr/>
        </p:nvPicPr>
        <p:blipFill>
          <a:blip r:embed="rId7"/>
          <a:stretch>
            <a:fillRect/>
          </a:stretch>
        </p:blipFill>
        <p:spPr>
          <a:xfrm>
            <a:off x="1295400" y="742950"/>
            <a:ext cx="6124575" cy="838200"/>
          </a:xfrm>
          <a:prstGeom prst="rect">
            <a:avLst/>
          </a:prstGeom>
        </p:spPr>
      </p:pic>
      <p:pic>
        <p:nvPicPr>
          <p:cNvPr id="11" name="Picture 10"/>
          <p:cNvPicPr>
            <a:picLocks noChangeAspect="1"/>
          </p:cNvPicPr>
          <p:nvPr/>
        </p:nvPicPr>
        <p:blipFill>
          <a:blip r:embed="rId8"/>
          <a:stretch>
            <a:fillRect/>
          </a:stretch>
        </p:blipFill>
        <p:spPr>
          <a:xfrm>
            <a:off x="1905000" y="4518660"/>
            <a:ext cx="4448175" cy="533400"/>
          </a:xfrm>
          <a:prstGeom prst="rect">
            <a:avLst/>
          </a:prstGeom>
        </p:spPr>
      </p:pic>
      <p:sp>
        <p:nvSpPr>
          <p:cNvPr id="14" name="Rectangles 13"/>
          <p:cNvSpPr/>
          <p:nvPr/>
        </p:nvSpPr>
        <p:spPr>
          <a:xfrm>
            <a:off x="3657600" y="4465955"/>
            <a:ext cx="2338070" cy="583565"/>
          </a:xfrm>
          <a:prstGeom prst="rect">
            <a:avLst/>
          </a:prstGeom>
          <a:noFill/>
          <a:ln>
            <a:noFill/>
          </a:ln>
        </p:spPr>
        <p:txBody>
          <a:bodyPr wrap="square" rtlCol="0" anchor="t">
            <a:spAutoFit/>
            <a:scene3d>
              <a:camera prst="orthographicFront"/>
              <a:lightRig rig="threePt" dir="t"/>
            </a:scene3d>
          </a:bodyPr>
          <a:lstStyle/>
          <a:p>
            <a:pPr algn="l"/>
            <a:r>
              <a:rPr lang="en-GB" altLang="en-US" sz="3200" b="1"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EduFive</a:t>
            </a:r>
            <a:endParaRPr lang="en-GB" altLang="en-US" sz="3200" b="1"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pic>
        <p:nvPicPr>
          <p:cNvPr id="16" name="图片 1"/>
          <p:cNvPicPr>
            <a:picLocks noChangeAspect="1"/>
          </p:cNvPicPr>
          <p:nvPr/>
        </p:nvPicPr>
        <p:blipFill rotWithShape="1">
          <a:blip r:embed="rId9" cstate="print">
            <a:extLst>
              <a:ext uri="{28A0092B-C50C-407E-A947-70E740481C1C}">
                <a14:useLocalDpi xmlns:a14="http://schemas.microsoft.com/office/drawing/2010/main" val="0"/>
              </a:ext>
            </a:extLst>
          </a:blip>
          <a:srcRect l="32760" r="39529"/>
          <a:stretch>
            <a:fillRect/>
          </a:stretch>
        </p:blipFill>
        <p:spPr>
          <a:xfrm flipH="1">
            <a:off x="2578735" y="2550795"/>
            <a:ext cx="991870" cy="2046605"/>
          </a:xfrm>
          <a:prstGeom prst="rect">
            <a:avLst/>
          </a:prstGeom>
        </p:spPr>
      </p:pic>
      <p:pic>
        <p:nvPicPr>
          <p:cNvPr id="17" name="图片 1"/>
          <p:cNvPicPr>
            <a:picLocks noChangeAspect="1"/>
          </p:cNvPicPr>
          <p:nvPr/>
        </p:nvPicPr>
        <p:blipFill rotWithShape="1">
          <a:blip r:embed="rId9" cstate="print">
            <a:extLst>
              <a:ext uri="{28A0092B-C50C-407E-A947-70E740481C1C}">
                <a14:useLocalDpi xmlns:a14="http://schemas.microsoft.com/office/drawing/2010/main" val="0"/>
              </a:ext>
            </a:extLst>
          </a:blip>
          <a:srcRect l="60979" t="1142" r="11883" b="-1142"/>
          <a:stretch>
            <a:fillRect/>
          </a:stretch>
        </p:blipFill>
        <p:spPr>
          <a:xfrm>
            <a:off x="3657600" y="2252980"/>
            <a:ext cx="1050290" cy="2212975"/>
          </a:xfrm>
          <a:prstGeom prst="rect">
            <a:avLst/>
          </a:prstGeom>
        </p:spPr>
      </p:pic>
      <p:pic>
        <p:nvPicPr>
          <p:cNvPr id="20" name="Picture 19"/>
          <p:cNvPicPr>
            <a:picLocks noChangeAspect="1"/>
          </p:cNvPicPr>
          <p:nvPr/>
        </p:nvPicPr>
        <p:blipFill>
          <a:blip r:embed="rId10"/>
          <a:stretch>
            <a:fillRect/>
          </a:stretch>
        </p:blipFill>
        <p:spPr>
          <a:xfrm>
            <a:off x="2133600" y="1281430"/>
            <a:ext cx="4629150" cy="7048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10"/>
                                        </p:tgtEl>
                                        <p:attrNameLst>
                                          <p:attrName>r</p:attrName>
                                        </p:attrNameLst>
                                      </p:cBhvr>
                                    </p:animRot>
                                    <p:animRot by="-240000">
                                      <p:cBhvr>
                                        <p:cTn id="36" dur="200" fill="hold">
                                          <p:stCondLst>
                                            <p:cond delay="200"/>
                                          </p:stCondLst>
                                        </p:cTn>
                                        <p:tgtEl>
                                          <p:spTgt spid="10"/>
                                        </p:tgtEl>
                                        <p:attrNameLst>
                                          <p:attrName>r</p:attrName>
                                        </p:attrNameLst>
                                      </p:cBhvr>
                                    </p:animRot>
                                    <p:animRot by="240000">
                                      <p:cBhvr>
                                        <p:cTn id="37" dur="200" fill="hold">
                                          <p:stCondLst>
                                            <p:cond delay="400"/>
                                          </p:stCondLst>
                                        </p:cTn>
                                        <p:tgtEl>
                                          <p:spTgt spid="10"/>
                                        </p:tgtEl>
                                        <p:attrNameLst>
                                          <p:attrName>r</p:attrName>
                                        </p:attrNameLst>
                                      </p:cBhvr>
                                    </p:animRot>
                                    <p:animRot by="-240000">
                                      <p:cBhvr>
                                        <p:cTn id="38" dur="200" fill="hold">
                                          <p:stCondLst>
                                            <p:cond delay="600"/>
                                          </p:stCondLst>
                                        </p:cTn>
                                        <p:tgtEl>
                                          <p:spTgt spid="10"/>
                                        </p:tgtEl>
                                        <p:attrNameLst>
                                          <p:attrName>r</p:attrName>
                                        </p:attrNameLst>
                                      </p:cBhvr>
                                    </p:animRot>
                                    <p:animRot by="120000">
                                      <p:cBhvr>
                                        <p:cTn id="39" dur="200" fill="hold">
                                          <p:stCondLst>
                                            <p:cond delay="800"/>
                                          </p:stCondLst>
                                        </p:cTn>
                                        <p:tgtEl>
                                          <p:spTgt spid="10"/>
                                        </p:tgtEl>
                                        <p:attrNameLst>
                                          <p:attrName>r</p:attrName>
                                        </p:attrNameLst>
                                      </p:cBhvr>
                                    </p:animRot>
                                  </p:childTnLst>
                                </p:cTn>
                              </p:par>
                              <p:par>
                                <p:cTn id="40" presetID="32" presetClass="emph" presetSubtype="0" fill="hold" nodeType="withEffect">
                                  <p:stCondLst>
                                    <p:cond delay="0"/>
                                  </p:stCondLst>
                                  <p:childTnLst>
                                    <p:animRot by="120000">
                                      <p:cBhvr>
                                        <p:cTn id="41" dur="100" fill="hold">
                                          <p:stCondLst>
                                            <p:cond delay="0"/>
                                          </p:stCondLst>
                                        </p:cTn>
                                        <p:tgtEl>
                                          <p:spTgt spid="10"/>
                                        </p:tgtEl>
                                        <p:attrNameLst>
                                          <p:attrName>r</p:attrName>
                                        </p:attrNameLst>
                                      </p:cBhvr>
                                    </p:animRot>
                                    <p:animRot by="-240000">
                                      <p:cBhvr>
                                        <p:cTn id="42" dur="200" fill="hold">
                                          <p:stCondLst>
                                            <p:cond delay="200"/>
                                          </p:stCondLst>
                                        </p:cTn>
                                        <p:tgtEl>
                                          <p:spTgt spid="10"/>
                                        </p:tgtEl>
                                        <p:attrNameLst>
                                          <p:attrName>r</p:attrName>
                                        </p:attrNameLst>
                                      </p:cBhvr>
                                    </p:animRot>
                                    <p:animRot by="240000">
                                      <p:cBhvr>
                                        <p:cTn id="43" dur="200" fill="hold">
                                          <p:stCondLst>
                                            <p:cond delay="400"/>
                                          </p:stCondLst>
                                        </p:cTn>
                                        <p:tgtEl>
                                          <p:spTgt spid="10"/>
                                        </p:tgtEl>
                                        <p:attrNameLst>
                                          <p:attrName>r</p:attrName>
                                        </p:attrNameLst>
                                      </p:cBhvr>
                                    </p:animRot>
                                    <p:animRot by="-240000">
                                      <p:cBhvr>
                                        <p:cTn id="44" dur="200" fill="hold">
                                          <p:stCondLst>
                                            <p:cond delay="600"/>
                                          </p:stCondLst>
                                        </p:cTn>
                                        <p:tgtEl>
                                          <p:spTgt spid="10"/>
                                        </p:tgtEl>
                                        <p:attrNameLst>
                                          <p:attrName>r</p:attrName>
                                        </p:attrNameLst>
                                      </p:cBhvr>
                                    </p:animRot>
                                    <p:animRot by="120000">
                                      <p:cBhvr>
                                        <p:cTn id="45" dur="200" fill="hold">
                                          <p:stCondLst>
                                            <p:cond delay="800"/>
                                          </p:stCondLst>
                                        </p:cTn>
                                        <p:tgtEl>
                                          <p:spTgt spid="10"/>
                                        </p:tgtEl>
                                        <p:attrNameLst>
                                          <p:attrName>r</p:attrName>
                                        </p:attrNameLst>
                                      </p:cBhvr>
                                    </p:animRot>
                                  </p:childTnLst>
                                </p:cTn>
                              </p:par>
                              <p:par>
                                <p:cTn id="46" presetID="16" presetClass="entr" presetSubtype="21"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par>
                                <p:cTn id="49" presetID="16" presetClass="entr" presetSubtype="21"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Tả cảnh từ nhà tới trường của em - Văn lớp 5">
            <a:extLst>
              <a:ext uri="{FF2B5EF4-FFF2-40B4-BE49-F238E27FC236}">
                <a16:creationId xmlns:a16="http://schemas.microsoft.com/office/drawing/2014/main" xmlns="" id="{7979CA32-AB54-C94C-8C75-CB02A051C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179086"/>
            <a:ext cx="2723826" cy="1797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Đường tới trường&amp;quot; và những câu chuyện chưa kể | VTV.VN">
            <a:extLst>
              <a:ext uri="{FF2B5EF4-FFF2-40B4-BE49-F238E27FC236}">
                <a16:creationId xmlns:a16="http://schemas.microsoft.com/office/drawing/2014/main" xmlns="" id="{1A5F1AC4-615B-4D48-8335-C78EA265B4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99" r="3228" b="4863"/>
          <a:stretch/>
        </p:blipFill>
        <p:spPr bwMode="auto">
          <a:xfrm>
            <a:off x="6084306" y="3179086"/>
            <a:ext cx="2983494" cy="17978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nh6nhiuphhuynđường sông0db4">
            <a:extLst>
              <a:ext uri="{FF2B5EF4-FFF2-40B4-BE49-F238E27FC236}">
                <a16:creationId xmlns:a16="http://schemas.microsoft.com/office/drawing/2014/main" xmlns="" id="{DA03364F-F0C4-1E4F-853E-95050BFE9750}"/>
              </a:ext>
            </a:extLst>
          </p:cNvPr>
          <p:cNvPicPr>
            <a:picLocks noChangeAspect="1"/>
          </p:cNvPicPr>
          <p:nvPr/>
        </p:nvPicPr>
        <p:blipFill>
          <a:blip r:embed="rId4"/>
          <a:stretch>
            <a:fillRect/>
          </a:stretch>
        </p:blipFill>
        <p:spPr>
          <a:xfrm>
            <a:off x="76200" y="166603"/>
            <a:ext cx="2724263" cy="1871747"/>
          </a:xfrm>
          <a:prstGeom prst="rect">
            <a:avLst/>
          </a:prstGeom>
          <a:noFill/>
          <a:ln w="9525">
            <a:noFill/>
          </a:ln>
        </p:spPr>
      </p:pic>
      <p:pic>
        <p:nvPicPr>
          <p:cNvPr id="9" name="Picture 10" descr="Làng xã ở Quảng Nam | BÁO QUẢNG NAM ONLINE - Tin tức mới nhất">
            <a:extLst>
              <a:ext uri="{FF2B5EF4-FFF2-40B4-BE49-F238E27FC236}">
                <a16:creationId xmlns:a16="http://schemas.microsoft.com/office/drawing/2014/main" xmlns="" id="{E107B096-C7DE-DB42-8710-F36BA66FF3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9390" y="166603"/>
            <a:ext cx="2988410" cy="19940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Chùm ảnh: Những con đường đến trường đầy gian nan">
            <a:extLst>
              <a:ext uri="{FF2B5EF4-FFF2-40B4-BE49-F238E27FC236}">
                <a16:creationId xmlns:a16="http://schemas.microsoft.com/office/drawing/2014/main" xmlns="" id="{1ED557BA-E2A2-8C47-AF4D-58A865C26B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0239" y="1504992"/>
            <a:ext cx="3174022" cy="21335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par>
                                <p:cTn id="21" presetID="49" presetClass="entr" presetSubtype="0" decel="10000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 calcmode="lin" valueType="num">
                                      <p:cBhvr>
                                        <p:cTn id="25" dur="500" fill="hold"/>
                                        <p:tgtEl>
                                          <p:spTgt spid="10"/>
                                        </p:tgtEl>
                                        <p:attrNameLst>
                                          <p:attrName>style.rotation</p:attrName>
                                        </p:attrNameLst>
                                      </p:cBhvr>
                                      <p:tavLst>
                                        <p:tav tm="0">
                                          <p:val>
                                            <p:fltVal val="360"/>
                                          </p:val>
                                        </p:tav>
                                        <p:tav tm="100000">
                                          <p:val>
                                            <p:fltVal val="0"/>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p.HCM hoãn thu phí đường bộ xe máy">
            <a:extLst>
              <a:ext uri="{FF2B5EF4-FFF2-40B4-BE49-F238E27FC236}">
                <a16:creationId xmlns:a16="http://schemas.microsoft.com/office/drawing/2014/main" xmlns="" id="{8A314532-4142-C246-954B-566669924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782" y="2571750"/>
            <a:ext cx="3942418" cy="24600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op 10 bài văn tả con đường đến trường hay nhất - Toplist.vn">
            <a:extLst>
              <a:ext uri="{FF2B5EF4-FFF2-40B4-BE49-F238E27FC236}">
                <a16:creationId xmlns:a16="http://schemas.microsoft.com/office/drawing/2014/main" xmlns="" id="{A566E8DF-B090-1D49-AB1C-ACAF69BB96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07"/>
          <a:stretch/>
        </p:blipFill>
        <p:spPr bwMode="auto">
          <a:xfrm>
            <a:off x="198761" y="182316"/>
            <a:ext cx="3535039" cy="22450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ận cảnh bên trong quận Gò Vấp ngày đầu giãn cách xã hội">
            <a:extLst>
              <a:ext uri="{FF2B5EF4-FFF2-40B4-BE49-F238E27FC236}">
                <a16:creationId xmlns:a16="http://schemas.microsoft.com/office/drawing/2014/main" xmlns="" id="{CBFCC406-DA1D-3B4D-A17C-97A21AFEC7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2023" y="2571750"/>
            <a:ext cx="3591478" cy="24600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Nghe bài hát “Đi học” nhớ nhạc sĩ Bùi Đình Thảo | VOV.VN">
            <a:extLst>
              <a:ext uri="{FF2B5EF4-FFF2-40B4-BE49-F238E27FC236}">
                <a16:creationId xmlns:a16="http://schemas.microsoft.com/office/drawing/2014/main" xmlns="" id="{4E6ED38A-E746-074F-9923-88545CD0CF5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24" r="7547"/>
          <a:stretch/>
        </p:blipFill>
        <p:spPr bwMode="auto">
          <a:xfrm>
            <a:off x="4191000" y="168634"/>
            <a:ext cx="3591478" cy="2272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287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p:cNvPicPr>
            <a:picLocks noGrp="1" noChangeAspect="1"/>
          </p:cNvPicPr>
          <p:nvPr>
            <p:ph idx="1"/>
          </p:nvPr>
        </p:nvPicPr>
        <p:blipFill>
          <a:blip r:embed="rId2" cstate="print">
            <a:extLst>
              <a:ext uri="{28A0092B-C50C-407E-A947-70E740481C1C}">
                <a14:useLocalDpi xmlns:a14="http://schemas.microsoft.com/office/drawing/2010/main" val="0"/>
              </a:ext>
            </a:extLst>
          </a:blip>
          <a:srcRect t="62001"/>
          <a:stretch>
            <a:fillRect/>
          </a:stretch>
        </p:blipFill>
        <p:spPr>
          <a:xfrm>
            <a:off x="13335" y="3129915"/>
            <a:ext cx="9138285" cy="2013585"/>
          </a:xfrm>
          <a:prstGeom prst="rect">
            <a:avLst/>
          </a:prstGeom>
        </p:spPr>
      </p:pic>
      <p:sp>
        <p:nvSpPr>
          <p:cNvPr id="8" name="Content Placeholder 2">
            <a:extLst>
              <a:ext uri="{FF2B5EF4-FFF2-40B4-BE49-F238E27FC236}">
                <a16:creationId xmlns:a16="http://schemas.microsoft.com/office/drawing/2014/main" xmlns="" id="{8795A81E-4D1A-3A45-A90E-FB2FBA9A4F62}"/>
              </a:ext>
            </a:extLst>
          </p:cNvPr>
          <p:cNvSpPr txBox="1">
            <a:spLocks/>
          </p:cNvSpPr>
          <p:nvPr/>
        </p:nvSpPr>
        <p:spPr>
          <a:xfrm>
            <a:off x="228600" y="111760"/>
            <a:ext cx="8686800" cy="1358900"/>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4765" indent="47625" algn="just">
              <a:lnSpc>
                <a:spcPct val="100000"/>
              </a:lnSpc>
              <a:spcBef>
                <a:spcPct val="20000"/>
              </a:spcBef>
              <a:buFont typeface="Arial" panose="020B0604020202020204" pitchFamily="34" charset="0"/>
              <a:buNone/>
              <a:defRPr/>
            </a:pPr>
            <a:r>
              <a:rPr lang="en-US" altLang="en-US" dirty="0">
                <a:solidFill>
                  <a:schemeClr val="accent1">
                    <a:lumMod val="75000"/>
                  </a:schemeClr>
                </a:solidFill>
                <a:latin typeface="Times New Roman" panose="02020603050405020304" charset="0"/>
                <a:cs typeface="Times New Roman" panose="02020603050405020304" charset="0"/>
              </a:rPr>
              <a:t>a) </a:t>
            </a:r>
            <a:r>
              <a:rPr lang="en-US" altLang="en-US" dirty="0" err="1">
                <a:solidFill>
                  <a:schemeClr val="accent1">
                    <a:lumMod val="75000"/>
                  </a:schemeClr>
                </a:solidFill>
                <a:latin typeface="Times New Roman" panose="02020603050405020304" charset="0"/>
                <a:cs typeface="Times New Roman" panose="02020603050405020304" charset="0"/>
              </a:rPr>
              <a:t>Từ</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nhà</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em</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đến</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trường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có</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thể</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đi</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theo</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nhiều</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ngả</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đường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Nhưng</a:t>
            </a:r>
            <a:r>
              <a:rPr lang="en-US" altLang="en-US" dirty="0">
                <a:solidFill>
                  <a:schemeClr val="accent1">
                    <a:lumMod val="75000"/>
                  </a:schemeClr>
                </a:solidFill>
                <a:latin typeface="Times New Roman" panose="02020603050405020304" charset="0"/>
                <a:cs typeface="Times New Roman" panose="02020603050405020304" charset="0"/>
              </a:rPr>
              <a:t> con </a:t>
            </a:r>
            <a:r>
              <a:rPr lang="en-US" altLang="en-US" dirty="0" err="1">
                <a:solidFill>
                  <a:schemeClr val="accent1">
                    <a:lumMod val="75000"/>
                  </a:schemeClr>
                </a:solidFill>
                <a:latin typeface="Times New Roman" panose="02020603050405020304" charset="0"/>
                <a:cs typeface="Times New Roman" panose="02020603050405020304" charset="0"/>
              </a:rPr>
              <a:t>đường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mà</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em</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thích</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đi</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hơn</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cả</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là</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đường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Nguyễn</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Trường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Tộ</a:t>
            </a:r>
            <a:r>
              <a:rPr lang="en-US" altLang="en-US" dirty="0">
                <a:solidFill>
                  <a:schemeClr val="accent1">
                    <a:lumMod val="75000"/>
                  </a:schemeClr>
                </a:solidFill>
                <a:latin typeface="Times New Roman" panose="02020603050405020304" charset="0"/>
                <a:cs typeface="Times New Roman" panose="02020603050405020304" charset="0"/>
              </a:rPr>
              <a:t>. </a:t>
            </a:r>
          </a:p>
          <a:p>
            <a:pPr marL="24765" indent="47625" algn="just">
              <a:lnSpc>
                <a:spcPct val="100000"/>
              </a:lnSpc>
              <a:spcBef>
                <a:spcPct val="20000"/>
              </a:spcBef>
              <a:buFont typeface="Arial" panose="020B0604020202020204" pitchFamily="34" charset="0"/>
              <a:buNone/>
              <a:defRPr/>
            </a:pPr>
            <a:endParaRPr lang="en-US" altLang="en-US" dirty="0" err="1">
              <a:solidFill>
                <a:schemeClr val="accent1">
                  <a:lumMod val="75000"/>
                </a:schemeClr>
              </a:solidFill>
              <a:latin typeface="Times New Roman" panose="02020603050405020304" charset="0"/>
              <a:cs typeface="Times New Roman" panose="02020603050405020304" charset="0"/>
            </a:endParaRPr>
          </a:p>
        </p:txBody>
      </p:sp>
      <p:sp>
        <p:nvSpPr>
          <p:cNvPr id="9" name="Content Placeholder 13">
            <a:extLst>
              <a:ext uri="{FF2B5EF4-FFF2-40B4-BE49-F238E27FC236}">
                <a16:creationId xmlns:a16="http://schemas.microsoft.com/office/drawing/2014/main" xmlns="" id="{CF3BD510-1990-B943-B502-630B0F1F74A6}"/>
              </a:ext>
            </a:extLst>
          </p:cNvPr>
          <p:cNvSpPr txBox="1">
            <a:spLocks/>
          </p:cNvSpPr>
          <p:nvPr/>
        </p:nvSpPr>
        <p:spPr>
          <a:xfrm>
            <a:off x="12700" y="1489710"/>
            <a:ext cx="8902700" cy="3063240"/>
          </a:xfr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lnSpc>
                <a:spcPct val="80000"/>
              </a:lnSpc>
              <a:buFont typeface="Arial" panose="020B0604020202020204" pitchFamily="34" charset="0"/>
              <a:buNone/>
            </a:pPr>
            <a:r>
              <a:rPr lang="en-GB" altLang="en-US" dirty="0">
                <a:solidFill>
                  <a:schemeClr val="accent1">
                    <a:lumMod val="75000"/>
                  </a:schemeClr>
                </a:solidFill>
                <a:latin typeface="Times New Roman" panose="02020603050405020304" charset="0"/>
                <a:cs typeface="Times New Roman" panose="02020603050405020304" charset="0"/>
              </a:rPr>
              <a:t>   b) </a:t>
            </a:r>
            <a:r>
              <a:rPr lang="en-US" altLang="en-US" dirty="0" err="1">
                <a:solidFill>
                  <a:schemeClr val="accent1">
                    <a:lumMod val="75000"/>
                  </a:schemeClr>
                </a:solidFill>
                <a:latin typeface="Times New Roman" panose="02020603050405020304" charset="0"/>
                <a:cs typeface="Times New Roman" panose="02020603050405020304" charset="0"/>
              </a:rPr>
              <a:t>Tuổi</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thơ</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của</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em</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có</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biết</a:t>
            </a:r>
            <a:r>
              <a:rPr lang="en-US" altLang="en-US" dirty="0">
                <a:solidFill>
                  <a:schemeClr val="accent1">
                    <a:lumMod val="75000"/>
                  </a:schemeClr>
                </a:solidFill>
                <a:latin typeface="Times New Roman" panose="02020603050405020304" charset="0"/>
                <a:cs typeface="Times New Roman" panose="02020603050405020304" charset="0"/>
              </a:rPr>
              <a:t> bao </a:t>
            </a:r>
            <a:r>
              <a:rPr lang="en-US" altLang="en-US" dirty="0" err="1">
                <a:solidFill>
                  <a:schemeClr val="accent1">
                    <a:lumMod val="75000"/>
                  </a:schemeClr>
                </a:solidFill>
                <a:latin typeface="Times New Roman" panose="02020603050405020304" charset="0"/>
                <a:cs typeface="Times New Roman" panose="02020603050405020304" charset="0"/>
              </a:rPr>
              <a:t>kỉ</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niệm</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gắn</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với</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những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cảnh</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vật</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của</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quê</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hương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Đây</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là</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dòng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sông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nhỏ</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đầy</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ắp</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tiếng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cười</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của</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bọn</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trẻ</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chúng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em</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mỗi</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buổi</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chiều</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hè</a:t>
            </a:r>
            <a:r>
              <a:rPr lang="en-US" altLang="en-US" dirty="0">
                <a:solidFill>
                  <a:schemeClr val="accent1">
                    <a:lumMod val="75000"/>
                  </a:schemeClr>
                </a:solidFill>
                <a:latin typeface="Times New Roman" panose="02020603050405020304" charset="0"/>
                <a:cs typeface="Times New Roman" panose="02020603050405020304" charset="0"/>
              </a:rPr>
              <a:t>. Kia </a:t>
            </a:r>
            <a:r>
              <a:rPr lang="en-US" altLang="en-US" dirty="0" err="1">
                <a:solidFill>
                  <a:schemeClr val="accent1">
                    <a:lumMod val="75000"/>
                  </a:schemeClr>
                </a:solidFill>
                <a:latin typeface="Times New Roman" panose="02020603050405020304" charset="0"/>
                <a:cs typeface="Times New Roman" panose="02020603050405020304" charset="0"/>
              </a:rPr>
              <a:t>là</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triền</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đê</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rộn</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rã</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tiếng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hát</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của</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thanh</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niên</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nam</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nữ</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những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đêm</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sáng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trăng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Nhưng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gần</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gũi</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thân</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thiết</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nhất</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với</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em</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vẫn</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là</a:t>
            </a:r>
            <a:r>
              <a:rPr lang="en-US" altLang="en-US" dirty="0">
                <a:solidFill>
                  <a:schemeClr val="accent1">
                    <a:lumMod val="75000"/>
                  </a:schemeClr>
                </a:solidFill>
                <a:latin typeface="Times New Roman" panose="02020603050405020304" charset="0"/>
                <a:cs typeface="Times New Roman" panose="02020603050405020304" charset="0"/>
              </a:rPr>
              <a:t> con </a:t>
            </a:r>
            <a:r>
              <a:rPr lang="en-US" altLang="en-US" dirty="0" err="1">
                <a:solidFill>
                  <a:schemeClr val="accent1">
                    <a:lumMod val="75000"/>
                  </a:schemeClr>
                </a:solidFill>
                <a:latin typeface="Times New Roman" panose="02020603050405020304" charset="0"/>
                <a:cs typeface="Times New Roman" panose="02020603050405020304" charset="0"/>
              </a:rPr>
              <a:t>đường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từ</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nhà</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đến</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trường</a:t>
            </a:r>
            <a:r>
              <a:rPr lang="en-US" altLang="en-US" dirty="0">
                <a:solidFill>
                  <a:schemeClr val="accent1">
                    <a:lumMod val="75000"/>
                  </a:schemeClr>
                </a:solidFill>
                <a:latin typeface="Times New Roman" panose="02020603050405020304" charset="0"/>
                <a:cs typeface="Times New Roman" panose="02020603050405020304" charset="0"/>
              </a:rPr>
              <a:t> - con </a:t>
            </a:r>
            <a:r>
              <a:rPr lang="en-US" altLang="en-US" dirty="0" err="1">
                <a:solidFill>
                  <a:schemeClr val="accent1">
                    <a:lumMod val="75000"/>
                  </a:schemeClr>
                </a:solidFill>
                <a:latin typeface="Times New Roman" panose="02020603050405020304" charset="0"/>
                <a:cs typeface="Times New Roman" panose="02020603050405020304" charset="0"/>
              </a:rPr>
              <a:t>đường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đẹp</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đẽ</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suốt</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những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năm</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tháng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học</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trò</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của</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em</a:t>
            </a:r>
            <a:r>
              <a:rPr lang="en-US" altLang="en-US" dirty="0">
                <a:solidFill>
                  <a:schemeClr val="accent1">
                    <a:lumMod val="75000"/>
                  </a:schemeClr>
                </a:solidFill>
                <a:latin typeface="Times New Roman" panose="02020603050405020304" charset="0"/>
                <a:cs typeface="Times New Roman" panose="02020603050405020304" charset="0"/>
              </a:rPr>
              <a:t>. </a:t>
            </a:r>
          </a:p>
        </p:txBody>
      </p:sp>
    </p:spTree>
    <p:extLst>
      <p:ext uri="{BB962C8B-B14F-4D97-AF65-F5344CB8AC3E}">
        <p14:creationId xmlns:p14="http://schemas.microsoft.com/office/powerpoint/2010/main" val="4227760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heel(4)">
                                      <p:cBhvr>
                                        <p:cTn id="7" dur="20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heel(4)">
                                      <p:cBhvr>
                                        <p:cTn id="12" dur="2000"/>
                                        <p:tgtEl>
                                          <p:spTgt spid="8">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bg/>
                                          </p:spTgt>
                                        </p:tgtEl>
                                        <p:attrNameLst>
                                          <p:attrName>style.visibility</p:attrName>
                                        </p:attrNameLst>
                                      </p:cBhvr>
                                      <p:to>
                                        <p:strVal val="visible"/>
                                      </p:to>
                                    </p:set>
                                    <p:animEffect transition="in" filter="wipe(down)">
                                      <p:cBhvr>
                                        <p:cTn id="15" dur="500"/>
                                        <p:tgtEl>
                                          <p:spTgt spid="9">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down)">
                                      <p:cBhvr>
                                        <p:cTn id="1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6">
            <a:extLst>
              <a:ext uri="{FF2B5EF4-FFF2-40B4-BE49-F238E27FC236}">
                <a16:creationId xmlns:a16="http://schemas.microsoft.com/office/drawing/2014/main" xmlns="" id="{3A125A26-B9CA-7C45-9EFB-311BD34F23F7}"/>
              </a:ext>
            </a:extLst>
          </p:cNvPr>
          <p:cNvPicPr>
            <a:picLocks noChangeAspect="1"/>
          </p:cNvPicPr>
          <p:nvPr/>
        </p:nvPicPr>
        <p:blipFill rotWithShape="1">
          <a:blip r:embed="rId2">
            <a:extLst>
              <a:ext uri="{28A0092B-C50C-407E-A947-70E740481C1C}">
                <a14:useLocalDpi xmlns:a14="http://schemas.microsoft.com/office/drawing/2010/main" val="0"/>
              </a:ext>
            </a:extLst>
          </a:blip>
          <a:srcRect l="27132" t="13704" r="45735" b="67037"/>
          <a:stretch>
            <a:fillRect/>
          </a:stretch>
        </p:blipFill>
        <p:spPr>
          <a:xfrm>
            <a:off x="-30480" y="1432084"/>
            <a:ext cx="2480974" cy="990600"/>
          </a:xfrm>
          <a:prstGeom prst="rect">
            <a:avLst/>
          </a:prstGeom>
        </p:spPr>
      </p:pic>
      <p:pic>
        <p:nvPicPr>
          <p:cNvPr id="7" name="图片 1"/>
          <p:cNvPicPr>
            <a:picLocks noGrp="1" noChangeAspect="1"/>
          </p:cNvPicPr>
          <p:nvPr>
            <p:ph idx="1"/>
          </p:nvPr>
        </p:nvPicPr>
        <p:blipFill>
          <a:blip r:embed="rId3" cstate="print">
            <a:extLst>
              <a:ext uri="{28A0092B-C50C-407E-A947-70E740481C1C}">
                <a14:useLocalDpi xmlns:a14="http://schemas.microsoft.com/office/drawing/2010/main" val="0"/>
              </a:ext>
            </a:extLst>
          </a:blip>
          <a:srcRect t="62001"/>
          <a:stretch>
            <a:fillRect/>
          </a:stretch>
        </p:blipFill>
        <p:spPr>
          <a:xfrm>
            <a:off x="13335" y="3129915"/>
            <a:ext cx="9138285" cy="2013585"/>
          </a:xfrm>
          <a:prstGeom prst="rect">
            <a:avLst/>
          </a:prstGeom>
        </p:spPr>
      </p:pic>
      <p:pic>
        <p:nvPicPr>
          <p:cNvPr id="5" name="Picture 7">
            <a:extLst>
              <a:ext uri="{FF2B5EF4-FFF2-40B4-BE49-F238E27FC236}">
                <a16:creationId xmlns:a16="http://schemas.microsoft.com/office/drawing/2014/main" xmlns="" id="{F4D7B02F-ADDA-984E-B826-2995C526396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76400" y="2038350"/>
            <a:ext cx="5821618" cy="2501265"/>
          </a:xfrm>
          <a:prstGeom prst="rect">
            <a:avLst/>
          </a:prstGeom>
        </p:spPr>
      </p:pic>
      <p:pic>
        <p:nvPicPr>
          <p:cNvPr id="6" name="图片 7">
            <a:extLst>
              <a:ext uri="{FF2B5EF4-FFF2-40B4-BE49-F238E27FC236}">
                <a16:creationId xmlns:a16="http://schemas.microsoft.com/office/drawing/2014/main" xmlns="" id="{1EB89B30-F94F-A94F-A3A7-B9FE57F5ACCE}"/>
              </a:ext>
            </a:extLst>
          </p:cNvPr>
          <p:cNvPicPr>
            <a:picLocks noChangeAspect="1"/>
          </p:cNvPicPr>
          <p:nvPr/>
        </p:nvPicPr>
        <p:blipFill rotWithShape="1">
          <a:blip r:embed="rId6">
            <a:extLst>
              <a:ext uri="{28A0092B-C50C-407E-A947-70E740481C1C}">
                <a14:useLocalDpi xmlns:a14="http://schemas.microsoft.com/office/drawing/2010/main" val="0"/>
              </a:ext>
            </a:extLst>
          </a:blip>
          <a:srcRect l="56459" t="30371" r="24892" b="52777"/>
          <a:stretch>
            <a:fillRect/>
          </a:stretch>
        </p:blipFill>
        <p:spPr>
          <a:xfrm>
            <a:off x="7438707" y="1719898"/>
            <a:ext cx="1705293" cy="866775"/>
          </a:xfrm>
          <a:prstGeom prst="rect">
            <a:avLst/>
          </a:prstGeom>
        </p:spPr>
      </p:pic>
      <p:sp>
        <p:nvSpPr>
          <p:cNvPr id="10" name="Rounded Rectangle 9">
            <a:extLst>
              <a:ext uri="{FF2B5EF4-FFF2-40B4-BE49-F238E27FC236}">
                <a16:creationId xmlns:a16="http://schemas.microsoft.com/office/drawing/2014/main" xmlns="" id="{6EE00D62-F37D-154C-92FD-44C5DBCF3E9E}"/>
              </a:ext>
            </a:extLst>
          </p:cNvPr>
          <p:cNvSpPr/>
          <p:nvPr/>
        </p:nvSpPr>
        <p:spPr>
          <a:xfrm>
            <a:off x="533400" y="70485"/>
            <a:ext cx="8077200" cy="1943100"/>
          </a:xfrm>
          <a:prstGeom prst="roundRect">
            <a:avLst/>
          </a:prstGeom>
          <a:solidFill>
            <a:schemeClr val="bg1">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a:p>
        </p:txBody>
      </p:sp>
      <p:sp>
        <p:nvSpPr>
          <p:cNvPr id="11" name="Content Placeholder 2">
            <a:extLst>
              <a:ext uri="{FF2B5EF4-FFF2-40B4-BE49-F238E27FC236}">
                <a16:creationId xmlns:a16="http://schemas.microsoft.com/office/drawing/2014/main" xmlns="" id="{C2DF510A-B222-A241-AEFA-83129319CF1E}"/>
              </a:ext>
            </a:extLst>
          </p:cNvPr>
          <p:cNvSpPr txBox="1">
            <a:spLocks/>
          </p:cNvSpPr>
          <p:nvPr/>
        </p:nvSpPr>
        <p:spPr>
          <a:xfrm>
            <a:off x="635000" y="375285"/>
            <a:ext cx="7873365" cy="1358900"/>
          </a:xfrm>
          <a:prstGeom prst="rect">
            <a:avLst/>
          </a:prstGeom>
          <a:noFill/>
          <a:ln w="12700" cap="flat" cmpd="sng" algn="ctr">
            <a:noFill/>
            <a:prstDash val="solid"/>
            <a:miter lim="800000"/>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4765" indent="47625">
              <a:lnSpc>
                <a:spcPct val="100000"/>
              </a:lnSpc>
              <a:spcBef>
                <a:spcPct val="20000"/>
              </a:spcBef>
              <a:buFont typeface="Arial" panose="020B0604020202020204" pitchFamily="34" charset="0"/>
              <a:buNone/>
              <a:defRPr/>
            </a:pPr>
            <a:r>
              <a:rPr lang="en-US" altLang="en-US" b="1" dirty="0">
                <a:solidFill>
                  <a:schemeClr val="tx1"/>
                </a:solidFill>
                <a:latin typeface="Times New Roman" panose="02020603050405020304" charset="0"/>
                <a:cs typeface="Times New Roman" panose="02020603050405020304" charset="0"/>
              </a:rPr>
              <a:t>a) </a:t>
            </a:r>
            <a:r>
              <a:rPr lang="en-US" altLang="en-US" b="1" dirty="0" err="1">
                <a:solidFill>
                  <a:schemeClr val="tx1"/>
                </a:solidFill>
                <a:latin typeface="Times New Roman" panose="02020603050405020304" charset="0"/>
                <a:cs typeface="Times New Roman" panose="02020603050405020304" charset="0"/>
              </a:rPr>
              <a:t>Từ</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nhà</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em</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đến</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trường</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có</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thể</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đi</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theo</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nhiều</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ngả</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đường</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Nhưng</a:t>
            </a:r>
            <a:r>
              <a:rPr lang="en-US" altLang="en-US" b="1" dirty="0">
                <a:solidFill>
                  <a:schemeClr val="tx1"/>
                </a:solidFill>
                <a:latin typeface="Times New Roman" panose="02020603050405020304" charset="0"/>
                <a:cs typeface="Times New Roman" panose="02020603050405020304" charset="0"/>
              </a:rPr>
              <a:t> con </a:t>
            </a:r>
            <a:r>
              <a:rPr lang="en-US" altLang="en-US" b="1" dirty="0" err="1">
                <a:solidFill>
                  <a:schemeClr val="tx1"/>
                </a:solidFill>
                <a:latin typeface="Times New Roman" panose="02020603050405020304" charset="0"/>
                <a:cs typeface="Times New Roman" panose="02020603050405020304" charset="0"/>
              </a:rPr>
              <a:t>đường</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mà</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em</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thích</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đi</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hơn</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cả</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là</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đường</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Nguyễn</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Trường</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Tộ</a:t>
            </a:r>
            <a:r>
              <a:rPr lang="en-US" altLang="en-US" b="1" dirty="0">
                <a:solidFill>
                  <a:schemeClr val="tx1"/>
                </a:solidFill>
                <a:latin typeface="Times New Roman" panose="02020603050405020304" charset="0"/>
                <a:cs typeface="Times New Roman" panose="02020603050405020304" charset="0"/>
              </a:rPr>
              <a:t>. </a:t>
            </a:r>
          </a:p>
          <a:p>
            <a:pPr marL="24765" indent="47625">
              <a:lnSpc>
                <a:spcPct val="100000"/>
              </a:lnSpc>
              <a:spcBef>
                <a:spcPct val="20000"/>
              </a:spcBef>
              <a:buFont typeface="Arial" panose="020B0604020202020204" pitchFamily="34" charset="0"/>
              <a:buNone/>
              <a:defRPr/>
            </a:pPr>
            <a:endParaRPr lang="en-US" altLang="en-US" b="1" dirty="0" err="1">
              <a:solidFill>
                <a:schemeClr val="tx1"/>
              </a:solidFill>
              <a:latin typeface="Times New Roman" panose="02020603050405020304" charset="0"/>
              <a:cs typeface="Times New Roman" panose="02020603050405020304" charset="0"/>
            </a:endParaRPr>
          </a:p>
        </p:txBody>
      </p:sp>
      <p:sp>
        <p:nvSpPr>
          <p:cNvPr id="12" name="Text Box 99">
            <a:extLst>
              <a:ext uri="{FF2B5EF4-FFF2-40B4-BE49-F238E27FC236}">
                <a16:creationId xmlns:a16="http://schemas.microsoft.com/office/drawing/2014/main" xmlns="" id="{1648D84B-7BDE-F34D-B3E6-52BB97A7A984}"/>
              </a:ext>
            </a:extLst>
          </p:cNvPr>
          <p:cNvSpPr txBox="1"/>
          <p:nvPr/>
        </p:nvSpPr>
        <p:spPr>
          <a:xfrm>
            <a:off x="2590800" y="2571750"/>
            <a:ext cx="4465319" cy="1569660"/>
          </a:xfrm>
          <a:prstGeom prst="rect">
            <a:avLst/>
          </a:prstGeom>
          <a:noFill/>
          <a:ln w="9525">
            <a:noFill/>
          </a:ln>
        </p:spPr>
        <p:txBody>
          <a:bodyPr wrap="square">
            <a:spAutoFit/>
            <a:scene3d>
              <a:camera prst="orthographicFront"/>
              <a:lightRig rig="threePt" dir="t"/>
            </a:scene3d>
          </a:bodyPr>
          <a:lstStyle/>
          <a:p>
            <a:pPr indent="0" algn="just"/>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Đoạn</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mở</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bài</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theo</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kiểu</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trực</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tiếp</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vì</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giới</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thiệu</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ngay</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con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đường</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định</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tả</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là</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con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đường</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mang</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tên</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Nguyễn</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Trường</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Tộ</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a:t>
            </a:r>
            <a:endParaRPr lang="en-US" alt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endParaRPr>
          </a:p>
        </p:txBody>
      </p:sp>
    </p:spTree>
    <p:extLst>
      <p:ext uri="{BB962C8B-B14F-4D97-AF65-F5344CB8AC3E}">
        <p14:creationId xmlns:p14="http://schemas.microsoft.com/office/powerpoint/2010/main" val="1783432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63" presetClass="path" presetSubtype="0" accel="50000" decel="50000" fill="hold" nodeType="withEffect">
                                  <p:stCondLst>
                                    <p:cond delay="0"/>
                                  </p:stCondLst>
                                  <p:childTnLst>
                                    <p:animMotion origin="layout" path="M 2.77778E-6 -2.96296E-6 L 0.03732 -2.96296E-6 " pathEditMode="relative" rAng="0" ptsTypes="AA">
                                      <p:cBhvr>
                                        <p:cTn id="9" dur="4750" fill="hold"/>
                                        <p:tgtEl>
                                          <p:spTgt spid="6"/>
                                        </p:tgtEl>
                                        <p:attrNameLst>
                                          <p:attrName>ppt_x</p:attrName>
                                          <p:attrName>ppt_y</p:attrName>
                                        </p:attrNameLst>
                                      </p:cBhvr>
                                      <p:rCtr x="1858" y="0"/>
                                    </p:animMotion>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11">
                                            <p:bg/>
                                          </p:spTgt>
                                        </p:tgtEl>
                                        <p:attrNameLst>
                                          <p:attrName>style.visibility</p:attrName>
                                        </p:attrNameLst>
                                      </p:cBhvr>
                                      <p:to>
                                        <p:strVal val="visible"/>
                                      </p:to>
                                    </p:set>
                                    <p:animEffect transition="in" filter="wheel(4)">
                                      <p:cBhvr>
                                        <p:cTn id="14" dur="2000"/>
                                        <p:tgtEl>
                                          <p:spTgt spid="11">
                                            <p:bg/>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heel(4)">
                                      <p:cBhvr>
                                        <p:cTn id="19" dur="2000"/>
                                        <p:tgtEl>
                                          <p:spTgt spid="11">
                                            <p:txEl>
                                              <p:pRg st="0" end="0"/>
                                            </p:txEl>
                                          </p:spTgt>
                                        </p:tgtEl>
                                      </p:cBhvr>
                                    </p:animEffect>
                                  </p:childTnLst>
                                </p:cTn>
                              </p:par>
                              <p:par>
                                <p:cTn id="20" presetID="10" presetClass="entr" presetSubtype="0" fill="hold" nodeType="with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63" presetClass="path" presetSubtype="0" accel="50000" decel="50000" fill="hold" nodeType="withEffect">
                                  <p:stCondLst>
                                    <p:cond delay="0"/>
                                  </p:stCondLst>
                                  <p:childTnLst>
                                    <p:animMotion origin="layout" path="M 2.77778E-7 -4.07407E-6 L 0.05139 -0.00401 " pathEditMode="relative" rAng="0" ptsTypes="AA">
                                      <p:cBhvr>
                                        <p:cTn id="24" dur="4750" fill="hold"/>
                                        <p:tgtEl>
                                          <p:spTgt spid="13"/>
                                        </p:tgtEl>
                                        <p:attrNameLst>
                                          <p:attrName>ppt_x</p:attrName>
                                          <p:attrName>ppt_y</p:attrName>
                                        </p:attrNameLst>
                                      </p:cBhvr>
                                      <p:rCtr x="2569" y="-216"/>
                                    </p:animMotion>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p:cNvPicPr>
          <p:nvPr/>
        </p:nvPicPr>
        <p:blipFill>
          <a:blip r:embed="rId3"/>
          <a:srcRect/>
          <a:stretch>
            <a:fillRect/>
          </a:stretch>
        </p:blipFill>
        <p:spPr>
          <a:xfrm>
            <a:off x="0" y="-19050"/>
            <a:ext cx="9167495" cy="5161915"/>
          </a:xfrm>
          <a:prstGeom prst="rect">
            <a:avLst/>
          </a:prstGeom>
        </p:spPr>
      </p:pic>
      <p:pic>
        <p:nvPicPr>
          <p:cNvPr id="4"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159000" y="2495550"/>
            <a:ext cx="5461000" cy="2346325"/>
          </a:xfrm>
          <a:prstGeom prst="rect">
            <a:avLst/>
          </a:prstGeom>
        </p:spPr>
      </p:pic>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27132" t="13704" r="45735" b="67037"/>
          <a:stretch>
            <a:fillRect/>
          </a:stretch>
        </p:blipFill>
        <p:spPr>
          <a:xfrm>
            <a:off x="76002" y="57150"/>
            <a:ext cx="2480974" cy="990600"/>
          </a:xfrm>
          <a:prstGeom prst="rect">
            <a:avLst/>
          </a:prstGeom>
        </p:spPr>
      </p:pic>
      <p:pic>
        <p:nvPicPr>
          <p:cNvPr id="8"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a:fillRect/>
          </a:stretch>
        </p:blipFill>
        <p:spPr>
          <a:xfrm>
            <a:off x="7238706" y="-19051"/>
            <a:ext cx="1705293" cy="866775"/>
          </a:xfrm>
          <a:prstGeom prst="rect">
            <a:avLst/>
          </a:prstGeom>
        </p:spPr>
      </p:pic>
      <p:sp>
        <p:nvSpPr>
          <p:cNvPr id="2" name="Rounded Rectangle 1"/>
          <p:cNvSpPr/>
          <p:nvPr/>
        </p:nvSpPr>
        <p:spPr>
          <a:xfrm>
            <a:off x="607060" y="438150"/>
            <a:ext cx="8077200" cy="1943100"/>
          </a:xfrm>
          <a:prstGeom prst="roundRect">
            <a:avLst/>
          </a:prstGeom>
          <a:solidFill>
            <a:schemeClr val="bg1">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a:p>
        </p:txBody>
      </p:sp>
      <p:sp>
        <p:nvSpPr>
          <p:cNvPr id="3" name="Content Placeholder 2"/>
          <p:cNvSpPr>
            <a:spLocks noGrp="1"/>
          </p:cNvSpPr>
          <p:nvPr>
            <p:ph sz="half" idx="1"/>
          </p:nvPr>
        </p:nvSpPr>
        <p:spPr>
          <a:xfrm>
            <a:off x="685800" y="438150"/>
            <a:ext cx="7873365" cy="1943100"/>
          </a:xfr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marL="24765" marR="0" lvl="0" indent="47625"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en-US" sz="2000" b="1" i="0" u="none" strike="noStrike" kern="1200" cap="none" spc="0" normalizeH="0" baseline="0" noProof="0" dirty="0" err="1">
                <a:ln>
                  <a:noFill/>
                </a:ln>
                <a:solidFill>
                  <a:schemeClr val="tx1"/>
                </a:solidFill>
                <a:effectLst/>
                <a:uLnTx/>
                <a:uFillTx/>
                <a:latin typeface="Times New Roman" panose="02020603050405020304" charset="0"/>
                <a:ea typeface="+mn-ea"/>
                <a:cs typeface="Times New Roman" panose="02020603050405020304" charset="0"/>
              </a:rPr>
              <a:t>b) Tuổi thơ của em có biết bao kỉ niệm gắn với những cảnh vật của quê hương. Đây là dòng sông nhỏ đầy ắp tiếng cười của bọn trẻ chúng em mỗi buổi chiều hè. Kia là triền đê rộn rã tiếng hát của thanh niên nam nữ những đêm sáng trăng. Nhưng gần gũi, thân thiết nhất với em vẫn là con đường từ nhà đến trường - con đường đẹp đẽ suốt những năm tháng học trò của em. </a:t>
            </a:r>
          </a:p>
        </p:txBody>
      </p:sp>
      <p:sp>
        <p:nvSpPr>
          <p:cNvPr id="100" name="Text Box 99"/>
          <p:cNvSpPr txBox="1"/>
          <p:nvPr/>
        </p:nvSpPr>
        <p:spPr>
          <a:xfrm>
            <a:off x="2878455" y="3028950"/>
            <a:ext cx="4197985" cy="1322070"/>
          </a:xfrm>
          <a:prstGeom prst="rect">
            <a:avLst/>
          </a:prstGeom>
          <a:noFill/>
          <a:ln w="9525">
            <a:noFill/>
          </a:ln>
        </p:spPr>
        <p:txBody>
          <a:bodyPr wrap="square">
            <a:spAutoFit/>
            <a:scene3d>
              <a:camera prst="orthographicFront"/>
              <a:lightRig rig="threePt" dir="t"/>
            </a:scene3d>
          </a:bodyPr>
          <a:lstStyle/>
          <a:p>
            <a:pPr indent="0" algn="ct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Đoạn</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b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mở</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bài</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theo</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kiểu</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gián</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tiếp</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p>
          <a:p>
            <a:pPr indent="0" algn="ct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vì</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nói</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đến</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những</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kỉ</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niệm</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tuổi</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thơ</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với</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những</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cảnh</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vật</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quê</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hương</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rồi</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mới</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giới</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thiệu</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con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đường</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định</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tả</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a:t>
            </a:r>
          </a:p>
        </p:txBody>
      </p:sp>
      <p:pic>
        <p:nvPicPr>
          <p:cNvPr id="10" name="图片 9"/>
          <p:cNvPicPr>
            <a:picLocks noChangeAspect="1"/>
          </p:cNvPicPr>
          <p:nvPr/>
        </p:nvPicPr>
        <p:blipFill rotWithShape="1">
          <a:blip r:embed="rId8">
            <a:extLst>
              <a:ext uri="{28A0092B-C50C-407E-A947-70E740481C1C}">
                <a14:useLocalDpi xmlns:a14="http://schemas.microsoft.com/office/drawing/2010/main" val="0"/>
              </a:ext>
            </a:extLst>
          </a:blip>
          <a:srcRect l="35000" t="56482" r="50938" b="8148"/>
          <a:stretch>
            <a:fillRect/>
          </a:stretch>
        </p:blipFill>
        <p:spPr>
          <a:xfrm>
            <a:off x="0" y="2424430"/>
            <a:ext cx="1932940" cy="27355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63" presetClass="path" presetSubtype="0" accel="50000" decel="50000" fill="hold" nodeType="withEffect">
                                  <p:stCondLst>
                                    <p:cond delay="0"/>
                                  </p:stCondLst>
                                  <p:childTnLst>
                                    <p:animMotion origin="layout" path="M 2.77778E-7 -4.07407E-6 L 0.05139 -0.00401 " pathEditMode="relative" rAng="0" ptsTypes="AA">
                                      <p:cBhvr>
                                        <p:cTn id="9" dur="4750" fill="hold"/>
                                        <p:tgtEl>
                                          <p:spTgt spid="7"/>
                                        </p:tgtEl>
                                        <p:attrNameLst>
                                          <p:attrName>ppt_x</p:attrName>
                                          <p:attrName>ppt_y</p:attrName>
                                        </p:attrNameLst>
                                      </p:cBhvr>
                                      <p:rCtr x="2569" y="-216"/>
                                    </p:animMotion>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63" presetClass="path" presetSubtype="0" accel="50000" decel="50000" fill="hold" nodeType="withEffect">
                                  <p:stCondLst>
                                    <p:cond delay="0"/>
                                  </p:stCondLst>
                                  <p:childTnLst>
                                    <p:animMotion origin="layout" path="M 2.77778E-6 -2.96296E-6 L 0.03732 -2.96296E-6 " pathEditMode="relative" rAng="0" ptsTypes="AA">
                                      <p:cBhvr>
                                        <p:cTn id="14" dur="4750" fill="hold"/>
                                        <p:tgtEl>
                                          <p:spTgt spid="8"/>
                                        </p:tgtEl>
                                        <p:attrNameLst>
                                          <p:attrName>ppt_x</p:attrName>
                                          <p:attrName>ppt_y</p:attrName>
                                        </p:attrNameLst>
                                      </p:cBhvr>
                                      <p:rCtr x="1858" y="0"/>
                                    </p:animMotion>
                                  </p:childTnLst>
                                </p:cTn>
                              </p:par>
                              <p:par>
                                <p:cTn id="15" presetID="26" presetClass="entr" presetSubtype="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80">
                                          <p:stCondLst>
                                            <p:cond delay="0"/>
                                          </p:stCondLst>
                                        </p:cTn>
                                        <p:tgtEl>
                                          <p:spTgt spid="10"/>
                                        </p:tgtEl>
                                      </p:cBhvr>
                                    </p:animEffect>
                                    <p:anim calcmode="lin" valueType="num">
                                      <p:cBhvr>
                                        <p:cTn id="1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3" dur="26">
                                          <p:stCondLst>
                                            <p:cond delay="650"/>
                                          </p:stCondLst>
                                        </p:cTn>
                                        <p:tgtEl>
                                          <p:spTgt spid="10"/>
                                        </p:tgtEl>
                                      </p:cBhvr>
                                      <p:to x="100000" y="60000"/>
                                    </p:animScale>
                                    <p:animScale>
                                      <p:cBhvr>
                                        <p:cTn id="24" dur="166" decel="50000">
                                          <p:stCondLst>
                                            <p:cond delay="676"/>
                                          </p:stCondLst>
                                        </p:cTn>
                                        <p:tgtEl>
                                          <p:spTgt spid="10"/>
                                        </p:tgtEl>
                                      </p:cBhvr>
                                      <p:to x="100000" y="100000"/>
                                    </p:animScale>
                                    <p:animScale>
                                      <p:cBhvr>
                                        <p:cTn id="25" dur="26">
                                          <p:stCondLst>
                                            <p:cond delay="1312"/>
                                          </p:stCondLst>
                                        </p:cTn>
                                        <p:tgtEl>
                                          <p:spTgt spid="10"/>
                                        </p:tgtEl>
                                      </p:cBhvr>
                                      <p:to x="100000" y="80000"/>
                                    </p:animScale>
                                    <p:animScale>
                                      <p:cBhvr>
                                        <p:cTn id="26" dur="166" decel="50000">
                                          <p:stCondLst>
                                            <p:cond delay="1338"/>
                                          </p:stCondLst>
                                        </p:cTn>
                                        <p:tgtEl>
                                          <p:spTgt spid="10"/>
                                        </p:tgtEl>
                                      </p:cBhvr>
                                      <p:to x="100000" y="100000"/>
                                    </p:animScale>
                                    <p:animScale>
                                      <p:cBhvr>
                                        <p:cTn id="27" dur="26">
                                          <p:stCondLst>
                                            <p:cond delay="1642"/>
                                          </p:stCondLst>
                                        </p:cTn>
                                        <p:tgtEl>
                                          <p:spTgt spid="10"/>
                                        </p:tgtEl>
                                      </p:cBhvr>
                                      <p:to x="100000" y="90000"/>
                                    </p:animScale>
                                    <p:animScale>
                                      <p:cBhvr>
                                        <p:cTn id="28" dur="166" decel="50000">
                                          <p:stCondLst>
                                            <p:cond delay="1668"/>
                                          </p:stCondLst>
                                        </p:cTn>
                                        <p:tgtEl>
                                          <p:spTgt spid="10"/>
                                        </p:tgtEl>
                                      </p:cBhvr>
                                      <p:to x="100000" y="100000"/>
                                    </p:animScale>
                                    <p:animScale>
                                      <p:cBhvr>
                                        <p:cTn id="29" dur="26">
                                          <p:stCondLst>
                                            <p:cond delay="1808"/>
                                          </p:stCondLst>
                                        </p:cTn>
                                        <p:tgtEl>
                                          <p:spTgt spid="10"/>
                                        </p:tgtEl>
                                      </p:cBhvr>
                                      <p:to x="100000" y="95000"/>
                                    </p:animScale>
                                    <p:animScale>
                                      <p:cBhvr>
                                        <p:cTn id="30" dur="166" decel="50000">
                                          <p:stCondLst>
                                            <p:cond delay="1834"/>
                                          </p:stCondLst>
                                        </p:cTn>
                                        <p:tgtEl>
                                          <p:spTgt spid="10"/>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grpId="0" nodeType="clickEffect">
                                  <p:stCondLst>
                                    <p:cond delay="0"/>
                                  </p:stCondLst>
                                  <p:childTnLst>
                                    <p:set>
                                      <p:cBhvr>
                                        <p:cTn id="34" dur="1" fill="hold">
                                          <p:stCondLst>
                                            <p:cond delay="0"/>
                                          </p:stCondLst>
                                        </p:cTn>
                                        <p:tgtEl>
                                          <p:spTgt spid="3">
                                            <p:bg/>
                                          </p:spTgt>
                                        </p:tgtEl>
                                        <p:attrNameLst>
                                          <p:attrName>style.visibility</p:attrName>
                                        </p:attrNameLst>
                                      </p:cBhvr>
                                      <p:to>
                                        <p:strVal val="visible"/>
                                      </p:to>
                                    </p:set>
                                    <p:animEffect transition="in" filter="wheel(4)">
                                      <p:cBhvr>
                                        <p:cTn id="35" dur="2000"/>
                                        <p:tgtEl>
                                          <p:spTgt spid="3">
                                            <p:bg/>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grpId="0"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wheel(4)">
                                      <p:cBhvr>
                                        <p:cTn id="40" dur="20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arn(inVertical)">
                                      <p:cBhvr>
                                        <p:cTn id="45" dur="500"/>
                                        <p:tgtEl>
                                          <p:spTgt spid="4"/>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00"/>
                                        </p:tgtEl>
                                        <p:attrNameLst>
                                          <p:attrName>style.visibility</p:attrName>
                                        </p:attrNameLst>
                                      </p:cBhvr>
                                      <p:to>
                                        <p:strVal val="visible"/>
                                      </p:to>
                                    </p:set>
                                    <p:animEffect transition="in" filter="barn(inVertical)">
                                      <p:cBhvr>
                                        <p:cTn id="48"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0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p:cNvPicPr>
            <a:picLocks noGrp="1" noChangeAspect="1"/>
          </p:cNvPicPr>
          <p:nvPr>
            <p:ph idx="1"/>
          </p:nvPr>
        </p:nvPicPr>
        <p:blipFill>
          <a:blip r:embed="rId2" cstate="print">
            <a:extLst>
              <a:ext uri="{28A0092B-C50C-407E-A947-70E740481C1C}">
                <a14:useLocalDpi xmlns:a14="http://schemas.microsoft.com/office/drawing/2010/main" val="0"/>
              </a:ext>
            </a:extLst>
          </a:blip>
          <a:srcRect t="62001"/>
          <a:stretch>
            <a:fillRect/>
          </a:stretch>
        </p:blipFill>
        <p:spPr>
          <a:xfrm>
            <a:off x="13335" y="3129915"/>
            <a:ext cx="9138285" cy="2013585"/>
          </a:xfrm>
          <a:prstGeom prst="rect">
            <a:avLst/>
          </a:prstGeom>
        </p:spPr>
      </p:pic>
      <p:pic>
        <p:nvPicPr>
          <p:cNvPr id="2"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304800" y="209550"/>
            <a:ext cx="4196715" cy="3131185"/>
          </a:xfrm>
          <a:prstGeom prst="rect">
            <a:avLst/>
          </a:prstGeom>
        </p:spPr>
      </p:pic>
      <p:sp>
        <p:nvSpPr>
          <p:cNvPr id="4" name="Rectangles 3"/>
          <p:cNvSpPr/>
          <p:nvPr/>
        </p:nvSpPr>
        <p:spPr>
          <a:xfrm>
            <a:off x="830579" y="971550"/>
            <a:ext cx="3145155" cy="1384995"/>
          </a:xfrm>
          <a:prstGeom prst="rect">
            <a:avLst/>
          </a:prstGeom>
          <a:noFill/>
          <a:ln>
            <a:noFill/>
          </a:ln>
        </p:spPr>
        <p:txBody>
          <a:bodyPr wrap="square" rtlCol="0" anchor="t">
            <a:spAutoFit/>
          </a:bodyPr>
          <a:lstStyle/>
          <a:p>
            <a:pPr algn="ctr"/>
            <a:r>
              <a:rPr lang="en-GB" altLang="en-US" sz="2800" b="1" dirty="0" err="1">
                <a:solidFill>
                  <a:schemeClr val="tx1"/>
                </a:solidFill>
                <a:effectLst>
                  <a:outerShdw blurRad="38100" dist="19050" dir="2700000" algn="tl" rotWithShape="0">
                    <a:schemeClr val="dk1">
                      <a:alpha val="40000"/>
                    </a:schemeClr>
                  </a:outerShdw>
                </a:effectLst>
              </a:rPr>
              <a:t>Kiểu</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mở</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bài</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nào</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tự</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nhiên</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hấp</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dẫn</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hơn</a:t>
            </a:r>
            <a:r>
              <a:rPr lang="en-GB" altLang="en-US" sz="2800" b="1" dirty="0">
                <a:solidFill>
                  <a:schemeClr val="tx1"/>
                </a:solidFill>
                <a:effectLst>
                  <a:outerShdw blurRad="38100" dist="19050" dir="2700000" algn="tl" rotWithShape="0">
                    <a:schemeClr val="dk1">
                      <a:alpha val="40000"/>
                    </a:schemeClr>
                  </a:outerShdw>
                </a:effectLst>
              </a:rPr>
              <a:t>?</a:t>
            </a:r>
          </a:p>
        </p:txBody>
      </p:sp>
      <p:pic>
        <p:nvPicPr>
          <p:cNvPr id="5" name="图片 9"/>
          <p:cNvPicPr>
            <a:picLocks noChangeAspect="1"/>
          </p:cNvPicPr>
          <p:nvPr/>
        </p:nvPicPr>
        <p:blipFill rotWithShape="1">
          <a:blip r:embed="rId5">
            <a:extLst>
              <a:ext uri="{28A0092B-C50C-407E-A947-70E740481C1C}">
                <a14:useLocalDpi xmlns:a14="http://schemas.microsoft.com/office/drawing/2010/main" val="0"/>
              </a:ext>
            </a:extLst>
          </a:blip>
          <a:srcRect l="35000" t="56482" r="50938" b="8148"/>
          <a:stretch>
            <a:fillRect/>
          </a:stretch>
        </p:blipFill>
        <p:spPr>
          <a:xfrm flipH="1">
            <a:off x="4343400" y="2495550"/>
            <a:ext cx="1856740" cy="2627630"/>
          </a:xfrm>
          <a:prstGeom prst="rect">
            <a:avLst/>
          </a:prstGeom>
        </p:spPr>
      </p:pic>
      <p:pic>
        <p:nvPicPr>
          <p:cNvPr id="8"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105400" y="742950"/>
            <a:ext cx="3512820" cy="1911350"/>
          </a:xfrm>
          <a:prstGeom prst="rect">
            <a:avLst/>
          </a:prstGeom>
        </p:spPr>
      </p:pic>
      <p:pic>
        <p:nvPicPr>
          <p:cNvPr id="15" name="Picture 14"/>
          <p:cNvPicPr>
            <a:picLocks noChangeAspect="1"/>
          </p:cNvPicPr>
          <p:nvPr/>
        </p:nvPicPr>
        <p:blipFill>
          <a:blip r:embed="rId8"/>
          <a:stretch>
            <a:fillRect/>
          </a:stretch>
        </p:blipFill>
        <p:spPr>
          <a:xfrm>
            <a:off x="6096000" y="971550"/>
            <a:ext cx="1524000" cy="1257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31667"/>
          <a:stretch>
            <a:fillRect/>
          </a:stretch>
        </p:blipFill>
        <p:spPr>
          <a:xfrm>
            <a:off x="3733800" y="0"/>
            <a:ext cx="5410200" cy="514350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55312" t="67520" r="32917" b="16240"/>
          <a:stretch>
            <a:fillRect/>
          </a:stretch>
        </p:blipFill>
        <p:spPr>
          <a:xfrm>
            <a:off x="5398253" y="3614309"/>
            <a:ext cx="1076326" cy="835297"/>
          </a:xfrm>
          <a:prstGeom prst="rect">
            <a:avLst/>
          </a:prstGeom>
        </p:spPr>
      </p:pic>
      <p:grpSp>
        <p:nvGrpSpPr>
          <p:cNvPr id="4" name="Group 3">
            <a:extLst>
              <a:ext uri="{FF2B5EF4-FFF2-40B4-BE49-F238E27FC236}">
                <a16:creationId xmlns:a16="http://schemas.microsoft.com/office/drawing/2014/main" xmlns="" id="{7087781C-D5B5-5F44-AAAB-D6F508D70E79}"/>
              </a:ext>
            </a:extLst>
          </p:cNvPr>
          <p:cNvGrpSpPr/>
          <p:nvPr/>
        </p:nvGrpSpPr>
        <p:grpSpPr>
          <a:xfrm>
            <a:off x="2777548" y="-95250"/>
            <a:ext cx="3325414" cy="1947318"/>
            <a:chOff x="508122" y="367497"/>
            <a:chExt cx="3325414" cy="1947318"/>
          </a:xfrm>
        </p:grpSpPr>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4702" r="70597" b="66179"/>
            <a:stretch>
              <a:fillRect/>
            </a:stretch>
          </p:blipFill>
          <p:spPr>
            <a:xfrm rot="21115178">
              <a:off x="508122" y="367497"/>
              <a:ext cx="1020874" cy="1321058"/>
            </a:xfrm>
            <a:prstGeom prst="rect">
              <a:avLst/>
            </a:prstGeom>
          </p:spPr>
        </p:pic>
        <p:pic>
          <p:nvPicPr>
            <p:cNvPr id="5" name="图片 4"/>
            <p:cNvPicPr>
              <a:picLocks noChangeAspect="1"/>
            </p:cNvPicPr>
            <p:nvPr/>
          </p:nvPicPr>
          <p:blipFill rotWithShape="1">
            <a:blip r:embed="rId6">
              <a:extLst>
                <a:ext uri="{28A0092B-C50C-407E-A947-70E740481C1C}">
                  <a14:useLocalDpi xmlns:a14="http://schemas.microsoft.com/office/drawing/2010/main" val="0"/>
                </a:ext>
              </a:extLst>
            </a:blip>
            <a:srcRect t="18309" r="63387" b="43217"/>
            <a:stretch>
              <a:fillRect/>
            </a:stretch>
          </p:blipFill>
          <p:spPr>
            <a:xfrm>
              <a:off x="558775" y="690509"/>
              <a:ext cx="3274761" cy="1624306"/>
            </a:xfrm>
            <a:prstGeom prst="rect">
              <a:avLst/>
            </a:prstGeom>
          </p:spPr>
        </p:pic>
      </p:grpSp>
      <p:sp>
        <p:nvSpPr>
          <p:cNvPr id="2" name="Rectangle 1"/>
          <p:cNvSpPr/>
          <p:nvPr/>
        </p:nvSpPr>
        <p:spPr>
          <a:xfrm>
            <a:off x="8801" y="1786920"/>
            <a:ext cx="7162800" cy="2245038"/>
          </a:xfrm>
          <a:prstGeom prst="rect">
            <a:avLst/>
          </a:prstGeom>
        </p:spPr>
        <p:txBody>
          <a:bodyPr wrap="square">
            <a:spAutoFit/>
          </a:bodyPr>
          <a:lstStyle/>
          <a:p>
            <a:pPr algn="just">
              <a:lnSpc>
                <a:spcPct val="150000"/>
              </a:lnSpc>
            </a:pPr>
            <a:r>
              <a:rPr lang="en-US" sz="2400" dirty="0" err="1">
                <a:latin typeface="Times New Roman" panose="02020603050405020304" charset="0"/>
                <a:cs typeface="Times New Roman" panose="02020603050405020304" charset="0"/>
              </a:rPr>
              <a:t>Dưới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đây</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là</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hai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cách</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kết</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bài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của</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bài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văn</a:t>
            </a:r>
            <a:r>
              <a:rPr lang="en-US" sz="2400"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Tả</a:t>
            </a:r>
            <a:r>
              <a:rPr lang="en-US" altLang="en-US" sz="2400" b="1" dirty="0">
                <a:latin typeface="Times New Roman" panose="02020603050405020304" charset="0"/>
                <a:cs typeface="Times New Roman" panose="02020603050405020304" charset="0"/>
              </a:rPr>
              <a:t> con </a:t>
            </a:r>
            <a:r>
              <a:rPr lang="en-US" altLang="en-US" sz="2400" b="1" dirty="0" err="1">
                <a:latin typeface="Times New Roman" panose="02020603050405020304" charset="0"/>
                <a:cs typeface="Times New Roman" panose="02020603050405020304" charset="0"/>
              </a:rPr>
              <a:t>đường</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quen</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thuộc</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từ</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nhà</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em</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tới</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trường</a:t>
            </a:r>
            <a:r>
              <a:rPr lang="en-US" altLang="en-US" sz="2400" b="1"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Em</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hãy</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cho</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biết</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điểm</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giống</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nhau</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và</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khác</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nhau</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giữa</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đoạn</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kết</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bài</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không</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mở</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rộng</a:t>
            </a:r>
            <a:r>
              <a:rPr lang="en-US" altLang="en-US" sz="2400" dirty="0">
                <a:latin typeface="Times New Roman" panose="02020603050405020304" charset="0"/>
                <a:cs typeface="Times New Roman" panose="02020603050405020304" charset="0"/>
              </a:rPr>
              <a:t> (a) </a:t>
            </a:r>
            <a:r>
              <a:rPr lang="en-US" altLang="en-US" sz="2400" dirty="0" err="1">
                <a:latin typeface="Times New Roman" panose="02020603050405020304" charset="0"/>
                <a:cs typeface="Times New Roman" panose="02020603050405020304" charset="0"/>
              </a:rPr>
              <a:t>và</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đoạn</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kết</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bài</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mở</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rộng</a:t>
            </a:r>
            <a:r>
              <a:rPr lang="en-US" altLang="en-US" sz="2400" dirty="0">
                <a:latin typeface="Times New Roman" panose="02020603050405020304" charset="0"/>
                <a:cs typeface="Times New Roman" panose="02020603050405020304" charset="0"/>
              </a:rPr>
              <a:t> (b).</a:t>
            </a:r>
            <a:endParaRPr lang="en-US" sz="2400" dirty="0"/>
          </a:p>
        </p:txBody>
      </p:sp>
      <p:sp>
        <p:nvSpPr>
          <p:cNvPr id="20" name="Rectangle 19"/>
          <p:cNvSpPr/>
          <p:nvPr/>
        </p:nvSpPr>
        <p:spPr>
          <a:xfrm>
            <a:off x="3215419" y="730074"/>
            <a:ext cx="2500323" cy="652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Hoạt động 2</a:t>
            </a:r>
          </a:p>
        </p:txBody>
      </p:sp>
      <p:pic>
        <p:nvPicPr>
          <p:cNvPr id="11" name="图片 4">
            <a:extLst>
              <a:ext uri="{FF2B5EF4-FFF2-40B4-BE49-F238E27FC236}">
                <a16:creationId xmlns:a16="http://schemas.microsoft.com/office/drawing/2014/main" xmlns="" id="{0D34ECCA-CEF9-1648-BFE6-31C15755FEB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762" t="28922" r="41343" b="25440"/>
          <a:stretch>
            <a:fillRect/>
          </a:stretch>
        </p:blipFill>
        <p:spPr>
          <a:xfrm>
            <a:off x="7257998" y="1805970"/>
            <a:ext cx="1608579" cy="19762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50" fill="hold">
                                          <p:stCondLst>
                                            <p:cond delay="0"/>
                                          </p:stCondLst>
                                        </p:cTn>
                                        <p:tgtEl>
                                          <p:spTgt spid="4"/>
                                        </p:tgtEl>
                                        <p:attrNameLst>
                                          <p:attrName>r</p:attrName>
                                        </p:attrNameLst>
                                      </p:cBhvr>
                                    </p:animRot>
                                    <p:animRot by="-240000">
                                      <p:cBhvr>
                                        <p:cTn id="7" dur="300" fill="hold">
                                          <p:stCondLst>
                                            <p:cond delay="300"/>
                                          </p:stCondLst>
                                        </p:cTn>
                                        <p:tgtEl>
                                          <p:spTgt spid="4"/>
                                        </p:tgtEl>
                                        <p:attrNameLst>
                                          <p:attrName>r</p:attrName>
                                        </p:attrNameLst>
                                      </p:cBhvr>
                                    </p:animRot>
                                    <p:animRot by="240000">
                                      <p:cBhvr>
                                        <p:cTn id="8" dur="300" fill="hold">
                                          <p:stCondLst>
                                            <p:cond delay="600"/>
                                          </p:stCondLst>
                                        </p:cTn>
                                        <p:tgtEl>
                                          <p:spTgt spid="4"/>
                                        </p:tgtEl>
                                        <p:attrNameLst>
                                          <p:attrName>r</p:attrName>
                                        </p:attrNameLst>
                                      </p:cBhvr>
                                    </p:animRot>
                                    <p:animRot by="-240000">
                                      <p:cBhvr>
                                        <p:cTn id="9" dur="300" fill="hold">
                                          <p:stCondLst>
                                            <p:cond delay="900"/>
                                          </p:stCondLst>
                                        </p:cTn>
                                        <p:tgtEl>
                                          <p:spTgt spid="4"/>
                                        </p:tgtEl>
                                        <p:attrNameLst>
                                          <p:attrName>r</p:attrName>
                                        </p:attrNameLst>
                                      </p:cBhvr>
                                    </p:animRot>
                                    <p:animRot by="120000">
                                      <p:cBhvr>
                                        <p:cTn id="10" dur="300" fill="hold">
                                          <p:stCondLst>
                                            <p:cond delay="1200"/>
                                          </p:stCondLst>
                                        </p:cTn>
                                        <p:tgtEl>
                                          <p:spTgt spid="4"/>
                                        </p:tgtEl>
                                        <p:attrNameLst>
                                          <p:attrName>r</p:attrName>
                                        </p:attrNameLst>
                                      </p:cBhvr>
                                    </p:animRot>
                                  </p:childTnLst>
                                </p:cTn>
                              </p:par>
                              <p:par>
                                <p:cTn id="11" presetID="32" presetClass="emph" presetSubtype="0" fill="hold" grpId="0" nodeType="withEffect">
                                  <p:stCondLst>
                                    <p:cond delay="0"/>
                                  </p:stCondLst>
                                  <p:childTnLst>
                                    <p:animRot by="120000">
                                      <p:cBhvr>
                                        <p:cTn id="12" dur="150" fill="hold">
                                          <p:stCondLst>
                                            <p:cond delay="0"/>
                                          </p:stCondLst>
                                        </p:cTn>
                                        <p:tgtEl>
                                          <p:spTgt spid="20"/>
                                        </p:tgtEl>
                                        <p:attrNameLst>
                                          <p:attrName>r</p:attrName>
                                        </p:attrNameLst>
                                      </p:cBhvr>
                                    </p:animRot>
                                    <p:animRot by="-240000">
                                      <p:cBhvr>
                                        <p:cTn id="13" dur="300" fill="hold">
                                          <p:stCondLst>
                                            <p:cond delay="300"/>
                                          </p:stCondLst>
                                        </p:cTn>
                                        <p:tgtEl>
                                          <p:spTgt spid="20"/>
                                        </p:tgtEl>
                                        <p:attrNameLst>
                                          <p:attrName>r</p:attrName>
                                        </p:attrNameLst>
                                      </p:cBhvr>
                                    </p:animRot>
                                    <p:animRot by="240000">
                                      <p:cBhvr>
                                        <p:cTn id="14" dur="300" fill="hold">
                                          <p:stCondLst>
                                            <p:cond delay="600"/>
                                          </p:stCondLst>
                                        </p:cTn>
                                        <p:tgtEl>
                                          <p:spTgt spid="20"/>
                                        </p:tgtEl>
                                        <p:attrNameLst>
                                          <p:attrName>r</p:attrName>
                                        </p:attrNameLst>
                                      </p:cBhvr>
                                    </p:animRot>
                                    <p:animRot by="-240000">
                                      <p:cBhvr>
                                        <p:cTn id="15" dur="300" fill="hold">
                                          <p:stCondLst>
                                            <p:cond delay="900"/>
                                          </p:stCondLst>
                                        </p:cTn>
                                        <p:tgtEl>
                                          <p:spTgt spid="20"/>
                                        </p:tgtEl>
                                        <p:attrNameLst>
                                          <p:attrName>r</p:attrName>
                                        </p:attrNameLst>
                                      </p:cBhvr>
                                    </p:animRot>
                                    <p:animRot by="120000">
                                      <p:cBhvr>
                                        <p:cTn id="16" dur="300" fill="hold">
                                          <p:stCondLst>
                                            <p:cond delay="1200"/>
                                          </p:stCondLst>
                                        </p:cTn>
                                        <p:tgtEl>
                                          <p:spTgt spid="20"/>
                                        </p:tgtEl>
                                        <p:attrNameLst>
                                          <p:attrName>r</p:attrName>
                                        </p:attrNameLst>
                                      </p:cBhvr>
                                    </p:animRot>
                                  </p:childTnLst>
                                </p:cTn>
                              </p:par>
                              <p:par>
                                <p:cTn id="17" presetID="2" presetClass="entr" presetSubtype="2" fill="hold" nodeType="withEffect">
                                  <p:stCondLst>
                                    <p:cond delay="4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1+#ppt_w/2"/>
                                          </p:val>
                                        </p:tav>
                                        <p:tav tm="100000">
                                          <p:val>
                                            <p:strVal val="#ppt_x"/>
                                          </p:val>
                                        </p:tav>
                                      </p:tavLst>
                                    </p:anim>
                                    <p:anim calcmode="lin" valueType="num">
                                      <p:cBhvr additive="base">
                                        <p:cTn id="20"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Scale>
                                      <p:cBhvr>
                                        <p:cTn id="25"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1"/>
                                        </p:tgtEl>
                                        <p:attrNameLst>
                                          <p:attrName>ppt_x</p:attrName>
                                          <p:attrName>ppt_y</p:attrName>
                                        </p:attrNameLst>
                                      </p:cBhvr>
                                    </p:animMotion>
                                    <p:animEffect transition="in" filter="fad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p:cNvPicPr>
            <a:picLocks noGrp="1" noChangeAspect="1"/>
          </p:cNvPicPr>
          <p:nvPr>
            <p:ph idx="1"/>
          </p:nvPr>
        </p:nvPicPr>
        <p:blipFill>
          <a:blip r:embed="rId2" cstate="print">
            <a:extLst>
              <a:ext uri="{28A0092B-C50C-407E-A947-70E740481C1C}">
                <a14:useLocalDpi xmlns:a14="http://schemas.microsoft.com/office/drawing/2010/main" val="0"/>
              </a:ext>
            </a:extLst>
          </a:blip>
          <a:srcRect t="62001"/>
          <a:stretch>
            <a:fillRect/>
          </a:stretch>
        </p:blipFill>
        <p:spPr>
          <a:xfrm>
            <a:off x="13335" y="3129915"/>
            <a:ext cx="9138285" cy="2013585"/>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022475" y="586740"/>
            <a:ext cx="5153660" cy="3491865"/>
          </a:xfrm>
          <a:prstGeom prst="rect">
            <a:avLst/>
          </a:prstGeom>
        </p:spPr>
      </p:pic>
      <p:sp>
        <p:nvSpPr>
          <p:cNvPr id="4" name="Rectangles 3"/>
          <p:cNvSpPr/>
          <p:nvPr/>
        </p:nvSpPr>
        <p:spPr>
          <a:xfrm>
            <a:off x="2499042" y="1416685"/>
            <a:ext cx="4511358" cy="1383665"/>
          </a:xfrm>
          <a:prstGeom prst="rect">
            <a:avLst/>
          </a:prstGeom>
          <a:noFill/>
          <a:ln>
            <a:noFill/>
          </a:ln>
        </p:spPr>
        <p:txBody>
          <a:bodyPr wrap="square" rtlCol="0" anchor="t">
            <a:spAutoFit/>
          </a:bodyPr>
          <a:lstStyle/>
          <a:p>
            <a:pPr algn="just"/>
            <a:r>
              <a:rPr lang="en-GB" altLang="en-US" sz="2800" b="1" dirty="0">
                <a:ln/>
                <a:solidFill>
                  <a:schemeClr val="tx1"/>
                </a:solidFill>
                <a:effectLst>
                  <a:outerShdw blurRad="38100" dist="19050" dir="2700000" algn="tl" rotWithShape="0">
                    <a:schemeClr val="dk1">
                      <a:alpha val="40000"/>
                    </a:schemeClr>
                  </a:outerShdw>
                </a:effectLst>
              </a:rPr>
              <a:t>Theo </a:t>
            </a:r>
            <a:r>
              <a:rPr lang="en-GB" altLang="en-US" sz="2800" b="1" dirty="0" err="1">
                <a:ln/>
                <a:solidFill>
                  <a:schemeClr val="tx1"/>
                </a:solidFill>
                <a:effectLst>
                  <a:outerShdw blurRad="38100" dist="19050" dir="2700000" algn="tl" rotWithShape="0">
                    <a:schemeClr val="dk1">
                      <a:alpha val="40000"/>
                    </a:schemeClr>
                  </a:outerShdw>
                </a:effectLst>
              </a:rPr>
              <a:t>em</a:t>
            </a:r>
            <a:r>
              <a:rPr lang="en-GB" altLang="en-US" sz="2800" b="1" dirty="0">
                <a:ln/>
                <a:solidFill>
                  <a:schemeClr val="tx1"/>
                </a:solidFill>
                <a:effectLst>
                  <a:outerShdw blurRad="38100" dist="19050" dir="2700000" algn="tl" rotWithShape="0">
                    <a:schemeClr val="dk1">
                      <a:alpha val="40000"/>
                    </a:schemeClr>
                  </a:outerShdw>
                </a:effectLst>
              </a:rPr>
              <a:t>, </a:t>
            </a:r>
            <a:r>
              <a:rPr lang="en-GB" altLang="en-US" sz="2800" b="1" dirty="0" err="1">
                <a:ln/>
                <a:solidFill>
                  <a:schemeClr val="tx1"/>
                </a:solidFill>
                <a:effectLst>
                  <a:outerShdw blurRad="38100" dist="19050" dir="2700000" algn="tl" rotWithShape="0">
                    <a:schemeClr val="dk1">
                      <a:alpha val="40000"/>
                    </a:schemeClr>
                  </a:outerShdw>
                </a:effectLst>
              </a:rPr>
              <a:t>thế</a:t>
            </a:r>
            <a:r>
              <a:rPr lang="en-GB" altLang="en-US" sz="2800" b="1" dirty="0">
                <a:ln/>
                <a:solidFill>
                  <a:schemeClr val="tx1"/>
                </a:solidFill>
                <a:effectLst>
                  <a:outerShdw blurRad="38100" dist="19050" dir="2700000" algn="tl" rotWithShape="0">
                    <a:schemeClr val="dk1">
                      <a:alpha val="40000"/>
                    </a:schemeClr>
                  </a:outerShdw>
                </a:effectLst>
              </a:rPr>
              <a:t> </a:t>
            </a:r>
            <a:r>
              <a:rPr lang="en-GB" altLang="en-US" sz="2800" b="1" dirty="0" err="1">
                <a:ln/>
                <a:solidFill>
                  <a:schemeClr val="tx1"/>
                </a:solidFill>
                <a:effectLst>
                  <a:outerShdw blurRad="38100" dist="19050" dir="2700000" algn="tl" rotWithShape="0">
                    <a:schemeClr val="dk1">
                      <a:alpha val="40000"/>
                    </a:schemeClr>
                  </a:outerShdw>
                </a:effectLst>
              </a:rPr>
              <a:t>nào</a:t>
            </a:r>
            <a:r>
              <a:rPr lang="en-GB" altLang="en-US" sz="2800" b="1" dirty="0">
                <a:ln/>
                <a:solidFill>
                  <a:schemeClr val="tx1"/>
                </a:solidFill>
                <a:effectLst>
                  <a:outerShdw blurRad="38100" dist="19050" dir="2700000" algn="tl" rotWithShape="0">
                    <a:schemeClr val="dk1">
                      <a:alpha val="40000"/>
                    </a:schemeClr>
                  </a:outerShdw>
                </a:effectLst>
              </a:rPr>
              <a:t> </a:t>
            </a:r>
            <a:r>
              <a:rPr lang="en-GB" altLang="en-US" sz="2800" b="1" dirty="0" err="1">
                <a:ln/>
                <a:solidFill>
                  <a:schemeClr val="tx1"/>
                </a:solidFill>
                <a:effectLst>
                  <a:outerShdw blurRad="38100" dist="19050" dir="2700000" algn="tl" rotWithShape="0">
                    <a:schemeClr val="dk1">
                      <a:alpha val="40000"/>
                    </a:schemeClr>
                  </a:outerShdw>
                </a:effectLst>
              </a:rPr>
              <a:t>là</a:t>
            </a:r>
            <a:r>
              <a:rPr lang="en-GB" altLang="en-US" sz="2800" b="1" dirty="0">
                <a:ln/>
                <a:solidFill>
                  <a:schemeClr val="tx1"/>
                </a:solidFill>
                <a:effectLst>
                  <a:outerShdw blurRad="38100" dist="19050" dir="2700000" algn="tl" rotWithShape="0">
                    <a:schemeClr val="dk1">
                      <a:alpha val="40000"/>
                    </a:schemeClr>
                  </a:outerShdw>
                </a:effectLst>
              </a:rPr>
              <a:t> </a:t>
            </a:r>
            <a:r>
              <a:rPr lang="en-GB" altLang="en-US" sz="2800" b="1" dirty="0" err="1">
                <a:ln/>
                <a:solidFill>
                  <a:schemeClr val="tx1"/>
                </a:solidFill>
                <a:effectLst>
                  <a:outerShdw blurRad="38100" dist="19050" dir="2700000" algn="tl" rotWithShape="0">
                    <a:schemeClr val="dk1">
                      <a:alpha val="40000"/>
                    </a:schemeClr>
                  </a:outerShdw>
                </a:effectLst>
              </a:rPr>
              <a:t>kết</a:t>
            </a:r>
            <a:r>
              <a:rPr lang="en-GB" altLang="en-US" sz="2800" b="1" dirty="0">
                <a:ln/>
                <a:solidFill>
                  <a:schemeClr val="tx1"/>
                </a:solidFill>
                <a:effectLst>
                  <a:outerShdw blurRad="38100" dist="19050" dir="2700000" algn="tl" rotWithShape="0">
                    <a:schemeClr val="dk1">
                      <a:alpha val="40000"/>
                    </a:schemeClr>
                  </a:outerShdw>
                </a:effectLst>
              </a:rPr>
              <a:t> </a:t>
            </a:r>
            <a:r>
              <a:rPr lang="en-GB" altLang="en-US" sz="2800" b="1" dirty="0" err="1">
                <a:ln/>
                <a:solidFill>
                  <a:schemeClr val="tx1"/>
                </a:solidFill>
                <a:effectLst>
                  <a:outerShdw blurRad="38100" dist="19050" dir="2700000" algn="tl" rotWithShape="0">
                    <a:schemeClr val="dk1">
                      <a:alpha val="40000"/>
                    </a:schemeClr>
                  </a:outerShdw>
                </a:effectLst>
              </a:rPr>
              <a:t>bài</a:t>
            </a:r>
            <a:r>
              <a:rPr lang="en-GB" altLang="en-US" sz="2800" b="1" dirty="0">
                <a:ln/>
                <a:solidFill>
                  <a:schemeClr val="tx1"/>
                </a:solidFill>
                <a:effectLst>
                  <a:outerShdw blurRad="38100" dist="19050" dir="2700000" algn="tl" rotWithShape="0">
                    <a:schemeClr val="dk1">
                      <a:alpha val="40000"/>
                    </a:schemeClr>
                  </a:outerShdw>
                </a:effectLst>
              </a:rPr>
              <a:t> </a:t>
            </a:r>
            <a:r>
              <a:rPr lang="en-GB" altLang="en-US" sz="2800" b="1" dirty="0" err="1">
                <a:ln/>
                <a:solidFill>
                  <a:schemeClr val="tx1"/>
                </a:solidFill>
                <a:effectLst>
                  <a:outerShdw blurRad="38100" dist="19050" dir="2700000" algn="tl" rotWithShape="0">
                    <a:schemeClr val="dk1">
                      <a:alpha val="40000"/>
                    </a:schemeClr>
                  </a:outerShdw>
                </a:effectLst>
              </a:rPr>
              <a:t>không</a:t>
            </a:r>
            <a:r>
              <a:rPr lang="en-GB" altLang="en-US" sz="2800" b="1" dirty="0">
                <a:ln/>
                <a:solidFill>
                  <a:schemeClr val="tx1"/>
                </a:solidFill>
                <a:effectLst>
                  <a:outerShdw blurRad="38100" dist="19050" dir="2700000" algn="tl" rotWithShape="0">
                    <a:schemeClr val="dk1">
                      <a:alpha val="40000"/>
                    </a:schemeClr>
                  </a:outerShdw>
                </a:effectLst>
              </a:rPr>
              <a:t> </a:t>
            </a:r>
            <a:r>
              <a:rPr lang="en-GB" altLang="en-US" sz="2800" b="1" dirty="0" err="1">
                <a:ln/>
                <a:solidFill>
                  <a:schemeClr val="tx1"/>
                </a:solidFill>
                <a:effectLst>
                  <a:outerShdw blurRad="38100" dist="19050" dir="2700000" algn="tl" rotWithShape="0">
                    <a:schemeClr val="dk1">
                      <a:alpha val="40000"/>
                    </a:schemeClr>
                  </a:outerShdw>
                </a:effectLst>
              </a:rPr>
              <a:t>mở</a:t>
            </a:r>
            <a:r>
              <a:rPr lang="en-GB" altLang="en-US" sz="2800" b="1" dirty="0">
                <a:ln/>
                <a:solidFill>
                  <a:schemeClr val="tx1"/>
                </a:solidFill>
                <a:effectLst>
                  <a:outerShdw blurRad="38100" dist="19050" dir="2700000" algn="tl" rotWithShape="0">
                    <a:schemeClr val="dk1">
                      <a:alpha val="40000"/>
                    </a:schemeClr>
                  </a:outerShdw>
                </a:effectLst>
              </a:rPr>
              <a:t> </a:t>
            </a:r>
            <a:r>
              <a:rPr lang="en-GB" altLang="en-US" sz="2800" b="1" dirty="0" err="1">
                <a:ln/>
                <a:solidFill>
                  <a:schemeClr val="tx1"/>
                </a:solidFill>
                <a:effectLst>
                  <a:outerShdw blurRad="38100" dist="19050" dir="2700000" algn="tl" rotWithShape="0">
                    <a:schemeClr val="dk1">
                      <a:alpha val="40000"/>
                    </a:schemeClr>
                  </a:outerShdw>
                </a:effectLst>
              </a:rPr>
              <a:t>rộng</a:t>
            </a:r>
            <a:r>
              <a:rPr lang="en-GB" altLang="en-US" sz="2800" b="1" dirty="0">
                <a:ln/>
                <a:solidFill>
                  <a:schemeClr val="tx1"/>
                </a:solidFill>
                <a:effectLst>
                  <a:outerShdw blurRad="38100" dist="19050" dir="2700000" algn="tl" rotWithShape="0">
                    <a:schemeClr val="dk1">
                      <a:alpha val="40000"/>
                    </a:schemeClr>
                  </a:outerShdw>
                </a:effectLst>
              </a:rPr>
              <a:t> </a:t>
            </a:r>
            <a:r>
              <a:rPr lang="en-GB" altLang="en-US" sz="2800" b="1" dirty="0" err="1">
                <a:ln/>
                <a:solidFill>
                  <a:schemeClr val="tx1"/>
                </a:solidFill>
                <a:effectLst>
                  <a:outerShdw blurRad="38100" dist="19050" dir="2700000" algn="tl" rotWithShape="0">
                    <a:schemeClr val="dk1">
                      <a:alpha val="40000"/>
                    </a:schemeClr>
                  </a:outerShdw>
                </a:effectLst>
              </a:rPr>
              <a:t>và</a:t>
            </a:r>
            <a:r>
              <a:rPr lang="en-GB" altLang="en-US" sz="2800" b="1" dirty="0">
                <a:ln/>
                <a:solidFill>
                  <a:schemeClr val="tx1"/>
                </a:solidFill>
                <a:effectLst>
                  <a:outerShdw blurRad="38100" dist="19050" dir="2700000" algn="tl" rotWithShape="0">
                    <a:schemeClr val="dk1">
                      <a:alpha val="40000"/>
                    </a:schemeClr>
                  </a:outerShdw>
                </a:effectLst>
              </a:rPr>
              <a:t> </a:t>
            </a:r>
            <a:r>
              <a:rPr lang="en-GB" altLang="en-US" sz="2800" b="1" dirty="0" err="1">
                <a:ln/>
                <a:solidFill>
                  <a:schemeClr val="tx1"/>
                </a:solidFill>
                <a:effectLst>
                  <a:outerShdw blurRad="38100" dist="19050" dir="2700000" algn="tl" rotWithShape="0">
                    <a:schemeClr val="dk1">
                      <a:alpha val="40000"/>
                    </a:schemeClr>
                  </a:outerShdw>
                </a:effectLst>
              </a:rPr>
              <a:t>kết</a:t>
            </a:r>
            <a:r>
              <a:rPr lang="en-GB" altLang="en-US" sz="2800" b="1" dirty="0">
                <a:ln/>
                <a:solidFill>
                  <a:schemeClr val="tx1"/>
                </a:solidFill>
                <a:effectLst>
                  <a:outerShdw blurRad="38100" dist="19050" dir="2700000" algn="tl" rotWithShape="0">
                    <a:schemeClr val="dk1">
                      <a:alpha val="40000"/>
                    </a:schemeClr>
                  </a:outerShdw>
                </a:effectLst>
              </a:rPr>
              <a:t> </a:t>
            </a:r>
            <a:r>
              <a:rPr lang="en-GB" altLang="en-US" sz="2800" b="1" dirty="0" err="1">
                <a:ln/>
                <a:solidFill>
                  <a:schemeClr val="tx1"/>
                </a:solidFill>
                <a:effectLst>
                  <a:outerShdw blurRad="38100" dist="19050" dir="2700000" algn="tl" rotWithShape="0">
                    <a:schemeClr val="dk1">
                      <a:alpha val="40000"/>
                    </a:schemeClr>
                  </a:outerShdw>
                </a:effectLst>
              </a:rPr>
              <a:t>bài</a:t>
            </a:r>
            <a:r>
              <a:rPr lang="en-GB" altLang="en-US" sz="2800" b="1" dirty="0">
                <a:ln/>
                <a:solidFill>
                  <a:schemeClr val="tx1"/>
                </a:solidFill>
                <a:effectLst>
                  <a:outerShdw blurRad="38100" dist="19050" dir="2700000" algn="tl" rotWithShape="0">
                    <a:schemeClr val="dk1">
                      <a:alpha val="40000"/>
                    </a:schemeClr>
                  </a:outerShdw>
                </a:effectLst>
              </a:rPr>
              <a:t> </a:t>
            </a:r>
            <a:r>
              <a:rPr lang="en-GB" altLang="en-US" sz="2800" b="1" dirty="0" err="1">
                <a:ln/>
                <a:solidFill>
                  <a:schemeClr val="tx1"/>
                </a:solidFill>
                <a:effectLst>
                  <a:outerShdw blurRad="38100" dist="19050" dir="2700000" algn="tl" rotWithShape="0">
                    <a:schemeClr val="dk1">
                      <a:alpha val="40000"/>
                    </a:schemeClr>
                  </a:outerShdw>
                </a:effectLst>
              </a:rPr>
              <a:t>mở</a:t>
            </a:r>
            <a:r>
              <a:rPr lang="en-GB" altLang="en-US" sz="2800" b="1" dirty="0">
                <a:ln/>
                <a:solidFill>
                  <a:schemeClr val="tx1"/>
                </a:solidFill>
                <a:effectLst>
                  <a:outerShdw blurRad="38100" dist="19050" dir="2700000" algn="tl" rotWithShape="0">
                    <a:schemeClr val="dk1">
                      <a:alpha val="40000"/>
                    </a:schemeClr>
                  </a:outerShdw>
                </a:effectLst>
              </a:rPr>
              <a:t> </a:t>
            </a:r>
            <a:r>
              <a:rPr lang="en-GB" altLang="en-US" sz="2800" b="1" dirty="0" err="1">
                <a:ln/>
                <a:solidFill>
                  <a:schemeClr val="tx1"/>
                </a:solidFill>
                <a:effectLst>
                  <a:outerShdw blurRad="38100" dist="19050" dir="2700000" algn="tl" rotWithShape="0">
                    <a:schemeClr val="dk1">
                      <a:alpha val="40000"/>
                    </a:schemeClr>
                  </a:outerShdw>
                </a:effectLst>
              </a:rPr>
              <a:t>rộng</a:t>
            </a:r>
            <a:r>
              <a:rPr lang="en-GB" altLang="en-US" sz="2800" b="1" dirty="0">
                <a:ln/>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1409791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p:cNvPicPr>
            <a:picLocks noGrp="1" noChangeAspect="1"/>
          </p:cNvPicPr>
          <p:nvPr>
            <p:ph idx="1"/>
          </p:nvPr>
        </p:nvPicPr>
        <p:blipFill>
          <a:blip r:embed="rId2" cstate="print">
            <a:extLst>
              <a:ext uri="{28A0092B-C50C-407E-A947-70E740481C1C}">
                <a14:useLocalDpi xmlns:a14="http://schemas.microsoft.com/office/drawing/2010/main" val="0"/>
              </a:ext>
            </a:extLst>
          </a:blip>
          <a:srcRect t="62001"/>
          <a:stretch>
            <a:fillRect/>
          </a:stretch>
        </p:blipFill>
        <p:spPr>
          <a:xfrm>
            <a:off x="0" y="3129915"/>
            <a:ext cx="9155430" cy="2013585"/>
          </a:xfrm>
          <a:prstGeom prst="rect">
            <a:avLst/>
          </a:prstGeom>
        </p:spPr>
      </p:pic>
      <p:sp>
        <p:nvSpPr>
          <p:cNvPr id="100" name="Text Box 99"/>
          <p:cNvSpPr txBox="1"/>
          <p:nvPr/>
        </p:nvSpPr>
        <p:spPr>
          <a:xfrm>
            <a:off x="304800" y="2837815"/>
            <a:ext cx="2887345" cy="953135"/>
          </a:xfrm>
          <a:prstGeom prst="rect">
            <a:avLst/>
          </a:prstGeom>
          <a:solidFill>
            <a:srgbClr val="7030A0"/>
          </a:solidFill>
        </p:spPr>
        <p:style>
          <a:lnRef idx="1">
            <a:schemeClr val="accent3"/>
          </a:lnRef>
          <a:fillRef idx="3">
            <a:schemeClr val="accent3"/>
          </a:fillRef>
          <a:effectRef idx="2">
            <a:schemeClr val="accent3"/>
          </a:effectRef>
          <a:fontRef idx="minor">
            <a:schemeClr val="lt1"/>
          </a:fontRef>
        </p:style>
        <p:txBody>
          <a:bodyPr wrap="square">
            <a:spAutoFit/>
            <a:scene3d>
              <a:camera prst="orthographicFront"/>
              <a:lightRig rig="threePt" dir="t"/>
            </a:scene3d>
          </a:bodyPr>
          <a:lstStyle/>
          <a:p>
            <a:pPr indent="0" algn="ct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Cho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biết</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kết</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thúc</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của</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bài</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tả</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cảnh</a:t>
            </a:r>
            <a:endParaRPr sz="2800" b="1" dirty="0">
              <a:solidFill>
                <a:schemeClr val="bg1"/>
              </a:solidFill>
              <a:effectLst>
                <a:outerShdw blurRad="38100" dist="19050" dir="2700000" algn="tl" rotWithShape="0">
                  <a:schemeClr val="dk1">
                    <a:alpha val="40000"/>
                  </a:schemeClr>
                </a:outerShdw>
              </a:effectLst>
              <a:latin typeface="Times New Roman" panose="02020603050405020304" charset="0"/>
            </a:endParaRPr>
          </a:p>
        </p:txBody>
      </p:sp>
      <p:sp>
        <p:nvSpPr>
          <p:cNvPr id="11" name="Text Box 10"/>
          <p:cNvSpPr txBox="1"/>
          <p:nvPr/>
        </p:nvSpPr>
        <p:spPr>
          <a:xfrm>
            <a:off x="3886201" y="2571750"/>
            <a:ext cx="5105400" cy="1383665"/>
          </a:xfrm>
          <a:prstGeom prst="rect">
            <a:avLst/>
          </a:prstGeom>
          <a:solidFill>
            <a:srgbClr val="7030A0"/>
          </a:solidFill>
        </p:spPr>
        <p:style>
          <a:lnRef idx="1">
            <a:schemeClr val="accent3"/>
          </a:lnRef>
          <a:fillRef idx="3">
            <a:schemeClr val="accent3"/>
          </a:fillRef>
          <a:effectRef idx="2">
            <a:schemeClr val="accent3"/>
          </a:effectRef>
          <a:fontRef idx="minor">
            <a:schemeClr val="lt1"/>
          </a:fontRef>
        </p:style>
        <p:txBody>
          <a:bodyPr wrap="square">
            <a:spAutoFit/>
            <a:scene3d>
              <a:camera prst="orthographicFront"/>
              <a:lightRig rig="threePt" dir="t"/>
            </a:scene3d>
          </a:bodyPr>
          <a:lstStyle/>
          <a:p>
            <a:pPr indent="0" algn="just"/>
            <a:r>
              <a:rPr lang="en-GB" sz="2800" b="1" dirty="0">
                <a:solidFill>
                  <a:schemeClr val="bg1"/>
                </a:solidFill>
                <a:effectLst>
                  <a:outerShdw blurRad="38100" dist="19050" dir="2700000" algn="tl" rotWithShape="0">
                    <a:schemeClr val="dk1">
                      <a:alpha val="40000"/>
                    </a:schemeClr>
                  </a:outerShdw>
                </a:effectLst>
                <a:latin typeface="Times New Roman" panose="02020603050405020304" charset="0"/>
              </a:rPr>
              <a:t>N</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ói</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lên</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tình</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cảm</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của</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mình</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và</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có</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lời</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bình</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luận</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thêm</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về</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cảnh</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vật</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định</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tả</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a:t>
            </a:r>
          </a:p>
        </p:txBody>
      </p:sp>
      <p:grpSp>
        <p:nvGrpSpPr>
          <p:cNvPr id="16" name="Group 15"/>
          <p:cNvGrpSpPr/>
          <p:nvPr/>
        </p:nvGrpSpPr>
        <p:grpSpPr>
          <a:xfrm>
            <a:off x="76200" y="198120"/>
            <a:ext cx="3334696" cy="2068830"/>
            <a:chOff x="749" y="210"/>
            <a:chExt cx="5724" cy="3258"/>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49" y="210"/>
              <a:ext cx="5724" cy="3259"/>
            </a:xfrm>
            <a:prstGeom prst="rect">
              <a:avLst/>
            </a:prstGeom>
          </p:spPr>
        </p:pic>
        <p:pic>
          <p:nvPicPr>
            <p:cNvPr id="14" name="Picture 13"/>
            <p:cNvPicPr>
              <a:picLocks noChangeAspect="1"/>
            </p:cNvPicPr>
            <p:nvPr/>
          </p:nvPicPr>
          <p:blipFill>
            <a:blip r:embed="rId5"/>
            <a:stretch>
              <a:fillRect/>
            </a:stretch>
          </p:blipFill>
          <p:spPr>
            <a:xfrm>
              <a:off x="1680" y="810"/>
              <a:ext cx="4005" cy="1980"/>
            </a:xfrm>
            <a:prstGeom prst="rect">
              <a:avLst/>
            </a:prstGeom>
          </p:spPr>
        </p:pic>
      </p:grpSp>
      <p:grpSp>
        <p:nvGrpSpPr>
          <p:cNvPr id="20" name="Group 19"/>
          <p:cNvGrpSpPr/>
          <p:nvPr/>
        </p:nvGrpSpPr>
        <p:grpSpPr>
          <a:xfrm>
            <a:off x="4648200" y="198120"/>
            <a:ext cx="3634740" cy="2069465"/>
            <a:chOff x="7731" y="312"/>
            <a:chExt cx="4572" cy="3318"/>
          </a:xfrm>
        </p:grpSpPr>
        <p:pic>
          <p:nvPicPr>
            <p:cNvPr id="4"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731" y="312"/>
              <a:ext cx="4573" cy="3259"/>
            </a:xfrm>
            <a:prstGeom prst="rect">
              <a:avLst/>
            </a:prstGeom>
          </p:spPr>
        </p:pic>
        <p:pic>
          <p:nvPicPr>
            <p:cNvPr id="17" name="Picture 16"/>
            <p:cNvPicPr>
              <a:picLocks noChangeAspect="1"/>
            </p:cNvPicPr>
            <p:nvPr/>
          </p:nvPicPr>
          <p:blipFill>
            <a:blip r:embed="rId6"/>
            <a:stretch>
              <a:fillRect/>
            </a:stretch>
          </p:blipFill>
          <p:spPr>
            <a:xfrm>
              <a:off x="8880" y="810"/>
              <a:ext cx="2400" cy="2820"/>
            </a:xfrm>
            <a:prstGeom prst="rect">
              <a:avLst/>
            </a:prstGeom>
          </p:spPr>
        </p:pic>
      </p:grpSp>
    </p:spTree>
    <p:extLst>
      <p:ext uri="{BB962C8B-B14F-4D97-AF65-F5344CB8AC3E}">
        <p14:creationId xmlns:p14="http://schemas.microsoft.com/office/powerpoint/2010/main" val="3486811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1"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barn(inVertical)">
                                      <p:cBhvr>
                                        <p:cTn id="10" dur="500"/>
                                        <p:tgtEl>
                                          <p:spTgt spid="10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par>
                                <p:cTn id="16" presetID="16" presetClass="entr" presetSubtype="21" fill="hold" grpId="1"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1" animBg="1"/>
      <p:bldP spid="1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p:nvPr/>
        </p:nvSpPr>
        <p:spPr>
          <a:xfrm>
            <a:off x="228600" y="355600"/>
            <a:ext cx="3072306" cy="3581400"/>
          </a:xfrm>
          <a:prstGeom prst="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defRPr/>
            </a:pPr>
            <a:r>
              <a:rPr lang="en-US" sz="2800" dirty="0">
                <a:solidFill>
                  <a:schemeClr val="accent1">
                    <a:lumMod val="75000"/>
                  </a:schemeClr>
                </a:solidFill>
                <a:latin typeface="Times New Roman" panose="02020603050405020304" charset="0"/>
                <a:cs typeface="Times New Roman" panose="02020603050405020304" charset="0"/>
              </a:rPr>
              <a:t>a) Con </a:t>
            </a:r>
            <a:r>
              <a:rPr lang="en-US" sz="2800" dirty="0" err="1">
                <a:solidFill>
                  <a:schemeClr val="accent1">
                    <a:lumMod val="75000"/>
                  </a:schemeClr>
                </a:solidFill>
                <a:latin typeface="Times New Roman" panose="02020603050405020304" charset="0"/>
                <a:cs typeface="Times New Roman" panose="02020603050405020304" charset="0"/>
              </a:rPr>
              <a:t>đường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từ</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nhà</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em</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đến</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trường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có</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lẽ</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không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khác</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nhiều</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lắm</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những</a:t>
            </a:r>
            <a:r>
              <a:rPr lang="en-US" sz="2800" dirty="0">
                <a:solidFill>
                  <a:schemeClr val="accent1">
                    <a:lumMod val="75000"/>
                  </a:schemeClr>
                </a:solidFill>
                <a:latin typeface="Times New Roman" panose="02020603050405020304" charset="0"/>
                <a:cs typeface="Times New Roman" panose="02020603050405020304" charset="0"/>
              </a:rPr>
              <a:t> con </a:t>
            </a:r>
            <a:r>
              <a:rPr lang="en-US" sz="2800" dirty="0" err="1">
                <a:solidFill>
                  <a:schemeClr val="accent1">
                    <a:lumMod val="75000"/>
                  </a:schemeClr>
                </a:solidFill>
                <a:latin typeface="Times New Roman" panose="02020603050405020304" charset="0"/>
                <a:cs typeface="Times New Roman" panose="02020603050405020304" charset="0"/>
              </a:rPr>
              <a:t>đường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trong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thành</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phố</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nhưng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nó</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thật</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thân</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thiết</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với</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em</a:t>
            </a:r>
            <a:r>
              <a:rPr lang="en-US" sz="2800" dirty="0">
                <a:solidFill>
                  <a:schemeClr val="accent1">
                    <a:lumMod val="75000"/>
                  </a:schemeClr>
                </a:solidFill>
                <a:latin typeface="Times New Roman" panose="02020603050405020304" charset="0"/>
                <a:cs typeface="Times New Roman" panose="02020603050405020304" charset="0"/>
              </a:rPr>
              <a:t>.</a:t>
            </a:r>
          </a:p>
        </p:txBody>
      </p:sp>
      <p:sp>
        <p:nvSpPr>
          <p:cNvPr id="12" name="Content Placeholder 3"/>
          <p:cNvSpPr txBox="1"/>
          <p:nvPr/>
        </p:nvSpPr>
        <p:spPr>
          <a:xfrm>
            <a:off x="3581400" y="355600"/>
            <a:ext cx="5309870" cy="3581400"/>
          </a:xfrm>
          <a:prstGeom prst="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algn="just">
              <a:buFont typeface="Arial" panose="020B0604020202020204" pitchFamily="34" charset="0"/>
              <a:buNone/>
              <a:defRPr/>
            </a:pPr>
            <a:r>
              <a:rPr lang="en-US" sz="2800" dirty="0">
                <a:solidFill>
                  <a:schemeClr val="accent1">
                    <a:lumMod val="75000"/>
                  </a:schemeClr>
                </a:solidFill>
                <a:latin typeface="Times New Roman" panose="02020603050405020304" charset="0"/>
                <a:cs typeface="Times New Roman" panose="02020603050405020304" charset="0"/>
              </a:rPr>
              <a:t>    b) </a:t>
            </a:r>
            <a:r>
              <a:rPr lang="en-US" sz="2800" dirty="0" err="1">
                <a:solidFill>
                  <a:schemeClr val="accent1">
                    <a:lumMod val="75000"/>
                  </a:schemeClr>
                </a:solidFill>
                <a:latin typeface="Times New Roman" panose="02020603050405020304" charset="0"/>
                <a:cs typeface="Times New Roman" panose="02020603050405020304" charset="0"/>
              </a:rPr>
              <a:t>Em</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rất</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yêu</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quý</a:t>
            </a:r>
            <a:r>
              <a:rPr lang="en-US" sz="2800" dirty="0">
                <a:solidFill>
                  <a:schemeClr val="accent1">
                    <a:lumMod val="75000"/>
                  </a:schemeClr>
                </a:solidFill>
                <a:latin typeface="Times New Roman" panose="02020603050405020304" charset="0"/>
                <a:cs typeface="Times New Roman" panose="02020603050405020304" charset="0"/>
              </a:rPr>
              <a:t> con </a:t>
            </a:r>
            <a:r>
              <a:rPr lang="en-US" sz="2800" dirty="0" err="1">
                <a:solidFill>
                  <a:schemeClr val="accent1">
                    <a:lumMod val="75000"/>
                  </a:schemeClr>
                </a:solidFill>
                <a:latin typeface="Times New Roman" panose="02020603050405020304" charset="0"/>
                <a:cs typeface="Times New Roman" panose="02020603050405020304" charset="0"/>
              </a:rPr>
              <a:t>đường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từ</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nhà</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đến</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trường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Sáng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nào</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đi</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học</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em</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cũng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thấy</a:t>
            </a:r>
            <a:r>
              <a:rPr lang="en-US" sz="2800" dirty="0">
                <a:solidFill>
                  <a:schemeClr val="accent1">
                    <a:lumMod val="75000"/>
                  </a:schemeClr>
                </a:solidFill>
                <a:latin typeface="Times New Roman" panose="02020603050405020304" charset="0"/>
                <a:cs typeface="Times New Roman" panose="02020603050405020304" charset="0"/>
              </a:rPr>
              <a:t> con </a:t>
            </a:r>
            <a:r>
              <a:rPr lang="en-US" sz="2800" dirty="0" err="1">
                <a:solidFill>
                  <a:schemeClr val="accent1">
                    <a:lumMod val="75000"/>
                  </a:schemeClr>
                </a:solidFill>
                <a:latin typeface="Times New Roman" panose="02020603050405020304" charset="0"/>
                <a:cs typeface="Times New Roman" panose="02020603050405020304" charset="0"/>
              </a:rPr>
              <a:t>đường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rất</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sạch</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sẽ</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Em</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biết</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đấy</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là</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nhờ</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công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quét</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dọn</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ngày</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đêm</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của</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các</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cô</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bác</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công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nhân</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vệ</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sinh</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Em</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và</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các</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bạn</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bảo</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nhau</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không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xả</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rác</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bừa</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bãi</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để</a:t>
            </a:r>
            <a:r>
              <a:rPr lang="en-US" sz="2800" dirty="0">
                <a:solidFill>
                  <a:schemeClr val="accent1">
                    <a:lumMod val="75000"/>
                  </a:schemeClr>
                </a:solidFill>
                <a:latin typeface="Times New Roman" panose="02020603050405020304" charset="0"/>
                <a:cs typeface="Times New Roman" panose="02020603050405020304" charset="0"/>
              </a:rPr>
              <a:t> con </a:t>
            </a:r>
            <a:r>
              <a:rPr lang="en-US" sz="2800" dirty="0" err="1">
                <a:solidFill>
                  <a:schemeClr val="accent1">
                    <a:lumMod val="75000"/>
                  </a:schemeClr>
                </a:solidFill>
                <a:latin typeface="Times New Roman" panose="02020603050405020304" charset="0"/>
                <a:cs typeface="Times New Roman" panose="02020603050405020304" charset="0"/>
              </a:rPr>
              <a:t>đường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luôn</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sạch</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đẹp</a:t>
            </a:r>
            <a:r>
              <a:rPr lang="en-US" sz="2800" dirty="0">
                <a:solidFill>
                  <a:schemeClr val="accent1">
                    <a:lumMod val="75000"/>
                  </a:schemeClr>
                </a:solidFill>
                <a:latin typeface="Times New Roman" panose="02020603050405020304" charset="0"/>
                <a:cs typeface="Times New Roman" panose="0202060305040502030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barn(inVertical)">
                                      <p:cBhvr>
                                        <p:cTn id="7" dur="5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1" nodeType="clickEffect">
                                  <p:stCondLst>
                                    <p:cond delay="0"/>
                                  </p:stCondLst>
                                  <p:iterate type="lt">
                                    <p:tmPct val="0"/>
                                  </p:iterate>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par>
                                <p:cTn id="13" presetID="16" presetClass="entr" presetSubtype="21" fill="hold" grpId="1" nodeType="withEffect">
                                  <p:stCondLst>
                                    <p:cond delay="0"/>
                                  </p:stCondLst>
                                  <p:childTnLst>
                                    <p:set>
                                      <p:cBhvr>
                                        <p:cTn id="14" dur="1" fill="hold">
                                          <p:stCondLst>
                                            <p:cond delay="0"/>
                                          </p:stCondLst>
                                        </p:cTn>
                                        <p:tgtEl>
                                          <p:spTgt spid="12">
                                            <p:bg/>
                                          </p:spTgt>
                                        </p:tgtEl>
                                        <p:attrNameLst>
                                          <p:attrName>style.visibility</p:attrName>
                                        </p:attrNameLst>
                                      </p:cBhvr>
                                      <p:to>
                                        <p:strVal val="visible"/>
                                      </p:to>
                                    </p:set>
                                    <p:animEffect transition="in" filter="barn(inVertical)">
                                      <p:cBhvr>
                                        <p:cTn id="15" dur="500"/>
                                        <p:tgtEl>
                                          <p:spTgt spid="12">
                                            <p:bg/>
                                          </p:spTgt>
                                        </p:tgtEl>
                                      </p:cBhvr>
                                    </p:animEffect>
                                  </p:childTnLst>
                                </p:cTn>
                              </p:par>
                              <p:par>
                                <p:cTn id="16" presetID="16" presetClass="entr" presetSubtype="21" fill="hold" grpId="1"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barn(inVertical)">
                                      <p:cBhvr>
                                        <p:cTn id="18"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build="allAtOnce" animBg="1"/>
      <p:bldP spid="12" grpId="1"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12"/>
          <p:cNvPicPr>
            <a:picLocks noChangeAspect="1"/>
          </p:cNvPicPr>
          <p:nvPr/>
        </p:nvPicPr>
        <p:blipFill>
          <a:blip r:embed="rId2"/>
          <a:stretch>
            <a:fillRect/>
          </a:stretch>
        </p:blipFill>
        <p:spPr>
          <a:xfrm>
            <a:off x="0" y="4095750"/>
            <a:ext cx="9072245" cy="1109980"/>
          </a:xfrm>
          <a:prstGeom prst="rect">
            <a:avLst/>
          </a:prstGeom>
          <a:noFill/>
          <a:ln w="9525">
            <a:noFill/>
          </a:ln>
        </p:spPr>
      </p:pic>
      <p:pic>
        <p:nvPicPr>
          <p:cNvPr id="9221" name="Picture 5" descr="21"/>
          <p:cNvPicPr>
            <a:picLocks noChangeAspect="1"/>
          </p:cNvPicPr>
          <p:nvPr/>
        </p:nvPicPr>
        <p:blipFill>
          <a:blip r:embed="rId3"/>
          <a:srcRect l="6430" r="6534" b="15582"/>
          <a:stretch>
            <a:fillRect/>
          </a:stretch>
        </p:blipFill>
        <p:spPr>
          <a:xfrm>
            <a:off x="0" y="0"/>
            <a:ext cx="9213850" cy="4889500"/>
          </a:xfrm>
          <a:prstGeom prst="rect">
            <a:avLst/>
          </a:prstGeom>
          <a:noFill/>
          <a:ln w="9525">
            <a:noFill/>
          </a:ln>
        </p:spPr>
      </p:pic>
      <p:sp>
        <p:nvSpPr>
          <p:cNvPr id="9222" name="Text Box 6"/>
          <p:cNvSpPr txBox="1"/>
          <p:nvPr/>
        </p:nvSpPr>
        <p:spPr>
          <a:xfrm rot="21300000">
            <a:off x="3197860" y="783590"/>
            <a:ext cx="2817495" cy="2553335"/>
          </a:xfrm>
          <a:prstGeom prst="rect">
            <a:avLst/>
          </a:prstGeom>
          <a:noFill/>
          <a:ln w="9525">
            <a:noFill/>
          </a:ln>
        </p:spPr>
        <p:txBody>
          <a:bodyPr wrap="square">
            <a:spAutoFit/>
          </a:bodyPr>
          <a:lstStyle/>
          <a:p>
            <a:pPr algn="ctr" fontAlgn="auto">
              <a:spcBef>
                <a:spcPts val="0"/>
              </a:spcBef>
              <a:spcAft>
                <a:spcPts val="0"/>
              </a:spcAft>
              <a:defRPr/>
            </a:pPr>
            <a:r>
              <a:rPr lang="en-GB" altLang="en-US" sz="3200" b="1" dirty="0" err="1">
                <a:solidFill>
                  <a:schemeClr val="accent3">
                    <a:lumMod val="75000"/>
                  </a:schemeClr>
                </a:solidFill>
                <a:latin typeface="Times New Roman" panose="02020603050405020304" charset="0"/>
                <a:cs typeface="Times New Roman" panose="02020603050405020304" charset="0"/>
                <a:sym typeface="+mn-ea"/>
              </a:rPr>
              <a:t>Chia sẻ với bạn đoạn văn miêu tả cảnh đẹp ở địa phương em.</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221"/>
                                        </p:tgtEl>
                                        <p:attrNameLst>
                                          <p:attrName>style.visibility</p:attrName>
                                        </p:attrNameLst>
                                      </p:cBhvr>
                                      <p:to>
                                        <p:strVal val="visible"/>
                                      </p:to>
                                    </p:set>
                                    <p:anim calcmode="lin" valueType="num">
                                      <p:cBhvr additive="base">
                                        <p:cTn id="12" dur="500" fill="hold"/>
                                        <p:tgtEl>
                                          <p:spTgt spid="9221"/>
                                        </p:tgtEl>
                                        <p:attrNameLst>
                                          <p:attrName>ppt_x</p:attrName>
                                        </p:attrNameLst>
                                      </p:cBhvr>
                                      <p:tavLst>
                                        <p:tav tm="0">
                                          <p:val>
                                            <p:strVal val="#ppt_x"/>
                                          </p:val>
                                        </p:tav>
                                        <p:tav tm="100000">
                                          <p:val>
                                            <p:strVal val="#ppt_x"/>
                                          </p:val>
                                        </p:tav>
                                      </p:tavLst>
                                    </p:anim>
                                    <p:anim calcmode="lin" valueType="num">
                                      <p:cBhvr additive="base">
                                        <p:cTn id="13"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222"/>
                                        </p:tgtEl>
                                        <p:attrNameLst>
                                          <p:attrName>style.visibility</p:attrName>
                                        </p:attrNameLst>
                                      </p:cBhvr>
                                      <p:to>
                                        <p:strVal val="visible"/>
                                      </p:to>
                                    </p:set>
                                    <p:anim calcmode="lin" valueType="num">
                                      <p:cBhvr>
                                        <p:cTn id="18" dur="500" fill="hold"/>
                                        <p:tgtEl>
                                          <p:spTgt spid="9222"/>
                                        </p:tgtEl>
                                        <p:attrNameLst>
                                          <p:attrName>ppt_w</p:attrName>
                                        </p:attrNameLst>
                                      </p:cBhvr>
                                      <p:tavLst>
                                        <p:tav tm="0">
                                          <p:val>
                                            <p:fltVal val="0"/>
                                          </p:val>
                                        </p:tav>
                                        <p:tav tm="100000">
                                          <p:val>
                                            <p:strVal val="#ppt_w"/>
                                          </p:val>
                                        </p:tav>
                                      </p:tavLst>
                                    </p:anim>
                                    <p:anim calcmode="lin" valueType="num">
                                      <p:cBhvr>
                                        <p:cTn id="19" dur="500" fill="hold"/>
                                        <p:tgtEl>
                                          <p:spTgt spid="9222"/>
                                        </p:tgtEl>
                                        <p:attrNameLst>
                                          <p:attrName>ppt_h</p:attrName>
                                        </p:attrNameLst>
                                      </p:cBhvr>
                                      <p:tavLst>
                                        <p:tav tm="0">
                                          <p:val>
                                            <p:fltVal val="0"/>
                                          </p:val>
                                        </p:tav>
                                        <p:tav tm="100000">
                                          <p:val>
                                            <p:strVal val="#ppt_h"/>
                                          </p:val>
                                        </p:tav>
                                      </p:tavLst>
                                    </p:anim>
                                    <p:animEffect transition="in" filter="fade">
                                      <p:cBhvr>
                                        <p:cTn id="20"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p:cNvPicPr>
            <a:picLocks noGrp="1" noChangeAspect="1"/>
          </p:cNvPicPr>
          <p:nvPr>
            <p:ph idx="1"/>
          </p:nvPr>
        </p:nvPicPr>
        <p:blipFill>
          <a:blip r:embed="rId2" cstate="print">
            <a:extLst>
              <a:ext uri="{28A0092B-C50C-407E-A947-70E740481C1C}">
                <a14:useLocalDpi xmlns:a14="http://schemas.microsoft.com/office/drawing/2010/main" val="0"/>
              </a:ext>
            </a:extLst>
          </a:blip>
          <a:srcRect t="62001"/>
          <a:stretch>
            <a:fillRect/>
          </a:stretch>
        </p:blipFill>
        <p:spPr>
          <a:xfrm>
            <a:off x="13335" y="3129915"/>
            <a:ext cx="9138285" cy="2013585"/>
          </a:xfrm>
          <a:prstGeom prst="rect">
            <a:avLst/>
          </a:prstGeom>
        </p:spPr>
      </p:pic>
      <p:pic>
        <p:nvPicPr>
          <p:cNvPr id="9"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24000" y="514350"/>
            <a:ext cx="6264275" cy="3520440"/>
          </a:xfrm>
          <a:prstGeom prst="rect">
            <a:avLst/>
          </a:prstGeom>
        </p:spPr>
      </p:pic>
      <p:sp>
        <p:nvSpPr>
          <p:cNvPr id="3" name="Text Box 2"/>
          <p:cNvSpPr txBox="1"/>
          <p:nvPr/>
        </p:nvSpPr>
        <p:spPr>
          <a:xfrm>
            <a:off x="2159317" y="1879252"/>
            <a:ext cx="5334000" cy="1384995"/>
          </a:xfrm>
          <a:prstGeom prst="rect">
            <a:avLst/>
          </a:prstGeom>
          <a:noFill/>
        </p:spPr>
        <p:txBody>
          <a:bodyPr wrap="square" rtlCol="0" anchor="t">
            <a:spAutoFit/>
            <a:scene3d>
              <a:camera prst="orthographicFront"/>
              <a:lightRig rig="threePt" dir="t"/>
            </a:scene3d>
          </a:bodyPr>
          <a:lstStyle/>
          <a:p>
            <a:pPr algn="just"/>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Đều</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nói</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lên</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tình</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cảm</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yêu</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quý</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gắn</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bó</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thân</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thiết</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của</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tác</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giả</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đối</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với</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con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đường</a:t>
            </a:r>
            <a:r>
              <a:rPr lang="en-GB" altLang="en-US" sz="2800" b="1" dirty="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a:t>
            </a:r>
            <a:endPar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11" name="Text Box 10"/>
          <p:cNvSpPr txBox="1"/>
          <p:nvPr/>
        </p:nvSpPr>
        <p:spPr>
          <a:xfrm>
            <a:off x="3200400" y="971550"/>
            <a:ext cx="3251835" cy="52197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nchor="t">
            <a:spAutoFit/>
          </a:bodyPr>
          <a:lstStyle/>
          <a:p>
            <a:pPr algn="ctr"/>
            <a:r>
              <a:rPr lang="en-GB" altLang="en-US" sz="2800" b="1" dirty="0">
                <a:latin typeface="Times New Roman" panose="02020603050405020304" charset="0"/>
                <a:cs typeface="Times New Roman" panose="02020603050405020304" charset="0"/>
              </a:rPr>
              <a:t>GIỐNG NHAU</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p:cNvPicPr>
            <a:picLocks noGrp="1" noChangeAspect="1"/>
          </p:cNvPicPr>
          <p:nvPr>
            <p:ph idx="1"/>
          </p:nvPr>
        </p:nvPicPr>
        <p:blipFill>
          <a:blip r:embed="rId2" cstate="print">
            <a:extLst>
              <a:ext uri="{28A0092B-C50C-407E-A947-70E740481C1C}">
                <a14:useLocalDpi xmlns:a14="http://schemas.microsoft.com/office/drawing/2010/main" val="0"/>
              </a:ext>
            </a:extLst>
          </a:blip>
          <a:srcRect t="62001"/>
          <a:stretch>
            <a:fillRect/>
          </a:stretch>
        </p:blipFill>
        <p:spPr>
          <a:xfrm>
            <a:off x="13335" y="3129915"/>
            <a:ext cx="9138285" cy="2013585"/>
          </a:xfrm>
          <a:prstGeom prst="rect">
            <a:avLst/>
          </a:prstGeom>
        </p:spPr>
      </p:pic>
      <p:sp>
        <p:nvSpPr>
          <p:cNvPr id="11" name="Text Box 10"/>
          <p:cNvSpPr txBox="1"/>
          <p:nvPr/>
        </p:nvSpPr>
        <p:spPr>
          <a:xfrm>
            <a:off x="2971800" y="209550"/>
            <a:ext cx="3251835" cy="52197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nchor="t">
            <a:spAutoFit/>
          </a:bodyPr>
          <a:lstStyle/>
          <a:p>
            <a:pPr algn="ctr"/>
            <a:r>
              <a:rPr lang="en-GB" altLang="en-US" sz="2800" b="1">
                <a:latin typeface="Times New Roman" panose="02020603050405020304" charset="0"/>
                <a:cs typeface="Times New Roman" panose="02020603050405020304" charset="0"/>
              </a:rPr>
              <a:t>KHÁC NHAU</a:t>
            </a:r>
          </a:p>
        </p:txBody>
      </p:sp>
      <p:pic>
        <p:nvPicPr>
          <p:cNvPr id="12"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61950"/>
            <a:ext cx="3218180" cy="3427730"/>
          </a:xfrm>
          <a:prstGeom prst="rect">
            <a:avLst/>
          </a:prstGeom>
        </p:spPr>
      </p:pic>
      <p:pic>
        <p:nvPicPr>
          <p:cNvPr id="13"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438150"/>
            <a:ext cx="4072890" cy="3449320"/>
          </a:xfrm>
          <a:prstGeom prst="rect">
            <a:avLst/>
          </a:prstGeom>
        </p:spPr>
      </p:pic>
      <p:sp>
        <p:nvSpPr>
          <p:cNvPr id="14" name="Text Box 13"/>
          <p:cNvSpPr txBox="1"/>
          <p:nvPr/>
        </p:nvSpPr>
        <p:spPr>
          <a:xfrm>
            <a:off x="1219200" y="1733550"/>
            <a:ext cx="2403475" cy="1753235"/>
          </a:xfrm>
          <a:prstGeom prst="rect">
            <a:avLst/>
          </a:prstGeom>
          <a:noFill/>
        </p:spPr>
        <p:txBody>
          <a:bodyPr wrap="square" rtlCol="0" anchor="t">
            <a:spAutoFit/>
          </a:bodyPr>
          <a:lstStyle/>
          <a:p>
            <a:r>
              <a:rPr lang="en-GB" altLang="en-US" b="1" dirty="0" err="1">
                <a:latin typeface="Times New Roman" panose="02020603050405020304" charset="0"/>
                <a:cs typeface="Times New Roman" panose="02020603050405020304" charset="0"/>
                <a:sym typeface="+mn-ea"/>
              </a:rPr>
              <a:t>Đoạn</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kết</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bài</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theo</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kiểu</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tự</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nhiên</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Khẳng</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định</a:t>
            </a:r>
            <a:r>
              <a:rPr lang="en-GB" altLang="en-US" b="1" dirty="0">
                <a:latin typeface="Times New Roman" panose="02020603050405020304" charset="0"/>
                <a:cs typeface="Times New Roman" panose="02020603050405020304" charset="0"/>
                <a:sym typeface="+mn-ea"/>
              </a:rPr>
              <a:t> con </a:t>
            </a:r>
            <a:r>
              <a:rPr lang="en-GB" altLang="en-US" b="1" dirty="0" err="1">
                <a:latin typeface="Times New Roman" panose="02020603050405020304" charset="0"/>
                <a:cs typeface="Times New Roman" panose="02020603050405020304" charset="0"/>
                <a:sym typeface="+mn-ea"/>
              </a:rPr>
              <a:t>đường</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là</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người</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bạn</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quý</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gắn</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bó</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với</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kỉ</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niệm</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thời</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thơ</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ấu</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cảu</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tác</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giả</a:t>
            </a:r>
            <a:r>
              <a:rPr lang="en-GB" altLang="en-US" b="1" dirty="0">
                <a:latin typeface="Times New Roman" panose="02020603050405020304" charset="0"/>
                <a:cs typeface="Times New Roman" panose="02020603050405020304" charset="0"/>
                <a:sym typeface="+mn-ea"/>
              </a:rPr>
              <a:t>. </a:t>
            </a:r>
          </a:p>
        </p:txBody>
      </p:sp>
      <p:sp>
        <p:nvSpPr>
          <p:cNvPr id="16" name="Text Box 15"/>
          <p:cNvSpPr txBox="1"/>
          <p:nvPr/>
        </p:nvSpPr>
        <p:spPr>
          <a:xfrm>
            <a:off x="5105400" y="1556385"/>
            <a:ext cx="3820795" cy="2030095"/>
          </a:xfrm>
          <a:prstGeom prst="rect">
            <a:avLst/>
          </a:prstGeom>
          <a:noFill/>
        </p:spPr>
        <p:txBody>
          <a:bodyPr wrap="square" rtlCol="0" anchor="t">
            <a:spAutoFit/>
          </a:bodyPr>
          <a:lstStyle/>
          <a:p>
            <a:pPr algn="l">
              <a:buClrTx/>
              <a:buSzTx/>
              <a:buFontTx/>
            </a:pPr>
            <a:r>
              <a:rPr lang="en-GB" altLang="en-US" b="1" dirty="0" err="1">
                <a:latin typeface="Times New Roman" panose="02020603050405020304" charset="0"/>
                <a:cs typeface="Times New Roman" panose="02020603050405020304" charset="0"/>
                <a:sym typeface="+mn-ea"/>
              </a:rPr>
              <a:t>Đoạn</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kết</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bài</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theo</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kiểu</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mở</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rộng</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nói</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về</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tình</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cảm</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yêu</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quý</a:t>
            </a:r>
            <a:r>
              <a:rPr lang="en-GB" altLang="en-US" b="1" dirty="0">
                <a:latin typeface="Times New Roman" panose="02020603050405020304" charset="0"/>
                <a:cs typeface="Times New Roman" panose="02020603050405020304" charset="0"/>
                <a:sym typeface="+mn-ea"/>
              </a:rPr>
              <a:t> con </a:t>
            </a:r>
            <a:r>
              <a:rPr lang="en-GB" altLang="en-US" b="1" dirty="0" err="1">
                <a:latin typeface="Times New Roman" panose="02020603050405020304" charset="0"/>
                <a:cs typeface="Times New Roman" panose="02020603050405020304" charset="0"/>
                <a:sym typeface="+mn-ea"/>
              </a:rPr>
              <a:t>đường</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của</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bạn</a:t>
            </a:r>
            <a:r>
              <a:rPr lang="en-GB" altLang="en-US" b="1" dirty="0">
                <a:latin typeface="Times New Roman" panose="02020603050405020304" charset="0"/>
                <a:cs typeface="Times New Roman" panose="02020603050405020304" charset="0"/>
                <a:sym typeface="+mn-ea"/>
              </a:rPr>
              <a:t> HS, ca </a:t>
            </a:r>
            <a:r>
              <a:rPr lang="en-GB" altLang="en-US" b="1" dirty="0" err="1">
                <a:latin typeface="Times New Roman" panose="02020603050405020304" charset="0"/>
                <a:cs typeface="Times New Roman" panose="02020603050405020304" charset="0"/>
                <a:sym typeface="+mn-ea"/>
              </a:rPr>
              <a:t>ngợi</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công</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ơn</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của</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các</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cô</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bác</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công</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nhân</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vệ</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sinh</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đã</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giữ</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cho</a:t>
            </a:r>
            <a:r>
              <a:rPr lang="en-GB" altLang="en-US" b="1" dirty="0">
                <a:latin typeface="Times New Roman" panose="02020603050405020304" charset="0"/>
                <a:cs typeface="Times New Roman" panose="02020603050405020304" charset="0"/>
                <a:sym typeface="+mn-ea"/>
              </a:rPr>
              <a:t> con </a:t>
            </a:r>
            <a:r>
              <a:rPr lang="en-GB" altLang="en-US" b="1" dirty="0" err="1">
                <a:latin typeface="Times New Roman" panose="02020603050405020304" charset="0"/>
                <a:cs typeface="Times New Roman" panose="02020603050405020304" charset="0"/>
                <a:sym typeface="+mn-ea"/>
              </a:rPr>
              <a:t>đường</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sạch</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đẹp</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và</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những</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hành</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động</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thiết</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thực</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để</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thể</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hiện</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tình</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cảm</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yêu</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quý</a:t>
            </a:r>
            <a:r>
              <a:rPr lang="en-GB" altLang="en-US" b="1" dirty="0">
                <a:latin typeface="Times New Roman" panose="02020603050405020304" charset="0"/>
                <a:cs typeface="Times New Roman" panose="02020603050405020304" charset="0"/>
                <a:sym typeface="+mn-ea"/>
              </a:rPr>
              <a:t> con </a:t>
            </a:r>
            <a:r>
              <a:rPr lang="en-GB" altLang="en-US" b="1" dirty="0" err="1">
                <a:latin typeface="Times New Roman" panose="02020603050405020304" charset="0"/>
                <a:cs typeface="Times New Roman" panose="02020603050405020304" charset="0"/>
                <a:sym typeface="+mn-ea"/>
              </a:rPr>
              <a:t>đường</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của</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các</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bạn</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nhỏ</a:t>
            </a:r>
            <a:r>
              <a:rPr lang="en-GB" altLang="en-US" b="1" dirty="0">
                <a:latin typeface="Times New Roman" panose="02020603050405020304" charset="0"/>
                <a:cs typeface="Times New Roman" panose="02020603050405020304" charset="0"/>
                <a:sym typeface="+mn-ea"/>
              </a:rPr>
              <a:t>.</a:t>
            </a:r>
            <a:endParaRPr lang="en-GB" altLang="en-US" b="1" dirty="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barn(inVertical)">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1"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p:cNvPicPr>
            <a:picLocks noGrp="1" noChangeAspect="1"/>
          </p:cNvPicPr>
          <p:nvPr>
            <p:ph idx="1"/>
          </p:nvPr>
        </p:nvPicPr>
        <p:blipFill>
          <a:blip r:embed="rId2" cstate="print">
            <a:extLst>
              <a:ext uri="{28A0092B-C50C-407E-A947-70E740481C1C}">
                <a14:useLocalDpi xmlns:a14="http://schemas.microsoft.com/office/drawing/2010/main" val="0"/>
              </a:ext>
            </a:extLst>
          </a:blip>
          <a:srcRect t="62001"/>
          <a:stretch>
            <a:fillRect/>
          </a:stretch>
        </p:blipFill>
        <p:spPr>
          <a:xfrm>
            <a:off x="13335" y="3129915"/>
            <a:ext cx="9138285" cy="2013585"/>
          </a:xfrm>
          <a:prstGeom prst="rect">
            <a:avLst/>
          </a:prstGeom>
        </p:spPr>
      </p:pic>
      <p:pic>
        <p:nvPicPr>
          <p:cNvPr id="2"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304800" y="209550"/>
            <a:ext cx="4196715" cy="3131185"/>
          </a:xfrm>
          <a:prstGeom prst="rect">
            <a:avLst/>
          </a:prstGeom>
        </p:spPr>
      </p:pic>
      <p:sp>
        <p:nvSpPr>
          <p:cNvPr id="4" name="Rectangles 3"/>
          <p:cNvSpPr/>
          <p:nvPr/>
        </p:nvSpPr>
        <p:spPr>
          <a:xfrm>
            <a:off x="530225" y="1083310"/>
            <a:ext cx="3145155" cy="1383665"/>
          </a:xfrm>
          <a:prstGeom prst="rect">
            <a:avLst/>
          </a:prstGeom>
          <a:noFill/>
          <a:ln>
            <a:noFill/>
          </a:ln>
        </p:spPr>
        <p:txBody>
          <a:bodyPr wrap="square" rtlCol="0" anchor="t">
            <a:spAutoFit/>
          </a:bodyPr>
          <a:lstStyle/>
          <a:p>
            <a:pPr algn="ctr"/>
            <a:r>
              <a:rPr lang="en-GB" altLang="en-US" sz="2800" b="1" dirty="0" err="1">
                <a:solidFill>
                  <a:schemeClr val="tx1"/>
                </a:solidFill>
                <a:effectLst>
                  <a:outerShdw blurRad="38100" dist="19050" dir="2700000" algn="tl" rotWithShape="0">
                    <a:schemeClr val="dk1">
                      <a:alpha val="40000"/>
                    </a:schemeClr>
                  </a:outerShdw>
                </a:effectLst>
              </a:rPr>
              <a:t>Kiểu</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kết</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bài</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nào</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hấp</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dẫn</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người</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đọc</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hơn</a:t>
            </a:r>
            <a:r>
              <a:rPr lang="en-GB" altLang="en-US" sz="2800" b="1" dirty="0">
                <a:solidFill>
                  <a:schemeClr val="tx1"/>
                </a:solidFill>
                <a:effectLst>
                  <a:outerShdw blurRad="38100" dist="19050" dir="2700000" algn="tl" rotWithShape="0">
                    <a:schemeClr val="dk1">
                      <a:alpha val="40000"/>
                    </a:schemeClr>
                  </a:outerShdw>
                </a:effectLst>
              </a:rPr>
              <a:t>?</a:t>
            </a:r>
          </a:p>
        </p:txBody>
      </p:sp>
      <p:pic>
        <p:nvPicPr>
          <p:cNvPr id="5" name="图片 9"/>
          <p:cNvPicPr>
            <a:picLocks noChangeAspect="1"/>
          </p:cNvPicPr>
          <p:nvPr/>
        </p:nvPicPr>
        <p:blipFill rotWithShape="1">
          <a:blip r:embed="rId5">
            <a:extLst>
              <a:ext uri="{28A0092B-C50C-407E-A947-70E740481C1C}">
                <a14:useLocalDpi xmlns:a14="http://schemas.microsoft.com/office/drawing/2010/main" val="0"/>
              </a:ext>
            </a:extLst>
          </a:blip>
          <a:srcRect l="35000" t="56482" r="50938" b="8148"/>
          <a:stretch>
            <a:fillRect/>
          </a:stretch>
        </p:blipFill>
        <p:spPr>
          <a:xfrm flipH="1">
            <a:off x="4343400" y="2495550"/>
            <a:ext cx="1856740" cy="2627630"/>
          </a:xfrm>
          <a:prstGeom prst="rect">
            <a:avLst/>
          </a:prstGeom>
        </p:spPr>
      </p:pic>
      <p:pic>
        <p:nvPicPr>
          <p:cNvPr id="8"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105400" y="742950"/>
            <a:ext cx="3512820" cy="1911350"/>
          </a:xfrm>
          <a:prstGeom prst="rect">
            <a:avLst/>
          </a:prstGeom>
        </p:spPr>
      </p:pic>
      <p:pic>
        <p:nvPicPr>
          <p:cNvPr id="17" name="Picture 16"/>
          <p:cNvPicPr>
            <a:picLocks noChangeAspect="1"/>
          </p:cNvPicPr>
          <p:nvPr/>
        </p:nvPicPr>
        <p:blipFill>
          <a:blip r:embed="rId8"/>
          <a:stretch>
            <a:fillRect/>
          </a:stretch>
        </p:blipFill>
        <p:spPr>
          <a:xfrm>
            <a:off x="6200140" y="895350"/>
            <a:ext cx="1524000" cy="1790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ircle(in)">
                                      <p:cBhvr>
                                        <p:cTn id="30" dur="2000"/>
                                        <p:tgtEl>
                                          <p:spTgt spid="17"/>
                                        </p:tgtEl>
                                      </p:cBhvr>
                                    </p:animEffect>
                                  </p:childTnLst>
                                </p:cTn>
                              </p:par>
                              <p:par>
                                <p:cTn id="31" presetID="6" presetClass="entr" presetSubtype="1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533400" y="742950"/>
            <a:ext cx="4729480" cy="953135"/>
          </a:xfrm>
          <a:prstGeom prst="rect">
            <a:avLst/>
          </a:prstGeom>
          <a:solidFill>
            <a:schemeClr val="accent2">
              <a:lumMod val="40000"/>
              <a:lumOff val="60000"/>
            </a:schemeClr>
          </a:solidFill>
        </p:spPr>
        <p:style>
          <a:lnRef idx="1">
            <a:schemeClr val="accent2"/>
          </a:lnRef>
          <a:fillRef idx="3">
            <a:schemeClr val="accent2"/>
          </a:fillRef>
          <a:effectRef idx="2">
            <a:schemeClr val="accent2"/>
          </a:effectRef>
          <a:fontRef idx="minor">
            <a:schemeClr val="lt1"/>
          </a:fontRef>
        </p:style>
        <p:txBody>
          <a:bodyPr wrap="square">
            <a:spAutoFit/>
            <a:scene3d>
              <a:camera prst="orthographicFront"/>
              <a:lightRig rig="threePt" dir="t"/>
            </a:scene3d>
          </a:bodyPr>
          <a:lstStyle/>
          <a:p>
            <a:pPr indent="0" algn="l"/>
            <a:r>
              <a:rPr lang="en-US" sz="2800" b="0" dirty="0" err="1">
                <a:solidFill>
                  <a:schemeClr val="tx1"/>
                </a:solidFill>
                <a:effectLst>
                  <a:outerShdw blurRad="38100" dist="19050" dir="2700000" algn="tl" rotWithShape="0">
                    <a:schemeClr val="dk1">
                      <a:alpha val="40000"/>
                    </a:schemeClr>
                  </a:outerShdw>
                </a:effectLst>
                <a:latin typeface="Times New Roman" panose="02020603050405020304" charset="0"/>
              </a:rPr>
              <a:t>Phần</a:t>
            </a:r>
            <a:r>
              <a:rPr 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b="0" dirty="0" err="1">
                <a:solidFill>
                  <a:schemeClr val="tx1"/>
                </a:solidFill>
                <a:effectLst>
                  <a:outerShdw blurRad="38100" dist="19050" dir="2700000" algn="tl" rotWithShape="0">
                    <a:schemeClr val="dk1">
                      <a:alpha val="40000"/>
                    </a:schemeClr>
                  </a:outerShdw>
                </a:effectLst>
                <a:latin typeface="Times New Roman" panose="02020603050405020304" charset="0"/>
              </a:rPr>
              <a:t>mở</a:t>
            </a:r>
            <a:r>
              <a:rPr 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b="0" dirty="0" err="1">
                <a:solidFill>
                  <a:schemeClr val="tx1"/>
                </a:solidFill>
                <a:effectLst>
                  <a:outerShdw blurRad="38100" dist="19050" dir="2700000" algn="tl" rotWithShape="0">
                    <a:schemeClr val="dk1">
                      <a:alpha val="40000"/>
                    </a:schemeClr>
                  </a:outerShdw>
                </a:effectLst>
                <a:latin typeface="Times New Roman" panose="02020603050405020304" charset="0"/>
              </a:rPr>
              <a:t>bài</a:t>
            </a:r>
            <a:r>
              <a:rPr 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b="0" dirty="0" err="1">
                <a:solidFill>
                  <a:schemeClr val="tx1"/>
                </a:solidFill>
                <a:effectLst>
                  <a:outerShdw blurRad="38100" dist="19050" dir="2700000" algn="tl" rotWithShape="0">
                    <a:schemeClr val="dk1">
                      <a:alpha val="40000"/>
                    </a:schemeClr>
                  </a:outerShdw>
                </a:effectLst>
                <a:latin typeface="Times New Roman" panose="02020603050405020304" charset="0"/>
              </a:rPr>
              <a:t>gây</a:t>
            </a:r>
            <a:r>
              <a:rPr 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b="0" dirty="0" err="1">
                <a:solidFill>
                  <a:schemeClr val="tx1"/>
                </a:solidFill>
                <a:effectLst>
                  <a:outerShdw blurRad="38100" dist="19050" dir="2700000" algn="tl" rotWithShape="0">
                    <a:schemeClr val="dk1">
                      <a:alpha val="40000"/>
                    </a:schemeClr>
                  </a:outerShdw>
                </a:effectLst>
                <a:latin typeface="Times New Roman" panose="02020603050405020304" charset="0"/>
              </a:rPr>
              <a:t>được</a:t>
            </a:r>
            <a:r>
              <a:rPr 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b="0" dirty="0" err="1">
                <a:solidFill>
                  <a:schemeClr val="tx1"/>
                </a:solidFill>
                <a:effectLst>
                  <a:outerShdw blurRad="38100" dist="19050" dir="2700000" algn="tl" rotWithShape="0">
                    <a:schemeClr val="dk1">
                      <a:alpha val="40000"/>
                    </a:schemeClr>
                  </a:outerShdw>
                </a:effectLst>
                <a:latin typeface="Times New Roman" panose="02020603050405020304" charset="0"/>
              </a:rPr>
              <a:t>bất</a:t>
            </a:r>
            <a:r>
              <a:rPr 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b="0" dirty="0" err="1">
                <a:solidFill>
                  <a:schemeClr val="tx1"/>
                </a:solidFill>
                <a:effectLst>
                  <a:outerShdw blurRad="38100" dist="19050" dir="2700000" algn="tl" rotWithShape="0">
                    <a:schemeClr val="dk1">
                      <a:alpha val="40000"/>
                    </a:schemeClr>
                  </a:outerShdw>
                </a:effectLst>
                <a:latin typeface="Times New Roman" panose="02020603050405020304" charset="0"/>
              </a:rPr>
              <a:t>ngờ</a:t>
            </a:r>
            <a:r>
              <a:rPr lang="en-GB" alt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a:t>
            </a:r>
            <a:r>
              <a:rPr 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b="0" dirty="0" err="1">
                <a:solidFill>
                  <a:schemeClr val="tx1"/>
                </a:solidFill>
                <a:effectLst>
                  <a:outerShdw blurRad="38100" dist="19050" dir="2700000" algn="tl" rotWithShape="0">
                    <a:schemeClr val="dk1">
                      <a:alpha val="40000"/>
                    </a:schemeClr>
                  </a:outerShdw>
                </a:effectLst>
                <a:latin typeface="Times New Roman" panose="02020603050405020304" charset="0"/>
              </a:rPr>
              <a:t>tạo</a:t>
            </a:r>
            <a:r>
              <a:rPr 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b="0" dirty="0" err="1">
                <a:solidFill>
                  <a:schemeClr val="tx1"/>
                </a:solidFill>
                <a:effectLst>
                  <a:outerShdw blurRad="38100" dist="19050" dir="2700000" algn="tl" rotWithShape="0">
                    <a:schemeClr val="dk1">
                      <a:alpha val="40000"/>
                    </a:schemeClr>
                  </a:outerShdw>
                </a:effectLst>
                <a:latin typeface="Times New Roman" panose="02020603050405020304" charset="0"/>
              </a:rPr>
              <a:t>sự</a:t>
            </a:r>
            <a:r>
              <a:rPr 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b="0" dirty="0" err="1">
                <a:solidFill>
                  <a:schemeClr val="tx1"/>
                </a:solidFill>
                <a:effectLst>
                  <a:outerShdw blurRad="38100" dist="19050" dir="2700000" algn="tl" rotWithShape="0">
                    <a:schemeClr val="dk1">
                      <a:alpha val="40000"/>
                    </a:schemeClr>
                  </a:outerShdw>
                </a:effectLst>
                <a:latin typeface="Times New Roman" panose="02020603050405020304" charset="0"/>
              </a:rPr>
              <a:t>chú</a:t>
            </a:r>
            <a:r>
              <a:rPr 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b="0" dirty="0" err="1">
                <a:solidFill>
                  <a:schemeClr val="tx1"/>
                </a:solidFill>
                <a:effectLst>
                  <a:outerShdw blurRad="38100" dist="19050" dir="2700000" algn="tl" rotWithShape="0">
                    <a:schemeClr val="dk1">
                      <a:alpha val="40000"/>
                    </a:schemeClr>
                  </a:outerShdw>
                </a:effectLst>
                <a:latin typeface="Times New Roman" panose="02020603050405020304" charset="0"/>
              </a:rPr>
              <a:t>ý</a:t>
            </a:r>
            <a:r>
              <a:rPr 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b="0" dirty="0" err="1">
                <a:solidFill>
                  <a:schemeClr val="tx1"/>
                </a:solidFill>
                <a:effectLst>
                  <a:outerShdw blurRad="38100" dist="19050" dir="2700000" algn="tl" rotWithShape="0">
                    <a:schemeClr val="dk1">
                      <a:alpha val="40000"/>
                    </a:schemeClr>
                  </a:outerShdw>
                </a:effectLst>
                <a:latin typeface="Times New Roman" panose="02020603050405020304" charset="0"/>
              </a:rPr>
              <a:t>của</a:t>
            </a:r>
            <a:r>
              <a:rPr 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b="0" dirty="0" err="1">
                <a:solidFill>
                  <a:schemeClr val="tx1"/>
                </a:solidFill>
                <a:effectLst>
                  <a:outerShdw blurRad="38100" dist="19050" dir="2700000" algn="tl" rotWithShape="0">
                    <a:schemeClr val="dk1">
                      <a:alpha val="40000"/>
                    </a:schemeClr>
                  </a:outerShdw>
                </a:effectLst>
                <a:latin typeface="Times New Roman" panose="02020603050405020304" charset="0"/>
              </a:rPr>
              <a:t>người</a:t>
            </a:r>
            <a:r>
              <a:rPr 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b="0" dirty="0" err="1">
                <a:solidFill>
                  <a:schemeClr val="tx1"/>
                </a:solidFill>
                <a:effectLst>
                  <a:outerShdw blurRad="38100" dist="19050" dir="2700000" algn="tl" rotWithShape="0">
                    <a:schemeClr val="dk1">
                      <a:alpha val="40000"/>
                    </a:schemeClr>
                  </a:outerShdw>
                </a:effectLst>
                <a:latin typeface="Times New Roman" panose="02020603050405020304" charset="0"/>
              </a:rPr>
              <a:t>đọc</a:t>
            </a:r>
            <a:r>
              <a:rPr lang="en-GB" alt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a:t>
            </a:r>
            <a:r>
              <a:rPr 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 </a:t>
            </a:r>
            <a:endParaRPr lang="en-US" altLang="en-US" sz="2800" b="0" dirty="0">
              <a:solidFill>
                <a:schemeClr val="tx1"/>
              </a:solidFill>
              <a:effectLst>
                <a:outerShdw blurRad="38100" dist="19050" dir="2700000" algn="tl" rotWithShape="0">
                  <a:schemeClr val="dk1">
                    <a:alpha val="40000"/>
                  </a:schemeClr>
                </a:outerShdw>
              </a:effectLst>
              <a:latin typeface="Times New Roman" panose="02020603050405020304" charset="0"/>
            </a:endParaRPr>
          </a:p>
        </p:txBody>
      </p:sp>
      <p:sp>
        <p:nvSpPr>
          <p:cNvPr id="3" name="Text Box 2"/>
          <p:cNvSpPr txBox="1"/>
          <p:nvPr/>
        </p:nvSpPr>
        <p:spPr>
          <a:xfrm>
            <a:off x="533400" y="2190750"/>
            <a:ext cx="4728845" cy="1383665"/>
          </a:xfrm>
          <a:prstGeom prst="rect">
            <a:avLst/>
          </a:prstGeom>
          <a:solidFill>
            <a:schemeClr val="accent2">
              <a:lumMod val="40000"/>
              <a:lumOff val="60000"/>
            </a:schemeClr>
          </a:solidFill>
        </p:spPr>
        <p:style>
          <a:lnRef idx="1">
            <a:schemeClr val="accent2"/>
          </a:lnRef>
          <a:fillRef idx="3">
            <a:schemeClr val="accent2"/>
          </a:fillRef>
          <a:effectRef idx="2">
            <a:schemeClr val="accent2"/>
          </a:effectRef>
          <a:fontRef idx="minor">
            <a:schemeClr val="lt1"/>
          </a:fontRef>
        </p:style>
        <p:txBody>
          <a:bodyPr wrap="square" rtlCol="0" anchor="t">
            <a:spAutoFit/>
          </a:bodyPr>
          <a:lstStyle/>
          <a:p>
            <a:pPr algn="l"/>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Phần</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kết</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bài</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sâu</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sắc</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giàu</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tình</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cảm</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sẽ</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làm</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cho</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bài</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văn</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tả</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cảnh</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thật</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ấn</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tượng</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sinh</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động</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a:t>
            </a:r>
          </a:p>
        </p:txBody>
      </p:sp>
      <p:pic>
        <p:nvPicPr>
          <p:cNvPr id="7" name="Picture 7"/>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495925" y="478790"/>
            <a:ext cx="3209290" cy="46399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arn(inVertic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777"/>
            <a:ext cx="9144000" cy="5143500"/>
          </a:xfrm>
          <a:prstGeom prst="rect">
            <a:avLst/>
          </a:prstGeom>
        </p:spPr>
      </p:pic>
      <p:grpSp>
        <p:nvGrpSpPr>
          <p:cNvPr id="2" name="Group 1">
            <a:extLst>
              <a:ext uri="{FF2B5EF4-FFF2-40B4-BE49-F238E27FC236}">
                <a16:creationId xmlns:a16="http://schemas.microsoft.com/office/drawing/2014/main" xmlns="" id="{C70CBE63-7B05-5B47-8D89-434C56470E56}"/>
              </a:ext>
            </a:extLst>
          </p:cNvPr>
          <p:cNvGrpSpPr/>
          <p:nvPr/>
        </p:nvGrpSpPr>
        <p:grpSpPr>
          <a:xfrm>
            <a:off x="156566" y="223190"/>
            <a:ext cx="2691438" cy="2076549"/>
            <a:chOff x="156566" y="223190"/>
            <a:chExt cx="2691438" cy="2076549"/>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4702" r="70597" b="66179"/>
            <a:stretch>
              <a:fillRect/>
            </a:stretch>
          </p:blipFill>
          <p:spPr>
            <a:xfrm rot="21115178">
              <a:off x="156566" y="630787"/>
              <a:ext cx="934672" cy="1209508"/>
            </a:xfrm>
            <a:prstGeom prst="rect">
              <a:avLst/>
            </a:prstGeom>
          </p:spPr>
        </p:pic>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23077" t="27542" r="48277" b="36192"/>
            <a:stretch>
              <a:fillRect/>
            </a:stretch>
          </p:blipFill>
          <p:spPr>
            <a:xfrm rot="20899879">
              <a:off x="693701" y="223190"/>
              <a:ext cx="1770756" cy="1260994"/>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t="18309" r="63387" b="43217"/>
            <a:stretch>
              <a:fillRect/>
            </a:stretch>
          </p:blipFill>
          <p:spPr>
            <a:xfrm>
              <a:off x="284660" y="1028301"/>
              <a:ext cx="2563344" cy="1271438"/>
            </a:xfrm>
            <a:prstGeom prst="rect">
              <a:avLst/>
            </a:prstGeom>
          </p:spPr>
        </p:pic>
      </p:grpSp>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620000" y="-142875"/>
            <a:ext cx="1558925" cy="1483360"/>
          </a:xfrm>
          <a:prstGeom prst="rect">
            <a:avLst/>
          </a:prstGeom>
        </p:spPr>
      </p:pic>
      <p:sp>
        <p:nvSpPr>
          <p:cNvPr id="20" name="Title 1"/>
          <p:cNvSpPr txBox="1"/>
          <p:nvPr/>
        </p:nvSpPr>
        <p:spPr>
          <a:xfrm>
            <a:off x="3026083" y="1028301"/>
            <a:ext cx="5887345" cy="2251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defRPr/>
            </a:pPr>
            <a:r>
              <a:rPr lang="en-US" sz="2800" b="1" dirty="0" err="1">
                <a:solidFill>
                  <a:schemeClr val="bg1"/>
                </a:solidFill>
                <a:latin typeface="Times New Roman" panose="02020603050405020304" charset="0"/>
                <a:cs typeface="Times New Roman" panose="02020603050405020304" charset="0"/>
              </a:rPr>
              <a:t>Viết</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một</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đoạn</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mở</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bài</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kiểu</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gián</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tiếp</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và</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một</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đoạn</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kết</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bài</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kiểu</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mở</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rộng</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cho</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bài</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văn</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tả</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cảnh</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thiên</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nhiên</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ở</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địa</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phương</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em</a:t>
            </a:r>
            <a:r>
              <a:rPr lang="en-US" sz="2800" b="1" dirty="0">
                <a:solidFill>
                  <a:schemeClr val="bg1"/>
                </a:solidFill>
                <a:latin typeface="Times New Roman" panose="02020603050405020304" charset="0"/>
                <a:cs typeface="Times New Roman" panose="02020603050405020304" charset="0"/>
              </a:rPr>
              <a:t>.</a:t>
            </a:r>
          </a:p>
        </p:txBody>
      </p:sp>
      <p:sp>
        <p:nvSpPr>
          <p:cNvPr id="23" name="Rectangle 22"/>
          <p:cNvSpPr/>
          <p:nvPr/>
        </p:nvSpPr>
        <p:spPr>
          <a:xfrm>
            <a:off x="497564" y="1300248"/>
            <a:ext cx="2198040" cy="674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Hoạt động 3</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50" fill="hold">
                                          <p:stCondLst>
                                            <p:cond delay="0"/>
                                          </p:stCondLst>
                                        </p:cTn>
                                        <p:tgtEl>
                                          <p:spTgt spid="2"/>
                                        </p:tgtEl>
                                        <p:attrNameLst>
                                          <p:attrName>r</p:attrName>
                                        </p:attrNameLst>
                                      </p:cBhvr>
                                    </p:animRot>
                                    <p:animRot by="-240000">
                                      <p:cBhvr>
                                        <p:cTn id="7" dur="300" fill="hold">
                                          <p:stCondLst>
                                            <p:cond delay="300"/>
                                          </p:stCondLst>
                                        </p:cTn>
                                        <p:tgtEl>
                                          <p:spTgt spid="2"/>
                                        </p:tgtEl>
                                        <p:attrNameLst>
                                          <p:attrName>r</p:attrName>
                                        </p:attrNameLst>
                                      </p:cBhvr>
                                    </p:animRot>
                                    <p:animRot by="240000">
                                      <p:cBhvr>
                                        <p:cTn id="8" dur="300" fill="hold">
                                          <p:stCondLst>
                                            <p:cond delay="600"/>
                                          </p:stCondLst>
                                        </p:cTn>
                                        <p:tgtEl>
                                          <p:spTgt spid="2"/>
                                        </p:tgtEl>
                                        <p:attrNameLst>
                                          <p:attrName>r</p:attrName>
                                        </p:attrNameLst>
                                      </p:cBhvr>
                                    </p:animRot>
                                    <p:animRot by="-240000">
                                      <p:cBhvr>
                                        <p:cTn id="9" dur="300" fill="hold">
                                          <p:stCondLst>
                                            <p:cond delay="900"/>
                                          </p:stCondLst>
                                        </p:cTn>
                                        <p:tgtEl>
                                          <p:spTgt spid="2"/>
                                        </p:tgtEl>
                                        <p:attrNameLst>
                                          <p:attrName>r</p:attrName>
                                        </p:attrNameLst>
                                      </p:cBhvr>
                                    </p:animRot>
                                    <p:animRot by="120000">
                                      <p:cBhvr>
                                        <p:cTn id="10" dur="300" fill="hold">
                                          <p:stCondLst>
                                            <p:cond delay="1200"/>
                                          </p:stCondLst>
                                        </p:cTn>
                                        <p:tgtEl>
                                          <p:spTgt spid="2"/>
                                        </p:tgtEl>
                                        <p:attrNameLst>
                                          <p:attrName>r</p:attrName>
                                        </p:attrNameLst>
                                      </p:cBhvr>
                                    </p:animRot>
                                  </p:childTnLst>
                                </p:cTn>
                              </p:par>
                              <p:par>
                                <p:cTn id="11" presetID="32" presetClass="emph" presetSubtype="0" fill="hold" grpId="0" nodeType="withEffect">
                                  <p:stCondLst>
                                    <p:cond delay="0"/>
                                  </p:stCondLst>
                                  <p:childTnLst>
                                    <p:animRot by="120000">
                                      <p:cBhvr>
                                        <p:cTn id="12" dur="150" fill="hold">
                                          <p:stCondLst>
                                            <p:cond delay="0"/>
                                          </p:stCondLst>
                                        </p:cTn>
                                        <p:tgtEl>
                                          <p:spTgt spid="23"/>
                                        </p:tgtEl>
                                        <p:attrNameLst>
                                          <p:attrName>r</p:attrName>
                                        </p:attrNameLst>
                                      </p:cBhvr>
                                    </p:animRot>
                                    <p:animRot by="-240000">
                                      <p:cBhvr>
                                        <p:cTn id="13" dur="300" fill="hold">
                                          <p:stCondLst>
                                            <p:cond delay="300"/>
                                          </p:stCondLst>
                                        </p:cTn>
                                        <p:tgtEl>
                                          <p:spTgt spid="23"/>
                                        </p:tgtEl>
                                        <p:attrNameLst>
                                          <p:attrName>r</p:attrName>
                                        </p:attrNameLst>
                                      </p:cBhvr>
                                    </p:animRot>
                                    <p:animRot by="240000">
                                      <p:cBhvr>
                                        <p:cTn id="14" dur="300" fill="hold">
                                          <p:stCondLst>
                                            <p:cond delay="600"/>
                                          </p:stCondLst>
                                        </p:cTn>
                                        <p:tgtEl>
                                          <p:spTgt spid="23"/>
                                        </p:tgtEl>
                                        <p:attrNameLst>
                                          <p:attrName>r</p:attrName>
                                        </p:attrNameLst>
                                      </p:cBhvr>
                                    </p:animRot>
                                    <p:animRot by="-240000">
                                      <p:cBhvr>
                                        <p:cTn id="15" dur="300" fill="hold">
                                          <p:stCondLst>
                                            <p:cond delay="900"/>
                                          </p:stCondLst>
                                        </p:cTn>
                                        <p:tgtEl>
                                          <p:spTgt spid="23"/>
                                        </p:tgtEl>
                                        <p:attrNameLst>
                                          <p:attrName>r</p:attrName>
                                        </p:attrNameLst>
                                      </p:cBhvr>
                                    </p:animRot>
                                    <p:animRot by="120000">
                                      <p:cBhvr>
                                        <p:cTn id="16" dur="300" fill="hold">
                                          <p:stCondLst>
                                            <p:cond delay="1200"/>
                                          </p:stCondLst>
                                        </p:cTn>
                                        <p:tgtEl>
                                          <p:spTgt spid="2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p:cNvPicPr>
            <a:picLocks noGrp="1" noChangeAspect="1"/>
          </p:cNvPicPr>
          <p:nvPr>
            <p:ph idx="1"/>
          </p:nvPr>
        </p:nvPicPr>
        <p:blipFill>
          <a:blip r:embed="rId2" cstate="print">
            <a:extLst>
              <a:ext uri="{28A0092B-C50C-407E-A947-70E740481C1C}">
                <a14:useLocalDpi xmlns:a14="http://schemas.microsoft.com/office/drawing/2010/main" val="0"/>
              </a:ext>
            </a:extLst>
          </a:blip>
          <a:srcRect t="62001"/>
          <a:stretch>
            <a:fillRect/>
          </a:stretch>
        </p:blipFill>
        <p:spPr>
          <a:xfrm>
            <a:off x="0" y="3758565"/>
            <a:ext cx="9138285" cy="2013585"/>
          </a:xfrm>
          <a:prstGeom prst="rect">
            <a:avLst/>
          </a:prstGeom>
        </p:spPr>
      </p:pic>
      <p:pic>
        <p:nvPicPr>
          <p:cNvPr id="5" name="图片 9"/>
          <p:cNvPicPr>
            <a:picLocks noChangeAspect="1"/>
          </p:cNvPicPr>
          <p:nvPr/>
        </p:nvPicPr>
        <p:blipFill rotWithShape="1">
          <a:blip r:embed="rId3">
            <a:extLst>
              <a:ext uri="{28A0092B-C50C-407E-A947-70E740481C1C}">
                <a14:useLocalDpi xmlns:a14="http://schemas.microsoft.com/office/drawing/2010/main" val="0"/>
              </a:ext>
            </a:extLst>
          </a:blip>
          <a:srcRect l="35000" t="56482" r="50938" b="8148"/>
          <a:stretch>
            <a:fillRect/>
          </a:stretch>
        </p:blipFill>
        <p:spPr>
          <a:xfrm flipH="1">
            <a:off x="4267200" y="2952750"/>
            <a:ext cx="1533673" cy="2170430"/>
          </a:xfrm>
          <a:prstGeom prst="rect">
            <a:avLst/>
          </a:prstGeom>
        </p:spPr>
      </p:pic>
      <p:sp>
        <p:nvSpPr>
          <p:cNvPr id="3" name="Content Placeholder 2"/>
          <p:cNvSpPr txBox="1"/>
          <p:nvPr/>
        </p:nvSpPr>
        <p:spPr>
          <a:xfrm>
            <a:off x="76406" y="209312"/>
            <a:ext cx="4419394" cy="4038600"/>
          </a:xfrm>
          <a:prstGeom prst="rect">
            <a:avLst/>
          </a:prstGeom>
          <a:solidFill>
            <a:srgbClr val="000000">
              <a:alpha val="0"/>
            </a:srgbClr>
          </a:solidFill>
          <a:ln>
            <a:solidFill>
              <a:srgbClr val="000000">
                <a:alpha val="0"/>
              </a:srgb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defRPr/>
            </a:pPr>
            <a:r>
              <a:rPr lang="en-US" sz="2400" i="1" u="sng"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VD1</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Em</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đã</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được</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xem</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rất</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nhiều</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tranh</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ảnh</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về</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cảnh</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đẹp</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của</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Đất</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Nước</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đã</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được</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nghỉ</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mát</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ở</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bãi</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biển</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Nha</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Trang,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Ở</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Vịnh</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Hạ</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Long,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Vũng</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Tàu</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Đà</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Lạt</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Em</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cũng</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đã</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được</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lên</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SaPa</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Đất</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Nước</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mình</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nơi</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đâu</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cũng</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có</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cảnh</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đẹp</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Dù</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thế</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em</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vẫn</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thấy</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cảnh</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đẹp</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gần</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gũi</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nhất</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với</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em</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là</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quê</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hương</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Dầu</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Tiếng</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của</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em</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a:t>
            </a:r>
          </a:p>
          <a:p>
            <a:pPr>
              <a:defRPr/>
            </a:pPr>
            <a:endParaRPr lang="en-US" dirty="0">
              <a:ln/>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9" name="Content Placeholder 3"/>
          <p:cNvSpPr txBox="1"/>
          <p:nvPr/>
        </p:nvSpPr>
        <p:spPr>
          <a:xfrm>
            <a:off x="5105606" y="209312"/>
            <a:ext cx="4038600" cy="4038600"/>
          </a:xfrm>
          <a:prstGeom prst="rect">
            <a:avLst/>
          </a:prstGeom>
          <a:solidFill>
            <a:srgbClr val="000000">
              <a:alpha val="0"/>
            </a:srgbClr>
          </a:solidFill>
          <a:ln>
            <a:solidFill>
              <a:srgbClr val="000000">
                <a:alpha val="0"/>
              </a:srgbClr>
            </a:solidFill>
          </a:ln>
        </p:spPr>
        <p:style>
          <a:lnRef idx="2">
            <a:schemeClr val="dk1"/>
          </a:lnRef>
          <a:fillRef idx="1">
            <a:schemeClr val="lt1"/>
          </a:fillRef>
          <a:effectRef idx="0">
            <a:schemeClr val="dk1"/>
          </a:effectRef>
          <a:fontRef idx="minor">
            <a:schemeClr val="dk1"/>
          </a:fontRef>
        </p:style>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algn="just">
              <a:buFont typeface="Arial" panose="020B0604020202020204" pitchFamily="34" charset="0"/>
              <a:buNone/>
              <a:defRPr/>
            </a:pP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i="1" u="sng"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VD2</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Em</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rất</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yêu</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quí</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quê</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hương</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Dầu</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Tiếng</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của</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em</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Em</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mơ</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ước</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lớn</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lên</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sẽ</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theo</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học</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nghề</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kiến</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trúc</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trở</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thành</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kiến</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trúc</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sư</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thiết</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kế</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những</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ngôi</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nhà</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xinh</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smtClean="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xắn</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những</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tòa</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nhà</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cao</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tầng</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những</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khu</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nghỉ</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smtClean="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mát,…..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để</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quê</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của</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em</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trở</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nên</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đẹp</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hơn</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nữa</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a:t>
            </a:r>
          </a:p>
          <a:p>
            <a:pPr algn="ctr">
              <a:buFont typeface="Arial" panose="020B0604020202020204" pitchFamily="34" charset="0"/>
              <a:buNone/>
              <a:defRPr/>
            </a:pPr>
            <a:endParaRPr lang="en-US" sz="2400" dirty="0">
              <a:ln/>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6" name="Text Box 5"/>
          <p:cNvSpPr txBox="1"/>
          <p:nvPr/>
        </p:nvSpPr>
        <p:spPr>
          <a:xfrm>
            <a:off x="575413" y="4095750"/>
            <a:ext cx="3243580" cy="475615"/>
          </a:xfrm>
          <a:prstGeom prst="rect">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wrap="square" rtlCol="0" anchor="t">
            <a:spAutoFit/>
          </a:bodyPr>
          <a:lstStyle/>
          <a:p>
            <a:pPr algn="ctr"/>
            <a:r>
              <a:rPr lang="en-GB" altLang="en-US" sz="2500" b="1" dirty="0" err="1">
                <a:solidFill>
                  <a:schemeClr val="bg1"/>
                </a:solidFill>
                <a:latin typeface="Times New Roman" panose="02020603050405020304" charset="0"/>
                <a:cs typeface="Times New Roman" panose="02020603050405020304" charset="0"/>
              </a:rPr>
              <a:t>Mở</a:t>
            </a:r>
            <a:r>
              <a:rPr lang="en-GB" altLang="en-US" sz="2500" b="1" dirty="0">
                <a:solidFill>
                  <a:schemeClr val="bg1"/>
                </a:solidFill>
                <a:latin typeface="Times New Roman" panose="02020603050405020304" charset="0"/>
                <a:cs typeface="Times New Roman" panose="02020603050405020304" charset="0"/>
              </a:rPr>
              <a:t> </a:t>
            </a:r>
            <a:r>
              <a:rPr lang="en-GB" altLang="en-US" sz="2500" b="1" dirty="0" err="1">
                <a:solidFill>
                  <a:schemeClr val="bg1"/>
                </a:solidFill>
                <a:latin typeface="Times New Roman" panose="02020603050405020304" charset="0"/>
                <a:cs typeface="Times New Roman" panose="02020603050405020304" charset="0"/>
              </a:rPr>
              <a:t>bài</a:t>
            </a:r>
            <a:r>
              <a:rPr lang="en-GB" altLang="en-US" sz="2500" b="1" dirty="0">
                <a:solidFill>
                  <a:schemeClr val="bg1"/>
                </a:solidFill>
                <a:latin typeface="Times New Roman" panose="02020603050405020304" charset="0"/>
                <a:cs typeface="Times New Roman" panose="02020603050405020304" charset="0"/>
              </a:rPr>
              <a:t> </a:t>
            </a:r>
            <a:r>
              <a:rPr lang="en-GB" altLang="en-US" sz="2500" b="1" dirty="0" err="1">
                <a:solidFill>
                  <a:schemeClr val="bg1"/>
                </a:solidFill>
                <a:latin typeface="Times New Roman" panose="02020603050405020304" charset="0"/>
                <a:cs typeface="Times New Roman" panose="02020603050405020304" charset="0"/>
              </a:rPr>
              <a:t>kiểu</a:t>
            </a:r>
            <a:r>
              <a:rPr lang="en-GB" altLang="en-US" sz="2500" b="1" dirty="0">
                <a:solidFill>
                  <a:schemeClr val="bg1"/>
                </a:solidFill>
                <a:latin typeface="Times New Roman" panose="02020603050405020304" charset="0"/>
                <a:cs typeface="Times New Roman" panose="02020603050405020304" charset="0"/>
              </a:rPr>
              <a:t> </a:t>
            </a:r>
            <a:r>
              <a:rPr lang="en-GB" altLang="en-US" sz="2500" b="1" dirty="0" err="1">
                <a:solidFill>
                  <a:schemeClr val="bg1"/>
                </a:solidFill>
                <a:latin typeface="Times New Roman" panose="02020603050405020304" charset="0"/>
                <a:cs typeface="Times New Roman" panose="02020603050405020304" charset="0"/>
              </a:rPr>
              <a:t>gián</a:t>
            </a:r>
            <a:r>
              <a:rPr lang="en-GB" altLang="en-US" sz="2500" b="1" dirty="0">
                <a:solidFill>
                  <a:schemeClr val="bg1"/>
                </a:solidFill>
                <a:latin typeface="Times New Roman" panose="02020603050405020304" charset="0"/>
                <a:cs typeface="Times New Roman" panose="02020603050405020304" charset="0"/>
              </a:rPr>
              <a:t> </a:t>
            </a:r>
            <a:r>
              <a:rPr lang="en-GB" altLang="en-US" sz="2500" b="1" dirty="0" err="1">
                <a:solidFill>
                  <a:schemeClr val="bg1"/>
                </a:solidFill>
                <a:latin typeface="Times New Roman" panose="02020603050405020304" charset="0"/>
                <a:cs typeface="Times New Roman" panose="02020603050405020304" charset="0"/>
              </a:rPr>
              <a:t>tiếp</a:t>
            </a:r>
            <a:endParaRPr lang="en-GB" altLang="en-US" sz="2500" b="1" dirty="0">
              <a:solidFill>
                <a:schemeClr val="bg1"/>
              </a:solidFill>
              <a:latin typeface="Times New Roman" panose="02020603050405020304" charset="0"/>
              <a:cs typeface="Times New Roman" panose="02020603050405020304" charset="0"/>
            </a:endParaRPr>
          </a:p>
        </p:txBody>
      </p:sp>
      <p:sp>
        <p:nvSpPr>
          <p:cNvPr id="10" name="Text Box 9"/>
          <p:cNvSpPr txBox="1"/>
          <p:nvPr/>
        </p:nvSpPr>
        <p:spPr>
          <a:xfrm>
            <a:off x="5638800" y="4095750"/>
            <a:ext cx="3243580" cy="475615"/>
          </a:xfrm>
          <a:prstGeom prst="rect">
            <a:avLst/>
          </a:prstGeom>
          <a:solidFill>
            <a:schemeClr val="accent1">
              <a:lumMod val="50000"/>
            </a:schemeClr>
          </a:solidFill>
        </p:spPr>
        <p:style>
          <a:lnRef idx="1">
            <a:schemeClr val="accent6"/>
          </a:lnRef>
          <a:fillRef idx="2">
            <a:schemeClr val="accent6"/>
          </a:fillRef>
          <a:effectRef idx="1">
            <a:schemeClr val="accent6"/>
          </a:effectRef>
          <a:fontRef idx="minor">
            <a:schemeClr val="dk1"/>
          </a:fontRef>
        </p:style>
        <p:txBody>
          <a:bodyPr wrap="square" rtlCol="0" anchor="t">
            <a:spAutoFit/>
          </a:bodyPr>
          <a:lstStyle/>
          <a:p>
            <a:pPr algn="ctr"/>
            <a:r>
              <a:rPr lang="en-GB" altLang="en-US" sz="2500" b="1" dirty="0" err="1">
                <a:solidFill>
                  <a:schemeClr val="bg1"/>
                </a:solidFill>
                <a:latin typeface="Times New Roman" panose="02020603050405020304" charset="0"/>
                <a:cs typeface="Times New Roman" panose="02020603050405020304" charset="0"/>
              </a:rPr>
              <a:t>Kết</a:t>
            </a:r>
            <a:r>
              <a:rPr lang="en-GB" altLang="en-US" sz="2500" b="1" dirty="0">
                <a:solidFill>
                  <a:schemeClr val="bg1"/>
                </a:solidFill>
                <a:latin typeface="Times New Roman" panose="02020603050405020304" charset="0"/>
                <a:cs typeface="Times New Roman" panose="02020603050405020304" charset="0"/>
              </a:rPr>
              <a:t> </a:t>
            </a:r>
            <a:r>
              <a:rPr lang="en-GB" altLang="en-US" sz="2500" b="1" dirty="0" err="1">
                <a:solidFill>
                  <a:schemeClr val="bg1"/>
                </a:solidFill>
                <a:latin typeface="Times New Roman" panose="02020603050405020304" charset="0"/>
                <a:cs typeface="Times New Roman" panose="02020603050405020304" charset="0"/>
              </a:rPr>
              <a:t>bài</a:t>
            </a:r>
            <a:r>
              <a:rPr lang="en-GB" altLang="en-US" sz="2500" b="1" dirty="0">
                <a:solidFill>
                  <a:schemeClr val="bg1"/>
                </a:solidFill>
                <a:latin typeface="Times New Roman" panose="02020603050405020304" charset="0"/>
                <a:cs typeface="Times New Roman" panose="02020603050405020304" charset="0"/>
              </a:rPr>
              <a:t> </a:t>
            </a:r>
            <a:r>
              <a:rPr lang="en-GB" altLang="en-US" sz="2500" b="1" dirty="0" err="1">
                <a:solidFill>
                  <a:schemeClr val="bg1"/>
                </a:solidFill>
                <a:latin typeface="Times New Roman" panose="02020603050405020304" charset="0"/>
                <a:cs typeface="Times New Roman" panose="02020603050405020304" charset="0"/>
              </a:rPr>
              <a:t>mở</a:t>
            </a:r>
            <a:r>
              <a:rPr lang="en-GB" altLang="en-US" sz="2500" b="1" dirty="0">
                <a:solidFill>
                  <a:schemeClr val="bg1"/>
                </a:solidFill>
                <a:latin typeface="Times New Roman" panose="02020603050405020304" charset="0"/>
                <a:cs typeface="Times New Roman" panose="02020603050405020304" charset="0"/>
              </a:rPr>
              <a:t> </a:t>
            </a:r>
            <a:r>
              <a:rPr lang="en-GB" altLang="en-US" sz="2500" b="1" dirty="0" err="1">
                <a:solidFill>
                  <a:schemeClr val="bg1"/>
                </a:solidFill>
                <a:latin typeface="Times New Roman" panose="02020603050405020304" charset="0"/>
                <a:cs typeface="Times New Roman" panose="02020603050405020304" charset="0"/>
              </a:rPr>
              <a:t>rộng</a:t>
            </a:r>
            <a:endParaRPr lang="en-GB" altLang="en-US" sz="2500" b="1" dirty="0">
              <a:solidFill>
                <a:schemeClr val="bg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wedge">
                                      <p:cBhvr>
                                        <p:cTn id="25" dur="2000"/>
                                        <p:tgtEl>
                                          <p:spTgt spid="3">
                                            <p:bg/>
                                          </p:spTgt>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edge">
                                      <p:cBhvr>
                                        <p:cTn id="30" dur="20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9">
                                            <p:bg/>
                                          </p:spTgt>
                                        </p:tgtEl>
                                        <p:attrNameLst>
                                          <p:attrName>style.visibility</p:attrName>
                                        </p:attrNameLst>
                                      </p:cBhvr>
                                      <p:to>
                                        <p:strVal val="visible"/>
                                      </p:to>
                                    </p:set>
                                    <p:anim to="" calcmode="lin" valueType="num">
                                      <p:cBhvr>
                                        <p:cTn id="35" dur="1" fill="hold"/>
                                        <p:tgtEl>
                                          <p:spTgt spid="9">
                                            <p:bg/>
                                          </p:spTgt>
                                        </p:tgtEl>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grpId="0"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 to="" calcmode="lin" valueType="num">
                                      <p:cBhvr>
                                        <p:cTn id="40" dur="1" fill="hold"/>
                                        <p:tgtEl>
                                          <p:spTgt spid="9">
                                            <p:txEl>
                                              <p:pRg st="0" end="0"/>
                                            </p:txEl>
                                          </p:spTgt>
                                        </p:tgtEl>
                                      </p:cBhvr>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ircle(in)">
                                      <p:cBhvr>
                                        <p:cTn id="45" dur="20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circle(in)">
                                      <p:cBhvr>
                                        <p:cTn id="5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9" grpId="0" build="p" animBg="1"/>
      <p:bldP spid="6"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535" t="69047" r="25808" b="-1"/>
          <a:stretch/>
        </p:blipFill>
        <p:spPr>
          <a:xfrm>
            <a:off x="0" y="-95250"/>
            <a:ext cx="9144000" cy="3677298"/>
          </a:xfrm>
          <a:prstGeom prst="rect">
            <a:avLst/>
          </a:prstGeom>
        </p:spPr>
      </p:pic>
      <p:sp>
        <p:nvSpPr>
          <p:cNvPr id="18" name="Title 1"/>
          <p:cNvSpPr txBox="1"/>
          <p:nvPr/>
        </p:nvSpPr>
        <p:spPr>
          <a:xfrm>
            <a:off x="59055" y="1123950"/>
            <a:ext cx="8856345" cy="1447800"/>
          </a:xfrm>
          <a:prstGeom prst="rect">
            <a:avLst/>
          </a:prstGeom>
        </p:spPr>
        <p:txBody>
          <a:bodyPr anchor="ctr">
            <a:normAutofit/>
          </a:bodyPr>
          <a:lstStyle/>
          <a:p>
            <a:pPr algn="just" fontAlgn="auto">
              <a:spcAft>
                <a:spcPts val="0"/>
              </a:spcAft>
              <a:defRPr/>
            </a:pPr>
            <a:r>
              <a:rPr lang="en-US" sz="28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Kể</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ngay</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vào</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việc</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bài</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văn</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kể</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chuyện</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hoặc</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giới</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thiệu</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ngay</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đối</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tượng</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được</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tả</a:t>
            </a:r>
            <a:r>
              <a:rPr lang="en-US" sz="2600" dirty="0">
                <a:latin typeface="Times New Roman" panose="02020603050405020304" charset="0"/>
                <a:ea typeface="+mj-ea"/>
                <a:cs typeface="Times New Roman" panose="02020603050405020304" charset="0"/>
              </a:rPr>
              <a:t>(</a:t>
            </a:r>
            <a:r>
              <a:rPr lang="en-US" sz="2600" dirty="0" err="1">
                <a:latin typeface="Times New Roman" panose="02020603050405020304" charset="0"/>
                <a:ea typeface="+mj-ea"/>
                <a:cs typeface="Times New Roman" panose="02020603050405020304" charset="0"/>
              </a:rPr>
              <a:t>bài</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văn</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miêu</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tả</a:t>
            </a:r>
            <a:r>
              <a:rPr lang="en-US" sz="2600" dirty="0">
                <a:latin typeface="Times New Roman" panose="02020603050405020304" charset="0"/>
                <a:ea typeface="+mj-ea"/>
                <a:cs typeface="Times New Roman" panose="02020603050405020304" charset="0"/>
              </a:rPr>
              <a:t>)</a:t>
            </a:r>
          </a:p>
        </p:txBody>
      </p:sp>
      <p:sp>
        <p:nvSpPr>
          <p:cNvPr id="19" name="Title 1"/>
          <p:cNvSpPr txBox="1"/>
          <p:nvPr/>
        </p:nvSpPr>
        <p:spPr>
          <a:xfrm>
            <a:off x="194" y="1352365"/>
            <a:ext cx="2819400" cy="609600"/>
          </a:xfrm>
          <a:prstGeom prst="rect">
            <a:avLst/>
          </a:prstGeom>
        </p:spPr>
        <p:txBody>
          <a:bodyPr anchor="ctr">
            <a:normAutofit fontScale="92500"/>
          </a:bodyPr>
          <a:lstStyle/>
          <a:p>
            <a:pPr fontAlgn="auto">
              <a:spcAft>
                <a:spcPts val="0"/>
              </a:spcAft>
              <a:defRPr/>
            </a:pPr>
            <a:r>
              <a:rPr lang="en-US" sz="2800" b="1" dirty="0">
                <a:latin typeface="Times New Roman" panose="02020603050405020304" charset="0"/>
                <a:ea typeface="+mj-ea"/>
                <a:cs typeface="Times New Roman" panose="02020603050405020304" charset="0"/>
              </a:rPr>
              <a:t>- </a:t>
            </a:r>
            <a:r>
              <a:rPr lang="en-US" sz="2800" b="1" dirty="0" err="1">
                <a:latin typeface="Times New Roman" panose="02020603050405020304" charset="0"/>
                <a:ea typeface="+mj-ea"/>
                <a:cs typeface="Times New Roman" panose="02020603050405020304" charset="0"/>
              </a:rPr>
              <a:t>Mở</a:t>
            </a:r>
            <a:r>
              <a:rPr lang="en-US" sz="2800" b="1" dirty="0">
                <a:latin typeface="Times New Roman" panose="02020603050405020304" charset="0"/>
                <a:ea typeface="+mj-ea"/>
                <a:cs typeface="Times New Roman" panose="02020603050405020304" charset="0"/>
              </a:rPr>
              <a:t> </a:t>
            </a:r>
            <a:r>
              <a:rPr lang="en-US" sz="2800" b="1" dirty="0" err="1">
                <a:latin typeface="Times New Roman" panose="02020603050405020304" charset="0"/>
                <a:ea typeface="+mj-ea"/>
                <a:cs typeface="Times New Roman" panose="02020603050405020304" charset="0"/>
              </a:rPr>
              <a:t>bài</a:t>
            </a:r>
            <a:r>
              <a:rPr lang="en-US" sz="2800" b="1" dirty="0">
                <a:latin typeface="Times New Roman" panose="02020603050405020304" charset="0"/>
                <a:ea typeface="+mj-ea"/>
                <a:cs typeface="Times New Roman" panose="02020603050405020304" charset="0"/>
              </a:rPr>
              <a:t> </a:t>
            </a:r>
            <a:r>
              <a:rPr lang="en-US" sz="2800" b="1" dirty="0" err="1">
                <a:latin typeface="Times New Roman" panose="02020603050405020304" charset="0"/>
                <a:ea typeface="+mj-ea"/>
                <a:cs typeface="Times New Roman" panose="02020603050405020304" charset="0"/>
              </a:rPr>
              <a:t>trực</a:t>
            </a:r>
            <a:r>
              <a:rPr lang="en-US" sz="2800" b="1" dirty="0">
                <a:latin typeface="Times New Roman" panose="02020603050405020304" charset="0"/>
                <a:ea typeface="+mj-ea"/>
                <a:cs typeface="Times New Roman" panose="02020603050405020304" charset="0"/>
              </a:rPr>
              <a:t> </a:t>
            </a:r>
            <a:r>
              <a:rPr lang="en-US" sz="2800" b="1" dirty="0" err="1">
                <a:latin typeface="Times New Roman" panose="02020603050405020304" charset="0"/>
                <a:ea typeface="+mj-ea"/>
                <a:cs typeface="Times New Roman" panose="02020603050405020304" charset="0"/>
              </a:rPr>
              <a:t>tiếp</a:t>
            </a:r>
            <a:r>
              <a:rPr lang="en-US" sz="2800" b="1" dirty="0">
                <a:latin typeface="Times New Roman" panose="02020603050405020304" charset="0"/>
                <a:ea typeface="+mj-ea"/>
                <a:cs typeface="Times New Roman" panose="02020603050405020304" charset="0"/>
              </a:rPr>
              <a:t>:</a:t>
            </a:r>
          </a:p>
        </p:txBody>
      </p:sp>
      <p:sp>
        <p:nvSpPr>
          <p:cNvPr id="20" name="Title 1"/>
          <p:cNvSpPr txBox="1"/>
          <p:nvPr/>
        </p:nvSpPr>
        <p:spPr>
          <a:xfrm>
            <a:off x="0" y="2205170"/>
            <a:ext cx="2971800" cy="609600"/>
          </a:xfrm>
          <a:prstGeom prst="rect">
            <a:avLst/>
          </a:prstGeom>
        </p:spPr>
        <p:txBody>
          <a:bodyPr anchor="ctr">
            <a:normAutofit/>
          </a:bodyPr>
          <a:lstStyle/>
          <a:p>
            <a:pPr fontAlgn="auto">
              <a:spcAft>
                <a:spcPts val="0"/>
              </a:spcAft>
              <a:defRPr/>
            </a:pPr>
            <a:r>
              <a:rPr lang="en-US" sz="2800" b="1" dirty="0">
                <a:latin typeface="Times New Roman" panose="02020603050405020304" charset="0"/>
                <a:ea typeface="+mj-ea"/>
                <a:cs typeface="Times New Roman" panose="02020603050405020304" charset="0"/>
              </a:rPr>
              <a:t>-</a:t>
            </a:r>
            <a:r>
              <a:rPr lang="en-US" sz="2600" b="1" dirty="0" err="1">
                <a:latin typeface="Times New Roman" panose="02020603050405020304" charset="0"/>
                <a:ea typeface="+mj-ea"/>
                <a:cs typeface="Times New Roman" panose="02020603050405020304" charset="0"/>
              </a:rPr>
              <a:t>Mở</a:t>
            </a:r>
            <a:r>
              <a:rPr lang="en-US" sz="2600" b="1" dirty="0">
                <a:latin typeface="Times New Roman" panose="02020603050405020304" charset="0"/>
                <a:ea typeface="+mj-ea"/>
                <a:cs typeface="Times New Roman" panose="02020603050405020304" charset="0"/>
              </a:rPr>
              <a:t> </a:t>
            </a:r>
            <a:r>
              <a:rPr lang="en-US" sz="2600" b="1" dirty="0" err="1">
                <a:latin typeface="Times New Roman" panose="02020603050405020304" charset="0"/>
                <a:ea typeface="+mj-ea"/>
                <a:cs typeface="Times New Roman" panose="02020603050405020304" charset="0"/>
              </a:rPr>
              <a:t>bài</a:t>
            </a:r>
            <a:r>
              <a:rPr lang="en-US" sz="2600" b="1" dirty="0">
                <a:latin typeface="Times New Roman" panose="02020603050405020304" charset="0"/>
                <a:ea typeface="+mj-ea"/>
                <a:cs typeface="Times New Roman" panose="02020603050405020304" charset="0"/>
              </a:rPr>
              <a:t> </a:t>
            </a:r>
            <a:r>
              <a:rPr lang="en-US" sz="2600" b="1" dirty="0" err="1">
                <a:latin typeface="Times New Roman" panose="02020603050405020304" charset="0"/>
                <a:ea typeface="+mj-ea"/>
                <a:cs typeface="Times New Roman" panose="02020603050405020304" charset="0"/>
              </a:rPr>
              <a:t>gián</a:t>
            </a:r>
            <a:r>
              <a:rPr lang="en-US" sz="2600" b="1" dirty="0">
                <a:latin typeface="Times New Roman" panose="02020603050405020304" charset="0"/>
                <a:ea typeface="+mj-ea"/>
                <a:cs typeface="Times New Roman" panose="02020603050405020304" charset="0"/>
              </a:rPr>
              <a:t> </a:t>
            </a:r>
            <a:r>
              <a:rPr lang="en-US" sz="2600" b="1" dirty="0" err="1">
                <a:latin typeface="Times New Roman" panose="02020603050405020304" charset="0"/>
                <a:ea typeface="+mj-ea"/>
                <a:cs typeface="Times New Roman" panose="02020603050405020304" charset="0"/>
              </a:rPr>
              <a:t>tiếp</a:t>
            </a:r>
            <a:r>
              <a:rPr lang="en-US" sz="2600" b="1" dirty="0">
                <a:latin typeface="Times New Roman" panose="02020603050405020304" charset="0"/>
                <a:ea typeface="+mj-ea"/>
                <a:cs typeface="Times New Roman" panose="02020603050405020304" charset="0"/>
              </a:rPr>
              <a:t>:</a:t>
            </a:r>
            <a:endParaRPr lang="en-US" sz="2600" dirty="0">
              <a:latin typeface="Times New Roman" panose="02020603050405020304" charset="0"/>
              <a:ea typeface="+mj-ea"/>
              <a:cs typeface="Times New Roman" panose="02020603050405020304" charset="0"/>
            </a:endParaRPr>
          </a:p>
        </p:txBody>
      </p:sp>
      <p:sp>
        <p:nvSpPr>
          <p:cNvPr id="21" name="Title 1"/>
          <p:cNvSpPr txBox="1"/>
          <p:nvPr/>
        </p:nvSpPr>
        <p:spPr>
          <a:xfrm>
            <a:off x="128270" y="2357755"/>
            <a:ext cx="8699500" cy="838200"/>
          </a:xfrm>
          <a:prstGeom prst="rect">
            <a:avLst/>
          </a:prstGeom>
        </p:spPr>
        <p:txBody>
          <a:bodyPr anchor="ctr">
            <a:normAutofit fontScale="92500" lnSpcReduction="10000"/>
          </a:bodyPr>
          <a:lstStyle/>
          <a:p>
            <a:pPr algn="just" fontAlgn="auto">
              <a:spcAft>
                <a:spcPts val="0"/>
              </a:spcAft>
              <a:defRPr/>
            </a:pP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Nói</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chuyện</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khác</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để</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dẫn</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vào</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chuyện</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hoặc</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vào</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đối</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tượng</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định</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kể</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hoặc</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tả</a:t>
            </a:r>
            <a:r>
              <a:rPr lang="en-US" sz="2800" dirty="0">
                <a:latin typeface="Times New Roman" panose="02020603050405020304" charset="0"/>
                <a:ea typeface="+mj-ea"/>
                <a:cs typeface="Times New Roman" panose="02020603050405020304" charset="0"/>
              </a:rPr>
              <a:t>).</a:t>
            </a:r>
          </a:p>
        </p:txBody>
      </p:sp>
      <p:sp>
        <p:nvSpPr>
          <p:cNvPr id="22" name="Title 1"/>
          <p:cNvSpPr txBox="1"/>
          <p:nvPr/>
        </p:nvSpPr>
        <p:spPr>
          <a:xfrm>
            <a:off x="128270" y="3272155"/>
            <a:ext cx="8542655" cy="990600"/>
          </a:xfrm>
          <a:prstGeom prst="rect">
            <a:avLst/>
          </a:prstGeom>
        </p:spPr>
        <p:txBody>
          <a:bodyPr anchor="ctr">
            <a:normAutofit/>
          </a:bodyPr>
          <a:lstStyle/>
          <a:p>
            <a:pPr algn="just" fontAlgn="auto">
              <a:spcAft>
                <a:spcPts val="0"/>
              </a:spcAft>
              <a:defRPr/>
            </a:pPr>
            <a:r>
              <a:rPr lang="en-US" sz="2800" dirty="0">
                <a:latin typeface="Times New Roman" panose="02020603050405020304" charset="0"/>
                <a:ea typeface="+mj-ea"/>
                <a:cs typeface="Times New Roman" panose="02020603050405020304" charset="0"/>
              </a:rPr>
              <a:t>                                       </a:t>
            </a:r>
            <a:r>
              <a:rPr lang="en-US" sz="2600" dirty="0">
                <a:latin typeface="Times New Roman" panose="02020603050405020304" charset="0"/>
                <a:ea typeface="+mj-ea"/>
                <a:cs typeface="Times New Roman" panose="02020603050405020304" charset="0"/>
              </a:rPr>
              <a:t>Cho </a:t>
            </a:r>
            <a:r>
              <a:rPr lang="en-US" sz="2600" dirty="0" err="1">
                <a:latin typeface="Times New Roman" panose="02020603050405020304" charset="0"/>
                <a:ea typeface="+mj-ea"/>
                <a:cs typeface="Times New Roman" panose="02020603050405020304" charset="0"/>
              </a:rPr>
              <a:t>biết</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kết</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cục</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không</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bình</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luận</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thêm</a:t>
            </a:r>
            <a:r>
              <a:rPr lang="en-US" sz="2600" dirty="0">
                <a:latin typeface="Times New Roman" panose="02020603050405020304" charset="0"/>
                <a:ea typeface="+mj-ea"/>
                <a:cs typeface="Times New Roman" panose="02020603050405020304" charset="0"/>
              </a:rPr>
              <a:t>.</a:t>
            </a:r>
          </a:p>
        </p:txBody>
      </p:sp>
      <p:sp>
        <p:nvSpPr>
          <p:cNvPr id="23" name="Title 1"/>
          <p:cNvSpPr txBox="1"/>
          <p:nvPr/>
        </p:nvSpPr>
        <p:spPr>
          <a:xfrm>
            <a:off x="0" y="3195770"/>
            <a:ext cx="4038600" cy="762000"/>
          </a:xfrm>
          <a:prstGeom prst="rect">
            <a:avLst/>
          </a:prstGeom>
        </p:spPr>
        <p:txBody>
          <a:bodyPr anchor="ctr">
            <a:normAutofit fontScale="92500"/>
          </a:bodyPr>
          <a:lstStyle/>
          <a:p>
            <a:pPr fontAlgn="auto">
              <a:spcAft>
                <a:spcPts val="0"/>
              </a:spcAft>
              <a:defRPr/>
            </a:pPr>
            <a:r>
              <a:rPr lang="en-US" sz="2800" b="1" dirty="0">
                <a:latin typeface="Times New Roman" panose="02020603050405020304" charset="0"/>
                <a:ea typeface="+mj-ea"/>
                <a:cs typeface="Times New Roman" panose="02020603050405020304" charset="0"/>
              </a:rPr>
              <a:t>- </a:t>
            </a:r>
            <a:r>
              <a:rPr lang="en-US" sz="2800" b="1" dirty="0" err="1">
                <a:latin typeface="Times New Roman" panose="02020603050405020304" charset="0"/>
                <a:ea typeface="+mj-ea"/>
                <a:cs typeface="Times New Roman" panose="02020603050405020304" charset="0"/>
              </a:rPr>
              <a:t>Kết</a:t>
            </a:r>
            <a:r>
              <a:rPr lang="en-US" sz="2800" b="1" dirty="0">
                <a:latin typeface="Times New Roman" panose="02020603050405020304" charset="0"/>
                <a:ea typeface="+mj-ea"/>
                <a:cs typeface="Times New Roman" panose="02020603050405020304" charset="0"/>
              </a:rPr>
              <a:t> </a:t>
            </a:r>
            <a:r>
              <a:rPr lang="en-US" sz="2800" b="1" dirty="0" err="1">
                <a:latin typeface="Times New Roman" panose="02020603050405020304" charset="0"/>
                <a:ea typeface="+mj-ea"/>
                <a:cs typeface="Times New Roman" panose="02020603050405020304" charset="0"/>
              </a:rPr>
              <a:t>bài</a:t>
            </a:r>
            <a:r>
              <a:rPr lang="en-US" sz="2800" b="1" dirty="0">
                <a:latin typeface="Times New Roman" panose="02020603050405020304" charset="0"/>
                <a:ea typeface="+mj-ea"/>
                <a:cs typeface="Times New Roman" panose="02020603050405020304" charset="0"/>
              </a:rPr>
              <a:t> </a:t>
            </a:r>
            <a:r>
              <a:rPr lang="en-US" sz="2800" b="1" dirty="0" err="1">
                <a:latin typeface="Times New Roman" panose="02020603050405020304" charset="0"/>
                <a:ea typeface="+mj-ea"/>
                <a:cs typeface="Times New Roman" panose="02020603050405020304" charset="0"/>
              </a:rPr>
              <a:t>không</a:t>
            </a:r>
            <a:r>
              <a:rPr lang="en-US" sz="2800" b="1" dirty="0">
                <a:latin typeface="Times New Roman" panose="02020603050405020304" charset="0"/>
                <a:ea typeface="+mj-ea"/>
                <a:cs typeface="Times New Roman" panose="02020603050405020304" charset="0"/>
              </a:rPr>
              <a:t> </a:t>
            </a:r>
            <a:r>
              <a:rPr lang="en-US" sz="2800" b="1" dirty="0" err="1">
                <a:latin typeface="Times New Roman" panose="02020603050405020304" charset="0"/>
                <a:ea typeface="+mj-ea"/>
                <a:cs typeface="Times New Roman" panose="02020603050405020304" charset="0"/>
              </a:rPr>
              <a:t>mở</a:t>
            </a:r>
            <a:r>
              <a:rPr lang="en-US" sz="2800" b="1" dirty="0">
                <a:latin typeface="Times New Roman" panose="02020603050405020304" charset="0"/>
                <a:ea typeface="+mj-ea"/>
                <a:cs typeface="Times New Roman" panose="02020603050405020304" charset="0"/>
              </a:rPr>
              <a:t> </a:t>
            </a:r>
            <a:r>
              <a:rPr lang="en-US" sz="2800" b="1" dirty="0" err="1">
                <a:latin typeface="Times New Roman" panose="02020603050405020304" charset="0"/>
                <a:ea typeface="+mj-ea"/>
                <a:cs typeface="Times New Roman" panose="02020603050405020304" charset="0"/>
              </a:rPr>
              <a:t>rộng</a:t>
            </a:r>
            <a:r>
              <a:rPr lang="en-US" sz="2800" b="1" dirty="0">
                <a:latin typeface="Times New Roman" panose="02020603050405020304" charset="0"/>
                <a:ea typeface="+mj-ea"/>
                <a:cs typeface="Times New Roman" panose="02020603050405020304" charset="0"/>
              </a:rPr>
              <a:t>:</a:t>
            </a:r>
          </a:p>
        </p:txBody>
      </p:sp>
      <p:sp>
        <p:nvSpPr>
          <p:cNvPr id="24" name="Title 1"/>
          <p:cNvSpPr txBox="1"/>
          <p:nvPr/>
        </p:nvSpPr>
        <p:spPr>
          <a:xfrm>
            <a:off x="52264" y="4262570"/>
            <a:ext cx="2895600" cy="609600"/>
          </a:xfrm>
          <a:prstGeom prst="rect">
            <a:avLst/>
          </a:prstGeom>
        </p:spPr>
        <p:txBody>
          <a:bodyPr anchor="ctr">
            <a:normAutofit/>
          </a:bodyPr>
          <a:lstStyle/>
          <a:p>
            <a:pPr fontAlgn="auto">
              <a:spcAft>
                <a:spcPts val="0"/>
              </a:spcAft>
              <a:defRPr/>
            </a:pPr>
            <a:r>
              <a:rPr lang="en-US" sz="2800" b="1" dirty="0">
                <a:latin typeface="Times New Roman" panose="02020603050405020304" charset="0"/>
                <a:ea typeface="+mj-ea"/>
                <a:cs typeface="Times New Roman" panose="02020603050405020304" charset="0"/>
              </a:rPr>
              <a:t>- </a:t>
            </a:r>
            <a:r>
              <a:rPr lang="en-US" sz="2600" b="1" dirty="0" err="1">
                <a:latin typeface="Times New Roman" panose="02020603050405020304" charset="0"/>
                <a:ea typeface="+mj-ea"/>
                <a:cs typeface="Times New Roman" panose="02020603050405020304" charset="0"/>
              </a:rPr>
              <a:t>Kết</a:t>
            </a:r>
            <a:r>
              <a:rPr lang="en-US" sz="2600" b="1" dirty="0">
                <a:latin typeface="Times New Roman" panose="02020603050405020304" charset="0"/>
                <a:ea typeface="+mj-ea"/>
                <a:cs typeface="Times New Roman" panose="02020603050405020304" charset="0"/>
              </a:rPr>
              <a:t> </a:t>
            </a:r>
            <a:r>
              <a:rPr lang="en-US" sz="2600" b="1" dirty="0" err="1">
                <a:latin typeface="Times New Roman" panose="02020603050405020304" charset="0"/>
                <a:ea typeface="+mj-ea"/>
                <a:cs typeface="Times New Roman" panose="02020603050405020304" charset="0"/>
              </a:rPr>
              <a:t>bài</a:t>
            </a:r>
            <a:r>
              <a:rPr lang="en-US" sz="2600" b="1" dirty="0">
                <a:latin typeface="Times New Roman" panose="02020603050405020304" charset="0"/>
                <a:ea typeface="+mj-ea"/>
                <a:cs typeface="Times New Roman" panose="02020603050405020304" charset="0"/>
              </a:rPr>
              <a:t> </a:t>
            </a:r>
            <a:r>
              <a:rPr lang="en-US" sz="2600" b="1" dirty="0" err="1">
                <a:latin typeface="Times New Roman" panose="02020603050405020304" charset="0"/>
                <a:ea typeface="+mj-ea"/>
                <a:cs typeface="Times New Roman" panose="02020603050405020304" charset="0"/>
              </a:rPr>
              <a:t>mở</a:t>
            </a:r>
            <a:r>
              <a:rPr lang="en-US" sz="2600" b="1" dirty="0">
                <a:latin typeface="Times New Roman" panose="02020603050405020304" charset="0"/>
                <a:ea typeface="+mj-ea"/>
                <a:cs typeface="Times New Roman" panose="02020603050405020304" charset="0"/>
              </a:rPr>
              <a:t> </a:t>
            </a:r>
            <a:r>
              <a:rPr lang="en-US" sz="2600" b="1" dirty="0" err="1">
                <a:latin typeface="Times New Roman" panose="02020603050405020304" charset="0"/>
                <a:ea typeface="+mj-ea"/>
                <a:cs typeface="Times New Roman" panose="02020603050405020304" charset="0"/>
              </a:rPr>
              <a:t>rộng</a:t>
            </a:r>
            <a:r>
              <a:rPr lang="en-US" sz="2600" b="1" dirty="0">
                <a:latin typeface="Times New Roman" panose="02020603050405020304" charset="0"/>
                <a:ea typeface="+mj-ea"/>
                <a:cs typeface="Times New Roman" panose="02020603050405020304" charset="0"/>
              </a:rPr>
              <a:t>:</a:t>
            </a:r>
            <a:endParaRPr lang="en-US" sz="2600" dirty="0">
              <a:latin typeface="Times New Roman" panose="02020603050405020304" charset="0"/>
              <a:ea typeface="+mj-ea"/>
              <a:cs typeface="Times New Roman" panose="02020603050405020304" charset="0"/>
            </a:endParaRPr>
          </a:p>
        </p:txBody>
      </p:sp>
      <p:sp>
        <p:nvSpPr>
          <p:cNvPr id="25" name="Title 1"/>
          <p:cNvSpPr txBox="1"/>
          <p:nvPr/>
        </p:nvSpPr>
        <p:spPr>
          <a:xfrm>
            <a:off x="215900" y="4364688"/>
            <a:ext cx="8699500" cy="838200"/>
          </a:xfrm>
          <a:prstGeom prst="rect">
            <a:avLst/>
          </a:prstGeom>
        </p:spPr>
        <p:txBody>
          <a:bodyPr anchor="ctr">
            <a:normAutofit fontScale="92500" lnSpcReduction="10000"/>
          </a:bodyPr>
          <a:lstStyle/>
          <a:p>
            <a:pPr algn="just" fontAlgn="auto">
              <a:spcAft>
                <a:spcPts val="0"/>
              </a:spcAft>
              <a:defRPr/>
            </a:pPr>
            <a:r>
              <a:rPr lang="en-US" sz="2800" dirty="0">
                <a:latin typeface="Times New Roman" panose="02020603050405020304" charset="0"/>
                <a:ea typeface="+mj-ea"/>
                <a:cs typeface="Times New Roman" panose="02020603050405020304" charset="0"/>
              </a:rPr>
              <a:t>                               Sau </a:t>
            </a:r>
            <a:r>
              <a:rPr lang="en-US" sz="2800" dirty="0" err="1">
                <a:latin typeface="Times New Roman" panose="02020603050405020304" charset="0"/>
                <a:ea typeface="+mj-ea"/>
                <a:cs typeface="Times New Roman" panose="02020603050405020304" charset="0"/>
              </a:rPr>
              <a:t>khi</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cho</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biết</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kết</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cục</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có</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lời</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bình</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luận</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thêm</a:t>
            </a:r>
            <a:r>
              <a:rPr lang="en-US" sz="2800" dirty="0">
                <a:latin typeface="Times New Roman" panose="02020603050405020304" charset="0"/>
                <a:ea typeface="+mj-ea"/>
                <a:cs typeface="Times New Roman" panose="02020603050405020304" charset="0"/>
              </a:rPr>
              <a:t>.</a:t>
            </a:r>
          </a:p>
        </p:txBody>
      </p:sp>
      <p:grpSp>
        <p:nvGrpSpPr>
          <p:cNvPr id="3" name="Group 2">
            <a:extLst>
              <a:ext uri="{FF2B5EF4-FFF2-40B4-BE49-F238E27FC236}">
                <a16:creationId xmlns:a16="http://schemas.microsoft.com/office/drawing/2014/main" xmlns="" id="{D42EA5E5-0437-1E4E-AEC8-C22F9D4E4434}"/>
              </a:ext>
            </a:extLst>
          </p:cNvPr>
          <p:cNvGrpSpPr/>
          <p:nvPr/>
        </p:nvGrpSpPr>
        <p:grpSpPr>
          <a:xfrm>
            <a:off x="1580110" y="-199541"/>
            <a:ext cx="5638973" cy="1799926"/>
            <a:chOff x="1580110" y="-199541"/>
            <a:chExt cx="5638973" cy="1799926"/>
          </a:xfrm>
        </p:grpSpPr>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t="18309" r="63387" b="43217"/>
            <a:stretch>
              <a:fillRect/>
            </a:stretch>
          </p:blipFill>
          <p:spPr>
            <a:xfrm>
              <a:off x="1580110" y="-199541"/>
              <a:ext cx="5638973" cy="1799926"/>
            </a:xfrm>
            <a:prstGeom prst="rect">
              <a:avLst/>
            </a:prstGeom>
          </p:spPr>
        </p:pic>
        <p:sp>
          <p:nvSpPr>
            <p:cNvPr id="2" name="Rectangle 1"/>
            <p:cNvSpPr/>
            <p:nvPr/>
          </p:nvSpPr>
          <p:spPr>
            <a:xfrm>
              <a:off x="2507077" y="116083"/>
              <a:ext cx="4129845" cy="1168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a:solidFill>
                    <a:srgbClr val="00B050"/>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Nội dung bài học</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22" dur="1000" fill="hold"/>
                                        <p:tgtEl>
                                          <p:spTgt spid="1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grpId="0" nodeType="clickEffect">
                                  <p:stCondLst>
                                    <p:cond delay="0"/>
                                  </p:stCondLst>
                                  <p:iterate type="lt">
                                    <p:tmPct val="0"/>
                                  </p:iterate>
                                  <p:childTnLst>
                                    <p:set>
                                      <p:cBhvr>
                                        <p:cTn id="30" dur="1" fill="hold">
                                          <p:stCondLst>
                                            <p:cond delay="0"/>
                                          </p:stCondLst>
                                        </p:cTn>
                                        <p:tgtEl>
                                          <p:spTgt spid="20"/>
                                        </p:tgtEl>
                                        <p:attrNameLst>
                                          <p:attrName>style.visibility</p:attrName>
                                        </p:attrNameLst>
                                      </p:cBhvr>
                                      <p:to>
                                        <p:strVal val="visible"/>
                                      </p:to>
                                    </p:set>
                                    <p:animEffect transition="in" filter="barn(inHorizont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8"/>
                                        </p:tgtEl>
                                        <p:attrNameLst>
                                          <p:attrName>ppt_y</p:attrName>
                                        </p:attrNameLst>
                                      </p:cBhvr>
                                      <p:tavLst>
                                        <p:tav tm="0">
                                          <p:val>
                                            <p:strVal val="#ppt_y"/>
                                          </p:val>
                                        </p:tav>
                                        <p:tav tm="100000">
                                          <p:val>
                                            <p:strVal val="#ppt_y"/>
                                          </p:val>
                                        </p:tav>
                                      </p:tavLst>
                                    </p:anim>
                                    <p:anim calcmode="lin" valueType="num">
                                      <p:cBhvr>
                                        <p:cTn id="3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1" nodeType="clickEffect">
                                  <p:stCondLst>
                                    <p:cond delay="0"/>
                                  </p:stCondLst>
                                  <p:iterate type="lt">
                                    <p:tmPct val="5000"/>
                                  </p:iterate>
                                  <p:childTnLst>
                                    <p:set>
                                      <p:cBhvr>
                                        <p:cTn id="44" dur="1" fill="hold">
                                          <p:stCondLst>
                                            <p:cond delay="0"/>
                                          </p:stCondLst>
                                        </p:cTn>
                                        <p:tgtEl>
                                          <p:spTgt spid="20"/>
                                        </p:tgtEl>
                                        <p:attrNameLst>
                                          <p:attrName>style.visibility</p:attrName>
                                        </p:attrNameLst>
                                      </p:cBhvr>
                                      <p:to>
                                        <p:strVal val="visible"/>
                                      </p:to>
                                    </p:set>
                                    <p:anim calcmode="lin" valueType="num">
                                      <p:cBhvr>
                                        <p:cTn id="45" dur="1000" fill="hold"/>
                                        <p:tgtEl>
                                          <p:spTgt spid="20"/>
                                        </p:tgtEl>
                                        <p:attrNameLst>
                                          <p:attrName>ppt_w</p:attrName>
                                        </p:attrNameLst>
                                      </p:cBhvr>
                                      <p:tavLst>
                                        <p:tav tm="0">
                                          <p:val>
                                            <p:fltVal val="0"/>
                                          </p:val>
                                        </p:tav>
                                        <p:tav tm="100000">
                                          <p:val>
                                            <p:strVal val="#ppt_w"/>
                                          </p:val>
                                        </p:tav>
                                      </p:tavLst>
                                    </p:anim>
                                    <p:anim calcmode="lin" valueType="num">
                                      <p:cBhvr>
                                        <p:cTn id="46" dur="1000" fill="hold"/>
                                        <p:tgtEl>
                                          <p:spTgt spid="20"/>
                                        </p:tgtEl>
                                        <p:attrNameLst>
                                          <p:attrName>ppt_h</p:attrName>
                                        </p:attrNameLst>
                                      </p:cBhvr>
                                      <p:tavLst>
                                        <p:tav tm="0">
                                          <p:val>
                                            <p:fltVal val="0"/>
                                          </p:val>
                                        </p:tav>
                                        <p:tav tm="100000">
                                          <p:val>
                                            <p:strVal val="#ppt_h"/>
                                          </p:val>
                                        </p:tav>
                                      </p:tavLst>
                                    </p:anim>
                                    <p:anim calcmode="lin" valueType="num">
                                      <p:cBhvr>
                                        <p:cTn id="47" dur="1000" fill="hold"/>
                                        <p:tgtEl>
                                          <p:spTgt spid="20"/>
                                        </p:tgtEl>
                                        <p:attrNameLst>
                                          <p:attrName>style.rotation</p:attrName>
                                        </p:attrNameLst>
                                      </p:cBhvr>
                                      <p:tavLst>
                                        <p:tav tm="0">
                                          <p:val>
                                            <p:fltVal val="90"/>
                                          </p:val>
                                        </p:tav>
                                        <p:tav tm="100000">
                                          <p:val>
                                            <p:fltVal val="0"/>
                                          </p:val>
                                        </p:tav>
                                      </p:tavLst>
                                    </p:anim>
                                    <p:animEffect transition="in" filter="fade">
                                      <p:cBhvr>
                                        <p:cTn id="48" dur="10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iterate type="lt">
                                    <p:tmPct val="5000"/>
                                  </p:iterate>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style.rotation</p:attrName>
                                        </p:attrNameLst>
                                      </p:cBhvr>
                                      <p:tavLst>
                                        <p:tav tm="0">
                                          <p:val>
                                            <p:fltVal val="90"/>
                                          </p:val>
                                        </p:tav>
                                        <p:tav tm="100000">
                                          <p:val>
                                            <p:fltVal val="0"/>
                                          </p:val>
                                        </p:tav>
                                      </p:tavLst>
                                    </p:anim>
                                    <p:animEffect transition="in" filter="fade">
                                      <p:cBhvr>
                                        <p:cTn id="56" dur="1000"/>
                                        <p:tgtEl>
                                          <p:spTgt spid="21"/>
                                        </p:tgtEl>
                                      </p:cBhvr>
                                    </p:animEffect>
                                  </p:childTnLst>
                                </p:cTn>
                              </p:par>
                              <p:par>
                                <p:cTn id="57" presetID="17" presetClass="entr" presetSubtype="1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strVal val="#ppt_h"/>
                                          </p:val>
                                        </p:tav>
                                        <p:tav tm="100000">
                                          <p:val>
                                            <p:strVal val="#ppt_h"/>
                                          </p:val>
                                        </p:tav>
                                      </p:tavLst>
                                    </p:anim>
                                  </p:childTnLst>
                                </p:cTn>
                              </p:par>
                              <p:par>
                                <p:cTn id="61" presetID="17" presetClass="entr" presetSubtype="1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7" presetClass="entr" presetSubtype="1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0"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edge">
                                      <p:cBhvr>
                                        <p:cTn id="75"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0" grpId="1"/>
      <p:bldP spid="21" grpId="0"/>
      <p:bldP spid="22" grpId="0"/>
      <p:bldP spid="23" grpId="0"/>
      <p:bldP spid="2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t="27436"/>
          <a:stretch>
            <a:fillRect/>
          </a:stretch>
        </p:blipFill>
        <p:spPr>
          <a:xfrm>
            <a:off x="0" y="-20320"/>
            <a:ext cx="9144000" cy="3002280"/>
          </a:xfrm>
          <a:prstGeom prst="rect">
            <a:avLst/>
          </a:prstGeom>
        </p:spPr>
      </p:pic>
      <p:grpSp>
        <p:nvGrpSpPr>
          <p:cNvPr id="4" name="Group 3">
            <a:extLst>
              <a:ext uri="{FF2B5EF4-FFF2-40B4-BE49-F238E27FC236}">
                <a16:creationId xmlns:a16="http://schemas.microsoft.com/office/drawing/2014/main" xmlns="" id="{FD34B8CA-AE6A-EC4E-BBA0-5D0F78238CC6}"/>
              </a:ext>
            </a:extLst>
          </p:cNvPr>
          <p:cNvGrpSpPr/>
          <p:nvPr/>
        </p:nvGrpSpPr>
        <p:grpSpPr>
          <a:xfrm>
            <a:off x="2051487" y="-36960"/>
            <a:ext cx="5041026" cy="1517780"/>
            <a:chOff x="2051487" y="-36960"/>
            <a:chExt cx="5041026" cy="1517780"/>
          </a:xfrm>
        </p:grpSpPr>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t="18309" r="63387" b="43217"/>
            <a:stretch>
              <a:fillRect/>
            </a:stretch>
          </p:blipFill>
          <p:spPr>
            <a:xfrm>
              <a:off x="2051487" y="-36960"/>
              <a:ext cx="5041026" cy="1517780"/>
            </a:xfrm>
            <a:prstGeom prst="rect">
              <a:avLst/>
            </a:prstGeom>
          </p:spPr>
        </p:pic>
        <p:sp>
          <p:nvSpPr>
            <p:cNvPr id="2" name="Rectangle 1"/>
            <p:cNvSpPr/>
            <p:nvPr/>
          </p:nvSpPr>
          <p:spPr>
            <a:xfrm>
              <a:off x="2735796" y="137591"/>
              <a:ext cx="3672408" cy="1168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r>
                <a:rPr lang="en-GB" altLang="en-US" sz="4800" b="1" dirty="0">
                  <a:ln/>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Củng cố</a:t>
              </a:r>
            </a:p>
          </p:txBody>
        </p:sp>
      </p:grpSp>
      <p:sp>
        <p:nvSpPr>
          <p:cNvPr id="3" name="Title 1"/>
          <p:cNvSpPr txBox="1"/>
          <p:nvPr/>
        </p:nvSpPr>
        <p:spPr>
          <a:xfrm>
            <a:off x="342900" y="2436178"/>
            <a:ext cx="8458200" cy="2453005"/>
          </a:xfrm>
          <a:prstGeom prst="rect">
            <a:avLst/>
          </a:prstGeom>
        </p:spPr>
        <p:txBody>
          <a:bodyPr vert="horz" lIns="91440" tIns="45720" rIns="91440" bIns="45720" rtlCol="0"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defRPr/>
            </a:pPr>
            <a:r>
              <a:rPr lang="en-US" sz="3200" b="1" dirty="0">
                <a:latin typeface="Times New Roman" panose="02020603050405020304" charset="0"/>
                <a:cs typeface="Times New Roman" panose="02020603050405020304" charset="0"/>
              </a:rPr>
              <a:t/>
            </a:r>
            <a:br>
              <a:rPr lang="en-US" sz="3200" b="1" dirty="0">
                <a:latin typeface="Times New Roman" panose="02020603050405020304" charset="0"/>
                <a:cs typeface="Times New Roman" panose="02020603050405020304" charset="0"/>
              </a:rPr>
            </a:br>
            <a:r>
              <a:rPr lang="en-US" sz="3200" b="1" dirty="0">
                <a:latin typeface="Times New Roman" panose="02020603050405020304" charset="0"/>
                <a:cs typeface="Times New Roman" panose="02020603050405020304" charset="0"/>
              </a:rPr>
              <a:t>-</a:t>
            </a:r>
            <a:r>
              <a:rPr lang="en-GB" alt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Hãy</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nhắc</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lại</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hai</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kiểu</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mở</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bài</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trực</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tiếp</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gián</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tiếp</a:t>
            </a:r>
            <a:r>
              <a:rPr lang="en-US" sz="3600" b="1" dirty="0">
                <a:latin typeface="Times New Roman" panose="02020603050405020304" charset="0"/>
                <a:cs typeface="Times New Roman" panose="02020603050405020304" charset="0"/>
              </a:rPr>
              <a:t>)</a:t>
            </a:r>
            <a:r>
              <a:rPr lang="en-GB" altLang="en-US" sz="3600" b="1" dirty="0">
                <a:latin typeface="Times New Roman" panose="02020603050405020304" charset="0"/>
                <a:cs typeface="Times New Roman" panose="02020603050405020304" charset="0"/>
              </a:rPr>
              <a:t>.</a:t>
            </a:r>
            <a:r>
              <a:rPr lang="en-US" sz="3600" b="1" dirty="0">
                <a:latin typeface="Times New Roman" panose="02020603050405020304" charset="0"/>
                <a:cs typeface="Times New Roman" panose="02020603050405020304" charset="0"/>
              </a:rPr>
              <a:t/>
            </a:r>
            <a:br>
              <a:rPr lang="en-US" sz="3600" b="1" dirty="0">
                <a:latin typeface="Times New Roman" panose="02020603050405020304" charset="0"/>
                <a:cs typeface="Times New Roman" panose="02020603050405020304" charset="0"/>
              </a:rPr>
            </a:br>
            <a:r>
              <a:rPr lang="en-GB" altLang="en-US" sz="3600" b="1" dirty="0">
                <a:latin typeface="Times New Roman" panose="02020603050405020304" charset="0"/>
                <a:cs typeface="Times New Roman" panose="02020603050405020304" charset="0"/>
              </a:rPr>
              <a:t>- </a:t>
            </a:r>
            <a:r>
              <a:rPr lang="en-US" altLang="en-US" sz="3600" b="1" dirty="0" err="1">
                <a:latin typeface="Times New Roman" panose="02020603050405020304" charset="0"/>
                <a:cs typeface="Times New Roman" panose="02020603050405020304" charset="0"/>
              </a:rPr>
              <a:t>H</a:t>
            </a:r>
            <a:r>
              <a:rPr lang="en-US" sz="3600" b="1" dirty="0" err="1">
                <a:latin typeface="Times New Roman" panose="02020603050405020304" charset="0"/>
                <a:cs typeface="Times New Roman" panose="02020603050405020304" charset="0"/>
              </a:rPr>
              <a:t>ãy</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nhắc</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lại</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hai</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kiểu</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kết</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bài</a:t>
            </a:r>
            <a:r>
              <a:rPr lang="en-US" sz="3600" b="1" dirty="0">
                <a:latin typeface="Times New Roman" panose="02020603050405020304" charset="0"/>
                <a:cs typeface="Times New Roman" panose="02020603050405020304" charset="0"/>
              </a:rPr>
              <a:t> (</a:t>
            </a:r>
            <a:r>
              <a:rPr lang="en-GB" altLang="en-US" sz="3600" b="1" dirty="0">
                <a:latin typeface="Times New Roman" panose="02020603050405020304" charset="0"/>
                <a:cs typeface="Times New Roman" panose="02020603050405020304" charset="0"/>
              </a:rPr>
              <a:t>k</a:t>
            </a:r>
            <a:r>
              <a:rPr lang="en-US" sz="3600" b="1" dirty="0" err="1">
                <a:latin typeface="Times New Roman" panose="02020603050405020304" charset="0"/>
                <a:cs typeface="Times New Roman" panose="02020603050405020304" charset="0"/>
              </a:rPr>
              <a:t>hông</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mở</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rộng</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mở</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rộng</a:t>
            </a:r>
            <a:r>
              <a:rPr lang="en-US" sz="3600" b="1" dirty="0">
                <a:latin typeface="Times New Roman" panose="02020603050405020304" charset="0"/>
                <a:cs typeface="Times New Roman" panose="02020603050405020304" charset="0"/>
              </a:rPr>
              <a:t>)</a:t>
            </a:r>
            <a:r>
              <a:rPr lang="en-GB" altLang="en-US" sz="3600" b="1" dirty="0">
                <a:latin typeface="Times New Roman" panose="02020603050405020304" charset="0"/>
                <a:cs typeface="Times New Roman" panose="02020603050405020304" charset="0"/>
              </a:rPr>
              <a:t>.</a:t>
            </a:r>
            <a:r>
              <a:rPr lang="en-US" sz="3600" b="1" dirty="0">
                <a:latin typeface="Times New Roman" panose="02020603050405020304" charset="0"/>
                <a:cs typeface="Times New Roman" panose="02020603050405020304" charset="0"/>
              </a:rPr>
              <a:t/>
            </a:r>
            <a:br>
              <a:rPr lang="en-US" sz="3600" b="1" dirty="0">
                <a:latin typeface="Times New Roman" panose="02020603050405020304" charset="0"/>
                <a:cs typeface="Times New Roman" panose="02020603050405020304" charset="0"/>
              </a:rPr>
            </a:br>
            <a:endParaRPr lang="en-US" sz="3600" b="1" dirty="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16" presetClass="entr" presetSubtype="21" fill="hold" grpId="1"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 y="-20602"/>
            <a:ext cx="9144000" cy="514350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24962"/>
            <a:ext cx="9144000" cy="2017776"/>
          </a:xfrm>
          <a:prstGeom prst="rect">
            <a:avLst/>
          </a:prstGeom>
        </p:spPr>
      </p:pic>
      <p:grpSp>
        <p:nvGrpSpPr>
          <p:cNvPr id="12" name="组合 11"/>
          <p:cNvGrpSpPr/>
          <p:nvPr/>
        </p:nvGrpSpPr>
        <p:grpSpPr>
          <a:xfrm>
            <a:off x="690303" y="342900"/>
            <a:ext cx="1238251" cy="4800600"/>
            <a:chOff x="7686674" y="342900"/>
            <a:chExt cx="1238251" cy="4800600"/>
          </a:xfrm>
        </p:grpSpPr>
        <p:pic>
          <p:nvPicPr>
            <p:cNvPr id="5" name="图片 4"/>
            <p:cNvPicPr>
              <a:picLocks noChangeAspect="1"/>
            </p:cNvPicPr>
            <p:nvPr/>
          </p:nvPicPr>
          <p:blipFill rotWithShape="1">
            <a:blip r:embed="rId5">
              <a:extLst>
                <a:ext uri="{28A0092B-C50C-407E-A947-70E740481C1C}">
                  <a14:useLocalDpi xmlns:a14="http://schemas.microsoft.com/office/drawing/2010/main" val="0"/>
                </a:ext>
              </a:extLst>
            </a:blip>
            <a:srcRect l="84062" t="6666" r="2396"/>
            <a:stretch>
              <a:fillRect/>
            </a:stretch>
          </p:blipFill>
          <p:spPr>
            <a:xfrm>
              <a:off x="7686674" y="342900"/>
              <a:ext cx="1238251" cy="4800600"/>
            </a:xfrm>
            <a:prstGeom prst="rect">
              <a:avLst/>
            </a:prstGeom>
          </p:spPr>
        </p:pic>
        <p:sp>
          <p:nvSpPr>
            <p:cNvPr id="10" name="椭圆 9"/>
            <p:cNvSpPr/>
            <p:nvPr/>
          </p:nvSpPr>
          <p:spPr>
            <a:xfrm>
              <a:off x="7973884" y="1304390"/>
              <a:ext cx="663830" cy="658604"/>
            </a:xfrm>
            <a:prstGeom prst="ellipse">
              <a:avLst/>
            </a:prstGeom>
            <a:solidFill>
              <a:schemeClr val="tx1">
                <a:lumMod val="95000"/>
                <a:lumOff val="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
          <p:nvSpPr>
            <p:cNvPr id="11" name="椭圆 10"/>
            <p:cNvSpPr/>
            <p:nvPr/>
          </p:nvSpPr>
          <p:spPr>
            <a:xfrm>
              <a:off x="8019862" y="2056041"/>
              <a:ext cx="663830" cy="658604"/>
            </a:xfrm>
            <a:prstGeom prst="ellipse">
              <a:avLst/>
            </a:prstGeom>
            <a:solidFill>
              <a:schemeClr val="tx1">
                <a:lumMod val="95000"/>
                <a:lumOff val="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grpSp>
      <p:pic>
        <p:nvPicPr>
          <p:cNvPr id="14" name="图片 13"/>
          <p:cNvPicPr>
            <a:picLocks noChangeAspect="1"/>
          </p:cNvPicPr>
          <p:nvPr/>
        </p:nvPicPr>
        <p:blipFill rotWithShape="1">
          <a:blip r:embed="rId5">
            <a:extLst>
              <a:ext uri="{28A0092B-C50C-407E-A947-70E740481C1C}">
                <a14:useLocalDpi xmlns:a14="http://schemas.microsoft.com/office/drawing/2010/main" val="0"/>
              </a:ext>
            </a:extLst>
          </a:blip>
          <a:srcRect l="84062" t="6666" r="2396"/>
          <a:stretch>
            <a:fillRect/>
          </a:stretch>
        </p:blipFill>
        <p:spPr>
          <a:xfrm>
            <a:off x="690302" y="342900"/>
            <a:ext cx="1238251" cy="4800600"/>
          </a:xfrm>
          <a:prstGeom prst="rect">
            <a:avLst/>
          </a:prstGeom>
        </p:spPr>
      </p:pic>
      <p:sp>
        <p:nvSpPr>
          <p:cNvPr id="15" name="椭圆 14"/>
          <p:cNvSpPr/>
          <p:nvPr/>
        </p:nvSpPr>
        <p:spPr>
          <a:xfrm>
            <a:off x="984352" y="1324742"/>
            <a:ext cx="663830" cy="658604"/>
          </a:xfrm>
          <a:prstGeom prst="ellipse">
            <a:avLst/>
          </a:prstGeom>
          <a:solidFill>
            <a:schemeClr val="tx1">
              <a:lumMod val="95000"/>
              <a:lumOff val="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
        <p:nvSpPr>
          <p:cNvPr id="16" name="椭圆 15"/>
          <p:cNvSpPr/>
          <p:nvPr/>
        </p:nvSpPr>
        <p:spPr>
          <a:xfrm>
            <a:off x="1030330" y="2076393"/>
            <a:ext cx="663830" cy="658604"/>
          </a:xfrm>
          <a:prstGeom prst="ellipse">
            <a:avLst/>
          </a:prstGeom>
          <a:solidFill>
            <a:schemeClr val="tx1">
              <a:lumMod val="95000"/>
              <a:lumOff val="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
        <p:nvSpPr>
          <p:cNvPr id="17" name="椭圆 16"/>
          <p:cNvSpPr/>
          <p:nvPr/>
        </p:nvSpPr>
        <p:spPr>
          <a:xfrm>
            <a:off x="984352" y="550625"/>
            <a:ext cx="663830" cy="658604"/>
          </a:xfrm>
          <a:prstGeom prst="ellipse">
            <a:avLst/>
          </a:prstGeom>
          <a:solidFill>
            <a:schemeClr val="tx1">
              <a:lumMod val="95000"/>
              <a:lumOff val="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pic>
        <p:nvPicPr>
          <p:cNvPr id="20" name="图片 5"/>
          <p:cNvPicPr>
            <a:picLocks noChangeAspect="1"/>
          </p:cNvPicPr>
          <p:nvPr/>
        </p:nvPicPr>
        <p:blipFill rotWithShape="1">
          <a:blip r:embed="rId6" cstate="print">
            <a:extLst>
              <a:ext uri="{28A0092B-C50C-407E-A947-70E740481C1C}">
                <a14:useLocalDpi xmlns:a14="http://schemas.microsoft.com/office/drawing/2010/main" val="0"/>
              </a:ext>
            </a:extLst>
          </a:blip>
          <a:srcRect l="63854" t="4630" r="3021" b="53624"/>
          <a:stretch>
            <a:fillRect/>
          </a:stretch>
        </p:blipFill>
        <p:spPr>
          <a:xfrm>
            <a:off x="6444208" y="1007672"/>
            <a:ext cx="1967087" cy="1394464"/>
          </a:xfrm>
          <a:prstGeom prst="rect">
            <a:avLst/>
          </a:prstGeom>
        </p:spPr>
      </p:pic>
      <p:pic>
        <p:nvPicPr>
          <p:cNvPr id="22"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888796" y="-20538"/>
            <a:ext cx="1944216" cy="1849951"/>
          </a:xfrm>
          <a:prstGeom prst="rect">
            <a:avLst/>
          </a:prstGeom>
        </p:spPr>
      </p:pic>
      <p:pic>
        <p:nvPicPr>
          <p:cNvPr id="3" name="Picture 2"/>
          <p:cNvPicPr>
            <a:picLocks noChangeAspect="1"/>
          </p:cNvPicPr>
          <p:nvPr/>
        </p:nvPicPr>
        <p:blipFill>
          <a:blip r:embed="rId8"/>
          <a:stretch>
            <a:fillRect/>
          </a:stretch>
        </p:blipFill>
        <p:spPr>
          <a:xfrm>
            <a:off x="1835785" y="2283460"/>
            <a:ext cx="6067425" cy="714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29">
            <a:extLst>
              <a:ext uri="{FF2B5EF4-FFF2-40B4-BE49-F238E27FC236}">
                <a16:creationId xmlns:a16="http://schemas.microsoft.com/office/drawing/2014/main" xmlns="" id="{50F7044B-00EC-7B48-9F26-84C581AF4173}"/>
              </a:ext>
            </a:extLst>
          </p:cNvPr>
          <p:cNvSpPr/>
          <p:nvPr/>
        </p:nvSpPr>
        <p:spPr>
          <a:xfrm rot="5400000" flipH="1">
            <a:off x="4983898" y="-1303850"/>
            <a:ext cx="906248" cy="5280361"/>
          </a:xfrm>
          <a:prstGeom prst="round2SameRect">
            <a:avLst>
              <a:gd name="adj1" fmla="val 50000"/>
              <a:gd name="adj2"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Times New Roman" panose="02020603050405020304" pitchFamily="18" charset="0"/>
              <a:ea typeface=".黑体-??" panose="02000500000000000000" pitchFamily="2" charset="-122"/>
              <a:cs typeface="Times New Roman" panose="02020603050405020304" pitchFamily="18" charset="0"/>
              <a:sym typeface="+mn-lt"/>
            </a:endParaRPr>
          </a:p>
        </p:txBody>
      </p:sp>
      <p:sp>
        <p:nvSpPr>
          <p:cNvPr id="5" name="矩形: 圆顶角 25">
            <a:extLst>
              <a:ext uri="{FF2B5EF4-FFF2-40B4-BE49-F238E27FC236}">
                <a16:creationId xmlns:a16="http://schemas.microsoft.com/office/drawing/2014/main" xmlns="" id="{D9AF7E95-CE4F-C443-A93B-6491C6EFF91C}"/>
              </a:ext>
            </a:extLst>
          </p:cNvPr>
          <p:cNvSpPr/>
          <p:nvPr/>
        </p:nvSpPr>
        <p:spPr>
          <a:xfrm rot="16200000">
            <a:off x="1317223" y="527191"/>
            <a:ext cx="906251" cy="1618276"/>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黑体-韩语" panose="02000500000000000000" pitchFamily="2" charset="-122"/>
              <a:ea typeface=".黑体-韩语" panose="02000500000000000000" pitchFamily="2" charset="-122"/>
              <a:cs typeface="+mn-ea"/>
              <a:sym typeface="+mn-lt"/>
            </a:endParaRPr>
          </a:p>
        </p:txBody>
      </p:sp>
      <p:sp>
        <p:nvSpPr>
          <p:cNvPr id="6" name="TextBox 25">
            <a:extLst>
              <a:ext uri="{FF2B5EF4-FFF2-40B4-BE49-F238E27FC236}">
                <a16:creationId xmlns:a16="http://schemas.microsoft.com/office/drawing/2014/main" xmlns="" id="{00184009-21E0-9249-B884-7F2F1B9E9302}"/>
              </a:ext>
            </a:extLst>
          </p:cNvPr>
          <p:cNvSpPr txBox="1"/>
          <p:nvPr/>
        </p:nvSpPr>
        <p:spPr>
          <a:xfrm flipH="1">
            <a:off x="2955220" y="1120885"/>
            <a:ext cx="4774644" cy="430887"/>
          </a:xfrm>
          <a:prstGeom prst="rect">
            <a:avLst/>
          </a:prstGeom>
          <a:noFill/>
        </p:spPr>
        <p:txBody>
          <a:bodyPr wrap="square" lIns="0" tIns="0" rIns="0" bIns="0" rtlCol="0">
            <a:spAutoFit/>
            <a:scene3d>
              <a:camera prst="orthographicFront"/>
              <a:lightRig rig="threePt" dir="t"/>
            </a:scene3d>
          </a:bodyPr>
          <a:lstStyle/>
          <a:p>
            <a:pPr lvl="0" fontAlgn="base"/>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Giới</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thiệu</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bao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quát</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về</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cảnh</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sẽ</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tả</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a:t>
            </a:r>
            <a:endParaRPr lang="zh-CN" altLang="zh-CN" sz="2800" strike="noStrike" noProof="1">
              <a:effectLst/>
              <a:latin typeface="Times New Roman" panose="02020603050405020304" pitchFamily="18" charset="0"/>
              <a:ea typeface=".黑体-??" panose="02000500000000000000" pitchFamily="2" charset="-122"/>
              <a:cs typeface="Times New Roman" panose="02020603050405020304" pitchFamily="18" charset="0"/>
              <a:sym typeface="+mn-lt"/>
            </a:endParaRPr>
          </a:p>
        </p:txBody>
      </p:sp>
      <p:sp>
        <p:nvSpPr>
          <p:cNvPr id="7" name="TextBox 25">
            <a:extLst>
              <a:ext uri="{FF2B5EF4-FFF2-40B4-BE49-F238E27FC236}">
                <a16:creationId xmlns:a16="http://schemas.microsoft.com/office/drawing/2014/main" xmlns="" id="{FBD26CC4-3334-B143-8BFC-6866514DFD87}"/>
              </a:ext>
            </a:extLst>
          </p:cNvPr>
          <p:cNvSpPr txBox="1"/>
          <p:nvPr/>
        </p:nvSpPr>
        <p:spPr>
          <a:xfrm flipH="1">
            <a:off x="859026" y="1151663"/>
            <a:ext cx="1896932" cy="369332"/>
          </a:xfrm>
          <a:prstGeom prst="rect">
            <a:avLst/>
          </a:prstGeom>
          <a:noFill/>
        </p:spPr>
        <p:txBody>
          <a:bodyPr wrap="square" lIns="0" tIns="0" rIns="0" bIns="0" rtlCol="0">
            <a:spAutoFit/>
            <a:scene3d>
              <a:camera prst="orthographicFront"/>
              <a:lightRig rig="threePt" dir="t"/>
            </a:scene3d>
          </a:bodyPr>
          <a:lstStyle/>
          <a:p>
            <a:pPr lvl="0" algn="ctr" fontAlgn="base"/>
            <a:r>
              <a:rPr lang="en-US" altLang="zh-CN" sz="2400" b="1" strike="noStrike" noProof="1">
                <a:solidFill>
                  <a:schemeClr val="bg1"/>
                </a:solidFill>
                <a:effectLst/>
                <a:latin typeface="Times New Roman" panose="02020603050405020304" pitchFamily="18" charset="0"/>
                <a:ea typeface=".黑体-韩语" panose="02000500000000000000" pitchFamily="2" charset="-122"/>
                <a:cs typeface="Times New Roman" panose="02020603050405020304" pitchFamily="18" charset="0"/>
                <a:sym typeface="+mn-lt"/>
              </a:rPr>
              <a:t>MỞ BÀI</a:t>
            </a:r>
          </a:p>
        </p:txBody>
      </p:sp>
      <p:sp>
        <p:nvSpPr>
          <p:cNvPr id="8" name="矩形: 圆顶角 30">
            <a:extLst>
              <a:ext uri="{FF2B5EF4-FFF2-40B4-BE49-F238E27FC236}">
                <a16:creationId xmlns:a16="http://schemas.microsoft.com/office/drawing/2014/main" xmlns="" id="{033CCAA8-4BDC-8B43-82CF-DE206C35AD71}"/>
              </a:ext>
            </a:extLst>
          </p:cNvPr>
          <p:cNvSpPr/>
          <p:nvPr/>
        </p:nvSpPr>
        <p:spPr>
          <a:xfrm rot="5400000" flipH="1">
            <a:off x="4983897" y="-171103"/>
            <a:ext cx="906247" cy="5280358"/>
          </a:xfrm>
          <a:prstGeom prst="round2SameRect">
            <a:avLst>
              <a:gd name="adj1" fmla="val 50000"/>
              <a:gd name="adj2"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Times New Roman" panose="02020603050405020304" pitchFamily="18" charset="0"/>
              <a:ea typeface=".黑体-??" panose="02000500000000000000" pitchFamily="2" charset="-122"/>
              <a:cs typeface="Times New Roman" panose="02020603050405020304" pitchFamily="18" charset="0"/>
              <a:sym typeface="+mn-lt"/>
            </a:endParaRPr>
          </a:p>
        </p:txBody>
      </p:sp>
      <p:sp>
        <p:nvSpPr>
          <p:cNvPr id="9" name="矩形: 圆顶角 26">
            <a:extLst>
              <a:ext uri="{FF2B5EF4-FFF2-40B4-BE49-F238E27FC236}">
                <a16:creationId xmlns:a16="http://schemas.microsoft.com/office/drawing/2014/main" xmlns="" id="{C3232DD7-CF87-504C-A1C3-C24B15CC7303}"/>
              </a:ext>
            </a:extLst>
          </p:cNvPr>
          <p:cNvSpPr/>
          <p:nvPr/>
        </p:nvSpPr>
        <p:spPr>
          <a:xfrm rot="16200000">
            <a:off x="1317225" y="1659938"/>
            <a:ext cx="906247" cy="1618276"/>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黑体-韩语" panose="02000500000000000000" pitchFamily="2" charset="-122"/>
              <a:ea typeface=".黑体-韩语" panose="02000500000000000000" pitchFamily="2" charset="-122"/>
              <a:cs typeface="+mn-ea"/>
              <a:sym typeface="+mn-lt"/>
            </a:endParaRPr>
          </a:p>
        </p:txBody>
      </p:sp>
      <p:sp>
        <p:nvSpPr>
          <p:cNvPr id="10" name="TextBox 25">
            <a:extLst>
              <a:ext uri="{FF2B5EF4-FFF2-40B4-BE49-F238E27FC236}">
                <a16:creationId xmlns:a16="http://schemas.microsoft.com/office/drawing/2014/main" xmlns="" id="{12455920-ADD5-854C-8260-F8CFD688F71C}"/>
              </a:ext>
            </a:extLst>
          </p:cNvPr>
          <p:cNvSpPr txBox="1"/>
          <p:nvPr/>
        </p:nvSpPr>
        <p:spPr>
          <a:xfrm flipH="1">
            <a:off x="2955218" y="2027134"/>
            <a:ext cx="4849554" cy="861774"/>
          </a:xfrm>
          <a:prstGeom prst="rect">
            <a:avLst/>
          </a:prstGeom>
          <a:noFill/>
        </p:spPr>
        <p:txBody>
          <a:bodyPr wrap="square" lIns="0" tIns="0" rIns="0" bIns="0" rtlCol="0">
            <a:spAutoFit/>
            <a:scene3d>
              <a:camera prst="orthographicFront"/>
              <a:lightRig rig="threePt" dir="t"/>
            </a:scene3d>
          </a:bodyPr>
          <a:lstStyle/>
          <a:p>
            <a:pPr lvl="0" fontAlgn="base"/>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Tả</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từng</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phần</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của</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cảnh</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hoặc</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sự</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thay</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đổi</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của</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cảnh</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theo</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thời</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gian</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endParaRPr lang="zh-CN" altLang="zh-CN" sz="2800" strike="noStrike" noProof="1">
              <a:effectLst/>
              <a:latin typeface="Times New Roman" panose="02020603050405020304" pitchFamily="18" charset="0"/>
              <a:ea typeface=".黑体-??" panose="02000500000000000000" pitchFamily="2" charset="-122"/>
              <a:cs typeface="Times New Roman" panose="02020603050405020304" pitchFamily="18" charset="0"/>
              <a:sym typeface="+mn-lt"/>
            </a:endParaRPr>
          </a:p>
        </p:txBody>
      </p:sp>
      <p:sp>
        <p:nvSpPr>
          <p:cNvPr id="11" name="TextBox 25">
            <a:extLst>
              <a:ext uri="{FF2B5EF4-FFF2-40B4-BE49-F238E27FC236}">
                <a16:creationId xmlns:a16="http://schemas.microsoft.com/office/drawing/2014/main" xmlns="" id="{D165171B-CC72-DC4D-BA71-6746F9EF5095}"/>
              </a:ext>
            </a:extLst>
          </p:cNvPr>
          <p:cNvSpPr txBox="1"/>
          <p:nvPr/>
        </p:nvSpPr>
        <p:spPr>
          <a:xfrm flipH="1">
            <a:off x="838200" y="2302580"/>
            <a:ext cx="1848112" cy="369332"/>
          </a:xfrm>
          <a:prstGeom prst="rect">
            <a:avLst/>
          </a:prstGeom>
          <a:noFill/>
        </p:spPr>
        <p:txBody>
          <a:bodyPr wrap="square" lIns="0" tIns="0" rIns="0" bIns="0" rtlCol="0">
            <a:spAutoFit/>
            <a:scene3d>
              <a:camera prst="orthographicFront"/>
              <a:lightRig rig="threePt" dir="t"/>
            </a:scene3d>
          </a:bodyPr>
          <a:lstStyle/>
          <a:p>
            <a:pPr lvl="0" algn="ctr" fontAlgn="base"/>
            <a:r>
              <a:rPr lang="en-US" altLang="zh-CN" sz="2400" b="1" strike="noStrike" noProof="1">
                <a:solidFill>
                  <a:schemeClr val="bg1"/>
                </a:solidFill>
                <a:effectLst/>
                <a:latin typeface="Times New Roman" panose="02020603050405020304" pitchFamily="18" charset="0"/>
                <a:ea typeface=".黑体-韩语" panose="02000500000000000000" pitchFamily="2" charset="-122"/>
                <a:cs typeface="Times New Roman" panose="02020603050405020304" pitchFamily="18" charset="0"/>
                <a:sym typeface="+mn-lt"/>
              </a:rPr>
              <a:t>THÂN BÀI</a:t>
            </a:r>
          </a:p>
        </p:txBody>
      </p:sp>
      <p:sp>
        <p:nvSpPr>
          <p:cNvPr id="12" name="矩形: 圆顶角 31">
            <a:extLst>
              <a:ext uri="{FF2B5EF4-FFF2-40B4-BE49-F238E27FC236}">
                <a16:creationId xmlns:a16="http://schemas.microsoft.com/office/drawing/2014/main" xmlns="" id="{DE14B124-31FB-5341-B574-F3C70D76D169}"/>
              </a:ext>
            </a:extLst>
          </p:cNvPr>
          <p:cNvSpPr/>
          <p:nvPr/>
        </p:nvSpPr>
        <p:spPr>
          <a:xfrm rot="5400000" flipH="1">
            <a:off x="4983894" y="961642"/>
            <a:ext cx="906247" cy="5280355"/>
          </a:xfrm>
          <a:prstGeom prst="round2SameRect">
            <a:avLst>
              <a:gd name="adj1" fmla="val 50000"/>
              <a:gd name="adj2"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Times New Roman" panose="02020603050405020304" pitchFamily="18" charset="0"/>
              <a:ea typeface=".黑体-??" panose="02000500000000000000" pitchFamily="2" charset="-122"/>
              <a:cs typeface="Times New Roman" panose="02020603050405020304" pitchFamily="18" charset="0"/>
              <a:sym typeface="+mn-lt"/>
            </a:endParaRPr>
          </a:p>
        </p:txBody>
      </p:sp>
      <p:sp>
        <p:nvSpPr>
          <p:cNvPr id="13" name="矩形: 圆顶角 27">
            <a:extLst>
              <a:ext uri="{FF2B5EF4-FFF2-40B4-BE49-F238E27FC236}">
                <a16:creationId xmlns:a16="http://schemas.microsoft.com/office/drawing/2014/main" xmlns="" id="{D93EEF55-5E8D-6345-BA9A-B49CC053DFBB}"/>
              </a:ext>
            </a:extLst>
          </p:cNvPr>
          <p:cNvSpPr/>
          <p:nvPr/>
        </p:nvSpPr>
        <p:spPr>
          <a:xfrm rot="16200000">
            <a:off x="1317225" y="2792683"/>
            <a:ext cx="906247" cy="1618276"/>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黑体-韩语" panose="02000500000000000000" pitchFamily="2" charset="-122"/>
              <a:ea typeface=".黑体-韩语" panose="02000500000000000000" pitchFamily="2" charset="-122"/>
              <a:cs typeface="+mn-ea"/>
              <a:sym typeface="+mn-lt"/>
            </a:endParaRPr>
          </a:p>
        </p:txBody>
      </p:sp>
      <p:sp>
        <p:nvSpPr>
          <p:cNvPr id="14" name="TextBox 25">
            <a:extLst>
              <a:ext uri="{FF2B5EF4-FFF2-40B4-BE49-F238E27FC236}">
                <a16:creationId xmlns:a16="http://schemas.microsoft.com/office/drawing/2014/main" xmlns="" id="{29B68D06-E7CB-7540-9034-BC8A81ACBAF0}"/>
              </a:ext>
            </a:extLst>
          </p:cNvPr>
          <p:cNvSpPr txBox="1"/>
          <p:nvPr/>
        </p:nvSpPr>
        <p:spPr>
          <a:xfrm flipH="1">
            <a:off x="2955215" y="3386376"/>
            <a:ext cx="4774648" cy="430887"/>
          </a:xfrm>
          <a:prstGeom prst="rect">
            <a:avLst/>
          </a:prstGeom>
          <a:noFill/>
        </p:spPr>
        <p:txBody>
          <a:bodyPr wrap="square" lIns="0" tIns="0" rIns="0" bIns="0" rtlCol="0">
            <a:spAutoFit/>
            <a:scene3d>
              <a:camera prst="orthographicFront"/>
              <a:lightRig rig="threePt" dir="t"/>
            </a:scene3d>
          </a:bodyPr>
          <a:lstStyle/>
          <a:p>
            <a:pPr lvl="0" fontAlgn="base"/>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Cảm</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nghĩ</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của</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em</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về</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cảnh</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vật</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đó</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a:t>
            </a:r>
            <a:endParaRPr lang="zh-CN" altLang="zh-CN" sz="2800" strike="noStrike" noProof="1">
              <a:effectLst/>
              <a:latin typeface="Times New Roman" panose="02020603050405020304" pitchFamily="18" charset="0"/>
              <a:ea typeface=".黑体-??" panose="02000500000000000000" pitchFamily="2" charset="-122"/>
              <a:cs typeface="Times New Roman" panose="02020603050405020304" pitchFamily="18" charset="0"/>
              <a:sym typeface="+mn-lt"/>
            </a:endParaRPr>
          </a:p>
        </p:txBody>
      </p:sp>
      <p:sp>
        <p:nvSpPr>
          <p:cNvPr id="15" name="TextBox 25">
            <a:extLst>
              <a:ext uri="{FF2B5EF4-FFF2-40B4-BE49-F238E27FC236}">
                <a16:creationId xmlns:a16="http://schemas.microsoft.com/office/drawing/2014/main" xmlns="" id="{3968F716-A22C-A74A-BE8E-FF2F241E0BCA}"/>
              </a:ext>
            </a:extLst>
          </p:cNvPr>
          <p:cNvSpPr txBox="1"/>
          <p:nvPr/>
        </p:nvSpPr>
        <p:spPr>
          <a:xfrm flipH="1">
            <a:off x="1030562" y="3453497"/>
            <a:ext cx="1614249" cy="369332"/>
          </a:xfrm>
          <a:prstGeom prst="rect">
            <a:avLst/>
          </a:prstGeom>
          <a:noFill/>
        </p:spPr>
        <p:txBody>
          <a:bodyPr wrap="square" lIns="0" tIns="0" rIns="0" bIns="0" rtlCol="0">
            <a:spAutoFit/>
            <a:scene3d>
              <a:camera prst="orthographicFront"/>
              <a:lightRig rig="threePt" dir="t"/>
            </a:scene3d>
          </a:bodyPr>
          <a:lstStyle/>
          <a:p>
            <a:pPr lvl="0" algn="ctr" fontAlgn="base"/>
            <a:r>
              <a:rPr lang="en-US" altLang="zh-CN" sz="2400" b="1" strike="noStrike" noProof="1">
                <a:solidFill>
                  <a:schemeClr val="bg1"/>
                </a:solidFill>
                <a:effectLst/>
                <a:latin typeface="Times New Roman" panose="02020603050405020304" pitchFamily="18" charset="0"/>
                <a:ea typeface=".黑体-韩语" panose="02000500000000000000" pitchFamily="2" charset="-122"/>
                <a:cs typeface="Times New Roman" panose="02020603050405020304" pitchFamily="18" charset="0"/>
                <a:sym typeface="+mn-lt"/>
              </a:rPr>
              <a:t>KẾT BÀI</a:t>
            </a:r>
          </a:p>
        </p:txBody>
      </p:sp>
      <p:sp>
        <p:nvSpPr>
          <p:cNvPr id="17" name="Rectangle 16">
            <a:extLst>
              <a:ext uri="{FF2B5EF4-FFF2-40B4-BE49-F238E27FC236}">
                <a16:creationId xmlns:a16="http://schemas.microsoft.com/office/drawing/2014/main" xmlns="" id="{2B8054DD-5C42-1E44-A4F3-C0899D38D071}"/>
              </a:ext>
            </a:extLst>
          </p:cNvPr>
          <p:cNvSpPr/>
          <p:nvPr/>
        </p:nvSpPr>
        <p:spPr>
          <a:xfrm>
            <a:off x="2362200" y="133350"/>
            <a:ext cx="4648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b="1" dirty="0">
                <a:solidFill>
                  <a:schemeClr val="accent3">
                    <a:lumMod val="75000"/>
                  </a:schemeClr>
                </a:solidFill>
                <a:latin typeface="Times New Roman" panose="02020603050405020304" pitchFamily="18" charset="0"/>
                <a:cs typeface="Times New Roman" panose="02020603050405020304" pitchFamily="18" charset="0"/>
              </a:rPr>
              <a:t>BÀI VĂN TẢ CẢNH</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animBg="1"/>
      <p:bldP spid="10" grpId="0"/>
      <p:bldP spid="11" grpId="0"/>
      <p:bldP spid="12" grpId="0" animBg="1"/>
      <p:bldP spid="13" grpId="0" animBg="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62000" y="666750"/>
            <a:ext cx="2876550" cy="2971800"/>
          </a:xfrm>
          <a:prstGeom prst="rect">
            <a:avLst/>
          </a:prstGeom>
        </p:spPr>
      </p:pic>
      <p:sp>
        <p:nvSpPr>
          <p:cNvPr id="5" name="Rounded Rectangle 4"/>
          <p:cNvSpPr/>
          <p:nvPr/>
        </p:nvSpPr>
        <p:spPr>
          <a:xfrm>
            <a:off x="5029200" y="361950"/>
            <a:ext cx="3059430" cy="533400"/>
          </a:xfrm>
          <a:prstGeom prst="roundRect">
            <a:avLst/>
          </a:prstGeom>
          <a:solidFill>
            <a:schemeClr val="accent2">
              <a:lumMod val="40000"/>
              <a:lumOff val="60000"/>
            </a:schemeClr>
          </a:solidFill>
        </p:spPr>
        <p:style>
          <a:lnRef idx="1">
            <a:schemeClr val="accent4"/>
          </a:lnRef>
          <a:fillRef idx="3">
            <a:schemeClr val="accent4"/>
          </a:fillRef>
          <a:effectRef idx="2">
            <a:schemeClr val="accent4"/>
          </a:effectRef>
          <a:fontRef idx="minor">
            <a:schemeClr val="lt1"/>
          </a:fontRef>
        </p:style>
        <p:txBody>
          <a:bodyPr rtlCol="0" anchor="ctr">
            <a:scene3d>
              <a:camera prst="orthographicFront"/>
              <a:lightRig rig="threePt" dir="t"/>
            </a:scene3d>
          </a:bodyPr>
          <a:lstStyle/>
          <a:p>
            <a:pPr algn="ctr"/>
            <a:r>
              <a:rPr lang="en-GB" alt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Trực</a:t>
            </a:r>
            <a:r>
              <a:rPr lang="en-GB" altLang="en-US" sz="28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tiếp</a:t>
            </a:r>
            <a:endParaRPr lang="en-GB" altLang="en-US" sz="28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8" name="Rounded Rectangle 7"/>
          <p:cNvSpPr/>
          <p:nvPr/>
        </p:nvSpPr>
        <p:spPr>
          <a:xfrm>
            <a:off x="5029200" y="1200150"/>
            <a:ext cx="3059430" cy="533400"/>
          </a:xfrm>
          <a:prstGeom prst="roundRect">
            <a:avLst/>
          </a:prstGeom>
          <a:solidFill>
            <a:schemeClr val="accent2">
              <a:lumMod val="40000"/>
              <a:lumOff val="60000"/>
            </a:schemeClr>
          </a:solidFill>
        </p:spPr>
        <p:style>
          <a:lnRef idx="1">
            <a:schemeClr val="accent4"/>
          </a:lnRef>
          <a:fillRef idx="3">
            <a:schemeClr val="accent4"/>
          </a:fillRef>
          <a:effectRef idx="2">
            <a:schemeClr val="accent4"/>
          </a:effectRef>
          <a:fontRef idx="minor">
            <a:schemeClr val="lt1"/>
          </a:fontRef>
        </p:style>
        <p:txBody>
          <a:bodyPr rtlCol="0" anchor="ctr">
            <a:scene3d>
              <a:camera prst="orthographicFront"/>
              <a:lightRig rig="threePt" dir="t"/>
            </a:scene3d>
          </a:bodyPr>
          <a:lstStyle/>
          <a:p>
            <a:pPr algn="ctr"/>
            <a:r>
              <a:rPr lang="en-GB" alt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Gián</a:t>
            </a:r>
            <a:r>
              <a:rPr lang="en-GB" altLang="en-US" sz="28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tiếp</a:t>
            </a:r>
            <a:endParaRPr lang="en-GB" altLang="en-US" sz="28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9" name="Rounded Rectangle 8"/>
          <p:cNvSpPr/>
          <p:nvPr/>
        </p:nvSpPr>
        <p:spPr>
          <a:xfrm>
            <a:off x="5029200" y="2190750"/>
            <a:ext cx="3059430" cy="533400"/>
          </a:xfrm>
          <a:prstGeom prst="roundRect">
            <a:avLst/>
          </a:prstGeom>
          <a:solidFill>
            <a:srgbClr val="FF9300"/>
          </a:solidFill>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threePt" dir="t"/>
            </a:scene3d>
          </a:bodyPr>
          <a:lstStyle/>
          <a:p>
            <a:pPr algn="ctr"/>
            <a:r>
              <a:rPr lang="en-GB" alt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Không</a:t>
            </a:r>
            <a:r>
              <a:rPr lang="en-GB" altLang="en-US" sz="28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mở</a:t>
            </a:r>
            <a:r>
              <a:rPr lang="en-GB" altLang="en-US" sz="28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rộng</a:t>
            </a:r>
            <a:endParaRPr lang="en-GB" altLang="en-US" sz="28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10" name="Rounded Rectangle 9"/>
          <p:cNvSpPr/>
          <p:nvPr/>
        </p:nvSpPr>
        <p:spPr>
          <a:xfrm>
            <a:off x="5029200" y="3028950"/>
            <a:ext cx="3059430" cy="533400"/>
          </a:xfrm>
          <a:prstGeom prst="roundRect">
            <a:avLst/>
          </a:prstGeom>
          <a:solidFill>
            <a:srgbClr val="FF9300"/>
          </a:solidFill>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threePt" dir="t"/>
            </a:scene3d>
          </a:bodyPr>
          <a:lstStyle/>
          <a:p>
            <a:pPr algn="ctr"/>
            <a:r>
              <a:rPr lang="en-GB" alt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Mở</a:t>
            </a:r>
            <a:r>
              <a:rPr lang="en-GB" altLang="en-US" sz="28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rộng</a:t>
            </a:r>
            <a:endParaRPr lang="en-GB" altLang="en-US" sz="28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cxnSp>
        <p:nvCxnSpPr>
          <p:cNvPr id="11" name="Straight Arrow Connector 10"/>
          <p:cNvCxnSpPr/>
          <p:nvPr/>
        </p:nvCxnSpPr>
        <p:spPr>
          <a:xfrm flipV="1">
            <a:off x="3687445" y="666750"/>
            <a:ext cx="1189355" cy="55118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739515" y="2477770"/>
            <a:ext cx="1189355" cy="55118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33800" y="1217930"/>
            <a:ext cx="1143000" cy="36322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782060" y="3028950"/>
            <a:ext cx="1143000" cy="36322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500"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par>
                                <p:cTn id="16" presetID="6" presetClass="entr" presetSubtype="16" fill="hold" grpId="0" nodeType="withEffect">
                                  <p:stCondLst>
                                    <p:cond delay="0"/>
                                  </p:stCondLst>
                                  <p:childTnLst>
                                    <p:set>
                                      <p:cBhvr>
                                        <p:cTn id="17" dur="500"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8"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500" fill="hold">
                                          <p:stCondLst>
                                            <p:cond delay="0"/>
                                          </p:stCondLst>
                                        </p:cTn>
                                        <p:tgtEl>
                                          <p:spTgt spid="9"/>
                                        </p:tgtEl>
                                        <p:attrNameLst>
                                          <p:attrName>style.visibility</p:attrName>
                                        </p:attrNameLst>
                                      </p:cBhvr>
                                      <p:to>
                                        <p:strVal val="visible"/>
                                      </p:to>
                                    </p:set>
                                    <p:animEffect transition="in" filter="circle(in)">
                                      <p:cBhvr>
                                        <p:cTn id="31" dur="500"/>
                                        <p:tgtEl>
                                          <p:spTgt spid="9"/>
                                        </p:tgtEl>
                                      </p:cBhvr>
                                    </p:animEffect>
                                  </p:childTnLst>
                                </p:cTn>
                              </p:par>
                              <p:par>
                                <p:cTn id="32" presetID="6" presetClass="entr" presetSubtype="16" fill="hold" grpId="0" nodeType="withEffect">
                                  <p:stCondLst>
                                    <p:cond delay="0"/>
                                  </p:stCondLst>
                                  <p:childTnLst>
                                    <p:set>
                                      <p:cBhvr>
                                        <p:cTn id="33" dur="500" fill="hold">
                                          <p:stCondLst>
                                            <p:cond delay="0"/>
                                          </p:stCondLst>
                                        </p:cTn>
                                        <p:tgtEl>
                                          <p:spTgt spid="10"/>
                                        </p:tgtEl>
                                        <p:attrNameLst>
                                          <p:attrName>style.visibility</p:attrName>
                                        </p:attrNameLst>
                                      </p:cBhvr>
                                      <p:to>
                                        <p:strVal val="visible"/>
                                      </p:to>
                                    </p:set>
                                    <p:animEffect transition="in" filter="circle(i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t="73765"/>
          <a:stretch>
            <a:fillRect/>
          </a:stretch>
        </p:blipFill>
        <p:spPr>
          <a:xfrm>
            <a:off x="0" y="3963270"/>
            <a:ext cx="9144000" cy="1180229"/>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l="37762" t="28922" r="41343" b="25440"/>
          <a:stretch>
            <a:fillRect/>
          </a:stretch>
        </p:blipFill>
        <p:spPr>
          <a:xfrm>
            <a:off x="3755509" y="3045583"/>
            <a:ext cx="1608579" cy="1976255"/>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52537" t="28922" r="27910" b="23317"/>
          <a:stretch>
            <a:fillRect/>
          </a:stretch>
        </p:blipFill>
        <p:spPr>
          <a:xfrm>
            <a:off x="6898883" y="2468409"/>
            <a:ext cx="1490167" cy="2047557"/>
          </a:xfrm>
          <a:prstGeom prst="rect">
            <a:avLst/>
          </a:prstGeom>
        </p:spPr>
      </p:pic>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l="4478" t="32674" r="16418" b="12035"/>
          <a:stretch>
            <a:fillRect/>
          </a:stretch>
        </p:blipFill>
        <p:spPr>
          <a:xfrm>
            <a:off x="153601" y="3651870"/>
            <a:ext cx="2546191" cy="972537"/>
          </a:xfrm>
          <a:prstGeom prst="rect">
            <a:avLst/>
          </a:prstGeom>
        </p:spPr>
      </p:pic>
      <p:pic>
        <p:nvPicPr>
          <p:cNvPr id="16" name="图片 15"/>
          <p:cNvPicPr>
            <a:picLocks noChangeAspect="1"/>
          </p:cNvPicPr>
          <p:nvPr/>
        </p:nvPicPr>
        <p:blipFill rotWithShape="1">
          <a:blip r:embed="rId6">
            <a:extLst>
              <a:ext uri="{28A0092B-C50C-407E-A947-70E740481C1C}">
                <a14:useLocalDpi xmlns:a14="http://schemas.microsoft.com/office/drawing/2010/main" val="0"/>
              </a:ext>
            </a:extLst>
          </a:blip>
          <a:srcRect l="4478" t="32674" r="16418" b="12035"/>
          <a:stretch>
            <a:fillRect/>
          </a:stretch>
        </p:blipFill>
        <p:spPr>
          <a:xfrm>
            <a:off x="2459221" y="4551541"/>
            <a:ext cx="3158616" cy="972537"/>
          </a:xfrm>
          <a:prstGeom prst="rect">
            <a:avLst/>
          </a:prstGeom>
        </p:spPr>
      </p:pic>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l="4478" t="32674" r="16418" b="12035"/>
          <a:stretch>
            <a:fillRect/>
          </a:stretch>
        </p:blipFill>
        <p:spPr>
          <a:xfrm>
            <a:off x="4171915" y="4375949"/>
            <a:ext cx="2234568" cy="972537"/>
          </a:xfrm>
          <a:prstGeom prst="rect">
            <a:avLst/>
          </a:prstGeom>
        </p:spPr>
      </p:pic>
      <p:pic>
        <p:nvPicPr>
          <p:cNvPr id="18" name="图片 17"/>
          <p:cNvPicPr>
            <a:picLocks noChangeAspect="1"/>
          </p:cNvPicPr>
          <p:nvPr/>
        </p:nvPicPr>
        <p:blipFill rotWithShape="1">
          <a:blip r:embed="rId6">
            <a:extLst>
              <a:ext uri="{28A0092B-C50C-407E-A947-70E740481C1C}">
                <a14:useLocalDpi xmlns:a14="http://schemas.microsoft.com/office/drawing/2010/main" val="0"/>
              </a:ext>
            </a:extLst>
          </a:blip>
          <a:srcRect l="4478" t="32674" r="16418" b="12035"/>
          <a:stretch>
            <a:fillRect/>
          </a:stretch>
        </p:blipFill>
        <p:spPr>
          <a:xfrm>
            <a:off x="6228184" y="4011910"/>
            <a:ext cx="3284928" cy="972537"/>
          </a:xfrm>
          <a:prstGeom prst="rect">
            <a:avLst/>
          </a:prstGeom>
        </p:spPr>
      </p:pic>
      <p:pic>
        <p:nvPicPr>
          <p:cNvPr id="27" name="图片 15"/>
          <p:cNvPicPr>
            <a:picLocks noChangeAspect="1"/>
          </p:cNvPicPr>
          <p:nvPr/>
        </p:nvPicPr>
        <p:blipFill rotWithShape="1">
          <a:blip r:embed="rId6" cstate="print">
            <a:extLst>
              <a:ext uri="{28A0092B-C50C-407E-A947-70E740481C1C}">
                <a14:useLocalDpi xmlns:a14="http://schemas.microsoft.com/office/drawing/2010/main" val="0"/>
              </a:ext>
            </a:extLst>
          </a:blip>
          <a:srcRect l="4478" t="32674" r="16418" b="12035"/>
          <a:stretch>
            <a:fillRect/>
          </a:stretch>
        </p:blipFill>
        <p:spPr>
          <a:xfrm>
            <a:off x="-304800" y="4046295"/>
            <a:ext cx="2266504" cy="972537"/>
          </a:xfrm>
          <a:prstGeom prst="rect">
            <a:avLst/>
          </a:prstGeom>
        </p:spPr>
      </p:pic>
      <p:pic>
        <p:nvPicPr>
          <p:cNvPr id="28" name="图片 16"/>
          <p:cNvPicPr>
            <a:picLocks noChangeAspect="1"/>
          </p:cNvPicPr>
          <p:nvPr/>
        </p:nvPicPr>
        <p:blipFill rotWithShape="1">
          <a:blip r:embed="rId6" cstate="print">
            <a:extLst>
              <a:ext uri="{28A0092B-C50C-407E-A947-70E740481C1C}">
                <a14:useLocalDpi xmlns:a14="http://schemas.microsoft.com/office/drawing/2010/main" val="0"/>
              </a:ext>
            </a:extLst>
          </a:blip>
          <a:srcRect l="4478" t="32674" r="16418" b="12035"/>
          <a:stretch>
            <a:fillRect/>
          </a:stretch>
        </p:blipFill>
        <p:spPr>
          <a:xfrm>
            <a:off x="935859" y="3975477"/>
            <a:ext cx="2234568" cy="972537"/>
          </a:xfrm>
          <a:prstGeom prst="rect">
            <a:avLst/>
          </a:prstGeom>
        </p:spPr>
      </p:pic>
      <p:sp>
        <p:nvSpPr>
          <p:cNvPr id="36" name="Rectangle 35"/>
          <p:cNvSpPr/>
          <p:nvPr/>
        </p:nvSpPr>
        <p:spPr>
          <a:xfrm>
            <a:off x="2195736" y="-164554"/>
            <a:ext cx="4355492" cy="1168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92D050"/>
                </a:solidFill>
                <a:latin typeface="Times New Roman" panose="02020603050405020304" pitchFamily="18" charset="0"/>
                <a:ea typeface="Tahoma" panose="020B0604030504040204" pitchFamily="34" charset="0"/>
                <a:cs typeface="Times New Roman" panose="02020603050405020304" pitchFamily="18" charset="0"/>
              </a:rPr>
              <a:t>MỤC TIÊU BÀI HỌC</a:t>
            </a:r>
          </a:p>
        </p:txBody>
      </p:sp>
      <p:grpSp>
        <p:nvGrpSpPr>
          <p:cNvPr id="8" name="Group 7">
            <a:extLst>
              <a:ext uri="{FF2B5EF4-FFF2-40B4-BE49-F238E27FC236}">
                <a16:creationId xmlns:a16="http://schemas.microsoft.com/office/drawing/2014/main" xmlns="" id="{E351AEFB-105F-FD4F-880B-D8EC1C5664C0}"/>
              </a:ext>
            </a:extLst>
          </p:cNvPr>
          <p:cNvGrpSpPr/>
          <p:nvPr/>
        </p:nvGrpSpPr>
        <p:grpSpPr>
          <a:xfrm>
            <a:off x="26401" y="590550"/>
            <a:ext cx="2592288" cy="1976255"/>
            <a:chOff x="26401" y="590550"/>
            <a:chExt cx="2592288" cy="1976255"/>
          </a:xfrm>
        </p:grpSpPr>
        <p:grpSp>
          <p:nvGrpSpPr>
            <p:cNvPr id="3" name="Group 2"/>
            <p:cNvGrpSpPr/>
            <p:nvPr/>
          </p:nvGrpSpPr>
          <p:grpSpPr>
            <a:xfrm>
              <a:off x="26401" y="590550"/>
              <a:ext cx="2592288" cy="1976255"/>
              <a:chOff x="582820" y="195486"/>
              <a:chExt cx="1872208" cy="2172146"/>
            </a:xfrm>
          </p:grpSpPr>
          <p:sp>
            <p:nvSpPr>
              <p:cNvPr id="2" name="Rounded Rectangle 1"/>
              <p:cNvSpPr/>
              <p:nvPr/>
            </p:nvSpPr>
            <p:spPr>
              <a:xfrm>
                <a:off x="582820" y="195486"/>
                <a:ext cx="1872208" cy="2172146"/>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647695" y="264167"/>
                <a:ext cx="1739958" cy="2019551"/>
              </a:xfrm>
              <a:prstGeom prst="round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Rectangle 36"/>
            <p:cNvSpPr/>
            <p:nvPr/>
          </p:nvSpPr>
          <p:spPr>
            <a:xfrm>
              <a:off x="191118" y="640947"/>
              <a:ext cx="2313863" cy="1837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Nhận biết và nêu được cách viết hai kiểu mở bài: mở bài trực tiếp, mở bài gián tiếp.</a:t>
              </a:r>
              <a:endParaRPr lang="zh-CN" altLang="en-US" sz="2000" dirty="0">
                <a:solidFill>
                  <a:schemeClr val="tx1"/>
                </a:solidFill>
                <a:latin typeface="Times New Roman" panose="02020603050405020304" pitchFamily="18" charset="0"/>
                <a:ea typeface="方正粗圆简体" panose="03000509000000000000" pitchFamily="65" charset="-122"/>
                <a:cs typeface="Times New Roman" panose="02020603050405020304" pitchFamily="18" charset="0"/>
              </a:endParaRPr>
            </a:p>
          </p:txBody>
        </p:sp>
      </p:grpSp>
      <p:grpSp>
        <p:nvGrpSpPr>
          <p:cNvPr id="9" name="Group 8">
            <a:extLst>
              <a:ext uri="{FF2B5EF4-FFF2-40B4-BE49-F238E27FC236}">
                <a16:creationId xmlns:a16="http://schemas.microsoft.com/office/drawing/2014/main" xmlns="" id="{FBD8C486-92EF-404C-9CEF-8B01637D4B28}"/>
              </a:ext>
            </a:extLst>
          </p:cNvPr>
          <p:cNvGrpSpPr/>
          <p:nvPr/>
        </p:nvGrpSpPr>
        <p:grpSpPr>
          <a:xfrm>
            <a:off x="3059832" y="1059582"/>
            <a:ext cx="2592288" cy="1976255"/>
            <a:chOff x="3059832" y="1059582"/>
            <a:chExt cx="2592288" cy="1976255"/>
          </a:xfrm>
        </p:grpSpPr>
        <p:grpSp>
          <p:nvGrpSpPr>
            <p:cNvPr id="29" name="Group 28"/>
            <p:cNvGrpSpPr/>
            <p:nvPr/>
          </p:nvGrpSpPr>
          <p:grpSpPr>
            <a:xfrm>
              <a:off x="3059832" y="1059582"/>
              <a:ext cx="2592288" cy="1976255"/>
              <a:chOff x="582820" y="195486"/>
              <a:chExt cx="1872208" cy="2172146"/>
            </a:xfrm>
          </p:grpSpPr>
          <p:sp>
            <p:nvSpPr>
              <p:cNvPr id="30" name="Rounded Rectangle 29"/>
              <p:cNvSpPr/>
              <p:nvPr/>
            </p:nvSpPr>
            <p:spPr>
              <a:xfrm>
                <a:off x="582820" y="195486"/>
                <a:ext cx="1872208" cy="2172146"/>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647695" y="264167"/>
                <a:ext cx="1739958" cy="2019551"/>
              </a:xfrm>
              <a:prstGeom prst="round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Rectangle 37"/>
            <p:cNvSpPr/>
            <p:nvPr/>
          </p:nvSpPr>
          <p:spPr>
            <a:xfrm>
              <a:off x="3193631" y="1351831"/>
              <a:ext cx="2313863" cy="13723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Phân biệt được hai cách kết bài: kết bài mở rộng; kết bài không mở rộng.</a:t>
              </a:r>
              <a:endParaRPr lang="zh-CN" altLang="en-US" sz="2000" dirty="0">
                <a:solidFill>
                  <a:schemeClr val="tx1"/>
                </a:solidFill>
                <a:latin typeface="Times New Roman" panose="02020603050405020304" pitchFamily="18" charset="0"/>
                <a:ea typeface="方正粗圆简体" panose="03000509000000000000" pitchFamily="65" charset="-122"/>
                <a:cs typeface="Times New Roman" panose="02020603050405020304" pitchFamily="18" charset="0"/>
              </a:endParaRPr>
            </a:p>
          </p:txBody>
        </p:sp>
      </p:grpSp>
      <p:grpSp>
        <p:nvGrpSpPr>
          <p:cNvPr id="10" name="Group 9">
            <a:extLst>
              <a:ext uri="{FF2B5EF4-FFF2-40B4-BE49-F238E27FC236}">
                <a16:creationId xmlns:a16="http://schemas.microsoft.com/office/drawing/2014/main" xmlns="" id="{956D1822-B235-3F43-AB82-90B42FC69D07}"/>
              </a:ext>
            </a:extLst>
          </p:cNvPr>
          <p:cNvGrpSpPr/>
          <p:nvPr/>
        </p:nvGrpSpPr>
        <p:grpSpPr>
          <a:xfrm>
            <a:off x="6019800" y="299079"/>
            <a:ext cx="2953697" cy="2312588"/>
            <a:chOff x="6019800" y="299079"/>
            <a:chExt cx="2953697" cy="2312588"/>
          </a:xfrm>
        </p:grpSpPr>
        <p:grpSp>
          <p:nvGrpSpPr>
            <p:cNvPr id="32" name="Group 31"/>
            <p:cNvGrpSpPr/>
            <p:nvPr/>
          </p:nvGrpSpPr>
          <p:grpSpPr>
            <a:xfrm>
              <a:off x="6019800" y="463872"/>
              <a:ext cx="2953697" cy="1976255"/>
              <a:chOff x="582820" y="195486"/>
              <a:chExt cx="1872208" cy="2172146"/>
            </a:xfrm>
          </p:grpSpPr>
          <p:sp>
            <p:nvSpPr>
              <p:cNvPr id="33" name="Rounded Rectangle 32"/>
              <p:cNvSpPr/>
              <p:nvPr/>
            </p:nvSpPr>
            <p:spPr>
              <a:xfrm>
                <a:off x="582820" y="195486"/>
                <a:ext cx="1872208" cy="2172146"/>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p:cNvSpPr/>
              <p:nvPr/>
            </p:nvSpPr>
            <p:spPr>
              <a:xfrm>
                <a:off x="647695" y="264167"/>
                <a:ext cx="1739958" cy="2019551"/>
              </a:xfrm>
              <a:prstGeom prst="round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ectangle 38"/>
            <p:cNvSpPr/>
            <p:nvPr/>
          </p:nvSpPr>
          <p:spPr>
            <a:xfrm>
              <a:off x="6183282" y="299079"/>
              <a:ext cx="2592288" cy="2312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Viết được đoạn mở bài kiểu gián tiếp, đoạn kết bài kiểu mở rộng cho bài văn tả cảnh thiên nhiên địa phương.</a:t>
              </a:r>
              <a:endParaRPr lang="zh-CN" altLang="en-US" sz="2000" dirty="0">
                <a:solidFill>
                  <a:schemeClr val="tx1"/>
                </a:solidFill>
                <a:latin typeface="Times New Roman" panose="02020603050405020304" pitchFamily="18" charset="0"/>
                <a:ea typeface="方正粗圆简体" panose="03000509000000000000" pitchFamily="65" charset="-122"/>
                <a:cs typeface="Times New Roman" panose="02020603050405020304" pitchFamily="18" charset="0"/>
              </a:endParaRPr>
            </a:p>
          </p:txBody>
        </p:sp>
      </p:grpSp>
      <p:pic>
        <p:nvPicPr>
          <p:cNvPr id="4" name="图片 3"/>
          <p:cNvPicPr>
            <a:picLocks noChangeAspect="1"/>
          </p:cNvPicPr>
          <p:nvPr/>
        </p:nvPicPr>
        <p:blipFill rotWithShape="1">
          <a:blip r:embed="rId7" cstate="print">
            <a:extLst>
              <a:ext uri="{28A0092B-C50C-407E-A947-70E740481C1C}">
                <a14:useLocalDpi xmlns:a14="http://schemas.microsoft.com/office/drawing/2010/main" val="0"/>
              </a:ext>
            </a:extLst>
          </a:blip>
          <a:srcRect l="17314" t="12205" r="57910" b="23317"/>
          <a:stretch>
            <a:fillRect/>
          </a:stretch>
        </p:blipFill>
        <p:spPr>
          <a:xfrm>
            <a:off x="592811" y="1914541"/>
            <a:ext cx="1819461" cy="26634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36">
                                            <p:txEl>
                                              <p:pRg st="0" end="0"/>
                                            </p:txEl>
                                          </p:spTgt>
                                        </p:tgtEl>
                                      </p:cBhvr>
                                    </p:animEffect>
                                    <p:animScale>
                                      <p:cBhvr>
                                        <p:cTn id="7" dur="500" autoRev="1" fill="hold"/>
                                        <p:tgtEl>
                                          <p:spTgt spid="36">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
                                        <p:tgtEl>
                                          <p:spTgt spid="4"/>
                                        </p:tgtEl>
                                      </p:cBhvr>
                                    </p:animEffect>
                                    <p:anim calcmode="lin" valueType="num">
                                      <p:cBhvr>
                                        <p:cTn id="13" dur="400" fill="hold"/>
                                        <p:tgtEl>
                                          <p:spTgt spid="4"/>
                                        </p:tgtEl>
                                        <p:attrNameLst>
                                          <p:attrName>ppt_x</p:attrName>
                                        </p:attrNameLst>
                                      </p:cBhvr>
                                      <p:tavLst>
                                        <p:tav tm="0">
                                          <p:val>
                                            <p:strVal val="#ppt_x"/>
                                          </p:val>
                                        </p:tav>
                                        <p:tav tm="100000">
                                          <p:val>
                                            <p:strVal val="#ppt_x"/>
                                          </p:val>
                                        </p:tav>
                                      </p:tavLst>
                                    </p:anim>
                                    <p:anim calcmode="lin" valueType="num">
                                      <p:cBhvr>
                                        <p:cTn id="14" dur="400" fill="hold"/>
                                        <p:tgtEl>
                                          <p:spTgt spid="4"/>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7" presetID="43"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
                                        <p:tgtEl>
                                          <p:spTgt spid="8"/>
                                        </p:tgtEl>
                                      </p:cBhvr>
                                    </p:animEffect>
                                    <p:anim calcmode="lin" valueType="num">
                                      <p:cBhvr>
                                        <p:cTn id="20" dur="400" fill="hold"/>
                                        <p:tgtEl>
                                          <p:spTgt spid="8"/>
                                        </p:tgtEl>
                                        <p:attrNameLst>
                                          <p:attrName>ppt_x</p:attrName>
                                        </p:attrNameLst>
                                      </p:cBhvr>
                                      <p:tavLst>
                                        <p:tav tm="0">
                                          <p:val>
                                            <p:strVal val="#ppt_x"/>
                                          </p:val>
                                        </p:tav>
                                        <p:tav tm="100000">
                                          <p:val>
                                            <p:strVal val="#ppt_x"/>
                                          </p:val>
                                        </p:tav>
                                      </p:tavLst>
                                    </p:anim>
                                    <p:anim calcmode="lin" valueType="num">
                                      <p:cBhvr>
                                        <p:cTn id="21" dur="400" fill="hold"/>
                                        <p:tgtEl>
                                          <p:spTgt spid="8"/>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3"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
                                        <p:tgtEl>
                                          <p:spTgt spid="9"/>
                                        </p:tgtEl>
                                      </p:cBhvr>
                                    </p:animEffect>
                                    <p:anim calcmode="lin" valueType="num">
                                      <p:cBhvr>
                                        <p:cTn id="29" dur="400" fill="hold"/>
                                        <p:tgtEl>
                                          <p:spTgt spid="9"/>
                                        </p:tgtEl>
                                        <p:attrNameLst>
                                          <p:attrName>ppt_x</p:attrName>
                                        </p:attrNameLst>
                                      </p:cBhvr>
                                      <p:tavLst>
                                        <p:tav tm="0">
                                          <p:val>
                                            <p:strVal val="#ppt_x"/>
                                          </p:val>
                                        </p:tav>
                                        <p:tav tm="100000">
                                          <p:val>
                                            <p:strVal val="#ppt_x"/>
                                          </p:val>
                                        </p:tav>
                                      </p:tavLst>
                                    </p:anim>
                                    <p:anim calcmode="lin" valueType="num">
                                      <p:cBhvr>
                                        <p:cTn id="30" dur="400" fill="hold"/>
                                        <p:tgtEl>
                                          <p:spTgt spid="9"/>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3" presetID="43"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
                                        <p:tgtEl>
                                          <p:spTgt spid="5"/>
                                        </p:tgtEl>
                                      </p:cBhvr>
                                    </p:animEffect>
                                    <p:anim calcmode="lin" valueType="num">
                                      <p:cBhvr>
                                        <p:cTn id="36" dur="400" fill="hold"/>
                                        <p:tgtEl>
                                          <p:spTgt spid="5"/>
                                        </p:tgtEl>
                                        <p:attrNameLst>
                                          <p:attrName>ppt_x</p:attrName>
                                        </p:attrNameLst>
                                      </p:cBhvr>
                                      <p:tavLst>
                                        <p:tav tm="0">
                                          <p:val>
                                            <p:strVal val="#ppt_x"/>
                                          </p:val>
                                        </p:tav>
                                        <p:tav tm="100000">
                                          <p:val>
                                            <p:strVal val="#ppt_x"/>
                                          </p:val>
                                        </p:tav>
                                      </p:tavLst>
                                    </p:anim>
                                    <p:anim calcmode="lin" valueType="num">
                                      <p:cBhvr>
                                        <p:cTn id="37" dur="400" fill="hold"/>
                                        <p:tgtEl>
                                          <p:spTgt spid="5"/>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3"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
                                        <p:tgtEl>
                                          <p:spTgt spid="6"/>
                                        </p:tgtEl>
                                      </p:cBhvr>
                                    </p:animEffect>
                                    <p:anim calcmode="lin" valueType="num">
                                      <p:cBhvr>
                                        <p:cTn id="45" dur="400" fill="hold"/>
                                        <p:tgtEl>
                                          <p:spTgt spid="6"/>
                                        </p:tgtEl>
                                        <p:attrNameLst>
                                          <p:attrName>ppt_x</p:attrName>
                                        </p:attrNameLst>
                                      </p:cBhvr>
                                      <p:tavLst>
                                        <p:tav tm="0">
                                          <p:val>
                                            <p:strVal val="#ppt_x"/>
                                          </p:val>
                                        </p:tav>
                                        <p:tav tm="100000">
                                          <p:val>
                                            <p:strVal val="#ppt_x"/>
                                          </p:val>
                                        </p:tav>
                                      </p:tavLst>
                                    </p:anim>
                                    <p:anim calcmode="lin" valueType="num">
                                      <p:cBhvr>
                                        <p:cTn id="46" dur="400" fill="hold"/>
                                        <p:tgtEl>
                                          <p:spTgt spid="6"/>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9" presetID="43"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
                                        <p:tgtEl>
                                          <p:spTgt spid="10"/>
                                        </p:tgtEl>
                                      </p:cBhvr>
                                    </p:animEffect>
                                    <p:anim calcmode="lin" valueType="num">
                                      <p:cBhvr>
                                        <p:cTn id="52" dur="400" fill="hold"/>
                                        <p:tgtEl>
                                          <p:spTgt spid="10"/>
                                        </p:tgtEl>
                                        <p:attrNameLst>
                                          <p:attrName>ppt_x</p:attrName>
                                        </p:attrNameLst>
                                      </p:cBhvr>
                                      <p:tavLst>
                                        <p:tav tm="0">
                                          <p:val>
                                            <p:strVal val="#ppt_x"/>
                                          </p:val>
                                        </p:tav>
                                        <p:tav tm="100000">
                                          <p:val>
                                            <p:strVal val="#ppt_x"/>
                                          </p:val>
                                        </p:tav>
                                      </p:tavLst>
                                    </p:anim>
                                    <p:anim calcmode="lin" valueType="num">
                                      <p:cBhvr>
                                        <p:cTn id="53" dur="400" fill="hold"/>
                                        <p:tgtEl>
                                          <p:spTgt spid="10"/>
                                        </p:tgtEl>
                                        <p:attrNameLst>
                                          <p:attrName>ppt_y</p:attrName>
                                        </p:attrNameLst>
                                      </p:cBhvr>
                                      <p:tavLst>
                                        <p:tav tm="0">
                                          <p:val>
                                            <p:strVal val="#ppt_y+0.31"/>
                                          </p:val>
                                        </p:tav>
                                        <p:tav tm="100000">
                                          <p:val>
                                            <p:strVal val="#ppt_y+0.31"/>
                                          </p:val>
                                        </p:tav>
                                      </p:tavLst>
                                    </p:anim>
                                    <p:anim calcmode="lin" valueType="num">
                                      <p:cBhvr>
                                        <p:cTn id="54"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5"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36681" y="627534"/>
            <a:ext cx="223224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3" name="Group 2">
            <a:extLst>
              <a:ext uri="{FF2B5EF4-FFF2-40B4-BE49-F238E27FC236}">
                <a16:creationId xmlns:a16="http://schemas.microsoft.com/office/drawing/2014/main" xmlns="" id="{05F99BA5-34D0-7445-961D-B2FAC8657CE7}"/>
              </a:ext>
            </a:extLst>
          </p:cNvPr>
          <p:cNvGrpSpPr/>
          <p:nvPr/>
        </p:nvGrpSpPr>
        <p:grpSpPr>
          <a:xfrm>
            <a:off x="-95909" y="593186"/>
            <a:ext cx="2509580" cy="1803990"/>
            <a:chOff x="112743" y="64993"/>
            <a:chExt cx="2927691" cy="2208043"/>
          </a:xfrm>
        </p:grpSpPr>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4702" r="70597" b="66179"/>
            <a:stretch>
              <a:fillRect/>
            </a:stretch>
          </p:blipFill>
          <p:spPr>
            <a:xfrm>
              <a:off x="112743" y="64993"/>
              <a:ext cx="1112756" cy="1439957"/>
            </a:xfrm>
            <a:prstGeom prst="rect">
              <a:avLst/>
            </a:prstGeom>
          </p:spPr>
        </p:pic>
        <p:pic>
          <p:nvPicPr>
            <p:cNvPr id="10" name="图片 9"/>
            <p:cNvPicPr>
              <a:picLocks noChangeAspect="1"/>
            </p:cNvPicPr>
            <p:nvPr/>
          </p:nvPicPr>
          <p:blipFill rotWithShape="1">
            <a:blip r:embed="rId6" cstate="print">
              <a:extLst>
                <a:ext uri="{28A0092B-C50C-407E-A947-70E740481C1C}">
                  <a14:useLocalDpi xmlns:a14="http://schemas.microsoft.com/office/drawing/2010/main" val="0"/>
                </a:ext>
              </a:extLst>
            </a:blip>
            <a:srcRect t="18309" r="63387" b="43217"/>
            <a:stretch>
              <a:fillRect/>
            </a:stretch>
          </p:blipFill>
          <p:spPr>
            <a:xfrm>
              <a:off x="351825" y="492483"/>
              <a:ext cx="2688609" cy="1780553"/>
            </a:xfrm>
            <a:prstGeom prst="rect">
              <a:avLst/>
            </a:prstGeom>
          </p:spPr>
        </p:pic>
      </p:grpSp>
      <p:pic>
        <p:nvPicPr>
          <p:cNvPr id="13" name="图片 12"/>
          <p:cNvPicPr>
            <a:picLocks noChangeAspect="1"/>
          </p:cNvPicPr>
          <p:nvPr/>
        </p:nvPicPr>
        <p:blipFill rotWithShape="1">
          <a:blip r:embed="rId7">
            <a:extLst>
              <a:ext uri="{28A0092B-C50C-407E-A947-70E740481C1C}">
                <a14:useLocalDpi xmlns:a14="http://schemas.microsoft.com/office/drawing/2010/main" val="0"/>
              </a:ext>
            </a:extLst>
          </a:blip>
          <a:srcRect l="63731" t="26901" r="7314"/>
          <a:stretch>
            <a:fillRect/>
          </a:stretch>
        </p:blipFill>
        <p:spPr>
          <a:xfrm>
            <a:off x="7311790" y="1962150"/>
            <a:ext cx="2356147" cy="3345904"/>
          </a:xfrm>
          <a:prstGeom prst="rect">
            <a:avLst/>
          </a:prstGeom>
        </p:spPr>
      </p:pic>
      <p:pic>
        <p:nvPicPr>
          <p:cNvPr id="9" name="图片 8"/>
          <p:cNvPicPr>
            <a:picLocks noChangeAspect="1"/>
          </p:cNvPicPr>
          <p:nvPr/>
        </p:nvPicPr>
        <p:blipFill rotWithShape="1">
          <a:blip r:embed="rId8">
            <a:extLst>
              <a:ext uri="{28A0092B-C50C-407E-A947-70E740481C1C}">
                <a14:useLocalDpi xmlns:a14="http://schemas.microsoft.com/office/drawing/2010/main" val="0"/>
              </a:ext>
            </a:extLst>
          </a:blip>
          <a:srcRect t="85439" b="6019"/>
          <a:stretch>
            <a:fillRect/>
          </a:stretch>
        </p:blipFill>
        <p:spPr>
          <a:xfrm>
            <a:off x="-269" y="4724709"/>
            <a:ext cx="9144000" cy="439329"/>
          </a:xfrm>
          <a:prstGeom prst="rect">
            <a:avLst/>
          </a:prstGeom>
        </p:spPr>
      </p:pic>
      <p:sp>
        <p:nvSpPr>
          <p:cNvPr id="2" name="TextBox 1"/>
          <p:cNvSpPr txBox="1"/>
          <p:nvPr/>
        </p:nvSpPr>
        <p:spPr>
          <a:xfrm>
            <a:off x="2522924" y="19050"/>
            <a:ext cx="6093327" cy="2795958"/>
          </a:xfrm>
          <a:prstGeom prst="rect">
            <a:avLst/>
          </a:prstGeom>
          <a:noFill/>
        </p:spPr>
        <p:txBody>
          <a:bodyPr wrap="square" rtlCol="0">
            <a:spAutoFit/>
          </a:bodyPr>
          <a:lstStyle/>
          <a:p>
            <a:pPr indent="107950" algn="just">
              <a:lnSpc>
                <a:spcPct val="150000"/>
              </a:lnSpc>
            </a:pP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Dưới</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đây</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là</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hai</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cách</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mở</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bài</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của</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bài</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văn</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b="1" dirty="0" err="1">
                <a:latin typeface="Times New Roman" panose="02020603050405020304" pitchFamily="18" charset="0"/>
                <a:ea typeface="Tahoma" panose="020B0604030504040204" pitchFamily="34" charset="0"/>
                <a:cs typeface="Times New Roman" panose="02020603050405020304" pitchFamily="18" charset="0"/>
              </a:rPr>
              <a:t>Tả</a:t>
            </a:r>
            <a:r>
              <a:rPr lang="en-US" altLang="en-US" sz="2400" b="1" dirty="0">
                <a:latin typeface="Times New Roman" panose="02020603050405020304" pitchFamily="18" charset="0"/>
                <a:ea typeface="Tahoma" panose="020B0604030504040204" pitchFamily="34" charset="0"/>
                <a:cs typeface="Times New Roman" panose="02020603050405020304" pitchFamily="18" charset="0"/>
              </a:rPr>
              <a:t> con </a:t>
            </a:r>
            <a:r>
              <a:rPr lang="en-US" altLang="en-US" sz="2400" b="1" dirty="0" err="1">
                <a:latin typeface="Times New Roman" panose="02020603050405020304" pitchFamily="18" charset="0"/>
                <a:ea typeface="Tahoma" panose="020B0604030504040204" pitchFamily="34" charset="0"/>
                <a:cs typeface="Times New Roman" panose="02020603050405020304" pitchFamily="18" charset="0"/>
              </a:rPr>
              <a:t>đường</a:t>
            </a:r>
            <a:r>
              <a:rPr lang="en-US" alt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400" b="1" dirty="0" err="1">
                <a:latin typeface="Times New Roman" panose="02020603050405020304" pitchFamily="18" charset="0"/>
                <a:ea typeface="Tahoma" panose="020B0604030504040204" pitchFamily="34" charset="0"/>
                <a:cs typeface="Times New Roman" panose="02020603050405020304" pitchFamily="18" charset="0"/>
              </a:rPr>
              <a:t>quen</a:t>
            </a:r>
            <a:r>
              <a:rPr lang="en-US" alt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400" b="1" dirty="0" err="1">
                <a:latin typeface="Times New Roman" panose="02020603050405020304" pitchFamily="18" charset="0"/>
                <a:ea typeface="Tahoma" panose="020B0604030504040204" pitchFamily="34" charset="0"/>
                <a:cs typeface="Times New Roman" panose="02020603050405020304" pitchFamily="18" charset="0"/>
              </a:rPr>
              <a:t>thuộc</a:t>
            </a:r>
            <a:r>
              <a:rPr lang="en-US" alt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400" b="1" dirty="0" err="1">
                <a:latin typeface="Times New Roman" panose="02020603050405020304" pitchFamily="18" charset="0"/>
                <a:ea typeface="Tahoma" panose="020B0604030504040204" pitchFamily="34" charset="0"/>
                <a:cs typeface="Times New Roman" panose="02020603050405020304" pitchFamily="18" charset="0"/>
              </a:rPr>
              <a:t>từ</a:t>
            </a:r>
            <a:r>
              <a:rPr lang="en-US" alt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400" b="1" dirty="0" err="1">
                <a:latin typeface="Times New Roman" panose="02020603050405020304" pitchFamily="18" charset="0"/>
                <a:ea typeface="Tahoma" panose="020B0604030504040204" pitchFamily="34" charset="0"/>
                <a:cs typeface="Times New Roman" panose="02020603050405020304" pitchFamily="18" charset="0"/>
              </a:rPr>
              <a:t>nhà</a:t>
            </a:r>
            <a:r>
              <a:rPr lang="en-US" alt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400" b="1" dirty="0" err="1">
                <a:latin typeface="Times New Roman" panose="02020603050405020304" pitchFamily="18" charset="0"/>
                <a:ea typeface="Tahoma" panose="020B0604030504040204" pitchFamily="34" charset="0"/>
                <a:cs typeface="Times New Roman" panose="02020603050405020304" pitchFamily="18" charset="0"/>
              </a:rPr>
              <a:t>em</a:t>
            </a:r>
            <a:r>
              <a:rPr lang="en-US" alt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400" b="1" dirty="0" err="1">
                <a:latin typeface="Times New Roman" panose="02020603050405020304" pitchFamily="18" charset="0"/>
                <a:ea typeface="Tahoma" panose="020B0604030504040204" pitchFamily="34" charset="0"/>
                <a:cs typeface="Times New Roman" panose="02020603050405020304" pitchFamily="18" charset="0"/>
              </a:rPr>
              <a:t>tới</a:t>
            </a:r>
            <a:r>
              <a:rPr lang="en-US" alt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400" b="1" dirty="0" err="1">
                <a:latin typeface="Times New Roman" panose="02020603050405020304" pitchFamily="18" charset="0"/>
                <a:ea typeface="Tahoma" panose="020B0604030504040204" pitchFamily="34" charset="0"/>
                <a:cs typeface="Times New Roman" panose="02020603050405020304" pitchFamily="18" charset="0"/>
              </a:rPr>
              <a:t>trường</a:t>
            </a:r>
            <a:r>
              <a:rPr lang="en-US" altLang="en-US" sz="2400" b="1" dirty="0">
                <a:latin typeface="Times New Roman" panose="02020603050405020304" pitchFamily="18" charset="0"/>
                <a:ea typeface="Tahoma" panose="020B0604030504040204" pitchFamily="34" charset="0"/>
                <a:cs typeface="Times New Roman" panose="02020603050405020304" pitchFamily="18" charset="0"/>
              </a:rPr>
              <a:t>.</a:t>
            </a:r>
          </a:p>
          <a:p>
            <a:pPr indent="107950" algn="just">
              <a:lnSpc>
                <a:spcPct val="150000"/>
              </a:lnSpc>
            </a:pP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Em</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hãy</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cho</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biết</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Đoạn</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nào</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mở</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bài</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theo</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kiểu</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trực</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tiếp</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đoạn</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nào</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mở</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bài</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theo</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kiểu</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gián</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tiếp</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Nêu</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cách</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viết</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mỗi</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kiểu</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mở</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bài</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đó</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endParaRPr lang="en-US" altLang="zh-CN"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9" name="Rectangle 18"/>
          <p:cNvSpPr/>
          <p:nvPr/>
        </p:nvSpPr>
        <p:spPr>
          <a:xfrm>
            <a:off x="228600" y="1336244"/>
            <a:ext cx="2056765" cy="667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Hoạt động 1</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19"/>
                                        </p:tgtEl>
                                        <p:attrNameLst>
                                          <p:attrName>r</p:attrName>
                                        </p:attrNameLst>
                                      </p:cBhvr>
                                    </p:animRot>
                                    <p:animRot by="-240000">
                                      <p:cBhvr>
                                        <p:cTn id="13" dur="200" fill="hold">
                                          <p:stCondLst>
                                            <p:cond delay="200"/>
                                          </p:stCondLst>
                                        </p:cTn>
                                        <p:tgtEl>
                                          <p:spTgt spid="19"/>
                                        </p:tgtEl>
                                        <p:attrNameLst>
                                          <p:attrName>r</p:attrName>
                                        </p:attrNameLst>
                                      </p:cBhvr>
                                    </p:animRot>
                                    <p:animRot by="240000">
                                      <p:cBhvr>
                                        <p:cTn id="14" dur="200" fill="hold">
                                          <p:stCondLst>
                                            <p:cond delay="400"/>
                                          </p:stCondLst>
                                        </p:cTn>
                                        <p:tgtEl>
                                          <p:spTgt spid="19"/>
                                        </p:tgtEl>
                                        <p:attrNameLst>
                                          <p:attrName>r</p:attrName>
                                        </p:attrNameLst>
                                      </p:cBhvr>
                                    </p:animRot>
                                    <p:animRot by="-240000">
                                      <p:cBhvr>
                                        <p:cTn id="15" dur="200" fill="hold">
                                          <p:stCondLst>
                                            <p:cond delay="600"/>
                                          </p:stCondLst>
                                        </p:cTn>
                                        <p:tgtEl>
                                          <p:spTgt spid="19"/>
                                        </p:tgtEl>
                                        <p:attrNameLst>
                                          <p:attrName>r</p:attrName>
                                        </p:attrNameLst>
                                      </p:cBhvr>
                                    </p:animRot>
                                    <p:animRot by="120000">
                                      <p:cBhvr>
                                        <p:cTn id="16" dur="200" fill="hold">
                                          <p:stCondLst>
                                            <p:cond delay="800"/>
                                          </p:stCondLst>
                                        </p:cTn>
                                        <p:tgtEl>
                                          <p:spTgt spid="1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1"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p:cNvPicPr>
            <a:picLocks noGrp="1" noChangeAspect="1"/>
          </p:cNvPicPr>
          <p:nvPr>
            <p:ph idx="1"/>
          </p:nvPr>
        </p:nvPicPr>
        <p:blipFill>
          <a:blip r:embed="rId2" cstate="print">
            <a:extLst>
              <a:ext uri="{28A0092B-C50C-407E-A947-70E740481C1C}">
                <a14:useLocalDpi xmlns:a14="http://schemas.microsoft.com/office/drawing/2010/main" val="0"/>
              </a:ext>
            </a:extLst>
          </a:blip>
          <a:srcRect t="62001"/>
          <a:stretch>
            <a:fillRect/>
          </a:stretch>
        </p:blipFill>
        <p:spPr>
          <a:xfrm>
            <a:off x="13335" y="3129915"/>
            <a:ext cx="9138285" cy="2013585"/>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022475" y="586740"/>
            <a:ext cx="5153660" cy="3491865"/>
          </a:xfrm>
          <a:prstGeom prst="rect">
            <a:avLst/>
          </a:prstGeom>
        </p:spPr>
      </p:pic>
      <p:sp>
        <p:nvSpPr>
          <p:cNvPr id="4" name="Rectangles 3"/>
          <p:cNvSpPr/>
          <p:nvPr/>
        </p:nvSpPr>
        <p:spPr>
          <a:xfrm>
            <a:off x="2555875" y="1383090"/>
            <a:ext cx="4454525" cy="1569660"/>
          </a:xfrm>
          <a:prstGeom prst="rect">
            <a:avLst/>
          </a:prstGeom>
          <a:noFill/>
          <a:ln>
            <a:noFill/>
          </a:ln>
        </p:spPr>
        <p:txBody>
          <a:bodyPr wrap="square" rtlCol="0" anchor="t">
            <a:spAutoFit/>
          </a:bodyPr>
          <a:lstStyle/>
          <a:p>
            <a:pPr algn="just"/>
            <a:r>
              <a:rPr lang="en-GB"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Theo </a:t>
            </a:r>
            <a:r>
              <a:rPr lang="en-GB" alt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a:t>
            </a:r>
            <a:r>
              <a:rPr lang="en-GB"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alt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thế</a:t>
            </a:r>
            <a:r>
              <a:rPr lang="en-GB"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alt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nào</a:t>
            </a:r>
            <a:r>
              <a:rPr lang="en-GB"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alt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a:t>
            </a:r>
            <a:r>
              <a:rPr lang="en-GB"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alt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mở</a:t>
            </a:r>
            <a:r>
              <a:rPr lang="en-GB"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alt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a:t>
            </a:r>
            <a:r>
              <a:rPr lang="en-GB"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alt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trực</a:t>
            </a:r>
            <a:r>
              <a:rPr lang="en-GB"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alt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tiếp</a:t>
            </a:r>
            <a:r>
              <a:rPr lang="en-GB"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alt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a:t>
            </a:r>
            <a:r>
              <a:rPr lang="en-GB"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alt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mở</a:t>
            </a:r>
            <a:r>
              <a:rPr lang="en-GB"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alt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a:t>
            </a:r>
            <a:r>
              <a:rPr lang="en-GB"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alt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gián</a:t>
            </a:r>
            <a:r>
              <a:rPr lang="en-GB"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alt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tiếp</a:t>
            </a:r>
            <a:r>
              <a:rPr lang="en-GB"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p:cNvPicPr>
            <a:picLocks noGrp="1" noChangeAspect="1"/>
          </p:cNvPicPr>
          <p:nvPr>
            <p:ph idx="1"/>
          </p:nvPr>
        </p:nvPicPr>
        <p:blipFill>
          <a:blip r:embed="rId2" cstate="print">
            <a:extLst>
              <a:ext uri="{28A0092B-C50C-407E-A947-70E740481C1C}">
                <a14:useLocalDpi xmlns:a14="http://schemas.microsoft.com/office/drawing/2010/main" val="0"/>
              </a:ext>
            </a:extLst>
          </a:blip>
          <a:srcRect t="62001"/>
          <a:stretch>
            <a:fillRect/>
          </a:stretch>
        </p:blipFill>
        <p:spPr>
          <a:xfrm>
            <a:off x="0" y="3129915"/>
            <a:ext cx="9155430" cy="2013585"/>
          </a:xfrm>
          <a:prstGeom prst="rect">
            <a:avLst/>
          </a:prstGeom>
        </p:spPr>
      </p:pic>
      <p:sp>
        <p:nvSpPr>
          <p:cNvPr id="100" name="Text Box 99"/>
          <p:cNvSpPr txBox="1"/>
          <p:nvPr/>
        </p:nvSpPr>
        <p:spPr>
          <a:xfrm>
            <a:off x="762000" y="2571750"/>
            <a:ext cx="2887345" cy="953135"/>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scene3d>
              <a:camera prst="orthographicFront"/>
              <a:lightRig rig="threePt" dir="t"/>
            </a:scene3d>
          </a:bodyPr>
          <a:lstStyle/>
          <a:p>
            <a:pPr indent="0" algn="ctr"/>
            <a:r>
              <a:rPr lang="en-GB" alt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G</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iới</a:t>
            </a:r>
            <a:r>
              <a:rPr 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thiệu</a:t>
            </a:r>
            <a:r>
              <a:rPr 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ngay</a:t>
            </a:r>
            <a:r>
              <a:rPr 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cảnh</a:t>
            </a:r>
            <a:r>
              <a:rPr 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định</a:t>
            </a:r>
            <a:r>
              <a:rPr 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tả</a:t>
            </a:r>
            <a:endParaRPr lang="en-US" altLang="en-US" sz="2800" dirty="0">
              <a:ln/>
              <a:solidFill>
                <a:schemeClr val="tx1"/>
              </a:solidFill>
              <a:effectLst>
                <a:outerShdw blurRad="38100" dist="19050" dir="2700000" algn="tl" rotWithShape="0">
                  <a:schemeClr val="dk1">
                    <a:alpha val="40000"/>
                  </a:schemeClr>
                </a:outerShdw>
              </a:effectLst>
              <a:latin typeface="Times New Roman" panose="02020603050405020304" charset="0"/>
            </a:endParaRPr>
          </a:p>
        </p:txBody>
      </p:sp>
      <p:sp>
        <p:nvSpPr>
          <p:cNvPr id="11" name="Text Box 10"/>
          <p:cNvSpPr txBox="1"/>
          <p:nvPr/>
        </p:nvSpPr>
        <p:spPr>
          <a:xfrm>
            <a:off x="4148455" y="2571750"/>
            <a:ext cx="4324985" cy="953135"/>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scene3d>
              <a:camera prst="orthographicFront"/>
              <a:lightRig rig="threePt" dir="t"/>
            </a:scene3d>
          </a:bodyPr>
          <a:lstStyle/>
          <a:p>
            <a:pPr indent="0" algn="ctr"/>
            <a:r>
              <a:rPr lang="en-GB" alt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N</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ói</a:t>
            </a:r>
            <a:r>
              <a:rPr 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chuyện</a:t>
            </a:r>
            <a:r>
              <a:rPr 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khác</a:t>
            </a:r>
            <a:r>
              <a:rPr 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rồi</a:t>
            </a:r>
            <a:r>
              <a:rPr 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dẫn</a:t>
            </a:r>
            <a:r>
              <a:rPr 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vào</a:t>
            </a:r>
            <a:r>
              <a:rPr 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đối</a:t>
            </a:r>
            <a:r>
              <a:rPr 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tượng</a:t>
            </a:r>
            <a:r>
              <a:rPr 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định</a:t>
            </a:r>
            <a:r>
              <a:rPr 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tả</a:t>
            </a:r>
            <a:endParaRPr lang="en-US" altLang="en-US" sz="2800" dirty="0">
              <a:ln/>
              <a:solidFill>
                <a:schemeClr val="tx1"/>
              </a:solidFill>
              <a:effectLst>
                <a:outerShdw blurRad="38100" dist="19050" dir="2700000" algn="tl" rotWithShape="0">
                  <a:schemeClr val="dk1">
                    <a:alpha val="40000"/>
                  </a:schemeClr>
                </a:outerShdw>
              </a:effectLst>
              <a:latin typeface="Times New Roman" panose="02020603050405020304" charset="0"/>
            </a:endParaRPr>
          </a:p>
        </p:txBody>
      </p:sp>
      <p:grpSp>
        <p:nvGrpSpPr>
          <p:cNvPr id="14" name="Group 13"/>
          <p:cNvGrpSpPr/>
          <p:nvPr/>
        </p:nvGrpSpPr>
        <p:grpSpPr>
          <a:xfrm>
            <a:off x="1066800" y="133350"/>
            <a:ext cx="2358390" cy="2010410"/>
            <a:chOff x="1680" y="210"/>
            <a:chExt cx="3714" cy="3166"/>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80" y="210"/>
              <a:ext cx="3714" cy="3167"/>
            </a:xfrm>
            <a:prstGeom prst="rect">
              <a:avLst/>
            </a:prstGeom>
          </p:spPr>
        </p:pic>
        <p:pic>
          <p:nvPicPr>
            <p:cNvPr id="12" name="Picture 11"/>
            <p:cNvPicPr>
              <a:picLocks noChangeAspect="1"/>
            </p:cNvPicPr>
            <p:nvPr/>
          </p:nvPicPr>
          <p:blipFill>
            <a:blip r:embed="rId5"/>
            <a:stretch>
              <a:fillRect/>
            </a:stretch>
          </p:blipFill>
          <p:spPr>
            <a:xfrm>
              <a:off x="2400" y="818"/>
              <a:ext cx="2370" cy="1950"/>
            </a:xfrm>
            <a:prstGeom prst="rect">
              <a:avLst/>
            </a:prstGeom>
          </p:spPr>
        </p:pic>
      </p:grpSp>
      <p:grpSp>
        <p:nvGrpSpPr>
          <p:cNvPr id="17" name="Group 16"/>
          <p:cNvGrpSpPr/>
          <p:nvPr/>
        </p:nvGrpSpPr>
        <p:grpSpPr>
          <a:xfrm>
            <a:off x="5181600" y="133350"/>
            <a:ext cx="2358390" cy="2010410"/>
            <a:chOff x="8160" y="210"/>
            <a:chExt cx="3714" cy="3166"/>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160" y="210"/>
              <a:ext cx="3714" cy="3167"/>
            </a:xfrm>
            <a:prstGeom prst="rect">
              <a:avLst/>
            </a:prstGeom>
          </p:spPr>
        </p:pic>
        <p:pic>
          <p:nvPicPr>
            <p:cNvPr id="15" name="Picture 14"/>
            <p:cNvPicPr>
              <a:picLocks noChangeAspect="1"/>
            </p:cNvPicPr>
            <p:nvPr/>
          </p:nvPicPr>
          <p:blipFill>
            <a:blip r:embed="rId6"/>
            <a:stretch>
              <a:fillRect/>
            </a:stretch>
          </p:blipFill>
          <p:spPr>
            <a:xfrm>
              <a:off x="8880" y="690"/>
              <a:ext cx="2400" cy="198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2"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barn(inVertical)">
                                      <p:cBhvr>
                                        <p:cTn id="10" dur="500"/>
                                        <p:tgtEl>
                                          <p:spTgt spid="10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2"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5410" y="1504950"/>
            <a:ext cx="8933815" cy="17532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PASSING_SCORE" val="100.000000"/>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 name="ISPRING_OUTPUT_FOLDER" val="F:\VIP专区4月份上传文件\135"/>
</p:tagLst>
</file>

<file path=ppt/theme/theme1.xml><?xml version="1.0" encoding="utf-8"?>
<a:theme xmlns:a="http://schemas.openxmlformats.org/drawingml/2006/main" name="Office 主题">
  <a:themeElements>
    <a:clrScheme name="自定义 19">
      <a:dk1>
        <a:srgbClr val="000000"/>
      </a:dk1>
      <a:lt1>
        <a:srgbClr val="FFFFFF"/>
      </a:lt1>
      <a:dk2>
        <a:srgbClr val="000000"/>
      </a:dk2>
      <a:lt2>
        <a:srgbClr val="FFFFFF"/>
      </a:lt2>
      <a:accent1>
        <a:srgbClr val="7BC25E"/>
      </a:accent1>
      <a:accent2>
        <a:srgbClr val="F9C567"/>
      </a:accent2>
      <a:accent3>
        <a:srgbClr val="7BC25E"/>
      </a:accent3>
      <a:accent4>
        <a:srgbClr val="F9C567"/>
      </a:accent4>
      <a:accent5>
        <a:srgbClr val="7BC25E"/>
      </a:accent5>
      <a:accent6>
        <a:srgbClr val="F9C567"/>
      </a:accent6>
      <a:hlink>
        <a:srgbClr val="7BC25E"/>
      </a:hlink>
      <a:folHlink>
        <a:srgbClr val="F9C567"/>
      </a:folHlink>
    </a:clrScheme>
    <a:fontScheme name="自定义 1">
      <a:majorFont>
        <a:latin typeface="Montserrat"/>
        <a:ea typeface="Montserrat"/>
        <a:cs typeface=""/>
      </a:majorFont>
      <a:minorFont>
        <a:latin typeface="Montserrat"/>
        <a:ea typeface="Montserra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33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Montserra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Montserra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ontserra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1255</Words>
  <Application>Microsoft Office PowerPoint</Application>
  <PresentationFormat>On-screen Show (16:9)</PresentationFormat>
  <Paragraphs>80</Paragraphs>
  <Slides>28</Slides>
  <Notes>13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28</vt:i4>
      </vt:variant>
    </vt:vector>
  </HeadingPairs>
  <TitlesOfParts>
    <vt:vector size="40" baseType="lpstr">
      <vt:lpstr>Microsoft YaHei</vt:lpstr>
      <vt:lpstr>宋体</vt:lpstr>
      <vt:lpstr>.黑体-??</vt:lpstr>
      <vt:lpstr>.黑体-韩语</vt:lpstr>
      <vt:lpstr>Arial</vt:lpstr>
      <vt:lpstr>Calibri</vt:lpstr>
      <vt:lpstr>Montserrat</vt:lpstr>
      <vt:lpstr>Tahoma</vt:lpstr>
      <vt:lpstr>Times New Roman</vt:lpstr>
      <vt:lpstr>方正粗圆简体</vt:lpstr>
      <vt:lpstr>Office 主题</vt:lpstr>
      <vt:lpstr>www.33ppt.com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
  <cp:lastModifiedBy/>
  <cp:revision>8</cp:revision>
  <dcterms:created xsi:type="dcterms:W3CDTF">2019-03-18T02:38:00Z</dcterms:created>
  <dcterms:modified xsi:type="dcterms:W3CDTF">2023-10-27T01:32:24Z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8360A86DB4694A3FAD65BA9316544709</vt:lpwstr>
  </property>
  <property fmtid="{D5CDD505-2E9C-101B-9397-08002B2CF9AE}" pid="3" name="KSOProductBuildVer">
    <vt:lpwstr>2057-11.2.0.10323</vt:lpwstr>
  </property>
</Properties>
</file>