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</p:sldMasterIdLst>
  <p:notesMasterIdLst>
    <p:notesMasterId r:id="rId25"/>
  </p:notesMasterIdLst>
  <p:sldIdLst>
    <p:sldId id="257" r:id="rId4"/>
    <p:sldId id="324" r:id="rId5"/>
    <p:sldId id="267" r:id="rId6"/>
    <p:sldId id="265" r:id="rId7"/>
    <p:sldId id="258" r:id="rId8"/>
    <p:sldId id="259" r:id="rId9"/>
    <p:sldId id="261" r:id="rId10"/>
    <p:sldId id="262" r:id="rId11"/>
    <p:sldId id="263" r:id="rId12"/>
    <p:sldId id="266" r:id="rId13"/>
    <p:sldId id="325" r:id="rId14"/>
    <p:sldId id="319" r:id="rId15"/>
    <p:sldId id="320" r:id="rId16"/>
    <p:sldId id="321" r:id="rId17"/>
    <p:sldId id="260" r:id="rId18"/>
    <p:sldId id="326" r:id="rId19"/>
    <p:sldId id="327" r:id="rId20"/>
    <p:sldId id="322" r:id="rId21"/>
    <p:sldId id="328" r:id="rId22"/>
    <p:sldId id="323" r:id="rId23"/>
    <p:sldId id="318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7956"/>
    <a:srgbClr val="E97445"/>
    <a:srgbClr val="D54D19"/>
    <a:srgbClr val="FFDC00"/>
    <a:srgbClr val="1CC68D"/>
    <a:srgbClr val="7BEDC8"/>
    <a:srgbClr val="6FE3BF"/>
    <a:srgbClr val="4D9E2A"/>
    <a:srgbClr val="FFCD07"/>
    <a:srgbClr val="28A3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42"/>
    <p:restoredTop sz="94749"/>
  </p:normalViewPr>
  <p:slideViewPr>
    <p:cSldViewPr snapToGrid="0">
      <p:cViewPr>
        <p:scale>
          <a:sx n="75" d="100"/>
          <a:sy n="75" d="100"/>
        </p:scale>
        <p:origin x="139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A62D2-E3F2-9043-8060-59FA68E4D1D0}" type="datetimeFigureOut">
              <a:rPr lang="en-VN" smtClean="0"/>
              <a:t>10/10/2022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9EDD1-B905-9C46-9CFF-CEE31787EEA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0615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6648-606D-4106-BCB9-EDE15F7FFEF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977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309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23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195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6648-606D-4106-BCB9-EDE15F7FFEF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091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EDD1-B905-9C46-9CFF-CEE31787EEA1}" type="slidenum">
              <a:rPr lang="en-VN" smtClean="0"/>
              <a:t>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73644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6648-606D-4106-BCB9-EDE15F7FFEF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586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2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02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916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01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294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1CAF-D06B-CEC1-2A24-F3F692A40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CDC2C-1A54-E168-1FA9-5F42E46D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E8314-F754-F89A-EDBC-6C7F6299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EB126-87F1-5496-F512-A079285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86E2-C325-CAD2-4ADB-7EE2903A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4D0D3-041A-D6FE-B7EC-00CB694B514B}"/>
              </a:ext>
            </a:extLst>
          </p:cNvPr>
          <p:cNvSpPr txBox="1"/>
          <p:nvPr userDrawn="1"/>
        </p:nvSpPr>
        <p:spPr>
          <a:xfrm>
            <a:off x="6541477" y="404446"/>
            <a:ext cx="76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err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1EAEB3-BCB1-AF58-B8B1-CE746DDBE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992" y="0"/>
            <a:ext cx="12529983" cy="70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99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59B9-D6D9-A114-21B6-B572CC00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49243-E999-653F-EBB5-E13DD7037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D6370-BC57-6F54-02AF-2FD75623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D7484-856F-DDCA-EEDB-D04720D9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DC86-A269-92C9-5B7A-AA03B24D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0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F2264-33D4-6255-EE08-DB396DE45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3146A-D26B-7923-CF5F-D598870E2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6515B-6D82-14FC-2F30-F520C6A0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0F74A-654B-F86F-5811-6ED344A0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1D72A-7ACF-5913-9A9F-E9E73653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29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90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30084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24631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8993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9171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03835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44539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46897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7E45-2B3B-28DD-8143-1B3A18E6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F2966-6C15-C5F9-2AAD-57D58971B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A3D60-5F6A-0DC9-D274-A5FE1D4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8D1-C6F0-E54F-0FE3-0E3D6E1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A9DF0-707B-4757-97FA-66C05FDB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CF90C5-46E8-9DCB-6CAB-804E9CF2E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9468" y="3749"/>
            <a:ext cx="12458698" cy="706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69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55179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2767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55652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5098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99360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38162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32044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02206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79125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2468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23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96455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579A-7AEC-871D-CD24-ECE8D978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E5A3D-9832-C49A-EFB5-577BAF762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1DE7D-020E-707C-C687-86F47048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C63DB-C6F0-EEBE-CE25-0632AC93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6A609-509B-D699-39E2-182C820E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B2C08-7C54-A52B-B313-C62C8E31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35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8BC9-BD20-CD9C-DF0A-05715517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2366D-0104-429C-3D1F-9749BF7F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701DC-53AF-FE7E-B880-DD25895E8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DAD15-4C0B-3747-1A2D-707F6B9EF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92643-2674-AF08-55E5-409F8013E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9BFC3-480B-8620-62BF-D58DE2AC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2BEDD-3EFC-A7D0-30F3-8F4FBC68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51A3B-2343-EC51-8727-CF808E62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13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AD31-BC5F-4992-9827-D55BE7C3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153B0-FB8A-01E9-A16F-9C8318A1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A136C-C1AD-A2AD-C592-6CD53B89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D8EEF-E131-BB46-51A1-A8185F83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0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14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6E09-E631-B8C4-474B-6A106B4C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490C0-00E8-72A8-DE27-5E401A39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90D78-4B19-0A44-0218-D9248A7B0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D766F-9A6A-AC02-55A5-9601CC6A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5A81A-9B6B-FCB3-07AF-DCC2183D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00173-4047-D10E-0371-7A225512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51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0ED4-09FE-771D-82DA-FFB60D47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80B00-DA5C-4A64-2B63-9549316AF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EA9C0-B8B5-7593-5274-90AC7269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E02ED-93A1-3C19-CDD8-6D947FCD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FE55F-248A-1C11-2817-BFF6E547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08EC6-2BDA-571B-E8B8-44FF245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1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11.png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9.jpe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B3D16-179E-D3B7-1CE9-C8F603A2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4DFBF-1996-31BD-63BE-D512E103E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4B260-7181-627F-1150-07F2C9F6C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97813-17E2-4498-8EB0-4591F18BA1A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270AE-7932-33E8-0F87-BCE862A9B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E24E8-54CE-DF26-80E4-399F3E98B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769A967-9172-53C0-90D0-E58B822D7418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FFC22B-1483-B98D-2F62-9C001B6AADE5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3EAB05-9B0D-11F3-76ED-87E4EBDA9BF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ED5F20-C7C5-D810-39F4-18A0DEFDA9F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E0BF0B-7C61-4D88-249F-0024704B7AA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BB3D9F-AFE4-3095-4D9F-55A282A0247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28B5D02-C5A5-E836-9402-69F8E7B95C7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77A7EFF-E99E-A166-DEF1-F5DAC9733163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C54721-0DCE-6798-A422-15DB75FFED1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DA75F9-EBDD-DDDD-BDE2-4270036EA85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7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453682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89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80" r:id="rId2"/>
    <p:sldLayoutId id="2147483679" r:id="rId3"/>
    <p:sldLayoutId id="2147483678" r:id="rId4"/>
    <p:sldLayoutId id="2147483677" r:id="rId5"/>
    <p:sldLayoutId id="2147483676" r:id="rId6"/>
    <p:sldLayoutId id="2147483675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</p:sldLayoutIdLst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4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12" Type="http://schemas.openxmlformats.org/officeDocument/2006/relationships/image" Target="../media/image31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3.wdp"/><Relationship Id="rId5" Type="http://schemas.openxmlformats.org/officeDocument/2006/relationships/image" Target="../media/image27.jpg"/><Relationship Id="rId15" Type="http://schemas.microsoft.com/office/2007/relationships/hdphoto" Target="../media/hdphoto5.wdp"/><Relationship Id="rId10" Type="http://schemas.openxmlformats.org/officeDocument/2006/relationships/image" Target="../media/image30.pn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5.xml"/><Relationship Id="rId9" Type="http://schemas.microsoft.com/office/2007/relationships/hdphoto" Target="../media/hdphoto2.wdp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4.xml"/><Relationship Id="rId3" Type="http://schemas.openxmlformats.org/officeDocument/2006/relationships/image" Target="../media/image36.jpg"/><Relationship Id="rId7" Type="http://schemas.openxmlformats.org/officeDocument/2006/relationships/slide" Target="slide15.xml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5" Type="http://schemas.openxmlformats.org/officeDocument/2006/relationships/slide" Target="slide20.xml"/><Relationship Id="rId10" Type="http://schemas.openxmlformats.org/officeDocument/2006/relationships/image" Target="../media/image37.png"/><Relationship Id="rId4" Type="http://schemas.openxmlformats.org/officeDocument/2006/relationships/slide" Target="slide18.xml"/><Relationship Id="rId9" Type="http://schemas.microsoft.com/office/2007/relationships/hdphoto" Target="../media/hdphoto5.wdp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40.png"/><Relationship Id="rId18" Type="http://schemas.microsoft.com/office/2007/relationships/hdphoto" Target="../media/hdphoto10.wdp"/><Relationship Id="rId3" Type="http://schemas.microsoft.com/office/2007/relationships/media" Target="../media/media3.mp3"/><Relationship Id="rId21" Type="http://schemas.openxmlformats.org/officeDocument/2006/relationships/image" Target="../media/image44.png"/><Relationship Id="rId7" Type="http://schemas.openxmlformats.org/officeDocument/2006/relationships/image" Target="../media/image36.jpg"/><Relationship Id="rId12" Type="http://schemas.microsoft.com/office/2007/relationships/hdphoto" Target="../media/hdphoto7.wdp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41.png"/><Relationship Id="rId10" Type="http://schemas.microsoft.com/office/2007/relationships/hdphoto" Target="../media/hdphoto6.wdp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3.png"/><Relationship Id="rId14" Type="http://schemas.microsoft.com/office/2007/relationships/hdphoto" Target="../media/hdphoto8.wdp"/><Relationship Id="rId2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9.wdp"/><Relationship Id="rId18" Type="http://schemas.microsoft.com/office/2007/relationships/hdphoto" Target="../media/hdphoto6.wdp"/><Relationship Id="rId3" Type="http://schemas.microsoft.com/office/2007/relationships/media" Target="../media/media3.mp3"/><Relationship Id="rId21" Type="http://schemas.microsoft.com/office/2007/relationships/hdphoto" Target="../media/hdphoto11.wdp"/><Relationship Id="rId7" Type="http://schemas.openxmlformats.org/officeDocument/2006/relationships/image" Target="../media/image45.jpg"/><Relationship Id="rId12" Type="http://schemas.openxmlformats.org/officeDocument/2006/relationships/image" Target="../media/image41.png"/><Relationship Id="rId17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openxmlformats.org/officeDocument/2006/relationships/slide" Target="slide13.xml"/><Relationship Id="rId20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11" Type="http://schemas.microsoft.com/office/2007/relationships/hdphoto" Target="../media/hdphoto8.wdp"/><Relationship Id="rId5" Type="http://schemas.openxmlformats.org/officeDocument/2006/relationships/slideLayout" Target="../slideLayouts/slideLayout14.xml"/><Relationship Id="rId15" Type="http://schemas.microsoft.com/office/2007/relationships/hdphoto" Target="../media/hdphoto10.wdp"/><Relationship Id="rId10" Type="http://schemas.openxmlformats.org/officeDocument/2006/relationships/image" Target="../media/image40.png"/><Relationship Id="rId19" Type="http://schemas.openxmlformats.org/officeDocument/2006/relationships/image" Target="../media/image35.png"/><Relationship Id="rId4" Type="http://schemas.openxmlformats.org/officeDocument/2006/relationships/audio" Target="../media/media3.mp3"/><Relationship Id="rId9" Type="http://schemas.microsoft.com/office/2007/relationships/hdphoto" Target="../media/hdphoto7.wdp"/><Relationship Id="rId14" Type="http://schemas.openxmlformats.org/officeDocument/2006/relationships/image" Target="../media/image42.png"/><Relationship Id="rId22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9.wdp"/><Relationship Id="rId18" Type="http://schemas.microsoft.com/office/2007/relationships/hdphoto" Target="../media/hdphoto6.wdp"/><Relationship Id="rId3" Type="http://schemas.microsoft.com/office/2007/relationships/media" Target="../media/media3.mp3"/><Relationship Id="rId21" Type="http://schemas.microsoft.com/office/2007/relationships/hdphoto" Target="../media/hdphoto11.wdp"/><Relationship Id="rId7" Type="http://schemas.openxmlformats.org/officeDocument/2006/relationships/image" Target="../media/image36.jpg"/><Relationship Id="rId12" Type="http://schemas.openxmlformats.org/officeDocument/2006/relationships/image" Target="../media/image41.png"/><Relationship Id="rId17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openxmlformats.org/officeDocument/2006/relationships/slide" Target="slide13.xml"/><Relationship Id="rId20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11" Type="http://schemas.microsoft.com/office/2007/relationships/hdphoto" Target="../media/hdphoto8.wdp"/><Relationship Id="rId5" Type="http://schemas.openxmlformats.org/officeDocument/2006/relationships/slideLayout" Target="../slideLayouts/slideLayout14.xml"/><Relationship Id="rId15" Type="http://schemas.microsoft.com/office/2007/relationships/hdphoto" Target="../media/hdphoto10.wdp"/><Relationship Id="rId10" Type="http://schemas.openxmlformats.org/officeDocument/2006/relationships/image" Target="../media/image40.png"/><Relationship Id="rId19" Type="http://schemas.openxmlformats.org/officeDocument/2006/relationships/image" Target="../media/image35.png"/><Relationship Id="rId4" Type="http://schemas.openxmlformats.org/officeDocument/2006/relationships/audio" Target="../media/media3.mp3"/><Relationship Id="rId9" Type="http://schemas.microsoft.com/office/2007/relationships/hdphoto" Target="../media/hdphoto7.wdp"/><Relationship Id="rId14" Type="http://schemas.openxmlformats.org/officeDocument/2006/relationships/image" Target="../media/image42.png"/><Relationship Id="rId2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9.wdp"/><Relationship Id="rId18" Type="http://schemas.microsoft.com/office/2007/relationships/hdphoto" Target="../media/hdphoto6.wdp"/><Relationship Id="rId3" Type="http://schemas.microsoft.com/office/2007/relationships/media" Target="../media/media3.mp3"/><Relationship Id="rId21" Type="http://schemas.microsoft.com/office/2007/relationships/hdphoto" Target="../media/hdphoto11.wdp"/><Relationship Id="rId7" Type="http://schemas.openxmlformats.org/officeDocument/2006/relationships/image" Target="../media/image36.jpg"/><Relationship Id="rId12" Type="http://schemas.openxmlformats.org/officeDocument/2006/relationships/image" Target="../media/image41.png"/><Relationship Id="rId17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openxmlformats.org/officeDocument/2006/relationships/slide" Target="slide13.xml"/><Relationship Id="rId20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microsoft.com/office/2007/relationships/hdphoto" Target="../media/hdphoto8.wdp"/><Relationship Id="rId5" Type="http://schemas.openxmlformats.org/officeDocument/2006/relationships/slideLayout" Target="../slideLayouts/slideLayout14.xml"/><Relationship Id="rId15" Type="http://schemas.microsoft.com/office/2007/relationships/hdphoto" Target="../media/hdphoto10.wdp"/><Relationship Id="rId10" Type="http://schemas.openxmlformats.org/officeDocument/2006/relationships/image" Target="../media/image40.png"/><Relationship Id="rId19" Type="http://schemas.openxmlformats.org/officeDocument/2006/relationships/image" Target="../media/image35.png"/><Relationship Id="rId4" Type="http://schemas.openxmlformats.org/officeDocument/2006/relationships/audio" Target="../media/media3.mp3"/><Relationship Id="rId9" Type="http://schemas.microsoft.com/office/2007/relationships/hdphoto" Target="../media/hdphoto7.wdp"/><Relationship Id="rId14" Type="http://schemas.openxmlformats.org/officeDocument/2006/relationships/image" Target="../media/image42.png"/><Relationship Id="rId22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8" Type="http://schemas.microsoft.com/office/2007/relationships/hdphoto" Target="../media/hdphoto11.wdp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7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4.xml"/><Relationship Id="rId15" Type="http://schemas.openxmlformats.org/officeDocument/2006/relationships/slide" Target="slide13.xml"/><Relationship Id="rId19" Type="http://schemas.openxmlformats.org/officeDocument/2006/relationships/image" Target="../media/image35.png"/><Relationship Id="rId4" Type="http://schemas.openxmlformats.org/officeDocument/2006/relationships/audio" Target="../media/media3.mp3"/><Relationship Id="rId9" Type="http://schemas.microsoft.com/office/2007/relationships/hdphoto" Target="../media/hdphoto9.wdp"/><Relationship Id="rId14" Type="http://schemas.openxmlformats.org/officeDocument/2006/relationships/image" Target="../media/image4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5.png"/><Relationship Id="rId10" Type="http://schemas.openxmlformats.org/officeDocument/2006/relationships/slide" Target="slide13.xml"/><Relationship Id="rId4" Type="http://schemas.openxmlformats.org/officeDocument/2006/relationships/audio" Target="../media/media3.mp3"/><Relationship Id="rId9" Type="http://schemas.microsoft.com/office/2007/relationships/hdphoto" Target="../media/hdphoto9.wdp"/><Relationship Id="rId1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8.png"/><Relationship Id="rId3" Type="http://schemas.openxmlformats.org/officeDocument/2006/relationships/image" Target="../media/image47.png"/><Relationship Id="rId7" Type="http://schemas.openxmlformats.org/officeDocument/2006/relationships/image" Target="../media/image31.png"/><Relationship Id="rId12" Type="http://schemas.microsoft.com/office/2007/relationships/hdphoto" Target="../media/hdphoto6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9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slide" Target="slide4.xml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slide" Target="slide4.xml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0" Type="http://schemas.openxmlformats.org/officeDocument/2006/relationships/slide" Target="slide4.xml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9"/>
          <a:stretch/>
        </p:blipFill>
        <p:spPr>
          <a:xfrm rot="11055695">
            <a:off x="6019199" y="-1008142"/>
            <a:ext cx="648352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7703C7-3686-2243-AD0D-2960027C8B30}"/>
              </a:ext>
            </a:extLst>
          </p:cNvPr>
          <p:cNvSpPr txBox="1"/>
          <p:nvPr/>
        </p:nvSpPr>
        <p:spPr>
          <a:xfrm>
            <a:off x="6866965" y="1559859"/>
            <a:ext cx="53250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000" dirty="0">
                <a:ln w="254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252729" dist="508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SVN-Gretoon" panose="02040603050506020204" pitchFamily="18" charset="0"/>
              </a:rPr>
              <a:t>ÔN TẬP VÀ </a:t>
            </a:r>
          </a:p>
          <a:p>
            <a:pPr algn="ctr"/>
            <a:r>
              <a:rPr lang="en-VN" sz="6000" dirty="0">
                <a:ln w="254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252729" dist="508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SVN-Gretoon" panose="02040603050506020204" pitchFamily="18" charset="0"/>
              </a:rPr>
              <a:t>KIỂM TRA </a:t>
            </a:r>
          </a:p>
          <a:p>
            <a:pPr algn="ctr"/>
            <a:r>
              <a:rPr lang="en-VN" sz="6000" dirty="0">
                <a:ln w="254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252729" dist="508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SVN-Gretoon" panose="02040603050506020204" pitchFamily="18" charset="0"/>
              </a:rPr>
              <a:t>ĐÁNH GIÁ</a:t>
            </a:r>
          </a:p>
        </p:txBody>
      </p:sp>
    </p:spTree>
    <p:extLst>
      <p:ext uri="{BB962C8B-B14F-4D97-AF65-F5344CB8AC3E}">
        <p14:creationId xmlns:p14="http://schemas.microsoft.com/office/powerpoint/2010/main" val="384567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A1FC3-24B4-3F64-6E17-DC276730C5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6" t="44911" r="14604" b="21828"/>
          <a:stretch/>
        </p:blipFill>
        <p:spPr>
          <a:xfrm>
            <a:off x="-348343" y="1"/>
            <a:ext cx="1262648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CFB93-31E2-DF1F-2D66-F2D098E82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867" y="5562976"/>
            <a:ext cx="5353934" cy="17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6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9"/>
          <a:stretch/>
        </p:blipFill>
        <p:spPr>
          <a:xfrm rot="11055695">
            <a:off x="6019199" y="-1008142"/>
            <a:ext cx="648352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7703C7-3686-2243-AD0D-2960027C8B30}"/>
              </a:ext>
            </a:extLst>
          </p:cNvPr>
          <p:cNvSpPr txBox="1"/>
          <p:nvPr/>
        </p:nvSpPr>
        <p:spPr>
          <a:xfrm>
            <a:off x="6866965" y="1559859"/>
            <a:ext cx="53250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000" dirty="0">
                <a:ln w="254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252729" dist="508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SVN-Gretoon" panose="02040603050506020204" pitchFamily="18" charset="0"/>
              </a:rPr>
              <a:t>hoạt động 2</a:t>
            </a:r>
          </a:p>
        </p:txBody>
      </p:sp>
    </p:spTree>
    <p:extLst>
      <p:ext uri="{BB962C8B-B14F-4D97-AF65-F5344CB8AC3E}">
        <p14:creationId xmlns:p14="http://schemas.microsoft.com/office/powerpoint/2010/main" val="410831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335249" y="-1053595"/>
            <a:ext cx="1204803" cy="12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85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1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7" y="5106572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9" y="5238551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0763795" cy="2539489"/>
            <a:chOff x="714103" y="248194"/>
            <a:chExt cx="10763795" cy="1673385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dọn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dẹp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ngay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gàng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Câu a"/>
          <p:cNvGrpSpPr/>
          <p:nvPr/>
        </p:nvGrpSpPr>
        <p:grpSpPr>
          <a:xfrm>
            <a:off x="1429883" y="2082453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5705959" y="2140626"/>
              <a:ext cx="178606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kern="1200" dirty="0">
                  <a:effectLst/>
                  <a:ea typeface="MS PMincho" panose="02020600040205080304" pitchFamily="18" charset="-128"/>
                  <a:cs typeface="Times New Roman" panose="02020603050405020304" pitchFamily="18" charset="0"/>
                </a:rPr>
                <a:t>54, 63</a:t>
              </a:r>
              <a:r>
                <a:rPr lang="en-VN" sz="6000" b="1" dirty="0">
                  <a:effectLst/>
                </a:rPr>
                <a:t>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3300944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935991" y="3681544"/>
              <a:ext cx="132600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54,73</a:t>
              </a: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616633" y="165602"/>
            <a:ext cx="11266213" cy="2021800"/>
            <a:chOff x="616633" y="165602"/>
            <a:chExt cx="11266213" cy="2021800"/>
          </a:xfrm>
        </p:grpSpPr>
        <p:grpSp>
          <p:nvGrpSpPr>
            <p:cNvPr id="4" name="Group 3"/>
            <p:cNvGrpSpPr/>
            <p:nvPr/>
          </p:nvGrpSpPr>
          <p:grpSpPr>
            <a:xfrm>
              <a:off x="616633" y="165602"/>
              <a:ext cx="11266213" cy="2021800"/>
              <a:chOff x="616633" y="165602"/>
              <a:chExt cx="11266213" cy="20218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165602"/>
                <a:ext cx="11025051" cy="2021800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633" y="16560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2318922" y="250781"/>
              <a:ext cx="9187767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dãy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 27, 36, 45, ……, ……..  Hai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hợp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tiếp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chỗ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chấm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 </a:t>
              </a: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1429884" y="4426623"/>
            <a:ext cx="9345375" cy="1401268"/>
            <a:chOff x="1429884" y="4426623"/>
            <a:chExt cx="9345375" cy="140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1429884" y="4426623"/>
              <a:ext cx="9345375" cy="1401268"/>
              <a:chOff x="2326242" y="4049485"/>
              <a:chExt cx="9345375" cy="14012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684370" y="4432624"/>
                <a:ext cx="8987247" cy="744582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6242" y="4049485"/>
                <a:ext cx="1556964" cy="140126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5872673" y="4875421"/>
              <a:ext cx="145264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56, 63</a:t>
              </a:r>
            </a:p>
          </p:txBody>
        </p:sp>
      </p:grpSp>
      <p:pic>
        <p:nvPicPr>
          <p:cNvPr id="23" name="Dấu tick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687" y="1867109"/>
            <a:ext cx="1162797" cy="1331278"/>
          </a:xfrm>
          <a:prstGeom prst="rect">
            <a:avLst/>
          </a:prstGeom>
        </p:spPr>
      </p:pic>
      <p:pic>
        <p:nvPicPr>
          <p:cNvPr id="24" name="Dấu nhân 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408" y="3461248"/>
            <a:ext cx="965375" cy="965375"/>
          </a:xfrm>
          <a:prstGeom prst="rect">
            <a:avLst/>
          </a:prstGeom>
        </p:spPr>
      </p:pic>
      <p:pic>
        <p:nvPicPr>
          <p:cNvPr id="25" name="Dấu nhân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397" y="4737715"/>
            <a:ext cx="965375" cy="965375"/>
          </a:xfrm>
          <a:prstGeom prst="rect">
            <a:avLst/>
          </a:prstGeom>
        </p:spPr>
      </p:pic>
      <p:pic>
        <p:nvPicPr>
          <p:cNvPr id="26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7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082453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6475506" y="2404619"/>
              <a:ext cx="43794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3300944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6453425" y="3680060"/>
              <a:ext cx="69121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42</a:t>
              </a: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616633" y="165602"/>
            <a:ext cx="11410380" cy="2096410"/>
            <a:chOff x="616633" y="165602"/>
            <a:chExt cx="11410380" cy="2096410"/>
          </a:xfrm>
        </p:grpSpPr>
        <p:grpSp>
          <p:nvGrpSpPr>
            <p:cNvPr id="4" name="Group 3"/>
            <p:cNvGrpSpPr/>
            <p:nvPr/>
          </p:nvGrpSpPr>
          <p:grpSpPr>
            <a:xfrm>
              <a:off x="616633" y="165602"/>
              <a:ext cx="11410380" cy="2096410"/>
              <a:chOff x="616633" y="165602"/>
              <a:chExt cx="11410380" cy="209641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001962" y="358620"/>
                <a:ext cx="11025051" cy="1903392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633" y="16560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2311400" y="837639"/>
              <a:ext cx="857961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Biết số chia và thương đều là 7. Tìm số bị chia :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1429884" y="4426623"/>
            <a:ext cx="9345375" cy="1401268"/>
            <a:chOff x="1429884" y="4426623"/>
            <a:chExt cx="9345375" cy="140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1429884" y="4426623"/>
              <a:ext cx="9345375" cy="1401268"/>
              <a:chOff x="2326242" y="4049485"/>
              <a:chExt cx="9345375" cy="14012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684370" y="4432624"/>
                <a:ext cx="8987247" cy="744582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6242" y="4049485"/>
                <a:ext cx="1556964" cy="140126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6253391" y="4875421"/>
              <a:ext cx="69121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49</a:t>
              </a:r>
            </a:p>
          </p:txBody>
        </p:sp>
      </p:grpSp>
      <p:pic>
        <p:nvPicPr>
          <p:cNvPr id="23" name="Picture 2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7" name="Dấu tick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930" y="4365673"/>
            <a:ext cx="1162797" cy="1331278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2215705"/>
            <a:ext cx="965375" cy="965375"/>
          </a:xfrm>
          <a:prstGeom prst="rect">
            <a:avLst/>
          </a:prstGeom>
        </p:spPr>
      </p:pic>
      <p:pic>
        <p:nvPicPr>
          <p:cNvPr id="29" name="Dấu nhân 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461248"/>
            <a:ext cx="965375" cy="9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082453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6475506" y="2404619"/>
              <a:ext cx="43794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3300944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6580062" y="3680060"/>
              <a:ext cx="43794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616633" y="165602"/>
            <a:ext cx="11410380" cy="2096410"/>
            <a:chOff x="616633" y="165602"/>
            <a:chExt cx="11410380" cy="2096410"/>
          </a:xfrm>
        </p:grpSpPr>
        <p:grpSp>
          <p:nvGrpSpPr>
            <p:cNvPr id="4" name="Group 3"/>
            <p:cNvGrpSpPr/>
            <p:nvPr/>
          </p:nvGrpSpPr>
          <p:grpSpPr>
            <a:xfrm>
              <a:off x="616633" y="165602"/>
              <a:ext cx="11410380" cy="2096410"/>
              <a:chOff x="616633" y="165602"/>
              <a:chExt cx="11410380" cy="209641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001962" y="358620"/>
                <a:ext cx="11025051" cy="1903392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633" y="16560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2509224" y="612265"/>
              <a:ext cx="8579615" cy="1462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fontAlgn="base" hangingPunct="0">
                <a:lnSpc>
                  <a:spcPct val="115000"/>
                </a:lnSpc>
                <a:spcAft>
                  <a:spcPts val="800"/>
                </a:spcAft>
              </a:pPr>
              <a:r>
                <a:rPr lang="vi-VN" sz="4000" b="1" kern="1200" dirty="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Tìm một số, biết số đó nhân với 7 được 49.</a:t>
              </a:r>
              <a:endParaRPr lang="en-VN" sz="40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1429884" y="4426623"/>
            <a:ext cx="9539245" cy="1401268"/>
            <a:chOff x="1429884" y="4426623"/>
            <a:chExt cx="9539245" cy="140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1429884" y="4426623"/>
              <a:ext cx="9539245" cy="1401268"/>
              <a:chOff x="2326242" y="4049485"/>
              <a:chExt cx="9539245" cy="14012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78240" y="4430582"/>
                <a:ext cx="8987247" cy="744582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6242" y="4049485"/>
                <a:ext cx="1556964" cy="140126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6580062" y="4864273"/>
              <a:ext cx="43794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23" name="Picture 2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7" name="Dấu tick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930" y="4365673"/>
            <a:ext cx="1162797" cy="1331278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2215705"/>
            <a:ext cx="965375" cy="965375"/>
          </a:xfrm>
          <a:prstGeom prst="rect">
            <a:avLst/>
          </a:prstGeom>
        </p:spPr>
      </p:pic>
      <p:pic>
        <p:nvPicPr>
          <p:cNvPr id="29" name="Dấu nhân 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461248"/>
            <a:ext cx="965375" cy="9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7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082453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6093190" y="2404619"/>
              <a:ext cx="120257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3 x 3</a:t>
              </a: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3300944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6197746" y="3680060"/>
              <a:ext cx="120257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6 x 3</a:t>
              </a: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616633" y="165602"/>
            <a:ext cx="11410380" cy="2096410"/>
            <a:chOff x="616633" y="165602"/>
            <a:chExt cx="11410380" cy="2096410"/>
          </a:xfrm>
        </p:grpSpPr>
        <p:grpSp>
          <p:nvGrpSpPr>
            <p:cNvPr id="4" name="Group 3"/>
            <p:cNvGrpSpPr/>
            <p:nvPr/>
          </p:nvGrpSpPr>
          <p:grpSpPr>
            <a:xfrm>
              <a:off x="616633" y="165602"/>
              <a:ext cx="11410380" cy="2096410"/>
              <a:chOff x="616633" y="165602"/>
              <a:chExt cx="11410380" cy="209641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001962" y="358620"/>
                <a:ext cx="11025051" cy="1903392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633" y="16560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2509224" y="612265"/>
              <a:ext cx="8579615" cy="1446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fontAlgn="base" hangingPunct="0">
                <a:lnSpc>
                  <a:spcPct val="115000"/>
                </a:lnSpc>
                <a:spcAft>
                  <a:spcPts val="800"/>
                </a:spcAft>
              </a:pPr>
              <a:r>
                <a:rPr lang="vi-VN" sz="4000" b="1" kern="1200" dirty="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Phép nhân nào có tích bằng một thừa số là:</a:t>
              </a: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1429884" y="4426623"/>
            <a:ext cx="9539245" cy="1401268"/>
            <a:chOff x="1429884" y="4426623"/>
            <a:chExt cx="9539245" cy="140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1429884" y="4426623"/>
              <a:ext cx="9539245" cy="1401268"/>
              <a:chOff x="2326242" y="4049485"/>
              <a:chExt cx="9539245" cy="14012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78240" y="4430582"/>
                <a:ext cx="8987247" cy="744582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6242" y="4049485"/>
                <a:ext cx="1556964" cy="140126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6134427" y="4864273"/>
              <a:ext cx="132921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6 x 0 </a:t>
              </a:r>
            </a:p>
          </p:txBody>
        </p:sp>
      </p:grpSp>
      <p:pic>
        <p:nvPicPr>
          <p:cNvPr id="23" name="Picture 2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7" name="Dấu tick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930" y="4365673"/>
            <a:ext cx="1162797" cy="1331278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2215705"/>
            <a:ext cx="965375" cy="965375"/>
          </a:xfrm>
          <a:prstGeom prst="rect">
            <a:avLst/>
          </a:prstGeom>
        </p:spPr>
      </p:pic>
      <p:pic>
        <p:nvPicPr>
          <p:cNvPr id="29" name="Dấu nhân 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461248"/>
            <a:ext cx="965375" cy="9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3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Câu b"/>
          <p:cNvGrpSpPr/>
          <p:nvPr/>
        </p:nvGrpSpPr>
        <p:grpSpPr>
          <a:xfrm>
            <a:off x="2255437" y="2881402"/>
            <a:ext cx="8987247" cy="3090441"/>
            <a:chOff x="2255437" y="2881402"/>
            <a:chExt cx="8987247" cy="3090441"/>
          </a:xfrm>
        </p:grpSpPr>
        <p:sp>
          <p:nvSpPr>
            <p:cNvPr id="6" name="Rectangle 5"/>
            <p:cNvSpPr/>
            <p:nvPr/>
          </p:nvSpPr>
          <p:spPr>
            <a:xfrm>
              <a:off x="2255437" y="2881402"/>
              <a:ext cx="8987247" cy="3090441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700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90478" y="3680060"/>
              <a:ext cx="641714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cam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vườn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45 : 5 = 9 (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 9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cam</a:t>
              </a: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616633" y="0"/>
            <a:ext cx="11266213" cy="2200200"/>
            <a:chOff x="616633" y="0"/>
            <a:chExt cx="11266213" cy="2200200"/>
          </a:xfrm>
        </p:grpSpPr>
        <p:grpSp>
          <p:nvGrpSpPr>
            <p:cNvPr id="4" name="Group 3"/>
            <p:cNvGrpSpPr/>
            <p:nvPr/>
          </p:nvGrpSpPr>
          <p:grpSpPr>
            <a:xfrm>
              <a:off x="616633" y="0"/>
              <a:ext cx="11266213" cy="2200200"/>
              <a:chOff x="616633" y="0"/>
              <a:chExt cx="11266213" cy="22002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0"/>
                <a:ext cx="11025051" cy="2200200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633" y="165602"/>
                <a:ext cx="1941897" cy="194189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2474466" y="152563"/>
                  <a:ext cx="9408380" cy="196630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Times New Roman" panose="02020603050405020304" pitchFamily="18" charset="0"/>
                    </a:rPr>
                    <a:t>Trong vườn có 45 cây táo. Số cây cam bằng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vi-VN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vi-VN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vi-VN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Times New Roman" panose="02020603050405020304" pitchFamily="18" charset="0"/>
                    </a:rPr>
                    <a:t>số cây táo. Hỏi trong vườn có bao nhiêu cây cam?  </a:t>
                  </a: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4466" y="152563"/>
                  <a:ext cx="9408380" cy="1966308"/>
                </a:xfrm>
                <a:prstGeom prst="rect">
                  <a:avLst/>
                </a:prstGeom>
                <a:blipFill>
                  <a:blip r:embed="rId14"/>
                  <a:stretch>
                    <a:fillRect t="-4487" r="-539" b="-8333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Dấu tick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3262117"/>
            <a:ext cx="1162797" cy="1331278"/>
          </a:xfrm>
          <a:prstGeom prst="rect">
            <a:avLst/>
          </a:prstGeom>
        </p:spPr>
      </p:pic>
      <p:pic>
        <p:nvPicPr>
          <p:cNvPr id="27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8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Câu b"/>
          <p:cNvGrpSpPr/>
          <p:nvPr/>
        </p:nvGrpSpPr>
        <p:grpSpPr>
          <a:xfrm>
            <a:off x="2255437" y="3763617"/>
            <a:ext cx="8987247" cy="2208226"/>
            <a:chOff x="2255437" y="2881402"/>
            <a:chExt cx="8987247" cy="3090441"/>
          </a:xfrm>
        </p:grpSpPr>
        <p:sp>
          <p:nvSpPr>
            <p:cNvPr id="6" name="Rectangle 5"/>
            <p:cNvSpPr/>
            <p:nvPr/>
          </p:nvSpPr>
          <p:spPr>
            <a:xfrm>
              <a:off x="2255437" y="2881402"/>
              <a:ext cx="8987247" cy="3090441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700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48505" y="3391562"/>
              <a:ext cx="6401112" cy="21967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Quãng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con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kiến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bò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16 + 13 + 24 = 53 (dm)</a:t>
              </a:r>
            </a:p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 53 dm</a:t>
              </a: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616633" y="-1"/>
            <a:ext cx="11266213" cy="3856383"/>
            <a:chOff x="616633" y="0"/>
            <a:chExt cx="11266213" cy="2605792"/>
          </a:xfrm>
        </p:grpSpPr>
        <p:grpSp>
          <p:nvGrpSpPr>
            <p:cNvPr id="4" name="Group 3"/>
            <p:cNvGrpSpPr/>
            <p:nvPr/>
          </p:nvGrpSpPr>
          <p:grpSpPr>
            <a:xfrm>
              <a:off x="616633" y="0"/>
              <a:ext cx="11266213" cy="2605792"/>
              <a:chOff x="616633" y="0"/>
              <a:chExt cx="11266213" cy="2605792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0"/>
                <a:ext cx="11025051" cy="2605792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633" y="16560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2474466" y="152563"/>
              <a:ext cx="940838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fontAlgn="base" hangingPunct="0"/>
              <a:r>
                <a:rPr lang="vi-VN" sz="3200" b="1" dirty="0">
                  <a:solidFill>
                    <a:schemeClr val="bg1"/>
                  </a:solidFill>
                </a:rPr>
                <a:t>Một con kiến bò từ A đến D( qua B và C) như hình vẽ sau:</a:t>
              </a:r>
              <a:endParaRPr lang="en-VN" sz="3200" dirty="0">
                <a:solidFill>
                  <a:schemeClr val="bg1"/>
                </a:solidFill>
                <a:latin typeface="UTM Avo" panose="02040603050506090204" pitchFamily="18" charset="0"/>
              </a:endParaRPr>
            </a:p>
          </p:txBody>
        </p:sp>
      </p:grpSp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Dấu tick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3262117"/>
            <a:ext cx="1162797" cy="1331278"/>
          </a:xfrm>
          <a:prstGeom prst="rect">
            <a:avLst/>
          </a:prstGeom>
        </p:spPr>
      </p:pic>
      <p:pic>
        <p:nvPicPr>
          <p:cNvPr id="27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8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54D05C-CFBA-8242-98B1-E0704507A1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82239"/>
            <a:ext cx="5238205" cy="237395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39B240-7969-034D-9536-0A19014F39A3}"/>
              </a:ext>
            </a:extLst>
          </p:cNvPr>
          <p:cNvSpPr txBox="1"/>
          <p:nvPr/>
        </p:nvSpPr>
        <p:spPr>
          <a:xfrm>
            <a:off x="2558530" y="1839282"/>
            <a:ext cx="3295594" cy="175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15000"/>
              </a:lnSpc>
              <a:spcAft>
                <a:spcPts val="800"/>
              </a:spcAft>
            </a:pPr>
            <a:r>
              <a:rPr lang="vi-VN" sz="3200" b="1" kern="12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Tính quãng đường con kiến bò?</a:t>
            </a:r>
            <a:endParaRPr lang="en-VN" sz="2800" dirty="0">
              <a:solidFill>
                <a:schemeClr val="bg1"/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39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9"/>
          <a:stretch/>
        </p:blipFill>
        <p:spPr>
          <a:xfrm rot="11055695">
            <a:off x="6019199" y="-1008142"/>
            <a:ext cx="648352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7703C7-3686-2243-AD0D-2960027C8B30}"/>
              </a:ext>
            </a:extLst>
          </p:cNvPr>
          <p:cNvSpPr txBox="1"/>
          <p:nvPr/>
        </p:nvSpPr>
        <p:spPr>
          <a:xfrm>
            <a:off x="6866965" y="1559859"/>
            <a:ext cx="53250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000" dirty="0">
                <a:ln w="254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252729" dist="508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SVN-Gretoon" panose="02040603050506020204" pitchFamily="18" charset="0"/>
              </a:rPr>
              <a:t>hoạt động 1</a:t>
            </a:r>
          </a:p>
        </p:txBody>
      </p:sp>
    </p:spTree>
    <p:extLst>
      <p:ext uri="{BB962C8B-B14F-4D97-AF65-F5344CB8AC3E}">
        <p14:creationId xmlns:p14="http://schemas.microsoft.com/office/powerpoint/2010/main" val="341724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29" y="2837477"/>
            <a:ext cx="2254987" cy="3357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3" y="5594540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9" y="5637939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42" y="5132640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02" y="4440899"/>
            <a:ext cx="2865792" cy="2263883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1233055"/>
            <a:ext cx="4778234" cy="2189414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>
            <a:solidFill>
              <a:srgbClr val="F30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8236" y="105716"/>
            <a:ext cx="700491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A17F04-6C54-A695-8348-6884AB0D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0" y="3683704"/>
            <a:ext cx="11327350" cy="3718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0A38FA-574D-17A4-1BCF-F8E1858C7E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41" y="-819927"/>
            <a:ext cx="1288742" cy="21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7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AAB64F0E-3261-E839-467F-E697E3923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371602" y="4347134"/>
            <a:ext cx="2102068" cy="165952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FB841AA-4BC8-19B5-B527-238FBE30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2253552" y="2537224"/>
            <a:ext cx="2102068" cy="1659528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CFFA8909-1011-AEC6-C3E8-7F4334186A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6" t="35009" r="66080" b="32185"/>
          <a:stretch/>
        </p:blipFill>
        <p:spPr>
          <a:xfrm>
            <a:off x="9004742" y="1122256"/>
            <a:ext cx="2102068" cy="165952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D3254FA6-F5EC-46C1-939F-217D9CDA4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6502503" y="1028372"/>
            <a:ext cx="2102068" cy="1659528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BF557063-49DA-C464-06BC-BDF1F786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4435369" y="1573096"/>
            <a:ext cx="1655379" cy="165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74FA6-77F1-9FB4-0BC7-971F2C345F4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24" y="4347134"/>
            <a:ext cx="2711839" cy="26051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4D66D6-0751-08DE-03EA-3973E61C3AA2}"/>
              </a:ext>
            </a:extLst>
          </p:cNvPr>
          <p:cNvGrpSpPr/>
          <p:nvPr/>
        </p:nvGrpSpPr>
        <p:grpSpPr>
          <a:xfrm>
            <a:off x="302875" y="3878006"/>
            <a:ext cx="2266293" cy="859946"/>
            <a:chOff x="302875" y="3878006"/>
            <a:chExt cx="2266293" cy="859946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D2AB6CC-313B-F84C-A786-F80B9A9FBDF0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4667E8-FC92-6B86-6C70-655D86569DF4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C6010-4BEC-B7C0-8CA2-C1FE9216F991}"/>
              </a:ext>
            </a:extLst>
          </p:cNvPr>
          <p:cNvGrpSpPr/>
          <p:nvPr/>
        </p:nvGrpSpPr>
        <p:grpSpPr>
          <a:xfrm>
            <a:off x="907831" y="2137266"/>
            <a:ext cx="2266293" cy="859946"/>
            <a:chOff x="302875" y="3878006"/>
            <a:chExt cx="2266293" cy="859946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B02E95A0-EB39-80B9-75F8-46AA45C3896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CDEF5A-F80C-6632-4420-BCA901145F0B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A7838F-16A3-1692-4BB7-635493546886}"/>
              </a:ext>
            </a:extLst>
          </p:cNvPr>
          <p:cNvGrpSpPr/>
          <p:nvPr/>
        </p:nvGrpSpPr>
        <p:grpSpPr>
          <a:xfrm>
            <a:off x="3302222" y="992741"/>
            <a:ext cx="2266293" cy="859946"/>
            <a:chOff x="302875" y="3878006"/>
            <a:chExt cx="2266293" cy="85994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2DFAF44-C391-87B2-C833-BDECD8121BF8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7F0AA9-D0B9-44ED-7D79-BAEEDA58EC0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513B2B-BBE0-DE01-4275-2402D8093955}"/>
              </a:ext>
            </a:extLst>
          </p:cNvPr>
          <p:cNvGrpSpPr/>
          <p:nvPr/>
        </p:nvGrpSpPr>
        <p:grpSpPr>
          <a:xfrm>
            <a:off x="5561563" y="339795"/>
            <a:ext cx="2266293" cy="859946"/>
            <a:chOff x="238540" y="4046369"/>
            <a:chExt cx="2266293" cy="859946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EE61050B-4355-BEA3-9D07-DC42D4E406D5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FB3739-EE95-415E-EA34-A59D233100E2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922A35-1184-AFF6-B0B6-7DEC564CD7A9}"/>
              </a:ext>
            </a:extLst>
          </p:cNvPr>
          <p:cNvGrpSpPr/>
          <p:nvPr/>
        </p:nvGrpSpPr>
        <p:grpSpPr>
          <a:xfrm>
            <a:off x="8223733" y="218102"/>
            <a:ext cx="2266293" cy="859946"/>
            <a:chOff x="238540" y="4046369"/>
            <a:chExt cx="2266293" cy="859946"/>
          </a:xfrm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3628AAB6-9283-BEC6-ED56-1F7A09C64AEB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23166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F07D8F-F5D3-E604-4169-EC358CEFA74B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323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2.22222E-6 L 0.00378 -0.25 E" pathEditMode="fixed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25 L 0.19037 -0.35231 " pathEditMode="fixed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36 -0.35232 L 0.303 -0.32361 " pathEditMode="fixed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 -0.32361 L 0.49753 -0.3071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FBE1A-12C5-2E24-9EFB-FB2B44D8F0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294132" y="325706"/>
            <a:ext cx="2102068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2EA7BB-F818-6B56-85F9-8CDCF9A10C3E}"/>
              </a:ext>
            </a:extLst>
          </p:cNvPr>
          <p:cNvGrpSpPr/>
          <p:nvPr/>
        </p:nvGrpSpPr>
        <p:grpSpPr>
          <a:xfrm>
            <a:off x="0" y="0"/>
            <a:ext cx="2266293" cy="859946"/>
            <a:chOff x="302875" y="3878006"/>
            <a:chExt cx="2266293" cy="859946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88EF8AAF-1885-E1D4-38FE-B9287C929FE6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482C70-07CE-2B2B-CEB2-EDBA8F735562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1B0FDC-092C-EA16-0F63-9500F0D797AD}"/>
                  </a:ext>
                </a:extLst>
              </p:cNvPr>
              <p:cNvSpPr txBox="1"/>
              <p:nvPr/>
            </p:nvSpPr>
            <p:spPr>
              <a:xfrm>
                <a:off x="3198458" y="256818"/>
                <a:ext cx="6539308" cy="1744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400" b="1" dirty="0">
                    <a:latin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4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400" b="1" dirty="0">
                    <a:latin typeface="Cambria" panose="02040503050406030204" pitchFamily="18" charset="0"/>
                  </a:rPr>
                  <a:t> số miếng dưa hấu là … miếng dưa hấu.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1B0FDC-092C-EA16-0F63-9500F0D79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458" y="256818"/>
                <a:ext cx="6539308" cy="1744260"/>
              </a:xfrm>
              <a:prstGeom prst="rect">
                <a:avLst/>
              </a:prstGeom>
              <a:blipFill>
                <a:blip r:embed="rId6"/>
                <a:stretch>
                  <a:fillRect l="-3883" r="-2913" b="-1594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</a:rPr>
                <a:t>3 </a:t>
              </a:r>
              <a:r>
                <a:rPr lang="en-US" sz="4400" b="1" dirty="0" err="1">
                  <a:latin typeface="Cambria" panose="02040503050406030204" pitchFamily="18" charset="0"/>
                </a:rPr>
                <a:t>miếng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</a:rPr>
                <a:t>6 </a:t>
              </a:r>
              <a:r>
                <a:rPr lang="en-US" sz="4400" b="1" dirty="0" err="1">
                  <a:latin typeface="Cambria" panose="02040503050406030204" pitchFamily="18" charset="0"/>
                </a:rPr>
                <a:t>miếng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</a:rPr>
                <a:t>2 </a:t>
              </a:r>
              <a:r>
                <a:rPr lang="en-US" sz="4400" b="1" dirty="0" err="1">
                  <a:latin typeface="Cambria" panose="02040503050406030204" pitchFamily="18" charset="0"/>
                </a:rPr>
                <a:t>miếng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</a:rPr>
                <a:t>1 </a:t>
              </a:r>
              <a:r>
                <a:rPr lang="en-US" sz="4400" b="1" dirty="0" err="1">
                  <a:latin typeface="Cambria" panose="02040503050406030204" pitchFamily="18" charset="0"/>
                </a:rPr>
                <a:t>miếng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id="{72D87F74-15BD-1C79-F724-2F5AFB70EFE2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1DC2997-D096-AC41-9BA1-F4C22C47871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343" y="406634"/>
            <a:ext cx="2092096" cy="20044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9247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5"/>
            <a:ext cx="7914290" cy="1968889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343995" y="402962"/>
            <a:ext cx="754078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36 viên bi thành 6 phần bằng nhau. Số viên bi mỗi phần là….. viên bi.       </a:t>
            </a:r>
          </a:p>
          <a:p>
            <a:r>
              <a:rPr lang="en-VN" sz="6600" b="1" dirty="0">
                <a:effectLst/>
              </a:rPr>
              <a:t> </a:t>
            </a:r>
            <a:endParaRPr lang="en-US" sz="6600" b="1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E01AA-A31E-FEA9-0A2C-EA287F1161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1447605" y="50628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3223FA-0C4E-6CB7-0C4F-1A8B6CD994D7}"/>
              </a:ext>
            </a:extLst>
          </p:cNvPr>
          <p:cNvGrpSpPr/>
          <p:nvPr/>
        </p:nvGrpSpPr>
        <p:grpSpPr>
          <a:xfrm>
            <a:off x="-4141" y="132685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13682C50-C503-F446-99CD-4CC5D9D4294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E5F2A7-6830-36AD-AFDD-1586B3364CAD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9156A5-03E5-8AC6-6A63-3085120D0BE6}"/>
              </a:ext>
            </a:extLst>
          </p:cNvPr>
          <p:cNvGrpSpPr/>
          <p:nvPr/>
        </p:nvGrpSpPr>
        <p:grpSpPr>
          <a:xfrm>
            <a:off x="1161676" y="2881469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700F6EC-E7A8-0469-86C5-A0B5F80EDDA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EB50C9-1F4E-567A-BF94-EE943B72F216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ambria" panose="02040503050406030204" pitchFamily="18" charset="0"/>
                </a:rPr>
                <a:t>6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6070F6-022C-7414-C15C-F7D0AA5B217B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78A6CCA-B600-4B6B-13C4-396E4A4C37E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5E693B-0D78-9EFC-80DF-1992EDC6525D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6AE6A9-F567-2F11-1100-2A424E8C4040}"/>
              </a:ext>
            </a:extLst>
          </p:cNvPr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37AF966-A9D9-5A30-3CE0-0A6B34A4728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F6680C-ABCD-4EED-E6DC-6A8B4086F3E6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0536AC-B6E6-5BB8-3F5C-9486580A9E3B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87BF548-8300-1D3C-4A9C-32EF4C8079F2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9A70305-A223-E872-5B42-EC8C9A7C823F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BEEC13F7-A02B-0158-8112-178435E561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36E599A-9EF6-10BA-7D8A-F3D0AE02A8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79ACC9-D89B-0FA4-FD23-DA55BFF349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D3D4D59-6672-6764-0018-0FED58F6E3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17DDD75-026C-006D-047C-8551EBA6A6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F523C5-9017-EE1C-2703-244D8DF551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E237583-3BBB-6B19-851F-2583DB5BB4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53714F5-3B77-B8B6-5D1C-D7309971EC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0DC08933-BA95-8197-33B3-681282FEF6C5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7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4844171" y="599022"/>
            <a:ext cx="5068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kern="120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5400" b="1" kern="1200" dirty="0" smtClean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b="1" kern="1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6 </a:t>
            </a:r>
            <a:r>
              <a:rPr lang="vi-VN" sz="5400" b="1" kern="1200" dirty="0" smtClean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b="1" kern="1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US" sz="5400" b="1" kern="1200" dirty="0" smtClean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 sz="11500" b="1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1F8C3-8BF3-D38C-1857-AB6B136938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1485865" y="692588"/>
            <a:ext cx="1655379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A6547B-BE05-D944-D3B7-52C9AA08F23B}"/>
              </a:ext>
            </a:extLst>
          </p:cNvPr>
          <p:cNvGrpSpPr/>
          <p:nvPr/>
        </p:nvGrpSpPr>
        <p:grpSpPr>
          <a:xfrm>
            <a:off x="352718" y="112233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5285F21-936A-C15F-F62D-FBA195CF981C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93D47E-4E9B-6B8B-FA4C-536BB226637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D42021-D925-7FEF-91CF-7CDDBE1FC743}"/>
              </a:ext>
            </a:extLst>
          </p:cNvPr>
          <p:cNvGrpSpPr/>
          <p:nvPr/>
        </p:nvGrpSpPr>
        <p:grpSpPr>
          <a:xfrm>
            <a:off x="7029327" y="4667041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9E1ECB-6F7A-7221-F6D1-15882BC0405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latin typeface="Cambria" panose="02040503050406030204" pitchFamily="18" charset="0"/>
                </a:rPr>
                <a:t>24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79B80B-DD0B-9D9B-3F7F-07A944A5FDD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BB7C07-BFB4-3E24-3D59-7241503372C9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ambria" panose="02040503050406030204" pitchFamily="18" charset="0"/>
                </a:rPr>
                <a:t>42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FAE3F9-8161-E45C-D2D8-58DBCFE6904C}"/>
              </a:ext>
            </a:extLst>
          </p:cNvPr>
          <p:cNvGrpSpPr/>
          <p:nvPr/>
        </p:nvGrpSpPr>
        <p:grpSpPr>
          <a:xfrm>
            <a:off x="872690" y="4714800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F2A091A-1A0C-2EF6-E004-7CFFDEF7B5F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7AE0EC-ABE5-B6D1-F04F-18AF539F360A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ambria" panose="02040503050406030204" pitchFamily="18" charset="0"/>
                </a:rPr>
                <a:t>30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B6557A-200F-9875-84C7-171A3368F85A}"/>
              </a:ext>
            </a:extLst>
          </p:cNvPr>
          <p:cNvGrpSpPr/>
          <p:nvPr/>
        </p:nvGrpSpPr>
        <p:grpSpPr>
          <a:xfrm>
            <a:off x="6909508" y="2892856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C16345D-F261-9FBC-EF3A-F5E8F3D9856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DAB5B1-DF8E-DFD8-A924-61A521E06E64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latin typeface="Cambria" panose="02040503050406030204" pitchFamily="18" charset="0"/>
                </a:rPr>
                <a:t>32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FF74026-3A62-11AE-0F68-EACD6980CA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173A3B4-1B79-5283-C89C-644C9DF917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2AFB42E-9994-7EA7-E30F-6AFE511733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1A9213C-1940-67BB-A0C8-6E5792DC55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3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463282" y="325705"/>
            <a:ext cx="9027719" cy="3140710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316496" y="287446"/>
            <a:ext cx="79432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Cambria" panose="02040503050406030204" pitchFamily="18" charset="0"/>
              </a:rPr>
              <a:t>Biết M là trung điểm của đoạn thẳng AB theo hình vẽ dưới đây thì độ dài đoạn AM bằng: </a:t>
            </a:r>
            <a:endParaRPr lang="en-US" sz="4400" b="1" dirty="0">
              <a:latin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69475" y="5264124"/>
            <a:ext cx="957111" cy="1365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089543-2578-741F-0F54-9AD81AB586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1413379" y="763116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552373-A292-07E7-DF1E-E836EC2642BB}"/>
              </a:ext>
            </a:extLst>
          </p:cNvPr>
          <p:cNvGrpSpPr/>
          <p:nvPr/>
        </p:nvGrpSpPr>
        <p:grpSpPr>
          <a:xfrm>
            <a:off x="472439" y="74539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1968276-030C-E7CB-C05A-7892FB8228AF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55F121-7EF4-633C-F9A4-12748A76AE07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0C8D6A-3BE6-DF58-FF51-6A6A39CB0D0B}"/>
              </a:ext>
            </a:extLst>
          </p:cNvPr>
          <p:cNvGrpSpPr/>
          <p:nvPr/>
        </p:nvGrpSpPr>
        <p:grpSpPr>
          <a:xfrm>
            <a:off x="6851673" y="3806088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8E642E4-CE87-CB74-1A31-F88576C934E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8C2864-30B6-3C57-92F6-2327CBA38A5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</a:rPr>
                <a:t>8 cm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D7A5F6-102F-5D29-C2A4-7594FC97138D}"/>
              </a:ext>
            </a:extLst>
          </p:cNvPr>
          <p:cNvGrpSpPr/>
          <p:nvPr/>
        </p:nvGrpSpPr>
        <p:grpSpPr>
          <a:xfrm>
            <a:off x="1105442" y="3838138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4B32AF7-F5FD-4CA1-6444-7499ADBBFEC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A137C8-C2A6-5C83-7572-B78F7212EA92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</a:rPr>
                <a:t>7 cm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7433BE-824F-AB97-C9B4-60E21008ECD8}"/>
              </a:ext>
            </a:extLst>
          </p:cNvPr>
          <p:cNvGrpSpPr/>
          <p:nvPr/>
        </p:nvGrpSpPr>
        <p:grpSpPr>
          <a:xfrm>
            <a:off x="843246" y="5358572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9B72704-FC01-5676-0601-C2D8D0A9D66D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CE37796-5782-3F41-16F9-3DCF7617D79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</a:rPr>
                <a:t>9 cm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780812-553B-A206-846A-0B130D78C81D}"/>
              </a:ext>
            </a:extLst>
          </p:cNvPr>
          <p:cNvGrpSpPr/>
          <p:nvPr/>
        </p:nvGrpSpPr>
        <p:grpSpPr>
          <a:xfrm>
            <a:off x="6903143" y="5333071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85DE20E-9914-A067-531B-45EAE404BBE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B8E0509-A6EE-7ABE-DFF4-DF70F5757B45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</a:rPr>
                <a:t>10 cm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7A0C643-23F2-3043-F116-E2EC3BA8F7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31661" y="3818585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E97957D-6BE3-D7FE-41AE-27378E7367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45616" y="5262040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890D07D-63EA-D88C-EA4E-8E42702A39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5217496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FCCCAC0-10CC-9C24-D3A8-12065AACE6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930808" y="3799209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78C4A79-A36C-80A0-9D3F-C300FD28ED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395" y="3985057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49E2D3C-D993-C23A-ED6E-37F53A4085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7099" y="3978169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A3E564D-8CD5-501D-92FB-87BD057A93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34815" y="5449782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CEB21EF-8B52-9959-1A19-3B3C702DFA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27395" y="5449782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29B998CF-1D90-F284-DEA6-B220913AB490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bài tập nâng cao toán lớp 3 điểm nằm giữa trung điểm của đoạn thẳng ảnh số  4">
            <a:extLst>
              <a:ext uri="{FF2B5EF4-FFF2-40B4-BE49-F238E27FC236}">
                <a16:creationId xmlns:a16="http://schemas.microsoft.com/office/drawing/2014/main" id="{BC400DAA-4E47-EE46-B7B4-1D93A541362F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361" y="2361180"/>
            <a:ext cx="4514830" cy="9519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750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5"/>
            <a:ext cx="7914290" cy="2591549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512125" y="574445"/>
            <a:ext cx="69646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Cambria" panose="02040503050406030204" pitchFamily="18" charset="0"/>
              </a:rPr>
              <a:t>Mỗi luống rau cải bắp có 4 hàng. Hỏi 8 luống rau có bao nhiêu hàng? </a:t>
            </a:r>
            <a:endParaRPr lang="en-US" sz="4400" b="1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AAF025-1CBF-A97C-1CFA-1028EDBE29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6" t="35009" r="66080" b="32185"/>
          <a:stretch/>
        </p:blipFill>
        <p:spPr>
          <a:xfrm>
            <a:off x="1410057" y="52135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B2CF390-4550-A72F-8396-FF134D23C298}"/>
              </a:ext>
            </a:extLst>
          </p:cNvPr>
          <p:cNvGrpSpPr/>
          <p:nvPr/>
        </p:nvGrpSpPr>
        <p:grpSpPr>
          <a:xfrm>
            <a:off x="0" y="91382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2A1A93B5-4E7C-F964-7693-1B5CD5EF0162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23166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2734BE-90A9-724C-29E0-48AD1EE86F18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A9B34F-BB9F-2AAA-B780-46EFE55D5A4A}"/>
              </a:ext>
            </a:extLst>
          </p:cNvPr>
          <p:cNvGrpSpPr/>
          <p:nvPr/>
        </p:nvGrpSpPr>
        <p:grpSpPr>
          <a:xfrm>
            <a:off x="1516624" y="3413860"/>
            <a:ext cx="9851204" cy="2772482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5B809B-E308-92A6-56C8-C5702881D670}"/>
                </a:ext>
              </a:extLst>
            </p:cNvPr>
            <p:cNvSpPr txBox="1"/>
            <p:nvPr/>
          </p:nvSpPr>
          <p:spPr>
            <a:xfrm>
              <a:off x="7328024" y="3044279"/>
              <a:ext cx="3750829" cy="8654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117956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rgbClr val="11795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117956"/>
                  </a:solidFill>
                  <a:latin typeface="Cambria" panose="02040503050406030204" pitchFamily="18" charset="0"/>
                </a:rPr>
                <a:t>hàng</a:t>
              </a:r>
              <a:r>
                <a:rPr lang="en-US" sz="4400" b="1" dirty="0">
                  <a:solidFill>
                    <a:srgbClr val="117956"/>
                  </a:solidFill>
                  <a:latin typeface="Cambria" panose="02040503050406030204" pitchFamily="18" charset="0"/>
                </a:rPr>
                <a:t> 8 </a:t>
              </a:r>
              <a:r>
                <a:rPr lang="en-US" sz="4400" b="1" dirty="0" err="1">
                  <a:solidFill>
                    <a:srgbClr val="117956"/>
                  </a:solidFill>
                  <a:latin typeface="Cambria" panose="02040503050406030204" pitchFamily="18" charset="0"/>
                </a:rPr>
                <a:t>luống</a:t>
              </a:r>
              <a:r>
                <a:rPr lang="en-US" sz="4400" b="1" dirty="0">
                  <a:solidFill>
                    <a:srgbClr val="11795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117956"/>
                  </a:solidFill>
                  <a:latin typeface="Cambria" panose="02040503050406030204" pitchFamily="18" charset="0"/>
                </a:rPr>
                <a:t>rau</a:t>
              </a:r>
              <a:r>
                <a:rPr lang="en-US" sz="4400" b="1" dirty="0">
                  <a:solidFill>
                    <a:srgbClr val="11795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117956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4400" b="1" dirty="0">
                  <a:solidFill>
                    <a:srgbClr val="11795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117956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117956"/>
                  </a:solidFill>
                  <a:latin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4400" b="1" dirty="0">
                  <a:solidFill>
                    <a:srgbClr val="117956"/>
                  </a:solidFill>
                  <a:latin typeface="Cambria" panose="02040503050406030204" pitchFamily="18" charset="0"/>
                </a:rPr>
                <a:t>4 x 8 = 32 (</a:t>
              </a:r>
              <a:r>
                <a:rPr lang="en-US" sz="4400" b="1" dirty="0" err="1">
                  <a:solidFill>
                    <a:srgbClr val="117956"/>
                  </a:solidFill>
                  <a:latin typeface="Cambria" panose="02040503050406030204" pitchFamily="18" charset="0"/>
                </a:rPr>
                <a:t>hàng</a:t>
              </a:r>
              <a:r>
                <a:rPr lang="en-US" sz="4400" b="1" dirty="0">
                  <a:solidFill>
                    <a:srgbClr val="117956"/>
                  </a:solidFill>
                  <a:latin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4400" b="1" dirty="0" err="1">
                  <a:solidFill>
                    <a:srgbClr val="117956"/>
                  </a:solidFill>
                  <a:latin typeface="Cambria" panose="02040503050406030204" pitchFamily="18" charset="0"/>
                </a:rPr>
                <a:t>Đáp</a:t>
              </a:r>
              <a:r>
                <a:rPr lang="en-US" sz="4400" b="1" dirty="0">
                  <a:solidFill>
                    <a:srgbClr val="11795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117956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rgbClr val="117956"/>
                  </a:solidFill>
                  <a:latin typeface="Cambria" panose="02040503050406030204" pitchFamily="18" charset="0"/>
                </a:rPr>
                <a:t> : 32 </a:t>
              </a:r>
              <a:r>
                <a:rPr lang="en-US" sz="4400" b="1" dirty="0" err="1">
                  <a:solidFill>
                    <a:srgbClr val="117956"/>
                  </a:solidFill>
                  <a:latin typeface="Cambria" panose="02040503050406030204" pitchFamily="18" charset="0"/>
                </a:rPr>
                <a:t>hàng</a:t>
              </a:r>
              <a:endParaRPr lang="en-US" sz="4400" b="1" dirty="0">
                <a:solidFill>
                  <a:srgbClr val="117956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176945" y="3043092"/>
            <a:ext cx="1826126" cy="1642596"/>
          </a:xfrm>
          <a:prstGeom prst="rect">
            <a:avLst/>
          </a:prstGeom>
        </p:spPr>
      </p:pic>
      <p:sp>
        <p:nvSpPr>
          <p:cNvPr id="5" name="Arrow: Right 4">
            <a:hlinkClick r:id="rId5" action="ppaction://hlinksldjump"/>
            <a:extLst>
              <a:ext uri="{FF2B5EF4-FFF2-40B4-BE49-F238E27FC236}">
                <a16:creationId xmlns:a16="http://schemas.microsoft.com/office/drawing/2014/main" id="{F418DF1B-093E-A0C6-E6B6-6662B099583A}"/>
              </a:ext>
            </a:extLst>
          </p:cNvPr>
          <p:cNvSpPr/>
          <p:nvPr/>
        </p:nvSpPr>
        <p:spPr>
          <a:xfrm>
            <a:off x="10732585" y="6094884"/>
            <a:ext cx="1270486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2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9295382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557</Words>
  <Application>Microsoft Office PowerPoint</Application>
  <PresentationFormat>Widescreen</PresentationFormat>
  <Paragraphs>99</Paragraphs>
  <Slides>21</Slides>
  <Notes>12</Notes>
  <HiddenSlides>0</HiddenSlides>
  <MMClips>19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#9Slide03 AllRoundGothic</vt:lpstr>
      <vt:lpstr>Fredoka One</vt:lpstr>
      <vt:lpstr>M PLUS Rounded 1c</vt:lpstr>
      <vt:lpstr>MS PMincho</vt:lpstr>
      <vt:lpstr>宋体</vt:lpstr>
      <vt:lpstr>#9Slide05 Aphrodite Pro</vt:lpstr>
      <vt:lpstr>#9Slide05 Bodega Script</vt:lpstr>
      <vt:lpstr>#9Slide07 Altus</vt:lpstr>
      <vt:lpstr>#9Slide07 HoneyCream</vt:lpstr>
      <vt:lpstr>Arial</vt:lpstr>
      <vt:lpstr>Calibri</vt:lpstr>
      <vt:lpstr>Calibri Light</vt:lpstr>
      <vt:lpstr>Cambria</vt:lpstr>
      <vt:lpstr>Cambria Math</vt:lpstr>
      <vt:lpstr>等线</vt:lpstr>
      <vt:lpstr>SVN-Dancing Script</vt:lpstr>
      <vt:lpstr>SVN-Gretoon</vt:lpstr>
      <vt:lpstr>SVN-Newton</vt:lpstr>
      <vt:lpstr>SVN-Ready</vt:lpstr>
      <vt:lpstr>Times New Roman</vt:lpstr>
      <vt:lpstr>UTM Avo</vt:lpstr>
      <vt:lpstr>Office Theme</vt:lpstr>
      <vt:lpstr>2_Awesome Teachers Meeting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 KhanhHuyen</dc:creator>
  <cp:keywords>MNT; MANGNONTEAM</cp:keywords>
  <cp:lastModifiedBy>Nguyễn Thị Hồng Linh</cp:lastModifiedBy>
  <cp:revision>21</cp:revision>
  <dcterms:created xsi:type="dcterms:W3CDTF">2022-09-01T03:11:50Z</dcterms:created>
  <dcterms:modified xsi:type="dcterms:W3CDTF">2022-10-10T15:13:34Z</dcterms:modified>
</cp:coreProperties>
</file>