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1" r:id="rId2"/>
    <p:sldMasterId id="2147483683" r:id="rId3"/>
  </p:sldMasterIdLst>
  <p:notesMasterIdLst>
    <p:notesMasterId r:id="rId22"/>
  </p:notesMasterIdLst>
  <p:sldIdLst>
    <p:sldId id="257" r:id="rId4"/>
    <p:sldId id="259" r:id="rId5"/>
    <p:sldId id="258" r:id="rId6"/>
    <p:sldId id="278" r:id="rId7"/>
    <p:sldId id="270" r:id="rId8"/>
    <p:sldId id="283" r:id="rId9"/>
    <p:sldId id="261" r:id="rId10"/>
    <p:sldId id="279" r:id="rId11"/>
    <p:sldId id="281" r:id="rId12"/>
    <p:sldId id="282" r:id="rId13"/>
    <p:sldId id="260" r:id="rId14"/>
    <p:sldId id="284" r:id="rId15"/>
    <p:sldId id="262" r:id="rId16"/>
    <p:sldId id="263" r:id="rId17"/>
    <p:sldId id="264" r:id="rId18"/>
    <p:sldId id="273" r:id="rId19"/>
    <p:sldId id="276" r:id="rId20"/>
    <p:sldId id="285" r:id="rId21"/>
  </p:sldIdLst>
  <p:sldSz cx="12192000" cy="6858000"/>
  <p:notesSz cx="6858000" cy="9144000"/>
  <p:embeddedFontLst>
    <p:embeddedFont>
      <p:font typeface="#9Slide05 Bodega Script" pitchFamily="2" charset="0"/>
      <p:regular r:id="rId23"/>
    </p:embeddedFont>
    <p:embeddedFont>
      <p:font typeface="SVN-Dancing Script" panose="02040603050506020204" pitchFamily="18" charset="0"/>
      <p:regular r:id="rId24"/>
    </p:embeddedFont>
    <p:embeddedFont>
      <p:font typeface="#9Slide07 HoneyCream" pitchFamily="2" charset="0"/>
      <p:regular r:id="rId25"/>
    </p:embeddedFont>
    <p:embeddedFont>
      <p:font typeface="UTM Atlas" panose="02040603050506020204" pitchFamily="18" charset="0"/>
      <p:regular r:id="rId26"/>
      <p:bold r:id="rId27"/>
    </p:embeddedFont>
    <p:embeddedFont>
      <p:font typeface="UTM Aristote" panose="02040603050506020204" pitchFamily="18" charset="0"/>
      <p:regular r:id="rId28"/>
    </p:embeddedFont>
    <p:embeddedFont>
      <p:font typeface="UTM Kabel KT" panose="02040603050506020204" pitchFamily="18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SVN-Newton" panose="02040603050506020204" pitchFamily="18" charset="0"/>
      <p:regular r:id="rId34"/>
    </p:embeddedFont>
    <p:embeddedFont>
      <p:font typeface="#9Slide05 Aphrodite Pro" panose="02000000000000000000" pitchFamily="2" charset="0"/>
      <p:regular r:id="rId35"/>
    </p:embeddedFont>
    <p:embeddedFont>
      <p:font typeface="DengXian" panose="020B0604020202020204" charset="0"/>
      <p:regular r:id="rId36"/>
      <p:bold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DengXian" panose="020B0604020202020204" charset="0"/>
      <p:regular r:id="rId36"/>
      <p:bold r:id="rId37"/>
    </p:embeddedFont>
    <p:embeddedFont>
      <p:font typeface="Open Sans" panose="020B0604020202020204" charset="0"/>
      <p:regular r:id="rId42"/>
      <p:bold r:id="rId43"/>
      <p:italic r:id="rId44"/>
      <p:boldItalic r:id="rId45"/>
    </p:embeddedFont>
    <p:embeddedFont>
      <p:font typeface="M PLUS Rounded 1c" panose="020B0604020202020204" charset="0"/>
      <p:regular r:id="rId46"/>
      <p:bold r:id="rId47"/>
    </p:embeddedFont>
    <p:embeddedFont>
      <p:font typeface="Fredoka One" panose="020B0604020202020204" charset="0"/>
      <p:regular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#9Slide07 Altus" pitchFamily="2" charset="0"/>
      <p:regular r:id="rId51"/>
    </p:embeddedFont>
    <p:embeddedFont>
      <p:font typeface="UTM Aircona" panose="02040603050506020204" pitchFamily="18" charset="0"/>
      <p:regular r:id="rId52"/>
    </p:embeddedFont>
    <p:embeddedFont>
      <p:font typeface="#9Slide04 Maitree" panose="00000500000000000000" pitchFamily="2" charset="-34"/>
      <p:regular r:id="rId53"/>
    </p:embeddedFont>
    <p:embeddedFont>
      <p:font typeface="UTM Avo" panose="02040603050506020204" pitchFamily="18" charset="0"/>
      <p:regular r:id="rId54"/>
      <p:bold r:id="rId55"/>
      <p:italic r:id="rId56"/>
      <p:boldItalic r:id="rId57"/>
    </p:embeddedFont>
    <p:embeddedFont>
      <p:font typeface="UTM Mother" panose="02040603050506020204" pitchFamily="18" charset="0"/>
      <p:regular r:id="rId58"/>
    </p:embeddedFont>
    <p:embeddedFont>
      <p:font typeface="UTM Dai Co Viet" panose="02040603050506020204" pitchFamily="18" charset="0"/>
      <p:regular r:id="rId59"/>
    </p:embeddedFont>
    <p:embeddedFont>
      <p:font typeface="UTM French Vanilla" panose="02040603050506020204" pitchFamily="18" charset="0"/>
      <p:regular r:id="rId60"/>
    </p:embeddedFont>
  </p:embeddedFontLst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font" Target="fonts/font33.fntdata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7.fntdata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font" Target="fonts/font31.fntdata"/><Relationship Id="rId58" Type="http://schemas.openxmlformats.org/officeDocument/2006/relationships/font" Target="fonts/font36.fntdata"/><Relationship Id="rId5" Type="http://schemas.openxmlformats.org/officeDocument/2006/relationships/slide" Target="slides/slide2.xml"/><Relationship Id="rId61" Type="http://schemas.openxmlformats.org/officeDocument/2006/relationships/tags" Target="tags/tag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56" Type="http://schemas.openxmlformats.org/officeDocument/2006/relationships/font" Target="fonts/font34.fntdata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2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59" Type="http://schemas.openxmlformats.org/officeDocument/2006/relationships/font" Target="fonts/font37.fntdata"/><Relationship Id="rId20" Type="http://schemas.openxmlformats.org/officeDocument/2006/relationships/slide" Target="slides/slide17.xml"/><Relationship Id="rId41" Type="http://schemas.openxmlformats.org/officeDocument/2006/relationships/font" Target="fonts/font19.fntdata"/><Relationship Id="rId54" Type="http://schemas.openxmlformats.org/officeDocument/2006/relationships/font" Target="fonts/font32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Relationship Id="rId57" Type="http://schemas.openxmlformats.org/officeDocument/2006/relationships/font" Target="fonts/font35.fntdata"/><Relationship Id="rId10" Type="http://schemas.openxmlformats.org/officeDocument/2006/relationships/slide" Target="slides/slide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font" Target="fonts/font30.fntdata"/><Relationship Id="rId60" Type="http://schemas.openxmlformats.org/officeDocument/2006/relationships/font" Target="fonts/font38.fntdata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DB6D5-3F69-4159-B44A-60BC4CBB72B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31105-F36A-4CBE-8D3E-A6AE388F3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9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423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597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332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011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03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460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209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033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909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962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999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193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420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59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84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10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10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74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9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50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29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93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80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18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20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68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25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38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02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46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74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55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28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44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74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28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414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00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35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92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08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16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386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48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9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113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97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399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63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11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17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82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1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55495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02" r:id="rId5"/>
    <p:sldLayoutId id="2147483700" r:id="rId6"/>
    <p:sldLayoutId id="2147483699" r:id="rId7"/>
    <p:sldLayoutId id="2147483697" r:id="rId8"/>
    <p:sldLayoutId id="2147483696" r:id="rId9"/>
    <p:sldLayoutId id="2147483695" r:id="rId10"/>
    <p:sldLayoutId id="2147483694" r:id="rId11"/>
    <p:sldLayoutId id="2147483693" r:id="rId12"/>
    <p:sldLayoutId id="2147483691" r:id="rId13"/>
    <p:sldLayoutId id="2147483690" r:id="rId14"/>
    <p:sldLayoutId id="2147483665" r:id="rId15"/>
    <p:sldLayoutId id="2147483666" r:id="rId16"/>
    <p:sldLayoutId id="2147483701" r:id="rId17"/>
    <p:sldLayoutId id="2147483689" r:id="rId18"/>
    <p:sldLayoutId id="2147483688" r:id="rId19"/>
    <p:sldLayoutId id="2147483687" r:id="rId20"/>
    <p:sldLayoutId id="2147483686" r:id="rId21"/>
    <p:sldLayoutId id="2147483667" r:id="rId22"/>
    <p:sldLayoutId id="2147483668" r:id="rId23"/>
    <p:sldLayoutId id="2147483669" r:id="rId24"/>
    <p:sldLayoutId id="2147483670" r:id="rId2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7A01ED-91DE-4A52-8FA0-31123C6A1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t="6365"/>
          <a:stretch/>
        </p:blipFill>
        <p:spPr>
          <a:xfrm>
            <a:off x="0" y="0"/>
            <a:ext cx="12192001" cy="70011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00648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98" r:id="rId8"/>
    <p:sldLayoutId id="2147483692" r:id="rId9"/>
    <p:sldLayoutId id="2147483679" r:id="rId10"/>
    <p:sldLayoutId id="2147483680" r:id="rId11"/>
    <p:sldLayoutId id="2147483681" r:id="rId12"/>
    <p:sldLayoutId id="2147483682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469591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3C7BE26-FC29-4264-A952-D7B17AFD6C9A}"/>
              </a:ext>
            </a:extLst>
          </p:cNvPr>
          <p:cNvSpPr txBox="1"/>
          <p:nvPr/>
        </p:nvSpPr>
        <p:spPr>
          <a:xfrm>
            <a:off x="4808740" y="3429000"/>
            <a:ext cx="8580582" cy="110799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600" dirty="0" smtClean="0">
                <a:solidFill>
                  <a:srgbClr val="FFFF00"/>
                </a:solidFill>
                <a:latin typeface="UTM Atlas" panose="02040603050506020204" pitchFamily="18" charset="0"/>
              </a:rPr>
              <a:t>CỘNG ĐỒNG</a:t>
            </a:r>
            <a:endParaRPr lang="id-ID" sz="6600" dirty="0">
              <a:solidFill>
                <a:srgbClr val="FFFF00"/>
              </a:solidFill>
              <a:latin typeface="UTM Atlas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4247" y="89480"/>
            <a:ext cx="4407535" cy="896362"/>
          </a:xfrm>
          <a:prstGeom prst="roundRect">
            <a:avLst>
              <a:gd name="adj" fmla="val 48074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latin typeface="UTM Mother" panose="02040603050506020204" pitchFamily="18" charset="0"/>
              </a:rPr>
              <a:t>Tự nhiên &amp; xã hội</a:t>
            </a:r>
            <a:endParaRPr lang="en-US" sz="3600" dirty="0">
              <a:latin typeface="UTM Mother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055FA1-E4EF-430E-B490-FD235F40D450}"/>
              </a:ext>
            </a:extLst>
          </p:cNvPr>
          <p:cNvSpPr txBox="1"/>
          <p:nvPr/>
        </p:nvSpPr>
        <p:spPr>
          <a:xfrm>
            <a:off x="4143721" y="929871"/>
            <a:ext cx="76615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chemeClr val="bg1">
                    <a:lumMod val="85000"/>
                  </a:schemeClr>
                </a:solidFill>
                <a:latin typeface="UTM Aristote" panose="02040603050506020204" pitchFamily="18" charset="0"/>
              </a:rPr>
              <a:t>Hoạt động kết nối với</a:t>
            </a:r>
            <a:endParaRPr lang="en-US" sz="8000" b="1" dirty="0">
              <a:solidFill>
                <a:schemeClr val="bg1">
                  <a:lumMod val="85000"/>
                </a:schemeClr>
              </a:solidFill>
              <a:latin typeface="UTM Aristote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4F5B75-1A74-4561-B3C8-13A863F054A5}"/>
              </a:ext>
            </a:extLst>
          </p:cNvPr>
          <p:cNvSpPr txBox="1"/>
          <p:nvPr/>
        </p:nvSpPr>
        <p:spPr>
          <a:xfrm>
            <a:off x="4225367" y="945830"/>
            <a:ext cx="76615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Aristote" panose="02040603050506020204" pitchFamily="18" charset="0"/>
              </a:rPr>
              <a:t>Hoạt động kết nối với</a:t>
            </a:r>
            <a:endParaRPr lang="en-US" sz="8000" b="1" dirty="0"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UTM Aircon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03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967F3D8E-21DF-4348-B52F-F3511F17F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57306" y="192211"/>
            <a:ext cx="6041019" cy="52556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86103">
            <a:off x="6738219" y="942352"/>
            <a:ext cx="44791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 smtClean="0">
                <a:latin typeface="UTM Avo" panose="02040603050506020204" pitchFamily="18" charset="0"/>
              </a:rPr>
              <a:t>Hoạt động: </a:t>
            </a:r>
          </a:p>
          <a:p>
            <a:pPr algn="ctr"/>
            <a:r>
              <a:rPr lang="vi-VN" sz="3200" i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Ngày hội tái chế: </a:t>
            </a:r>
          </a:p>
          <a:p>
            <a:pPr algn="ctr"/>
            <a:r>
              <a:rPr lang="vi-VN" sz="3200" i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Đổi rác lấy cây</a:t>
            </a:r>
            <a:endParaRPr lang="vi-VN" sz="32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343561">
            <a:off x="6632766" y="2762310"/>
            <a:ext cx="45752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 smtClean="0">
                <a:latin typeface="UTM Avo" panose="02040603050506020204" pitchFamily="18" charset="0"/>
              </a:rPr>
              <a:t>Ý nghĩa: </a:t>
            </a:r>
          </a:p>
          <a:p>
            <a:pPr algn="ctr"/>
            <a:r>
              <a:rPr lang="vi-VN" sz="3200" i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Hạn chế rác thải, </a:t>
            </a:r>
          </a:p>
          <a:p>
            <a:pPr algn="ctr"/>
            <a:r>
              <a:rPr lang="vi-VN" sz="3200" i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bảo vệ môi trường.</a:t>
            </a:r>
            <a:endParaRPr lang="vi-VN" sz="32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7336">
            <a:off x="1856242" y="2051186"/>
            <a:ext cx="3891104" cy="42904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084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93EB81-3B4C-4B6E-8E51-6D476E658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17" t="11916" r="24866" b="47222"/>
          <a:stretch/>
        </p:blipFill>
        <p:spPr>
          <a:xfrm>
            <a:off x="895212" y="2857500"/>
            <a:ext cx="3127422" cy="400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5549">
            <a:off x="4063132" y="3051609"/>
            <a:ext cx="4995143" cy="3183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4137">
            <a:off x="8242749" y="1162045"/>
            <a:ext cx="3601536" cy="39711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 rot="21296974">
            <a:off x="4004339" y="1051592"/>
            <a:ext cx="45752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Các bạn đều tham gia rất hào hứng và nhiệt tình.</a:t>
            </a:r>
            <a:endParaRPr lang="vi-VN" sz="3200" i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32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743;p59"/>
          <p:cNvGrpSpPr/>
          <p:nvPr/>
        </p:nvGrpSpPr>
        <p:grpSpPr>
          <a:xfrm>
            <a:off x="5960353" y="-87802"/>
            <a:ext cx="2968855" cy="3642490"/>
            <a:chOff x="239325" y="2558525"/>
            <a:chExt cx="1132200" cy="1389150"/>
          </a:xfrm>
        </p:grpSpPr>
        <p:sp>
          <p:nvSpPr>
            <p:cNvPr id="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TextBox 46">
            <a:extLst>
              <a:ext uri="{FF2B5EF4-FFF2-40B4-BE49-F238E27FC236}">
                <a16:creationId xmlns:a16="http://schemas.microsoft.com/office/drawing/2014/main" id="{49D6107A-D784-4994-B9EF-E82516F564C7}"/>
              </a:ext>
            </a:extLst>
          </p:cNvPr>
          <p:cNvSpPr txBox="1"/>
          <p:nvPr/>
        </p:nvSpPr>
        <p:spPr>
          <a:xfrm>
            <a:off x="2364762" y="3267269"/>
            <a:ext cx="74815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 smtClean="0">
                <a:solidFill>
                  <a:srgbClr val="7C282E"/>
                </a:solidFill>
                <a:latin typeface="UTM Kabel KT" panose="020406030505060202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HỎI NHANH ĐÁP LẸ</a:t>
            </a:r>
            <a:endParaRPr lang="id-ID" sz="8000" b="1" dirty="0">
              <a:solidFill>
                <a:srgbClr val="7C282E"/>
              </a:solidFill>
              <a:latin typeface="UTM Kabel KT" panose="020406030505060202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EF66AD-756A-4804-9C5E-8500A2812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71" y="885826"/>
            <a:ext cx="9235496" cy="5366484"/>
          </a:xfrm>
          <a:prstGeom prst="rect">
            <a:avLst/>
          </a:prstGeom>
        </p:spPr>
      </p:pic>
      <p:sp>
        <p:nvSpPr>
          <p:cNvPr id="8" name="Rectangle: Rounded Corners 90">
            <a:extLst>
              <a:ext uri="{FF2B5EF4-FFF2-40B4-BE49-F238E27FC236}">
                <a16:creationId xmlns:a16="http://schemas.microsoft.com/office/drawing/2014/main" id="{B976D24E-7CF4-4F4D-8484-B1ED6DC7209E}"/>
              </a:ext>
            </a:extLst>
          </p:cNvPr>
          <p:cNvSpPr/>
          <p:nvPr/>
        </p:nvSpPr>
        <p:spPr>
          <a:xfrm>
            <a:off x="3949405" y="3805918"/>
            <a:ext cx="5935028" cy="2349579"/>
          </a:xfrm>
          <a:prstGeom prst="round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dirty="0" smtClean="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 tên những hoạt động kết nối với cộng đồng ở trường em.</a:t>
            </a:r>
            <a:endParaRPr lang="en-US" sz="4400" dirty="0">
              <a:ln w="0"/>
              <a:solidFill>
                <a:srgbClr val="A33E5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5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04395D-751C-4CDB-8FE2-70928335D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783" y="2925442"/>
            <a:ext cx="6992036" cy="39325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0004" y="4505569"/>
            <a:ext cx="3328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 smtClean="0">
                <a:latin typeface="UTM Avo" panose="02040603050506020204" pitchFamily="18" charset="0"/>
              </a:rPr>
              <a:t>Ngày chủ nhật xanh</a:t>
            </a:r>
            <a:endParaRPr lang="vi-VN" sz="32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04395D-751C-4CDB-8FE2-70928335D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582" y="220787"/>
            <a:ext cx="6992036" cy="39325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58369" y="1800914"/>
            <a:ext cx="3328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 smtClean="0">
                <a:latin typeface="UTM Avo" panose="02040603050506020204" pitchFamily="18" charset="0"/>
              </a:rPr>
              <a:t>Xuân yêu thương</a:t>
            </a:r>
            <a:endParaRPr lang="vi-VN" sz="32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04395D-751C-4CDB-8FE2-70928335D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53" y="3126981"/>
            <a:ext cx="6992036" cy="39325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75140" y="4707108"/>
            <a:ext cx="3328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 smtClean="0">
                <a:latin typeface="UTM Avo" panose="02040603050506020204" pitchFamily="18" charset="0"/>
              </a:rPr>
              <a:t>Thời trang</a:t>
            </a:r>
          </a:p>
          <a:p>
            <a:pPr algn="ctr"/>
            <a:r>
              <a:rPr lang="vi-VN" sz="3200" i="1" dirty="0" smtClean="0">
                <a:latin typeface="UTM Avo" panose="02040603050506020204" pitchFamily="18" charset="0"/>
              </a:rPr>
              <a:t> tái chế</a:t>
            </a:r>
            <a:endParaRPr lang="vi-VN" sz="32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04395D-751C-4CDB-8FE2-70928335D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24" y="220787"/>
            <a:ext cx="6992036" cy="39325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855519" y="1456552"/>
            <a:ext cx="33283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 smtClean="0">
                <a:latin typeface="UTM Avo" panose="02040603050506020204" pitchFamily="18" charset="0"/>
              </a:rPr>
              <a:t>Đi thăm các gia đình thương binh liệt sĩ</a:t>
            </a:r>
            <a:endParaRPr lang="vi-VN" sz="32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912" y="3343642"/>
            <a:ext cx="4090936" cy="409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6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19272" y="776586"/>
            <a:ext cx="69552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French Vanilla" panose="02040603050506020204" pitchFamily="18" charset="0"/>
              </a:rPr>
              <a:t>Em thích nhất hoạt động nào? Vì sao?</a:t>
            </a:r>
            <a:endParaRPr lang="en-US" sz="8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French Vanil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07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白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8310">
            <a:off x="4037747" y="2918344"/>
            <a:ext cx="2634547" cy="3039383"/>
          </a:xfrm>
          <a:prstGeom prst="rect">
            <a:avLst/>
          </a:prstGeom>
        </p:spPr>
      </p:pic>
      <p:pic>
        <p:nvPicPr>
          <p:cNvPr id="5" name="图片 4" descr="白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8310">
            <a:off x="7450648" y="2918344"/>
            <a:ext cx="2634547" cy="303938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98" y="1974628"/>
            <a:ext cx="2111526" cy="21115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490" y="1974626"/>
            <a:ext cx="2111526" cy="2111526"/>
          </a:xfrm>
          <a:prstGeom prst="rect">
            <a:avLst/>
          </a:prstGeom>
        </p:spPr>
      </p:pic>
      <p:sp>
        <p:nvSpPr>
          <p:cNvPr id="12" name="Google Shape;3711;p59">
            <a:extLst>
              <a:ext uri="{FF2B5EF4-FFF2-40B4-BE49-F238E27FC236}">
                <a16:creationId xmlns:a16="http://schemas.microsoft.com/office/drawing/2014/main" id="{AE246CA1-4D31-41C4-AF1B-B39B81414B8D}"/>
              </a:ext>
            </a:extLst>
          </p:cNvPr>
          <p:cNvSpPr txBox="1">
            <a:spLocks/>
          </p:cNvSpPr>
          <p:nvPr/>
        </p:nvSpPr>
        <p:spPr>
          <a:xfrm>
            <a:off x="4894560" y="730826"/>
            <a:ext cx="4963727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smtClean="0">
                <a:solidFill>
                  <a:schemeClr val="accent2">
                    <a:lumMod val="75000"/>
                  </a:schemeClr>
                </a:solidFill>
              </a:rPr>
              <a:t>DẶN DÒ</a:t>
            </a:r>
            <a:endParaRPr lang="en-US" sz="8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90837" y="4673616"/>
            <a:ext cx="3328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 smtClean="0">
                <a:latin typeface="UTM Avo" panose="02040603050506020204" pitchFamily="18" charset="0"/>
              </a:rPr>
              <a:t>Xem lại bài</a:t>
            </a:r>
            <a:endParaRPr lang="vi-VN" sz="32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03738" y="4515263"/>
            <a:ext cx="3328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 smtClean="0">
                <a:latin typeface="UTM Avo" panose="02040603050506020204" pitchFamily="18" charset="0"/>
              </a:rPr>
              <a:t>Chuẩn bị bài tiếp theo</a:t>
            </a:r>
            <a:endParaRPr lang="vi-VN" sz="32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87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C7BE26-FC29-4264-A952-D7B17AFD6C9A}"/>
              </a:ext>
            </a:extLst>
          </p:cNvPr>
          <p:cNvSpPr txBox="1"/>
          <p:nvPr/>
        </p:nvSpPr>
        <p:spPr>
          <a:xfrm>
            <a:off x="3389745" y="2089728"/>
            <a:ext cx="8580582" cy="15696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9600" dirty="0" smtClean="0">
                <a:solidFill>
                  <a:srgbClr val="FFFF00"/>
                </a:solidFill>
                <a:latin typeface="UTM Atlas" panose="02040603050506020204" pitchFamily="18" charset="0"/>
              </a:rPr>
              <a:t>TẠM BIỆT!</a:t>
            </a:r>
            <a:endParaRPr lang="id-ID" sz="9600" dirty="0">
              <a:solidFill>
                <a:srgbClr val="FFFF00"/>
              </a:solidFill>
              <a:latin typeface="UTM Atla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9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673006" y="777207"/>
            <a:ext cx="9410023" cy="3028249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4631" y="1759837"/>
            <a:ext cx="875839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dirty="0" smtClean="0">
                <a:solidFill>
                  <a:schemeClr val="bg1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UTM Dai Co Viet" panose="02040603050506020204" pitchFamily="18" charset="0"/>
              </a:rPr>
              <a:t>KHỞI ĐỘNG</a:t>
            </a:r>
            <a:endParaRPr lang="en-US" sz="11500" dirty="0">
              <a:solidFill>
                <a:schemeClr val="bg1"/>
              </a:solidFill>
              <a:effectLst>
                <a:reflection blurRad="6350" stA="60000" endA="900" endPos="60000" dist="29997" dir="5400000" sy="-100000" algn="bl" rotWithShape="0"/>
              </a:effectLst>
              <a:latin typeface="UTM Dai Co Vie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2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673263" cy="6858000"/>
            <a:chOff x="0" y="0"/>
            <a:chExt cx="12673263" cy="68580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434812" y="0"/>
              <a:ext cx="1238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dirty="0" smtClean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MĂNG</a:t>
              </a:r>
              <a:r>
                <a:rPr lang="vi-VN" sz="1200" baseline="0" dirty="0" smtClean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 NON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5255"/>
            <a:ext cx="3715164" cy="37151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861">
            <a:off x="6090831" y="644124"/>
            <a:ext cx="5441152" cy="3932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F2CC99-CFEC-4C1E-A7A7-8F9A2F725D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 t="64174" r="54917" b="23868"/>
          <a:stretch/>
        </p:blipFill>
        <p:spPr>
          <a:xfrm rot="20208949">
            <a:off x="9512020" y="479239"/>
            <a:ext cx="950219" cy="311714"/>
          </a:xfrm>
          <a:prstGeom prst="rect">
            <a:avLst/>
          </a:prstGeom>
        </p:spPr>
      </p:pic>
      <p:pic>
        <p:nvPicPr>
          <p:cNvPr id="23" name="图片 5">
            <a:extLst>
              <a:ext uri="{FF2B5EF4-FFF2-40B4-BE49-F238E27FC236}">
                <a16:creationId xmlns:a16="http://schemas.microsoft.com/office/drawing/2014/main" id="{E752776B-762D-4282-8DEB-188B2D5644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818881" y="2844799"/>
            <a:ext cx="5892849" cy="36467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34380" y="3674952"/>
            <a:ext cx="45192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i="1" dirty="0" smtClean="0">
                <a:latin typeface="UTM Avo" panose="02040603050506020204" pitchFamily="18" charset="0"/>
              </a:rPr>
              <a:t>Các bạn có biết mọi người trong hình này đang làm gì không?</a:t>
            </a:r>
            <a:endParaRPr lang="en-US" sz="2800" i="1" dirty="0">
              <a:latin typeface="UTM Avo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05705" y="3674952"/>
            <a:ext cx="45192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i="1" dirty="0" smtClean="0">
                <a:latin typeface="UTM Avo" panose="02040603050506020204" pitchFamily="18" charset="0"/>
              </a:rPr>
              <a:t>Vậy các bạn đã từng tham gia các hoạt động như vậy chưa?</a:t>
            </a:r>
            <a:endParaRPr lang="en-US" sz="2800" i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65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673006" y="777207"/>
            <a:ext cx="9410023" cy="3028249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4631" y="1759837"/>
            <a:ext cx="875839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dirty="0" smtClean="0">
                <a:solidFill>
                  <a:schemeClr val="bg1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UTM Dai Co Viet" panose="02040603050506020204" pitchFamily="18" charset="0"/>
              </a:rPr>
              <a:t>KHÁM PHÁ</a:t>
            </a:r>
            <a:endParaRPr lang="en-US" sz="11500" dirty="0">
              <a:solidFill>
                <a:schemeClr val="bg1"/>
              </a:solidFill>
              <a:effectLst>
                <a:reflection blurRad="6350" stA="60000" endA="900" endPos="60000" dist="29997" dir="5400000" sy="-100000" algn="bl" rotWithShape="0"/>
              </a:effectLst>
              <a:latin typeface="UTM Dai Co Vie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15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4"/>
          <p:cNvSpPr/>
          <p:nvPr/>
        </p:nvSpPr>
        <p:spPr>
          <a:xfrm>
            <a:off x="3774182" y="1806352"/>
            <a:ext cx="8167883" cy="4602156"/>
          </a:xfrm>
          <a:prstGeom prst="roundRect">
            <a:avLst>
              <a:gd name="adj" fmla="val 8436"/>
            </a:avLst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rgbClr val="8BD5E2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203200" sx="101000" sy="10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580AC9-E84F-440C-B054-06B71D46CA2F}"/>
              </a:ext>
            </a:extLst>
          </p:cNvPr>
          <p:cNvSpPr txBox="1"/>
          <p:nvPr/>
        </p:nvSpPr>
        <p:spPr>
          <a:xfrm>
            <a:off x="4083994" y="1279262"/>
            <a:ext cx="7658495" cy="13280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vi-VN" alt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Quan sát hoạt động trường Minh, Hoa trong mỗi hình và cho biết:</a:t>
            </a:r>
            <a:endParaRPr lang="en-US" alt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8A117B-D2C1-45D4-A162-AF45D3656E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004" y="2720758"/>
            <a:ext cx="2373405" cy="40705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84420" y="2947704"/>
            <a:ext cx="80576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i="1" dirty="0" smtClean="0">
                <a:latin typeface="UTM Avo" panose="02040603050506020204" pitchFamily="18" charset="0"/>
              </a:rPr>
              <a:t>Các bạn đã tham gia hoạt động kết nối nào với cộng đồng. Mô tả hoạt động đó.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i="1" dirty="0" smtClean="0">
                <a:latin typeface="UTM Avo" panose="02040603050506020204" pitchFamily="18" charset="0"/>
              </a:rPr>
              <a:t>Ý nghĩa của các hoạt động.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i="1" dirty="0" smtClean="0">
                <a:latin typeface="UTM Avo" panose="02040603050506020204" pitchFamily="18" charset="0"/>
              </a:rPr>
              <a:t>Nhận xét của em về sự tham gia của các bạn.</a:t>
            </a:r>
            <a:endParaRPr lang="en-US" sz="3200" i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49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8A117B-D2C1-45D4-A162-AF45D3656E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5404" y="2787433"/>
            <a:ext cx="2373405" cy="40705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D624522-3A20-4715-8B35-1726C8E2BF83}"/>
              </a:ext>
            </a:extLst>
          </p:cNvPr>
          <p:cNvGrpSpPr/>
          <p:nvPr/>
        </p:nvGrpSpPr>
        <p:grpSpPr>
          <a:xfrm>
            <a:off x="3587463" y="1474592"/>
            <a:ext cx="5388977" cy="2339352"/>
            <a:chOff x="1786454" y="1869169"/>
            <a:chExt cx="9267303" cy="203191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23DCDB1-EF89-4DC0-B0D8-259FF07061C4}"/>
                </a:ext>
              </a:extLst>
            </p:cNvPr>
            <p:cNvSpPr txBox="1"/>
            <p:nvPr/>
          </p:nvSpPr>
          <p:spPr>
            <a:xfrm>
              <a:off x="1786454" y="1869169"/>
              <a:ext cx="9166406" cy="2004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7200" b="1" dirty="0" smtClean="0">
                  <a:solidFill>
                    <a:srgbClr val="FFFDA2"/>
                  </a:solidFill>
                  <a:latin typeface="UVN Nguyen Du" panose="04030805020802020802" pitchFamily="82" charset="0"/>
                </a:rPr>
                <a:t>Phóng viên </a:t>
              </a:r>
            </a:p>
            <a:p>
              <a:pPr algn="ctr"/>
              <a:r>
                <a:rPr lang="vi-VN" sz="7200" b="1" dirty="0" smtClean="0">
                  <a:solidFill>
                    <a:srgbClr val="FFFDA2"/>
                  </a:solidFill>
                  <a:latin typeface="UVN Nguyen Du" panose="04030805020802020802" pitchFamily="82" charset="0"/>
                </a:rPr>
                <a:t>nhí</a:t>
              </a:r>
              <a:endParaRPr lang="en-US" sz="7200" b="1" dirty="0">
                <a:solidFill>
                  <a:srgbClr val="FFFDA2"/>
                </a:solidFill>
                <a:latin typeface="UVN Nguyen Du" panose="04030805020802020802" pitchFamily="8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AE991D-1EED-492A-B2E1-BD4450860FD7}"/>
                </a:ext>
              </a:extLst>
            </p:cNvPr>
            <p:cNvSpPr txBox="1"/>
            <p:nvPr/>
          </p:nvSpPr>
          <p:spPr>
            <a:xfrm>
              <a:off x="1887351" y="1896119"/>
              <a:ext cx="9166406" cy="2004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7200" b="1" dirty="0" smtClean="0">
                  <a:solidFill>
                    <a:schemeClr val="accent1"/>
                  </a:solidFill>
                  <a:latin typeface="UVN Nguyen Du" panose="04030805020802020802" pitchFamily="82" charset="0"/>
                </a:rPr>
                <a:t>Phóng viên </a:t>
              </a:r>
            </a:p>
            <a:p>
              <a:pPr algn="ctr"/>
              <a:r>
                <a:rPr lang="vi-VN" sz="7200" b="1" dirty="0" smtClean="0">
                  <a:solidFill>
                    <a:schemeClr val="accent1"/>
                  </a:solidFill>
                  <a:latin typeface="UVN Nguyen Du" panose="04030805020802020802" pitchFamily="82" charset="0"/>
                </a:rPr>
                <a:t>nhí</a:t>
              </a:r>
              <a:endParaRPr lang="en-US" sz="7200" b="1" dirty="0">
                <a:solidFill>
                  <a:schemeClr val="accent1"/>
                </a:solidFill>
                <a:latin typeface="UVN Nguyen Du" panose="04030805020802020802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18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957" y="1274624"/>
            <a:ext cx="7728818" cy="4926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57" r="51287"/>
          <a:stretch/>
        </p:blipFill>
        <p:spPr>
          <a:xfrm flipH="1">
            <a:off x="1998780" y="3307531"/>
            <a:ext cx="2861428" cy="3550469"/>
          </a:xfrm>
          <a:prstGeom prst="rect">
            <a:avLst/>
          </a:prstGeom>
        </p:spPr>
      </p:pic>
      <p:pic>
        <p:nvPicPr>
          <p:cNvPr id="10" name="图片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66">
            <a:off x="92782" y="1228437"/>
            <a:ext cx="2401036" cy="29657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234" y="2711306"/>
            <a:ext cx="18515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i="1" dirty="0" smtClean="0">
                <a:latin typeface="#9Slide04 Maitree" panose="00000500000000000000" pitchFamily="2" charset="-34"/>
                <a:cs typeface="#9Slide04 Maitree" panose="00000500000000000000" pitchFamily="2" charset="-34"/>
              </a:rPr>
              <a:t>Chào các bạn, mình là Minh.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37447" y="2568867"/>
            <a:ext cx="17613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i="1" dirty="0">
                <a:latin typeface="#9Slide04 Maitree" panose="00000500000000000000" pitchFamily="2" charset="-34"/>
                <a:cs typeface="#9Slide04 Maitree" panose="00000500000000000000" pitchFamily="2" charset="-34"/>
              </a:rPr>
              <a:t>Đây là hoạt động của trường </a:t>
            </a:r>
            <a:r>
              <a:rPr lang="vi-VN" i="1" dirty="0" smtClean="0">
                <a:latin typeface="#9Slide04 Maitree" panose="00000500000000000000" pitchFamily="2" charset="-34"/>
                <a:cs typeface="#9Slide04 Maitree" panose="00000500000000000000" pitchFamily="2" charset="-34"/>
              </a:rPr>
              <a:t>mình. </a:t>
            </a:r>
            <a:r>
              <a:rPr lang="vi-VN" i="1" dirty="0">
                <a:latin typeface="#9Slide04 Maitree" panose="00000500000000000000" pitchFamily="2" charset="-34"/>
                <a:cs typeface="#9Slide04 Maitree" panose="00000500000000000000" pitchFamily="2" charset="-34"/>
              </a:rPr>
              <a:t>Các bạn thấy thế nào?</a:t>
            </a:r>
            <a:endParaRPr lang="en-US" dirty="0">
              <a:latin typeface="#9Slide04 Maitree" panose="00000500000000000000" pitchFamily="2" charset="-34"/>
              <a:cs typeface="#9Slide04 Maitree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967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524">
            <a:off x="6488206" y="754131"/>
            <a:ext cx="5197290" cy="5730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9" t="36994"/>
          <a:stretch/>
        </p:blipFill>
        <p:spPr>
          <a:xfrm>
            <a:off x="4105274" y="3266059"/>
            <a:ext cx="3038476" cy="3751510"/>
          </a:xfrm>
          <a:prstGeom prst="rect">
            <a:avLst/>
          </a:prstGeom>
        </p:spPr>
      </p:pic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66">
            <a:off x="1949709" y="1992543"/>
            <a:ext cx="2401036" cy="29657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2690" y="3494898"/>
            <a:ext cx="17613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i="1" dirty="0" smtClean="0">
                <a:latin typeface="#9Slide04 Maitree" panose="00000500000000000000" pitchFamily="2" charset="-34"/>
                <a:cs typeface="#9Slide04 Maitree" panose="00000500000000000000" pitchFamily="2" charset="-34"/>
              </a:rPr>
              <a:t>Còn mình là Hoa. Và đây là hoạt động của trường mình.</a:t>
            </a:r>
            <a:endParaRPr lang="en-US" dirty="0">
              <a:latin typeface="#9Slide04 Maitree" panose="00000500000000000000" pitchFamily="2" charset="-34"/>
              <a:cs typeface="#9Slide04 Maitree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8017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5549">
            <a:off x="1053232" y="3083725"/>
            <a:ext cx="4995143" cy="3183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967F3D8E-21DF-4348-B52F-F3511F17F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57306" y="192211"/>
            <a:ext cx="6041019" cy="52556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86103">
            <a:off x="6551713" y="128434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3200" i="1" dirty="0" smtClean="0">
                <a:latin typeface="UTM Avo" panose="02040603050506020204" pitchFamily="18" charset="0"/>
              </a:rPr>
              <a:t>Hoạt động: </a:t>
            </a:r>
          </a:p>
          <a:p>
            <a:pPr algn="just"/>
            <a:r>
              <a:rPr lang="vi-VN" sz="3200" i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Ủng hộ các bạn vùng lũ</a:t>
            </a:r>
            <a:endParaRPr lang="vi-VN" sz="32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343561">
            <a:off x="6595280" y="2392264"/>
            <a:ext cx="45752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 smtClean="0">
                <a:latin typeface="UTM Avo" panose="02040603050506020204" pitchFamily="18" charset="0"/>
              </a:rPr>
              <a:t>Ý nghĩa: </a:t>
            </a:r>
          </a:p>
          <a:p>
            <a:pPr algn="just"/>
            <a:r>
              <a:rPr lang="vi-VN" sz="3200" i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Giúp đỡ các bạn khó khăn cả về vật chất lẫn tinh thần.</a:t>
            </a:r>
            <a:endParaRPr lang="vi-VN" sz="32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4505229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325</Words>
  <Application>Microsoft Office PowerPoint</Application>
  <PresentationFormat>Widescreen</PresentationFormat>
  <Paragraphs>61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48" baseType="lpstr">
      <vt:lpstr>#9Slide05 Bodega Script</vt:lpstr>
      <vt:lpstr>SVN-Dancing Script</vt:lpstr>
      <vt:lpstr>#9Slide07 HoneyCream</vt:lpstr>
      <vt:lpstr>UTM Atlas</vt:lpstr>
      <vt:lpstr>字魂27号-布丁体</vt:lpstr>
      <vt:lpstr>UTM Aristote</vt:lpstr>
      <vt:lpstr>UTM Kabel KT</vt:lpstr>
      <vt:lpstr>Calibri</vt:lpstr>
      <vt:lpstr>SVN-Newton</vt:lpstr>
      <vt:lpstr>UVN Nguyen Du</vt:lpstr>
      <vt:lpstr>#9Slide05 Aphrodite Pro</vt:lpstr>
      <vt:lpstr>DengXian</vt:lpstr>
      <vt:lpstr>Cambria</vt:lpstr>
      <vt:lpstr>DengXian</vt:lpstr>
      <vt:lpstr>Open Sans</vt:lpstr>
      <vt:lpstr>M PLUS Rounded 1c</vt:lpstr>
      <vt:lpstr>Fredoka One</vt:lpstr>
      <vt:lpstr>Calibri Light</vt:lpstr>
      <vt:lpstr>#9Slide07 Altus</vt:lpstr>
      <vt:lpstr>Times New Roman</vt:lpstr>
      <vt:lpstr>UTM Aircona</vt:lpstr>
      <vt:lpstr>#9Slide04 Maitree</vt:lpstr>
      <vt:lpstr>UTM Avo</vt:lpstr>
      <vt:lpstr>UTM Mother</vt:lpstr>
      <vt:lpstr>Arial</vt:lpstr>
      <vt:lpstr>UTM Dai Co Viet</vt:lpstr>
      <vt:lpstr>UTM French Vanilla</vt:lpstr>
      <vt:lpstr>Office 主题</vt:lpstr>
      <vt:lpstr>Custom Design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Nguyễn Thị Hồng Linh</cp:lastModifiedBy>
  <cp:revision>13</cp:revision>
  <dcterms:created xsi:type="dcterms:W3CDTF">2022-07-26T15:34:19Z</dcterms:created>
  <dcterms:modified xsi:type="dcterms:W3CDTF">2022-09-11T00:14:04Z</dcterms:modified>
</cp:coreProperties>
</file>