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18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CE64-EFC9-410C-A89E-6C1D72D441B0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3DCC0-D80B-4F72-8959-2E430915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9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2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7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138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5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62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17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6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bg>
      <p:bgPr>
        <a:solidFill>
          <a:srgbClr val="61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28600" y="196850"/>
            <a:ext cx="11734800" cy="64643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8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6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7ACA-E886-4216-97DF-DD3C065096A9}" type="datetimeFigureOut">
              <a:rPr lang="en-US" smtClean="0"/>
              <a:t>06/12/2021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F762-6A70-4DA5-84CF-BCD7D073F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r="24739"/>
          <a:stretch>
            <a:fillRect/>
          </a:stretch>
        </p:blipFill>
        <p:spPr>
          <a:xfrm rot="16200000">
            <a:off x="4613811" y="-4657190"/>
            <a:ext cx="2921000" cy="12235377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2577212A-CE3E-47BC-8072-C1F65953CEA7}"/>
              </a:ext>
            </a:extLst>
          </p:cNvPr>
          <p:cNvSpPr/>
          <p:nvPr/>
        </p:nvSpPr>
        <p:spPr>
          <a:xfrm>
            <a:off x="147685" y="1460498"/>
            <a:ext cx="12215203" cy="32288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Tập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Làm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Văn</a:t>
            </a:r>
          </a:p>
          <a:p>
            <a:pPr algn="ctr">
              <a:lnSpc>
                <a:spcPct val="120000"/>
              </a:lnSpc>
            </a:pP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Làm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Biên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Bản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Cuộc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r>
              <a:rPr lang="vi-VN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Họp</a:t>
            </a:r>
            <a:r>
              <a:rPr lang="vi-V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3 Cabin Bold" panose="00000800000000000000" pitchFamily="2" charset="0"/>
              </a:rPr>
              <a:t> 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#9Slide03 Cabin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 descr="Canvas">
            <a:extLst>
              <a:ext uri="{FF2B5EF4-FFF2-40B4-BE49-F238E27FC236}">
                <a16:creationId xmlns:a16="http://schemas.microsoft.com/office/drawing/2014/main" id="{0C493EDE-D588-43D1-8651-28C2240C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579" y="3429507"/>
            <a:ext cx="2952750" cy="165576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CE4D904-592C-4E7E-9678-89FEF189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83" y="3995450"/>
            <a:ext cx="2519363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E23FF53-E3F2-447F-A69B-5F5391379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12" y="2193126"/>
            <a:ext cx="2303463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điểm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12BF091D-AFF9-40E2-A910-7DA24AC9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462" y="2177032"/>
            <a:ext cx="2579688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0753A17-007A-476B-A57A-933E468F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896" y="3998981"/>
            <a:ext cx="2579688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0CFCC76-CE79-4ED3-870C-035020CB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782" y="5927158"/>
            <a:ext cx="6591300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họp: diễn biến, ý kiến, kết luận.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CC8C2624-AFDB-4D72-BA85-346BE343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44" y="404485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 BẢN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805ED081-9A6C-4E8D-BBB0-1201A775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750" y="3876224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6188B299-2EE0-40FA-BC2B-FF90FA30DB72}"/>
              </a:ext>
            </a:extLst>
          </p:cNvPr>
          <p:cNvSpPr>
            <a:spLocks noChangeArrowheads="1"/>
          </p:cNvSpPr>
          <p:nvPr/>
        </p:nvSpPr>
        <p:spPr bwMode="auto">
          <a:xfrm rot="14545711">
            <a:off x="4364132" y="2789594"/>
            <a:ext cx="719138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6DEF449F-5D79-4880-93BF-023E1BD5C5B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83332" y="5159425"/>
            <a:ext cx="5842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id="{7DFC4167-0321-4889-9609-77A43374E28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82458" y="3909912"/>
            <a:ext cx="647700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86A06811-1B1F-4E96-93BB-EB815971BEDA}"/>
              </a:ext>
            </a:extLst>
          </p:cNvPr>
          <p:cNvSpPr>
            <a:spLocks noChangeArrowheads="1"/>
          </p:cNvSpPr>
          <p:nvPr/>
        </p:nvSpPr>
        <p:spPr bwMode="auto">
          <a:xfrm rot="18486028">
            <a:off x="6522573" y="2820889"/>
            <a:ext cx="657225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DE4FB58D-02DE-4223-9834-5168EA38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94" y="1343479"/>
            <a:ext cx="8077200" cy="55399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81A0F737-2AE3-4CB6-BE7B-BCDBE4EE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80" y="162069"/>
            <a:ext cx="2395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6FB9BBFF-3A52-4B99-ADF6-032CE00A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80" y="842672"/>
            <a:ext cx="4191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66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BF55B26-AF02-48D8-BA48-8C98F648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94" y="3374524"/>
            <a:ext cx="6810462" cy="2509051"/>
          </a:xfrm>
          <a:prstGeom prst="cloudCallout">
            <a:avLst>
              <a:gd name="adj1" fmla="val -59382"/>
              <a:gd name="adj2" fmla="val 2594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7B4364D7-1E87-4A22-A949-35C4567D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29" y="256509"/>
            <a:ext cx="5292331" cy="1208015"/>
          </a:xfrm>
          <a:prstGeom prst="cloudCallout">
            <a:avLst>
              <a:gd name="adj1" fmla="val -37886"/>
              <a:gd name="adj2" fmla="val 65370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Biên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bản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là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gì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Arial" charset="0"/>
              </a:rPr>
              <a:t>?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37186CC-D222-4B6B-BCF6-412DAA9B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93" y="2068118"/>
            <a:ext cx="8855935" cy="70281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1.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8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09FF5CB-CA83-4AE8-B029-3FE1F2337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291" y="304800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1400">
              <a:latin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CDFFCE3-BDAB-4045-962D-2FB097DF8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091" y="304800"/>
            <a:ext cx="411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sz="1400">
              <a:latin typeface="Times New Roman" panose="02020603050405020304" pitchFamily="18" charset="0"/>
            </a:endParaRPr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8BC8D926-FBDE-4A37-BD92-6C561A905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1291" y="228600"/>
          <a:ext cx="6934200" cy="1101725"/>
        </p:xfrm>
        <a:graphic>
          <a:graphicData uri="http://schemas.openxmlformats.org/drawingml/2006/table">
            <a:tbl>
              <a:tblPr/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1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14">
            <a:hlinkClick r:id="rId2" action="ppaction://hlinksldjump"/>
            <a:extLst>
              <a:ext uri="{FF2B5EF4-FFF2-40B4-BE49-F238E27FC236}">
                <a16:creationId xmlns:a16="http://schemas.microsoft.com/office/drawing/2014/main" id="{499CBE16-613C-4227-8042-CCF429DB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91" y="1027046"/>
            <a:ext cx="739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ịa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iểm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1.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</a:t>
            </a:r>
            <a:r>
              <a:rPr lang="en-US" altLang="vi-VN" sz="1600" dirty="0" err="1" smtClean="0">
                <a:latin typeface="Times New Roman" panose="02020603050405020304" pitchFamily="18" charset="0"/>
              </a:rPr>
              <a:t>hai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mạc</a:t>
            </a:r>
            <a:r>
              <a:rPr lang="en-US" altLang="vi-VN" sz="1600" dirty="0">
                <a:latin typeface="Times New Roman" panose="02020603050405020304" pitchFamily="18" charset="0"/>
              </a:rPr>
              <a:t> 8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giờ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ngày</a:t>
            </a:r>
            <a:r>
              <a:rPr lang="en-US" altLang="vi-VN" sz="1600" dirty="0">
                <a:latin typeface="Times New Roman" panose="02020603050405020304" pitchFamily="18" charset="0"/>
              </a:rPr>
              <a:t> 05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1600" dirty="0">
                <a:latin typeface="Times New Roman" panose="02020603050405020304" pitchFamily="18" charset="0"/>
              </a:rPr>
              <a:t> 10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2006.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iểm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lớp</a:t>
            </a:r>
            <a:r>
              <a:rPr lang="en-US" altLang="vi-VN" sz="1600" dirty="0">
                <a:latin typeface="Times New Roman" panose="02020603050405020304" pitchFamily="18" charset="0"/>
              </a:rPr>
              <a:t> 5A, Tr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Tiểu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1600" dirty="0">
                <a:latin typeface="Times New Roman" panose="02020603050405020304" pitchFamily="18" charset="0"/>
              </a:rPr>
              <a:t> Lê V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Tám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II-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tham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dự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Cô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chị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Vũ</a:t>
            </a:r>
            <a:r>
              <a:rPr lang="en-US" altLang="vi-VN" sz="1600" dirty="0">
                <a:latin typeface="Times New Roman" panose="02020603050405020304" pitchFamily="18" charset="0"/>
              </a:rPr>
              <a:t> Thanh Ph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ng, 07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viên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III-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Đoàn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tịch</a:t>
            </a:r>
            <a:r>
              <a:rPr lang="en-US" altLang="vi-VN" sz="1600" dirty="0">
                <a:latin typeface="Times New Roman" panose="02020603050405020304" pitchFamily="18" charset="0"/>
              </a:rPr>
              <a:t>, 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kí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1.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Đoàn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tịch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Vũ</a:t>
            </a:r>
            <a:r>
              <a:rPr lang="en-US" altLang="vi-VN" sz="1600" dirty="0">
                <a:latin typeface="Times New Roman" panose="02020603050405020304" pitchFamily="18" charset="0"/>
              </a:rPr>
              <a:t> Thanh Ph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1600" dirty="0">
                <a:latin typeface="Times New Roman" panose="02020603050405020304" pitchFamily="18" charset="0"/>
              </a:rPr>
              <a:t> Long.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1600" dirty="0">
                <a:latin typeface="Times New Roman" panose="02020603050405020304" pitchFamily="18" charset="0"/>
              </a:rPr>
              <a:t>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kí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Tạ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1600" dirty="0">
                <a:latin typeface="Times New Roman" panose="02020603050405020304" pitchFamily="18" charset="0"/>
              </a:rPr>
              <a:t> C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Hoàng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Khánh</a:t>
            </a:r>
            <a:r>
              <a:rPr lang="en-US" altLang="vi-VN" sz="1600" dirty="0">
                <a:latin typeface="Times New Roman" panose="02020603050405020304" pitchFamily="18" charset="0"/>
              </a:rPr>
              <a:t> Linh.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IV-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Nội</a:t>
            </a:r>
            <a:r>
              <a:rPr lang="en-US" altLang="vi-VN" sz="1600" dirty="0">
                <a:latin typeface="Times New Roman" panose="02020603050405020304" pitchFamily="18" charset="0"/>
              </a:rPr>
              <a:t> dung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ại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hội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1. </a:t>
            </a:r>
            <a:r>
              <a:rPr lang="en-US" altLang="vi-VN" sz="1600" dirty="0">
                <a:latin typeface="Times New Roman" panose="02020603050405020304" pitchFamily="18" charset="0"/>
              </a:rPr>
              <a:t>Chi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600" dirty="0">
                <a:latin typeface="Times New Roman" panose="02020603050405020304" pitchFamily="18" charset="0"/>
              </a:rPr>
              <a:t> tr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ởng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báo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cáo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vi-VN" altLang="vi-VN" sz="1600" dirty="0">
                <a:latin typeface="Times New Roman" panose="02020603050405020304" pitchFamily="18" charset="0"/>
              </a:rPr>
              <a:t>đ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ộng</a:t>
            </a:r>
            <a:r>
              <a:rPr lang="en-US" altLang="vi-VN" sz="1600" dirty="0">
                <a:latin typeface="Times New Roman" panose="02020603050405020304" pitchFamily="18" charset="0"/>
              </a:rPr>
              <a:t>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cũ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 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ớng</a:t>
            </a:r>
            <a:r>
              <a:rPr lang="en-US" altLang="vi-VN" sz="1600" dirty="0">
                <a:latin typeface="Times New Roman" panose="02020603050405020304" pitchFamily="18" charset="0"/>
              </a:rPr>
              <a:t>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2.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Thảo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luận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Bạn</a:t>
            </a:r>
            <a:r>
              <a:rPr lang="en-US" altLang="vi-VN" sz="1600" dirty="0">
                <a:latin typeface="Times New Roman" panose="02020603050405020304" pitchFamily="18" charset="0"/>
              </a:rPr>
              <a:t> S</a:t>
            </a:r>
            <a:r>
              <a:rPr lang="vi-VN" altLang="vi-VN" sz="1600" dirty="0">
                <a:latin typeface="Times New Roman" panose="02020603050405020304" pitchFamily="18" charset="0"/>
              </a:rPr>
              <a:t>ơ</a:t>
            </a:r>
            <a:r>
              <a:rPr lang="en-US" altLang="vi-VN" sz="1600" dirty="0">
                <a:latin typeface="Times New Roman" panose="02020603050405020304" pitchFamily="18" charset="0"/>
              </a:rPr>
              <a:t>n,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bạn</a:t>
            </a:r>
            <a:r>
              <a:rPr lang="en-US" altLang="vi-VN" sz="1600" dirty="0">
                <a:latin typeface="Times New Roman" panose="02020603050405020304" pitchFamily="18" charset="0"/>
              </a:rPr>
              <a:t> H</a:t>
            </a:r>
            <a:r>
              <a:rPr lang="vi-VN" altLang="vi-VN" sz="1600" dirty="0" err="1">
                <a:latin typeface="Times New Roman" panose="02020603050405020304" pitchFamily="18" charset="0"/>
              </a:rPr>
              <a:t>ươ</a:t>
            </a:r>
            <a:r>
              <a:rPr lang="en-US" altLang="vi-VN" sz="1600" dirty="0">
                <a:latin typeface="Times New Roman" panose="02020603050405020304" pitchFamily="18" charset="0"/>
              </a:rPr>
              <a:t>ng.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3.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Bầu</a:t>
            </a:r>
            <a:r>
              <a:rPr lang="en-US" altLang="vi-VN" sz="1600" dirty="0">
                <a:latin typeface="Times New Roman" panose="02020603050405020304" pitchFamily="18" charset="0"/>
              </a:rPr>
              <a:t> 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chỉ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huy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mới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Đức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Bình</a:t>
            </a:r>
            <a:r>
              <a:rPr lang="en-US" altLang="vi-VN" sz="1600" dirty="0">
                <a:latin typeface="Times New Roman" panose="02020603050405020304" pitchFamily="18" charset="0"/>
              </a:rPr>
              <a:t>:  22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r>
              <a:rPr lang="en-US" altLang="vi-VN" sz="1600" dirty="0">
                <a:latin typeface="Times New Roman" panose="02020603050405020304" pitchFamily="18" charset="0"/>
              </a:rPr>
              <a:t> 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Khánh</a:t>
            </a:r>
            <a:r>
              <a:rPr lang="en-US" altLang="vi-VN" sz="1600" dirty="0">
                <a:latin typeface="Times New Roman" panose="02020603050405020304" pitchFamily="18" charset="0"/>
              </a:rPr>
              <a:t> Linh: 24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                              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: 07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r>
              <a:rPr lang="en-US" altLang="vi-VN" sz="1600" dirty="0">
                <a:latin typeface="Times New Roman" panose="02020603050405020304" pitchFamily="18" charset="0"/>
              </a:rPr>
              <a:t>        Thanh </a:t>
            </a:r>
            <a:r>
              <a:rPr lang="en-US" altLang="vi-VN" sz="1600" dirty="0" err="1">
                <a:latin typeface="Times New Roman" panose="02020603050405020304" pitchFamily="18" charset="0"/>
              </a:rPr>
              <a:t>Vân</a:t>
            </a:r>
            <a:r>
              <a:rPr lang="en-US" altLang="vi-VN" sz="1600" dirty="0">
                <a:latin typeface="Times New Roman" panose="02020603050405020304" pitchFamily="18" charset="0"/>
              </a:rPr>
              <a:t>: 14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phiếu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Trúng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cử</a:t>
            </a:r>
            <a:r>
              <a:rPr lang="en-US" altLang="vi-VN" sz="1600" dirty="0">
                <a:latin typeface="Times New Roman" panose="02020603050405020304" pitchFamily="18" charset="0"/>
              </a:rPr>
              <a:t>: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Khánh</a:t>
            </a:r>
            <a:r>
              <a:rPr lang="en-US" altLang="vi-VN" sz="1600" dirty="0">
                <a:latin typeface="Times New Roman" panose="02020603050405020304" pitchFamily="18" charset="0"/>
              </a:rPr>
              <a:t> Linh,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Đức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Bình</a:t>
            </a:r>
            <a:r>
              <a:rPr lang="en-US" altLang="vi-VN" sz="1600" dirty="0"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</a:t>
            </a:r>
            <a:r>
              <a:rPr lang="en-US" altLang="vi-VN" sz="1600" dirty="0" smtClean="0">
                <a:latin typeface="Times New Roman" panose="02020603050405020304" pitchFamily="18" charset="0"/>
              </a:rPr>
              <a:t>4.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Cô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phát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biểu</a:t>
            </a:r>
            <a:r>
              <a:rPr lang="en-US" altLang="vi-VN" sz="1600" dirty="0">
                <a:latin typeface="Times New Roman" panose="02020603050405020304" pitchFamily="18" charset="0"/>
              </a:rPr>
              <a:t> ý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kiến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 err="1">
                <a:latin typeface="Times New Roman" panose="02020603050405020304" pitchFamily="18" charset="0"/>
              </a:rPr>
              <a:t>Đại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hội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bế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mạc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hồi</a:t>
            </a:r>
            <a:r>
              <a:rPr lang="en-US" altLang="vi-VN" sz="1600" dirty="0">
                <a:latin typeface="Times New Roman" panose="02020603050405020304" pitchFamily="18" charset="0"/>
              </a:rPr>
              <a:t> 10 </a:t>
            </a:r>
            <a:r>
              <a:rPr lang="en-US" altLang="vi-VN" sz="1600" dirty="0" err="1">
                <a:latin typeface="Times New Roman" panose="02020603050405020304" pitchFamily="18" charset="0"/>
              </a:rPr>
              <a:t>giờ</a:t>
            </a:r>
            <a:r>
              <a:rPr lang="en-US" altLang="vi-VN" sz="1600" dirty="0">
                <a:latin typeface="Times New Roman" panose="02020603050405020304" pitchFamily="18" charset="0"/>
              </a:rPr>
              <a:t>,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ngày</a:t>
            </a:r>
            <a:r>
              <a:rPr lang="en-US" altLang="vi-VN" sz="1600" dirty="0">
                <a:latin typeface="Times New Roman" panose="02020603050405020304" pitchFamily="18" charset="0"/>
              </a:rPr>
              <a:t> 05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tháng</a:t>
            </a:r>
            <a:r>
              <a:rPr lang="en-US" altLang="vi-VN" sz="1600" dirty="0">
                <a:latin typeface="Times New Roman" panose="02020603050405020304" pitchFamily="18" charset="0"/>
              </a:rPr>
              <a:t> 10 n</a:t>
            </a:r>
            <a:r>
              <a:rPr lang="vi-VN" altLang="vi-VN" sz="1600" dirty="0">
                <a:latin typeface="Times New Roman" panose="02020603050405020304" pitchFamily="18" charset="0"/>
              </a:rPr>
              <a:t>ă</a:t>
            </a:r>
            <a:r>
              <a:rPr lang="en-US" altLang="vi-VN" sz="1600" dirty="0">
                <a:latin typeface="Times New Roman" panose="02020603050405020304" pitchFamily="18" charset="0"/>
              </a:rPr>
              <a:t>m 2006.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EEFA784E-A2BA-48DC-A00F-54743518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121" y="5857875"/>
            <a:ext cx="6172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TM. Ban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th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kí</a:t>
            </a:r>
            <a:r>
              <a:rPr lang="en-US" altLang="vi-VN" sz="1600" dirty="0">
                <a:latin typeface="Times New Roman" panose="02020603050405020304" pitchFamily="18" charset="0"/>
              </a:rPr>
              <a:t>                                               TM. </a:t>
            </a:r>
            <a:r>
              <a:rPr lang="en-US" altLang="vi-VN" sz="1600" dirty="0" err="1">
                <a:latin typeface="Times New Roman" panose="02020603050405020304" pitchFamily="18" charset="0"/>
              </a:rPr>
              <a:t>Đoàn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tịch</a:t>
            </a: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vi-VN" sz="16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Tạ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Mạnh</a:t>
            </a:r>
            <a:r>
              <a:rPr lang="en-US" altLang="vi-VN" sz="1600" dirty="0">
                <a:latin typeface="Times New Roman" panose="02020603050405020304" pitchFamily="18" charset="0"/>
              </a:rPr>
              <a:t> C</a:t>
            </a:r>
            <a:r>
              <a:rPr lang="vi-VN" altLang="vi-VN" sz="1600" dirty="0">
                <a:latin typeface="Times New Roman" panose="02020603050405020304" pitchFamily="18" charset="0"/>
              </a:rPr>
              <a:t>ư</a:t>
            </a:r>
            <a:r>
              <a:rPr lang="en-US" altLang="vi-VN" sz="16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600" dirty="0"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altLang="vi-VN" sz="1600" dirty="0" err="1">
                <a:latin typeface="Times New Roman" panose="02020603050405020304" pitchFamily="18" charset="0"/>
              </a:rPr>
              <a:t>Ngô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Xuân</a:t>
            </a:r>
            <a:r>
              <a:rPr lang="en-US" altLang="vi-VN" sz="1600" dirty="0">
                <a:latin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</a:rPr>
              <a:t>Hồng</a:t>
            </a:r>
            <a:r>
              <a:rPr lang="en-US" altLang="vi-VN" sz="1600" dirty="0"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3D36CED0-CE7C-4494-803B-E6CFD2A5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691" y="1698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800" dirty="0" err="1">
                <a:latin typeface="Times New Roman" panose="02020603050405020304" pitchFamily="18" charset="0"/>
              </a:rPr>
              <a:t>Liên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vi-VN" altLang="vi-VN" sz="1800" dirty="0">
                <a:latin typeface="Times New Roman" panose="02020603050405020304" pitchFamily="18" charset="0"/>
              </a:rPr>
              <a:t>đ</a:t>
            </a:r>
            <a:r>
              <a:rPr lang="en-US" altLang="vi-VN" sz="18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800" dirty="0">
                <a:latin typeface="Times New Roman" panose="02020603050405020304" pitchFamily="18" charset="0"/>
              </a:rPr>
              <a:t> Tr</a:t>
            </a:r>
            <a:r>
              <a:rPr lang="vi-VN" altLang="vi-VN" sz="1800" dirty="0">
                <a:latin typeface="Times New Roman" panose="02020603050405020304" pitchFamily="18" charset="0"/>
              </a:rPr>
              <a:t>ư</a:t>
            </a:r>
            <a:r>
              <a:rPr lang="en-US" altLang="vi-VN" sz="1800" dirty="0" err="1">
                <a:latin typeface="Times New Roman" panose="02020603050405020304" pitchFamily="18" charset="0"/>
              </a:rPr>
              <a:t>ờng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</a:rPr>
              <a:t>Tiểu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</a:rPr>
              <a:t>Lê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</a:rPr>
              <a:t>Văn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1800" dirty="0" err="1" smtClean="0">
                <a:latin typeface="Times New Roman" panose="02020603050405020304" pitchFamily="18" charset="0"/>
              </a:rPr>
              <a:t>Tám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      </a:t>
            </a:r>
            <a:r>
              <a:rPr lang="en-US" altLang="vi-VN" sz="1800" dirty="0">
                <a:latin typeface="Times New Roman" panose="02020603050405020304" pitchFamily="18" charset="0"/>
              </a:rPr>
              <a:t>ĐỘI THIẾU NIÊN TIỀN PHONG HỒ CHÍ MINH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1800" dirty="0">
                <a:latin typeface="Times New Roman" panose="02020603050405020304" pitchFamily="18" charset="0"/>
              </a:rPr>
              <a:t>Chi </a:t>
            </a:r>
            <a:r>
              <a:rPr lang="vi-VN" altLang="vi-VN" sz="1800" dirty="0">
                <a:latin typeface="Times New Roman" panose="02020603050405020304" pitchFamily="18" charset="0"/>
              </a:rPr>
              <a:t>đ</a:t>
            </a:r>
            <a:r>
              <a:rPr lang="en-US" altLang="vi-VN" sz="1800" dirty="0" err="1">
                <a:latin typeface="Times New Roman" panose="02020603050405020304" pitchFamily="18" charset="0"/>
              </a:rPr>
              <a:t>ội</a:t>
            </a:r>
            <a:r>
              <a:rPr lang="en-US" altLang="vi-VN" sz="1800" dirty="0">
                <a:latin typeface="Times New Roman" panose="02020603050405020304" pitchFamily="18" charset="0"/>
              </a:rPr>
              <a:t> </a:t>
            </a:r>
            <a:r>
              <a:rPr lang="en-US" altLang="vi-VN" sz="1800" dirty="0" smtClean="0">
                <a:latin typeface="Times New Roman" panose="02020603050405020304" pitchFamily="18" charset="0"/>
              </a:rPr>
              <a:t>5A</a:t>
            </a:r>
            <a:endParaRPr lang="en-US" altLang="vi-VN" sz="18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                                          </a:t>
            </a:r>
            <a:r>
              <a:rPr lang="en-US" altLang="vi-VN" sz="2000" b="1" dirty="0">
                <a:latin typeface="Times New Roman" panose="02020603050405020304" pitchFamily="18" charset="0"/>
              </a:rPr>
              <a:t>BIÊN BẢN ĐẠI HỘI CHI ĐỘI</a:t>
            </a:r>
          </a:p>
        </p:txBody>
      </p:sp>
    </p:spTree>
    <p:extLst>
      <p:ext uri="{BB962C8B-B14F-4D97-AF65-F5344CB8AC3E}">
        <p14:creationId xmlns:p14="http://schemas.microsoft.com/office/powerpoint/2010/main" val="22812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1540B94-223B-43BB-874F-ED3577F1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530" y="598518"/>
            <a:ext cx="898789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NỘI DUNG</a:t>
            </a: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47DDC6B-3FA9-4286-AA9C-133055AD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49" y="4069141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vi-V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2FFC4F-7F10-4C86-B6F3-8E2CD2038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767" y="2688102"/>
            <a:ext cx="3096287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biên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E7D781-CE65-4D14-BDAE-80ED87EF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062" y="2688102"/>
            <a:ext cx="35941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gian,địa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              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tọa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                 -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kumimoji="0" lang="en-US" alt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8205D85-030A-4180-9842-3C682EEC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170" y="2688102"/>
            <a:ext cx="359410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kí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vi-VN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người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trách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nhiệm</a:t>
            </a:r>
            <a:endParaRPr kumimoji="0" lang="vi-VN" altLang="vi-VN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vi-VN" altLang="vi-VN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D2F52A5-8D92-4ED6-AA87-CC1284A0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530" y="1581425"/>
            <a:ext cx="15632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kumimoji="0" lang="en-US" alt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đầu</a:t>
            </a:r>
            <a:endParaRPr kumimoji="0" lang="en-US" altLang="vi-VN" sz="32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EE05F3D-6FF4-4F62-8B47-EFFFC843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266" y="1546101"/>
            <a:ext cx="21771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 chính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66BDBD2-ED9D-47C9-95D3-916AA741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655" y="1540239"/>
            <a:ext cx="2621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Phần kết thúc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36AC5540-3B01-4A00-9A6D-20630CF806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241433" y="2298181"/>
            <a:ext cx="701675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F180A8A5-0AD2-4D88-BBD6-7632D0550D3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862015" y="2265820"/>
            <a:ext cx="647700" cy="28733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6141321D-4493-45AB-BCF2-78238AA530F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11549" y="2298181"/>
            <a:ext cx="720725" cy="287338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D31D1C35-8032-4A16-BE7E-0B8E945B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582" y="1411098"/>
            <a:ext cx="8915400" cy="4343400"/>
          </a:xfrm>
          <a:prstGeom prst="flowChartAlternateProcess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08E24A5-5FE7-4BAA-96B3-F608CC47E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32" y="1677798"/>
            <a:ext cx="8458200" cy="7112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  1.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v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n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ra </a:t>
            </a:r>
            <a:r>
              <a:rPr lang="vi-VN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WordArt 5">
            <a:extLst>
              <a:ext uri="{FF2B5EF4-FFF2-40B4-BE49-F238E27FC236}">
                <a16:creationId xmlns:a16="http://schemas.microsoft.com/office/drawing/2014/main" id="{557B5BD0-8E4C-4F2D-82B3-07BD642F37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43244" y="458598"/>
            <a:ext cx="2771775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F4B4833F-FD6A-418A-96CC-C3F3105D0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194" y="2592198"/>
            <a:ext cx="8991600" cy="25908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</a:rPr>
              <a:t>2. Nội dung biên bản th</a:t>
            </a:r>
            <a:r>
              <a:rPr lang="vi-VN" altLang="vi-VN" b="1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>
                <a:solidFill>
                  <a:srgbClr val="0000CC"/>
                </a:solidFill>
                <a:latin typeface="Times New Roman" panose="02020603050405020304" pitchFamily="18" charset="0"/>
              </a:rPr>
              <a:t>ờng gồm ba phần: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    a.Phần mở 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ầu ghi Quốc hiệu, tiêu ngữ (hoặc tên tổ chức),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tên biên bản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   b.Phần chính ghi thời gian, 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ịa 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iểm, thành phần có mặt,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nội dung sự việc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    c.Phần kết thúc ghi tên, chữ kí của những ng</a:t>
            </a:r>
            <a:r>
              <a:rPr lang="vi-VN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ời có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CC"/>
                </a:solidFill>
                <a:latin typeface="Times New Roman" panose="02020603050405020304" pitchFamily="18" charset="0"/>
              </a:rPr>
              <a:t>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3705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8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58670" y="2431246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</a:t>
            </a:r>
            <a:r>
              <a:rPr lang="vi-VN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9D00612-1374-443A-804B-A415CBC9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803" y="1359532"/>
            <a:ext cx="450533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>
            <a:extLst>
              <a:ext uri="{FF2B5EF4-FFF2-40B4-BE49-F238E27FC236}">
                <a16:creationId xmlns:a16="http://schemas.microsoft.com/office/drawing/2014/main" id="{DEA8D18B-F764-4641-80AD-D57DB53E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07" y="406778"/>
            <a:ext cx="112643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Theo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49">
            <a:extLst>
              <a:ext uri="{FF2B5EF4-FFF2-40B4-BE49-F238E27FC236}">
                <a16:creationId xmlns:a16="http://schemas.microsoft.com/office/drawing/2014/main" id="{7B8CFE60-0AE1-49B7-83A5-45884176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1735650"/>
            <a:ext cx="52893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0">
            <a:extLst>
              <a:ext uri="{FF2B5EF4-FFF2-40B4-BE49-F238E27FC236}">
                <a16:creationId xmlns:a16="http://schemas.microsoft.com/office/drawing/2014/main" id="{B8D7C0EC-FAEB-4C48-A95D-186FD801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2507462"/>
            <a:ext cx="12047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di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51">
            <a:extLst>
              <a:ext uri="{FF2B5EF4-FFF2-40B4-BE49-F238E27FC236}">
                <a16:creationId xmlns:a16="http://schemas.microsoft.com/office/drawing/2014/main" id="{A78A5A54-FB16-4158-A4D4-6C100C962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3343891"/>
            <a:ext cx="5191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EB4006FD-E120-4827-992A-A5BCF19E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4180320"/>
            <a:ext cx="5877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d. Đêm liên hoan văn nghệ.</a:t>
            </a:r>
          </a:p>
        </p:txBody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id="{AA294621-A2CD-4E47-ADA3-69A66549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4948867"/>
            <a:ext cx="8521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98E7A0CF-0CE9-4CB7-9CBC-BA08BB63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0" y="5902485"/>
            <a:ext cx="73462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8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6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Water droplets">
            <a:extLst>
              <a:ext uri="{FF2B5EF4-FFF2-40B4-BE49-F238E27FC236}">
                <a16:creationId xmlns:a16="http://schemas.microsoft.com/office/drawing/2014/main" id="{16A36F3B-0415-46B2-B09D-5B76E308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80" y="2880179"/>
            <a:ext cx="4114800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a. Đại hội liên 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3" name="AutoShape 4" descr="Water droplets">
            <a:extLst>
              <a:ext uri="{FF2B5EF4-FFF2-40B4-BE49-F238E27FC236}">
                <a16:creationId xmlns:a16="http://schemas.microsoft.com/office/drawing/2014/main" id="{04A624BA-4D3E-4F06-8558-A6CE4DC4C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780" y="5166179"/>
            <a:ext cx="4176713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g. Xử lí việc xây dựng nhà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trái phép.</a:t>
            </a:r>
          </a:p>
        </p:txBody>
      </p:sp>
      <p:sp>
        <p:nvSpPr>
          <p:cNvPr id="4" name="AutoShape 5" descr="Water droplets">
            <a:extLst>
              <a:ext uri="{FF2B5EF4-FFF2-40B4-BE49-F238E27FC236}">
                <a16:creationId xmlns:a16="http://schemas.microsoft.com/office/drawing/2014/main" id="{5271774D-00D4-4DBF-9977-9E07F7A2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980" y="4023179"/>
            <a:ext cx="4186238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e. Xử lí vi phạm pháp luật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về giao thông</a:t>
            </a:r>
          </a:p>
        </p:txBody>
      </p:sp>
      <p:sp>
        <p:nvSpPr>
          <p:cNvPr id="5" name="AutoShape 6" descr="Water droplets">
            <a:extLst>
              <a:ext uri="{FF2B5EF4-FFF2-40B4-BE49-F238E27FC236}">
                <a16:creationId xmlns:a16="http://schemas.microsoft.com/office/drawing/2014/main" id="{67C48104-F34D-40B8-BBB3-7CD5E620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80" y="3959892"/>
            <a:ext cx="4186238" cy="82528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Họp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phổ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kế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hoạch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sử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7" descr="Water droplets">
            <a:extLst>
              <a:ext uri="{FF2B5EF4-FFF2-40B4-BE49-F238E27FC236}">
                <a16:creationId xmlns:a16="http://schemas.microsoft.com/office/drawing/2014/main" id="{BA8736F4-04D9-4449-9959-2332628F9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80" y="5166179"/>
            <a:ext cx="4186238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c. Bàn giao tài sản</a:t>
            </a:r>
          </a:p>
        </p:txBody>
      </p:sp>
      <p:sp>
        <p:nvSpPr>
          <p:cNvPr id="7" name="AutoShape 8" descr="Water droplets">
            <a:extLst>
              <a:ext uri="{FF2B5EF4-FFF2-40B4-BE49-F238E27FC236}">
                <a16:creationId xmlns:a16="http://schemas.microsoft.com/office/drawing/2014/main" id="{F32E810E-39E0-460C-ADC7-D1BFC0DD6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780" y="2880179"/>
            <a:ext cx="4114800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d. Đêm liên hoan v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 nghệ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F2C4AC0-3B9C-46A8-AEFF-4A39C9740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15" y="134551"/>
            <a:ext cx="1147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1. Theo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tr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9E642185-EBD6-4932-A321-47DFF444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090" y="689414"/>
            <a:ext cx="4038600" cy="214019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AF6E5985-0EF8-4EAE-B11F-7891933FF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508" y="689414"/>
            <a:ext cx="3429000" cy="223551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Những tr</a:t>
            </a:r>
            <a:r>
              <a:rPr lang="vi-VN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ờng hợp không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000" b="1">
                <a:solidFill>
                  <a:srgbClr val="000099"/>
                </a:solidFill>
                <a:latin typeface="Times New Roman" panose="02020603050405020304" pitchFamily="18" charset="0"/>
              </a:rPr>
              <a:t>cần ghi biên bản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446EC5FA-FDF9-495E-8260-D26DBCB20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4818" y="3565979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15">
            <a:extLst>
              <a:ext uri="{FF2B5EF4-FFF2-40B4-BE49-F238E27FC236}">
                <a16:creationId xmlns:a16="http://schemas.microsoft.com/office/drawing/2014/main" id="{075D4608-A36A-4DD1-8A60-62FE22712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1493" y="4629604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A8C292E7-3984-4CB3-9FA0-C19903EA0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5493" y="6118156"/>
            <a:ext cx="60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3EE52654-9004-4FEC-BB9B-C8EBEC35BB05}"/>
              </a:ext>
            </a:extLst>
          </p:cNvPr>
          <p:cNvSpPr>
            <a:spLocks/>
          </p:cNvSpPr>
          <p:nvPr/>
        </p:nvSpPr>
        <p:spPr bwMode="auto">
          <a:xfrm>
            <a:off x="5585780" y="5470979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277DD0F-2276-417B-BB79-CFDD53C1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835" y="2759563"/>
            <a:ext cx="5512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hiện</a:t>
            </a:r>
            <a:endParaRPr lang="en-US" altLang="vi-VN" sz="24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DB6D7805-68A7-48DF-AAE5-2964CC6B6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418" y="4189131"/>
            <a:ext cx="5101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toàn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lúc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giao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0C618F38-936A-49FD-89E7-17A0FFF3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779" y="5774192"/>
            <a:ext cx="4935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vi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phạm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vi-VN" sz="2400" b="1" i="1" dirty="0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b="1" i="1" dirty="0" err="1">
                <a:solidFill>
                  <a:srgbClr val="66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endParaRPr lang="en-US" altLang="vi-VN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1667 L 0.38698 -0.110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63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378 -0.138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69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1485 0.27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35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3888 L -0.3875 0.1666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102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7865 0.138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0196 0.0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9" grpId="0" animBg="1"/>
      <p:bldP spid="10" grpId="0" animBg="1"/>
      <p:bldP spid="10" grpId="1" animBg="1"/>
      <p:bldP spid="14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>
            <a:extLst>
              <a:ext uri="{FF2B5EF4-FFF2-40B4-BE49-F238E27FC236}">
                <a16:creationId xmlns:a16="http://schemas.microsoft.com/office/drawing/2014/main" id="{DF488559-3581-4F2E-9300-55843B4C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047" y="491073"/>
            <a:ext cx="11031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ặt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3" name="AutoShape 30" descr="Pink tissue paper">
            <a:extLst>
              <a:ext uri="{FF2B5EF4-FFF2-40B4-BE49-F238E27FC236}">
                <a16:creationId xmlns:a16="http://schemas.microsoft.com/office/drawing/2014/main" id="{43792823-D6DB-4E9B-B265-F7023B85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85" y="1711354"/>
            <a:ext cx="4049786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a. Đại hội liên </a:t>
            </a:r>
            <a:r>
              <a:rPr lang="vi-VN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4" name="AutoShape 31" descr="Pink tissue paper">
            <a:extLst>
              <a:ext uri="{FF2B5EF4-FFF2-40B4-BE49-F238E27FC236}">
                <a16:creationId xmlns:a16="http://schemas.microsoft.com/office/drawing/2014/main" id="{96430B0C-EF82-40B3-B831-9E0E0716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85" y="3702079"/>
            <a:ext cx="4049786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c. Bàn giao tài sản</a:t>
            </a:r>
          </a:p>
        </p:txBody>
      </p:sp>
      <p:sp>
        <p:nvSpPr>
          <p:cNvPr id="5" name="AutoShape 32" descr="Pink tissue paper">
            <a:extLst>
              <a:ext uri="{FF2B5EF4-FFF2-40B4-BE49-F238E27FC236}">
                <a16:creationId xmlns:a16="http://schemas.microsoft.com/office/drawing/2014/main" id="{E3CE2CC2-D0C4-43DC-9218-977126DBF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84" y="1711354"/>
            <a:ext cx="4215083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e. Xử lí vi phạm pháp luật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về giao thông</a:t>
            </a:r>
          </a:p>
        </p:txBody>
      </p:sp>
      <p:sp>
        <p:nvSpPr>
          <p:cNvPr id="6" name="AutoShape 33" descr="Pink tissue paper">
            <a:extLst>
              <a:ext uri="{FF2B5EF4-FFF2-40B4-BE49-F238E27FC236}">
                <a16:creationId xmlns:a16="http://schemas.microsoft.com/office/drawing/2014/main" id="{3A45CDF5-4AD0-4DC4-804D-DA90B403F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84" y="3633569"/>
            <a:ext cx="4132435" cy="123597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g. Xử lí việc xây dựng nhà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trái phép.</a:t>
            </a:r>
          </a:p>
        </p:txBody>
      </p:sp>
    </p:spTree>
    <p:extLst>
      <p:ext uri="{BB962C8B-B14F-4D97-AF65-F5344CB8AC3E}">
        <p14:creationId xmlns:p14="http://schemas.microsoft.com/office/powerpoint/2010/main" val="17434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Pink tissue paper">
            <a:extLst>
              <a:ext uri="{FF2B5EF4-FFF2-40B4-BE49-F238E27FC236}">
                <a16:creationId xmlns:a16="http://schemas.microsoft.com/office/drawing/2014/main" id="{5E99BB7A-4EE0-44D0-A4E3-241DE97FF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79" y="2442142"/>
            <a:ext cx="3807385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a. Đại hội liên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3" name="AutoShape 4" descr="Pink tissue paper">
            <a:extLst>
              <a:ext uri="{FF2B5EF4-FFF2-40B4-BE49-F238E27FC236}">
                <a16:creationId xmlns:a16="http://schemas.microsoft.com/office/drawing/2014/main" id="{AB0094AF-0BC6-4119-A5E4-8E26B9B4A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29" y="5674932"/>
            <a:ext cx="3845484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g. Xử lí việc xây dựng nhà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trái phép.</a:t>
            </a:r>
          </a:p>
        </p:txBody>
      </p:sp>
      <p:sp>
        <p:nvSpPr>
          <p:cNvPr id="4" name="AutoShape 5" descr="Pink tissue paper">
            <a:extLst>
              <a:ext uri="{FF2B5EF4-FFF2-40B4-BE49-F238E27FC236}">
                <a16:creationId xmlns:a16="http://schemas.microsoft.com/office/drawing/2014/main" id="{F2C0DFF4-F81E-43B2-9B36-4A75B7C24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79" y="4620239"/>
            <a:ext cx="3845485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6" descr="Pink tissue paper">
            <a:extLst>
              <a:ext uri="{FF2B5EF4-FFF2-40B4-BE49-F238E27FC236}">
                <a16:creationId xmlns:a16="http://schemas.microsoft.com/office/drawing/2014/main" id="{55FFC61F-3A19-4C5F-AFC9-4647F674F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29" y="3531190"/>
            <a:ext cx="3845485" cy="91439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c. Bàn giao tài sản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4CCFD80D-C105-453E-B730-566B095CA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069" y="2781636"/>
            <a:ext cx="609600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1730FBE8-7F90-4607-B3F9-63C1BF44D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069" y="3988388"/>
            <a:ext cx="609600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1E872B7-6A37-43EB-99BC-0087F404B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6069" y="5127233"/>
            <a:ext cx="609600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562CC03A-E964-488E-AE67-07986CD83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835" y="6132130"/>
            <a:ext cx="547834" cy="0"/>
          </a:xfrm>
          <a:prstGeom prst="line">
            <a:avLst/>
          </a:prstGeom>
          <a:noFill/>
          <a:ln w="57150" cmpd="tri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36F21198-893F-449B-AABF-9F7F59D0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606" y="1299595"/>
            <a:ext cx="3352800" cy="762000"/>
          </a:xfrm>
          <a:prstGeom prst="wedgeRoundRectCallout">
            <a:avLst>
              <a:gd name="adj1" fmla="val -36065"/>
              <a:gd name="adj2" fmla="val 91366"/>
              <a:gd name="adj3" fmla="val 16667"/>
            </a:avLst>
          </a:prstGeom>
          <a:gradFill rotWithShape="1">
            <a:gsLst>
              <a:gs pos="0">
                <a:srgbClr val="FF66FF"/>
              </a:gs>
              <a:gs pos="100000">
                <a:srgbClr val="00FF00"/>
              </a:gs>
            </a:gsLst>
            <a:lin ang="5400000" scaled="1"/>
          </a:gradFill>
          <a:ln w="76200" cmpd="tri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>
                <a:solidFill>
                  <a:srgbClr val="0000CC"/>
                </a:solidFill>
                <a:latin typeface="Times New Roman" panose="02020603050405020304" pitchFamily="18" charset="0"/>
              </a:rPr>
              <a:t>Tên biên bản</a:t>
            </a:r>
          </a:p>
        </p:txBody>
      </p:sp>
      <p:sp>
        <p:nvSpPr>
          <p:cNvPr id="11" name="AutoShape 13" descr="Parchment">
            <a:extLst>
              <a:ext uri="{FF2B5EF4-FFF2-40B4-BE49-F238E27FC236}">
                <a16:creationId xmlns:a16="http://schemas.microsoft.com/office/drawing/2014/main" id="{79F46117-1643-4DE1-BFFF-E41BB527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0338" y="3620784"/>
            <a:ext cx="4512695" cy="762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Biên bản bàn giao tài sản</a:t>
            </a:r>
          </a:p>
        </p:txBody>
      </p:sp>
      <p:sp>
        <p:nvSpPr>
          <p:cNvPr id="12" name="AutoShape 14" descr="Parchment">
            <a:extLst>
              <a:ext uri="{FF2B5EF4-FFF2-40B4-BE49-F238E27FC236}">
                <a16:creationId xmlns:a16="http://schemas.microsoft.com/office/drawing/2014/main" id="{58083195-6758-420C-BD0A-BAB68569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9588" y="5665245"/>
            <a:ext cx="4565546" cy="9144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Biên bản xử lí việc xây dựng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nhà trái phép.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BC5065A-36CB-476B-8E11-6664C4C0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06" y="385195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Hãy </a:t>
            </a:r>
            <a:r>
              <a:rPr lang="vi-VN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ặt tên cho các biên bản cần lập ở bài tập 1</a:t>
            </a:r>
          </a:p>
        </p:txBody>
      </p:sp>
      <p:sp>
        <p:nvSpPr>
          <p:cNvPr id="14" name="AutoShape 16" descr="Parchment">
            <a:extLst>
              <a:ext uri="{FF2B5EF4-FFF2-40B4-BE49-F238E27FC236}">
                <a16:creationId xmlns:a16="http://schemas.microsoft.com/office/drawing/2014/main" id="{09391330-C8B1-4704-A8C5-934A87336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3189" y="2556440"/>
            <a:ext cx="4565546" cy="6858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 Biên bản Đại hội liên </a:t>
            </a:r>
            <a:r>
              <a:rPr lang="vi-VN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ội</a:t>
            </a:r>
          </a:p>
        </p:txBody>
      </p:sp>
      <p:sp>
        <p:nvSpPr>
          <p:cNvPr id="15" name="AutoShape 17" descr="Parchment">
            <a:extLst>
              <a:ext uri="{FF2B5EF4-FFF2-40B4-BE49-F238E27FC236}">
                <a16:creationId xmlns:a16="http://schemas.microsoft.com/office/drawing/2014/main" id="{D9C41CAA-70A0-4A87-9776-546B6912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0338" y="4696437"/>
            <a:ext cx="4512695" cy="7620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49509E2F-A39C-4620-958B-2B0CD3BDBAE0}"/>
              </a:ext>
            </a:extLst>
          </p:cNvPr>
          <p:cNvSpPr/>
          <p:nvPr/>
        </p:nvSpPr>
        <p:spPr>
          <a:xfrm>
            <a:off x="847321" y="1258626"/>
            <a:ext cx="3429000" cy="838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Những trường hợp cần ghi biên bản</a:t>
            </a:r>
            <a:endParaRPr kumimoji="0" lang="vi-VN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50157 -0.00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2 L 0.50833 0.011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2.22222E-6 L 0.5082 -0.011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555 L 0.51406 0.004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0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8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4" b="43949"/>
          <a:stretch>
            <a:fillRect/>
          </a:stretch>
        </p:blipFill>
        <p:spPr>
          <a:xfrm rot="10800000" flipH="1">
            <a:off x="0" y="0"/>
            <a:ext cx="49403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953433" y="1706025"/>
            <a:ext cx="988629" cy="988629"/>
            <a:chOff x="3974544" y="1008636"/>
            <a:chExt cx="741472" cy="741472"/>
          </a:xfrm>
        </p:grpSpPr>
        <p:grpSp>
          <p:nvGrpSpPr>
            <p:cNvPr id="7" name="组合 6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6"/>
            <p:cNvSpPr txBox="1"/>
            <p:nvPr/>
          </p:nvSpPr>
          <p:spPr>
            <a:xfrm>
              <a:off x="4039318" y="1094332"/>
              <a:ext cx="491962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01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.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B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iết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thế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nào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là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cuộc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họp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83274" y="2861068"/>
            <a:ext cx="988629" cy="988629"/>
            <a:chOff x="3974544" y="1846512"/>
            <a:chExt cx="741472" cy="741472"/>
          </a:xfrm>
        </p:grpSpPr>
        <p:grpSp>
          <p:nvGrpSpPr>
            <p:cNvPr id="16" name="组合 15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11"/>
            <p:cNvSpPr txBox="1"/>
            <p:nvPr/>
          </p:nvSpPr>
          <p:spPr>
            <a:xfrm>
              <a:off x="4018571" y="1932357"/>
              <a:ext cx="538850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02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.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P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hân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biệt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giữa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và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đơn 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83274" y="3978236"/>
            <a:ext cx="988629" cy="988629"/>
            <a:chOff x="3974544" y="2684388"/>
            <a:chExt cx="741472" cy="741472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6"/>
            <p:cNvSpPr txBox="1"/>
            <p:nvPr/>
          </p:nvSpPr>
          <p:spPr>
            <a:xfrm>
              <a:off x="4039674" y="2760788"/>
              <a:ext cx="549670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03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B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iết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các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trường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hợp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cần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lập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83274" y="5095404"/>
            <a:ext cx="988629" cy="988629"/>
            <a:chOff x="3974544" y="3522264"/>
            <a:chExt cx="741472" cy="741472"/>
          </a:xfrm>
        </p:grpSpPr>
        <p:grpSp>
          <p:nvGrpSpPr>
            <p:cNvPr id="34" name="组合 33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21"/>
            <p:cNvSpPr txBox="1"/>
            <p:nvPr/>
          </p:nvSpPr>
          <p:spPr>
            <a:xfrm>
              <a:off x="4000811" y="3585738"/>
              <a:ext cx="537647" cy="530915"/>
            </a:xfrm>
            <a:prstGeom prst="rect">
              <a:avLst/>
            </a:prstGeom>
            <a:noFill/>
          </p:spPr>
          <p:txBody>
            <a:bodyPr wrap="none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04</a:t>
              </a:r>
              <a:r>
                <a:rPr kumimoji="0" lang="vi-VN" altLang="zh-CN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. </a:t>
              </a:r>
              <a:r>
                <a:rPr lang="vi-VN" altLang="zh-CN" sz="2800" b="1" kern="0" dirty="0"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rPr>
                <a:t>V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iết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một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biên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bản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đúng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và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đủ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 yêu </a:t>
              </a:r>
              <a:r>
                <a:rPr kumimoji="0" lang="vi-VN" altLang="zh-CN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cầu</a:t>
              </a:r>
              <a:r>
                <a:rPr kumimoji="0" lang="vi-VN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EFEF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方正卡通简体" panose="02000000000000000000" pitchFamily="2" charset="-122"/>
                  <a:cs typeface="+mn-ea"/>
                  <a:sym typeface="+mn-lt"/>
                </a:rPr>
                <a:t>.</a:t>
              </a:r>
              <a:endParaRPr kumimoji="0" lang="en-US" altLang="zh-CN" sz="54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8662653" y="217573"/>
            <a:ext cx="3139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235">
              <a:defRPr/>
            </a:pPr>
            <a:r>
              <a:rPr lang="vi-VN" altLang="zh-CN" sz="6000" b="1" kern="0" dirty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Yêu </a:t>
            </a:r>
            <a:r>
              <a:rPr lang="vi-VN" altLang="zh-CN" sz="6000" b="1" kern="0" dirty="0" err="1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cầu</a:t>
            </a:r>
            <a:r>
              <a:rPr lang="vi-VN" altLang="zh-CN" sz="6000" b="1" kern="0" dirty="0">
                <a:solidFill>
                  <a:srgbClr val="FEFEF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 </a:t>
            </a:r>
            <a:endParaRPr lang="zh-CN" altLang="en-US" sz="6000" b="1" kern="0" dirty="0">
              <a:solidFill>
                <a:srgbClr val="FEFEF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89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75901" y="2536754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</a:t>
            </a:r>
            <a:r>
              <a:rPr lang="vi-VN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854A92F-0B14-48F6-995B-E385AF67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20" y="1462275"/>
            <a:ext cx="5084505" cy="36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>
            <a:extLst>
              <a:ext uri="{FF2B5EF4-FFF2-40B4-BE49-F238E27FC236}">
                <a16:creationId xmlns:a16="http://schemas.microsoft.com/office/drawing/2014/main" id="{5C2DD1B1-4D4B-42B8-8D33-EE00CC27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295" y="284430"/>
            <a:ext cx="2895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Ghi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nhớ</a:t>
            </a: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: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E41899AB-30AC-46C1-A2DF-F8F0F243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806" y="1090943"/>
            <a:ext cx="10592553" cy="426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33CC33"/>
                </a:solidFill>
                <a:latin typeface="Times New Roman"/>
                <a:cs typeface="Arial"/>
              </a:rPr>
              <a:t>  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1.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Biên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văn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lại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nội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dung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một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cuộc</a:t>
            </a:r>
            <a:endParaRPr lang="en-US" sz="3200" b="1" i="1" dirty="0">
              <a:solidFill>
                <a:srgbClr val="0000CC"/>
              </a:solidFill>
              <a:latin typeface="Times New Roman"/>
              <a:cs typeface="Arial"/>
            </a:endParaRP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họp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hoặc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một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việc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đã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diễn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ra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để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làm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bằng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chứng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 2.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Nội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dung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biên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thường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gồm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ba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: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	a)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mở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đầu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quốc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hiệu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tiêu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ngữ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(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hoặc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tổ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chức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),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biên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bản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	b)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chính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thời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gian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địa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điểm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thành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mặt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nội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dung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sự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việc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</a:p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	c)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Phần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kết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thúc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ghi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tên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,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chữ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kí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những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người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có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trách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/>
                <a:cs typeface="Arial"/>
              </a:rPr>
              <a:t>nhiệm</a:t>
            </a:r>
            <a:r>
              <a:rPr lang="en-US" sz="3200" b="1" i="1" dirty="0">
                <a:solidFill>
                  <a:srgbClr val="0000CC"/>
                </a:solidFill>
                <a:latin typeface="Times New Roman"/>
                <a:cs typeface="Arial"/>
              </a:rPr>
              <a:t>.</a:t>
            </a:r>
            <a:r>
              <a:rPr lang="en-US" sz="3200" i="1" dirty="0">
                <a:solidFill>
                  <a:srgbClr val="0000CC"/>
                </a:solidFill>
                <a:latin typeface="Times New Roman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52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66301" y="3076015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69C5C68-7E77-4E95-8175-BE3461C5A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574" y="2549356"/>
            <a:ext cx="6498899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6A0A9F6-091B-458C-84C4-DACE7BE6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0" y="480060"/>
            <a:ext cx="6098191" cy="5610774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B041B0B0-07CA-40B7-9085-9106CD226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84" y="1081726"/>
            <a:ext cx="4286250" cy="5009108"/>
          </a:xfrm>
          <a:prstGeom prst="rect">
            <a:avLst/>
          </a:prstGeom>
        </p:spPr>
      </p:pic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59494A59-6811-4F1A-975D-80DBA133EEA3}"/>
              </a:ext>
            </a:extLst>
          </p:cNvPr>
          <p:cNvSpPr/>
          <p:nvPr/>
        </p:nvSpPr>
        <p:spPr>
          <a:xfrm>
            <a:off x="594840" y="2617365"/>
            <a:ext cx="1787633" cy="1467186"/>
          </a:xfrm>
          <a:prstGeom prst="wedgeEllipseCallout">
            <a:avLst>
              <a:gd name="adj1" fmla="val 48470"/>
              <a:gd name="adj2" fmla="val 360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Không </a:t>
            </a:r>
            <a:r>
              <a:rPr lang="vi-VN" sz="1600" b="1" dirty="0" err="1">
                <a:solidFill>
                  <a:schemeClr val="tx1"/>
                </a:solidFill>
              </a:rPr>
              <a:t>cần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giải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thích</a:t>
            </a:r>
            <a:r>
              <a:rPr lang="vi-VN" sz="1600" b="1" dirty="0">
                <a:solidFill>
                  <a:schemeClr val="tx1"/>
                </a:solidFill>
              </a:rPr>
              <a:t>, tôi </a:t>
            </a:r>
            <a:r>
              <a:rPr lang="vi-VN" sz="1600" b="1" dirty="0" err="1">
                <a:solidFill>
                  <a:schemeClr val="tx1"/>
                </a:solidFill>
              </a:rPr>
              <a:t>sẽ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lập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>
                <a:solidFill>
                  <a:srgbClr val="FF0000"/>
                </a:solidFill>
              </a:rPr>
              <a:t>BIÊN BẢN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12F35D3A-8132-4AF5-A766-D2308ADBF6B5}"/>
              </a:ext>
            </a:extLst>
          </p:cNvPr>
          <p:cNvSpPr/>
          <p:nvPr/>
        </p:nvSpPr>
        <p:spPr>
          <a:xfrm>
            <a:off x="9404679" y="601666"/>
            <a:ext cx="1787633" cy="1467186"/>
          </a:xfrm>
          <a:prstGeom prst="wedgeEllipseCallout">
            <a:avLst>
              <a:gd name="adj1" fmla="val 27352"/>
              <a:gd name="adj2" fmla="val 566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chemeClr val="tx1"/>
                </a:solidFill>
              </a:rPr>
              <a:t>An </a:t>
            </a:r>
            <a:r>
              <a:rPr lang="vi-VN" sz="1600" b="1" dirty="0" err="1">
                <a:solidFill>
                  <a:schemeClr val="tx1"/>
                </a:solidFill>
              </a:rPr>
              <a:t>sẽ</a:t>
            </a:r>
            <a:r>
              <a:rPr lang="vi-VN" sz="1600" b="1" dirty="0">
                <a:solidFill>
                  <a:schemeClr val="tx1"/>
                </a:solidFill>
              </a:rPr>
              <a:t> ghi </a:t>
            </a:r>
            <a:r>
              <a:rPr lang="vi-VN" sz="1600" b="1" dirty="0" err="1">
                <a:solidFill>
                  <a:schemeClr val="tx1"/>
                </a:solidFill>
              </a:rPr>
              <a:t>lại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>
                <a:solidFill>
                  <a:srgbClr val="FF0000"/>
                </a:solidFill>
              </a:rPr>
              <a:t>BIÊN BẢN </a:t>
            </a:r>
            <a:r>
              <a:rPr lang="vi-VN" sz="1600" b="1" dirty="0" err="1">
                <a:solidFill>
                  <a:schemeClr val="tx1"/>
                </a:solidFill>
              </a:rPr>
              <a:t>họp</a:t>
            </a:r>
            <a:r>
              <a:rPr lang="vi-VN" sz="1600" b="1" dirty="0">
                <a:solidFill>
                  <a:schemeClr val="tx1"/>
                </a:solidFill>
              </a:rPr>
              <a:t> </a:t>
            </a:r>
            <a:r>
              <a:rPr lang="vi-VN" sz="1600" b="1" dirty="0" err="1">
                <a:solidFill>
                  <a:schemeClr val="tx1"/>
                </a:solidFill>
              </a:rPr>
              <a:t>ngày</a:t>
            </a:r>
            <a:r>
              <a:rPr lang="vi-VN" sz="1600" b="1" dirty="0">
                <a:solidFill>
                  <a:schemeClr val="tx1"/>
                </a:solidFill>
              </a:rPr>
              <a:t> hôm nay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18751" y="2142565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</a:t>
            </a:r>
            <a:r>
              <a:rPr lang="vi-VN" altLang="zh-CN" sz="10665" dirty="0">
                <a:solidFill>
                  <a:srgbClr val="226A60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10665" dirty="0">
              <a:solidFill>
                <a:srgbClr val="226A60"/>
              </a:solidFill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755BE91-444F-4D38-8B2C-F21C08AF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684" y="1762651"/>
            <a:ext cx="6084335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3">
            <a:extLst>
              <a:ext uri="{FF2B5EF4-FFF2-40B4-BE49-F238E27FC236}">
                <a16:creationId xmlns:a16="http://schemas.microsoft.com/office/drawing/2014/main" id="{D80FA263-010C-4875-BEB7-DF045BE9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4" y="197234"/>
            <a:ext cx="9719036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GB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11">
            <a:extLst>
              <a:ext uri="{FF2B5EF4-FFF2-40B4-BE49-F238E27FC236}">
                <a16:creationId xmlns:a16="http://schemas.microsoft.com/office/drawing/2014/main" id="{33EF635A-2EBC-4AF4-8A13-ADEE4D0AC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132" y="1386926"/>
            <a:ext cx="97190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họp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id="{D015C2DF-2072-4DC2-8ECB-00E85384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8" y="1991278"/>
            <a:ext cx="2267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768D9538-55FE-4EC1-B09C-AF78DC68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18" y="2516599"/>
            <a:ext cx="9719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140, 141).</a:t>
            </a:r>
          </a:p>
        </p:txBody>
      </p:sp>
      <p:sp>
        <p:nvSpPr>
          <p:cNvPr id="54" name="Rectangle 14">
            <a:extLst>
              <a:ext uri="{FF2B5EF4-FFF2-40B4-BE49-F238E27FC236}">
                <a16:creationId xmlns:a16="http://schemas.microsoft.com/office/drawing/2014/main" id="{9A06909F-C27F-4894-BE2B-AC18A820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18" y="3154279"/>
            <a:ext cx="3968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74F9905B-78E2-4244-9B46-CAE078CBC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4" y="3791959"/>
            <a:ext cx="9233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0080B19C-CAD3-4FD7-A96E-C72F6E8F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4" y="5852254"/>
            <a:ext cx="9719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B0332BCD-16A8-4595-B0CF-9A69ABEF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4" y="4528710"/>
            <a:ext cx="111079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lang="en-US" altLang="vi-VN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>
            <a:extLst>
              <a:ext uri="{FF2B5EF4-FFF2-40B4-BE49-F238E27FC236}">
                <a16:creationId xmlns:a16="http://schemas.microsoft.com/office/drawing/2014/main" id="{81A0F737-2AE3-4CB6-BE7B-BCDBE4EE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34" y="468286"/>
            <a:ext cx="2395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6FB9BBFF-3A52-4B99-ADF6-032CE00A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134" y="1148889"/>
            <a:ext cx="4191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E78F741C-C4F8-4731-A2F4-01279C69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" y="1750235"/>
            <a:ext cx="97525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6FF2A950-1996-4A6A-8B06-CC0BAAAC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12" y="4751140"/>
            <a:ext cx="1026579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5">
            <a:extLst>
              <a:ext uri="{FF2B5EF4-FFF2-40B4-BE49-F238E27FC236}">
                <a16:creationId xmlns:a16="http://schemas.microsoft.com/office/drawing/2014/main" id="{7CA91263-20D1-485B-AEA3-38E17A57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412" y="2295083"/>
            <a:ext cx="1026579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ra.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Ý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707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58AD4077-E380-43A6-B8E6-0E897993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01" y="297469"/>
            <a:ext cx="2425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859AA7D-2B83-40DC-9745-7AFF5B96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57" y="882244"/>
            <a:ext cx="42441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D3386D3C-9135-449D-8B16-4C7188BDD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7" y="1427195"/>
            <a:ext cx="103938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biên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vi-VN" b="1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  <a:endParaRPr lang="en-US" altLang="vi-VN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E73FEA4E-846A-4330-AA1A-E8A9E8141F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2280" y="2684251"/>
          <a:ext cx="10627193" cy="3700462"/>
        </p:xfrm>
        <a:graphic>
          <a:graphicData uri="http://schemas.openxmlformats.org/drawingml/2006/table">
            <a:tbl>
              <a:tblPr/>
              <a:tblGrid>
                <a:gridCol w="484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 ĐẦU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24">
            <a:extLst>
              <a:ext uri="{FF2B5EF4-FFF2-40B4-BE49-F238E27FC236}">
                <a16:creationId xmlns:a16="http://schemas.microsoft.com/office/drawing/2014/main" id="{292259BC-27B8-4916-AACA-827F1B94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916" y="3274326"/>
            <a:ext cx="23747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794B5EDF-AAED-4DB7-BC1A-D6590450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552" y="3274326"/>
            <a:ext cx="261831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56D7B8BE-E363-4CF8-BFE1-B816A3B9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72" y="4038939"/>
            <a:ext cx="461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0E74F785-688A-4B21-A696-46C8E657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538" y="4038939"/>
            <a:ext cx="59094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</p:spTree>
    <p:extLst>
      <p:ext uri="{BB962C8B-B14F-4D97-AF65-F5344CB8AC3E}">
        <p14:creationId xmlns:p14="http://schemas.microsoft.com/office/powerpoint/2010/main" val="3887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E73FEA4E-846A-4330-AA1A-E8A9E8141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27595"/>
              </p:ext>
            </p:extLst>
          </p:nvPr>
        </p:nvGraphicFramePr>
        <p:xfrm>
          <a:off x="793665" y="257908"/>
          <a:ext cx="10627193" cy="3310745"/>
        </p:xfrm>
        <a:graphic>
          <a:graphicData uri="http://schemas.openxmlformats.org/drawingml/2006/table">
            <a:tbl>
              <a:tblPr/>
              <a:tblGrid>
                <a:gridCol w="484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6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 ĐẦU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24">
            <a:extLst>
              <a:ext uri="{FF2B5EF4-FFF2-40B4-BE49-F238E27FC236}">
                <a16:creationId xmlns:a16="http://schemas.microsoft.com/office/drawing/2014/main" id="{292259BC-27B8-4916-AACA-827F1B94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08" y="859373"/>
            <a:ext cx="23747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794B5EDF-AAED-4DB7-BC1A-D65904504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856" y="859373"/>
            <a:ext cx="261831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56D7B8BE-E363-4CF8-BFE1-B816A3B9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4" y="1623986"/>
            <a:ext cx="461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0E74F785-688A-4B21-A696-46C8E657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430" y="1623986"/>
            <a:ext cx="59094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graphicFrame>
        <p:nvGraphicFramePr>
          <p:cNvPr id="10" name="Group 21">
            <a:extLst>
              <a:ext uri="{FF2B5EF4-FFF2-40B4-BE49-F238E27FC236}">
                <a16:creationId xmlns:a16="http://schemas.microsoft.com/office/drawing/2014/main" id="{6C7405B3-8BC2-4A50-A28A-1D62DFE8C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83672"/>
              </p:ext>
            </p:extLst>
          </p:nvPr>
        </p:nvGraphicFramePr>
        <p:xfrm>
          <a:off x="793666" y="3619706"/>
          <a:ext cx="10627192" cy="3062882"/>
        </p:xfrm>
        <a:graphic>
          <a:graphicData uri="http://schemas.openxmlformats.org/drawingml/2006/table">
            <a:tbl>
              <a:tblPr/>
              <a:tblGrid>
                <a:gridCol w="484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3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THÚC</a:t>
                      </a:r>
                    </a:p>
                  </a:txBody>
                  <a:tcPr marT="45709" marB="45709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9" marB="45709" horzOverflow="overflow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2">
            <a:extLst>
              <a:ext uri="{FF2B5EF4-FFF2-40B4-BE49-F238E27FC236}">
                <a16:creationId xmlns:a16="http://schemas.microsoft.com/office/drawing/2014/main" id="{58FAB5E1-9D43-4153-8E83-5207036F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494" y="5198872"/>
            <a:ext cx="45581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7415860-3FE0-41D6-AE78-3CCD42632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786" y="5151147"/>
            <a:ext cx="57217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5AD4D5A8-63CF-43AC-B451-42DC520E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808" y="4407519"/>
            <a:ext cx="2303335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003B409E-29FC-419E-A05F-4DC69EEEF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234" y="4419926"/>
            <a:ext cx="216156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utoUpdateAnimBg="0"/>
      <p:bldP spid="9" grpId="0" autoUpdateAnimBg="0"/>
      <p:bldP spid="11" grpId="0"/>
      <p:bldP spid="12" grpId="0"/>
      <p:bldP spid="13" grpId="0" animBg="1" autoUpdateAnimBg="0"/>
      <p:bldP spid="1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1479</Words>
  <Application>Microsoft Office PowerPoint</Application>
  <PresentationFormat>Widescreen</PresentationFormat>
  <Paragraphs>185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#9Slide03 Cabin Bold</vt:lpstr>
      <vt:lpstr>.VnTimeH</vt:lpstr>
      <vt:lpstr>Arial</vt:lpstr>
      <vt:lpstr>Calibri</vt:lpstr>
      <vt:lpstr>Calibri Light</vt:lpstr>
      <vt:lpstr>等线</vt:lpstr>
      <vt:lpstr>Times New Roman</vt:lpstr>
      <vt:lpstr>Wingdings</vt:lpstr>
      <vt:lpstr>方正卡通简体</vt:lpstr>
      <vt:lpstr>方正有猫在_GBK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2021-12-05T19:39:21Z</dcterms:created>
  <dcterms:modified xsi:type="dcterms:W3CDTF">2021-12-05T19:59:17Z</dcterms:modified>
</cp:coreProperties>
</file>