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61" r:id="rId3"/>
    <p:sldId id="293" r:id="rId4"/>
    <p:sldId id="276" r:id="rId5"/>
    <p:sldId id="294" r:id="rId6"/>
    <p:sldId id="278" r:id="rId7"/>
    <p:sldId id="279" r:id="rId8"/>
    <p:sldId id="280" r:id="rId9"/>
    <p:sldId id="291" r:id="rId10"/>
    <p:sldId id="29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8422"/>
    <a:srgbClr val="9285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-498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D77A0-ADB3-F698-CD3C-07425C3BE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A25E7A1-6DC9-3B80-3D8B-90F8F2F7B8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019E8D-28B7-4880-42EA-BE8088412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9483883-A7B7-6DB4-48D8-8FFED8624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648ED7-C0F8-409B-5C24-9EDF35C51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33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C21962-3010-5314-4BEA-381E5C6D5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1C1D471-8B86-2372-1FB7-CA8B0F953A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BE584B0-6AC2-F562-7F16-45AF726D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01A0BD-8D81-7D7F-4C4E-71E09CFB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FD2D6A-314D-F671-8CEA-8E624B95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32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84046B2-9550-EB53-F352-0754ED98D4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BD776C3-74F5-E4B7-F56F-F3A73EA4C7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FE1737-CFEC-557F-3AE0-A64AA3505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A59A513-9CEB-B4FC-3181-7B3B23FA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F46B004-701C-7209-03E2-7F23FD74C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21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B392C3-397A-FE48-011B-79765540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27C627A-CA98-E1EC-7DB8-054050BE4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1C8A4E9-3123-362E-D067-703FAF476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A75AF67-642A-50B8-28F5-80A4A09EA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D056D7-0DBF-3014-7ADB-A41B9FF2C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02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64A2AA-4215-6246-718D-C55DF7124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9DC4C02-EAF5-7ABB-CA26-3CDD605A1C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F9C6EA-3F4F-B3AB-36E4-6098E48B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F8F874-9C9C-CA75-482E-649AD5E21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F249BA-2D60-2212-446E-37361F2A9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0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118B38-73DC-77A7-9C41-9975A5E90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1DF50E-9F6B-08A1-B3FD-58D8E0B9A5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34780AE-EADE-9225-4EE4-22AFB5465C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922FC47-A5EA-7427-B5CF-2BC70048E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A339F83-0FE8-C929-9560-F53D02737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986981-624D-E8C0-9597-AF03EB2A9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72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FED2E4-5E43-1CA9-F87C-78CBB56F1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241CBDF-E660-EE36-CC91-05C78E9D8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5C5C8FF-20B6-67DE-3DDC-DB03B2F887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25DF912-7048-101F-1D14-AE85F7CB5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734923C-5535-C06C-2E4B-7A4DE692AA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4C930DC-AA6C-AAD5-92AF-450D2405E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BE75D84-6334-3246-6C95-5F39233D8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34AC90E-674E-8559-45C6-3680F3E42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70F3C9-78AD-06D0-240C-76F4B214C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C33A498D-F1C5-6C93-E2AE-D676C135A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8DC79AD-6845-1FF7-E76D-AEFE1F41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830D58E-7B85-1232-9BC1-F6281FF07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1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29128F1-95CC-1EA0-93C5-60FABF820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ACBD7D3-F920-8D96-394D-F1C840A8A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1742F5D-DB03-F862-97B2-B58A7717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3EC32-7DBE-D510-B130-B90EDB0B7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7553A2-1FBB-A748-421A-7C76702E08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F35BC61D-4780-3DD9-2D7D-0A4B6BCC09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0BB7F8-AFD2-C92F-D87B-DE5AD9918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852F104-7B06-0248-1AB6-668A894B3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53E9EA3-EA4B-0089-EE0B-9145DB49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513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39E34D-E253-1719-E138-0E78C5CB4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B9AF11-8503-4C70-C9B4-0AC95BD2D0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57D425C9-E190-2416-1CF3-CF9904826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E541F29-CC81-3AE1-FE8F-4322B692E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72B95-65F7-406C-9F9B-C89D249FD11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861B217-7AA1-A8BA-F8A3-C7F8ED21B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1223D69-FBD5-223E-193E-37530F94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3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E273569-38C6-1BF8-1C80-8970178E5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A2A30A-CB26-2004-D2FE-2B518B27F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3277907-CBD6-208B-A70B-405F4061A7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72B95-65F7-406C-9F9B-C89D249FD118}" type="datetimeFigureOut">
              <a:rPr lang="en-US" smtClean="0"/>
              <a:t>12/21/2022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99D5CA-FF74-6104-E5B7-92C0832ED6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A75EDED-B385-E2D2-DC96-FF4B542EB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8D8334-6268-46B0-85EF-7DD42D1D21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29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microsoft.com/office/2007/relationships/hdphoto" Target="../media/hdphoto4.wdp"/><Relationship Id="rId4" Type="http://schemas.openxmlformats.org/officeDocument/2006/relationships/image" Target="../media/image12.png"/><Relationship Id="rId9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BD387B6-880E-36BD-5301-FF15F95949B9}"/>
              </a:ext>
            </a:extLst>
          </p:cNvPr>
          <p:cNvSpPr txBox="1"/>
          <p:nvPr/>
        </p:nvSpPr>
        <p:spPr>
          <a:xfrm>
            <a:off x="2040292" y="833437"/>
            <a:ext cx="789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00B05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Thứ … ngày … tháng … năm 2022</a:t>
            </a:r>
          </a:p>
          <a:p>
            <a:pPr algn="ctr"/>
            <a:r>
              <a:rPr lang="en-US" sz="3600" b="1">
                <a:solidFill>
                  <a:srgbClr val="00B050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Toán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E444F45-6BD3-336C-CE45-D4DD36C7D63A}"/>
              </a:ext>
            </a:extLst>
          </p:cNvPr>
          <p:cNvSpPr/>
          <p:nvPr/>
        </p:nvSpPr>
        <p:spPr>
          <a:xfrm>
            <a:off x="2930464" y="2052829"/>
            <a:ext cx="7633964" cy="120032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C00000"/>
                </a:solidFill>
                <a:latin typeface="Nunito Black" pitchFamily="2" charset="0"/>
              </a:rPr>
              <a:t>SO SÁNH SỐ LỚN GẤP MẤY LẦN SỐ BÉ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7A305D0-B8C4-8F33-B485-74EFC0657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35" b="92920" l="6699" r="93301">
                        <a14:foregroundMark x1="7656" y1="26549" x2="7177" y2="93805"/>
                        <a14:foregroundMark x1="44498" y1="52212" x2="79426" y2="38938"/>
                        <a14:foregroundMark x1="79426" y1="38938" x2="39234" y2="58407"/>
                        <a14:foregroundMark x1="39234" y1="58407" x2="39234" y2="58407"/>
                        <a14:foregroundMark x1="93301" y1="16814" x2="91388" y2="45133"/>
                        <a14:foregroundMark x1="65072" y1="47788" x2="73684" y2="5663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7626" y="1895134"/>
            <a:ext cx="1991003" cy="1076475"/>
          </a:xfrm>
          <a:prstGeom prst="rect">
            <a:avLst/>
          </a:prstGeom>
        </p:spPr>
      </p:pic>
      <p:pic>
        <p:nvPicPr>
          <p:cNvPr id="8" name="Picture 4" descr="Vector Trẻ em vui vẻ với số hình khối | Thư viện stock vector đẹp miễn phí">
            <a:extLst>
              <a:ext uri="{FF2B5EF4-FFF2-40B4-BE49-F238E27FC236}">
                <a16:creationId xmlns:a16="http://schemas.microsoft.com/office/drawing/2014/main" xmlns="" id="{6BDC8D66-FF52-2817-7A39-EBB3F6AF8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900" y="4181382"/>
            <a:ext cx="3374199" cy="244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13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E0DD5E3-EDB7-BC4A-0B80-32460FF50018}"/>
              </a:ext>
            </a:extLst>
          </p:cNvPr>
          <p:cNvSpPr txBox="1"/>
          <p:nvPr/>
        </p:nvSpPr>
        <p:spPr>
          <a:xfrm>
            <a:off x="5767407" y="2817313"/>
            <a:ext cx="6548890" cy="122337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4400">
                <a:solidFill>
                  <a:srgbClr val="FF0000">
                    <a:alpha val="80000"/>
                  </a:srgbClr>
                </a:solidFill>
                <a:latin typeface="Sigmar One" panose="00000500000000000000" pitchFamily="2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1850929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E2A25B-DCA6-6050-8933-202FEF359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50CC70B-6EEA-102F-60C9-D2A8567C2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347D7DD-C8A2-3ADC-4F37-0A00E64A7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25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45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B8B919B-4922-AD23-5910-A438917CA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908" y="232665"/>
            <a:ext cx="2886478" cy="110505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F597683-167B-AFB2-D984-23B2EE8ED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2417" y="1383351"/>
            <a:ext cx="7306695" cy="80973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44AB066-3D0C-B567-4068-627994C79D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412" b="91765" l="5686" r="95987">
                        <a14:foregroundMark x1="24080" y1="27059" x2="58528" y2="58824"/>
                        <a14:foregroundMark x1="58528" y1="58824" x2="60201" y2="57647"/>
                        <a14:foregroundMark x1="65552" y1="28235" x2="84528" y2="59043"/>
                        <a14:foregroundMark x1="90749" y1="89859" x2="94314" y2="90588"/>
                        <a14:foregroundMark x1="7358" y1="80000" x2="11436" y2="81353"/>
                        <a14:foregroundMark x1="7358" y1="74118" x2="12690" y2="74970"/>
                        <a14:foregroundMark x1="90635" y1="69412" x2="93645" y2="70588"/>
                        <a14:foregroundMark x1="10702" y1="83529" x2="28763" y2="91765"/>
                        <a14:foregroundMark x1="28763" y1="91765" x2="19732" y2="89412"/>
                        <a14:foregroundMark x1="15719" y1="80000" x2="35452" y2="78824"/>
                        <a14:foregroundMark x1="35452" y1="78824" x2="92308" y2="78824"/>
                        <a14:backgroundMark x1="7692" y1="29412" x2="7692" y2="72325"/>
                        <a14:backgroundMark x1="93311" y1="28235" x2="92763" y2="55879"/>
                        <a14:backgroundMark x1="91639" y1="37647" x2="91639" y2="56077"/>
                        <a14:backgroundMark x1="89546" y1="94082" x2="89967" y2="9411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43087" y="2832652"/>
            <a:ext cx="2848373" cy="809738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39A8FA63-5037-A012-7699-E43EEC577F33}"/>
              </a:ext>
            </a:extLst>
          </p:cNvPr>
          <p:cNvCxnSpPr/>
          <p:nvPr/>
        </p:nvCxnSpPr>
        <p:spPr>
          <a:xfrm>
            <a:off x="2872409" y="2107096"/>
            <a:ext cx="0" cy="14511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7D0A9BCD-C3F6-A5B6-E930-03C99D4C7493}"/>
              </a:ext>
            </a:extLst>
          </p:cNvPr>
          <p:cNvCxnSpPr/>
          <p:nvPr/>
        </p:nvCxnSpPr>
        <p:spPr>
          <a:xfrm>
            <a:off x="5271052" y="2191277"/>
            <a:ext cx="0" cy="145111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609A3F23-6BCE-ADDF-B274-EDA55A97177B}"/>
              </a:ext>
            </a:extLst>
          </p:cNvPr>
          <p:cNvSpPr/>
          <p:nvPr/>
        </p:nvSpPr>
        <p:spPr>
          <a:xfrm>
            <a:off x="5920411" y="2345333"/>
            <a:ext cx="4774940" cy="1143000"/>
          </a:xfrm>
          <a:prstGeom prst="wedgeRoundRectCallout">
            <a:avLst>
              <a:gd name="adj1" fmla="val 44890"/>
              <a:gd name="adj2" fmla="val 9810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Số ô tô ở hàng trên gấp  mấy lần số ô tô  ở hàng dưới ?</a:t>
            </a:r>
          </a:p>
        </p:txBody>
      </p:sp>
      <p:pic>
        <p:nvPicPr>
          <p:cNvPr id="2050" name="Picture 2" descr="Cô Giáo Hình ảnh PNG | Vector và các tập tin PSD | Tải về ...">
            <a:extLst>
              <a:ext uri="{FF2B5EF4-FFF2-40B4-BE49-F238E27FC236}">
                <a16:creationId xmlns:a16="http://schemas.microsoft.com/office/drawing/2014/main" xmlns="" id="{4503B73B-C992-11D6-A2E4-C310B9644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9444" l="10000" r="90000">
                        <a14:foregroundMark x1="50000" y1="27500" x2="50278" y2="41111"/>
                        <a14:foregroundMark x1="51111" y1="40556" x2="54722" y2="45000"/>
                        <a14:foregroundMark x1="54444" y1="25278" x2="69444" y2="28056"/>
                        <a14:foregroundMark x1="69444" y1="28056" x2="69722" y2="28333"/>
                        <a14:foregroundMark x1="54444" y1="80833" x2="64167" y2="92500"/>
                        <a14:foregroundMark x1="64167" y1="92500" x2="64167" y2="92500"/>
                        <a14:foregroundMark x1="56389" y1="91944" x2="63056" y2="99444"/>
                        <a14:foregroundMark x1="21111" y1="50556" x2="29722" y2="71944"/>
                        <a14:foregroundMark x1="19722" y1="45278" x2="30833" y2="77222"/>
                        <a14:foregroundMark x1="30833" y1="77222" x2="30833" y2="77222"/>
                        <a14:foregroundMark x1="18611" y1="46111" x2="28333" y2="70000"/>
                        <a14:foregroundMark x1="28333" y1="70000" x2="28611" y2="73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054" y="2613991"/>
            <a:ext cx="4103032" cy="3880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>
            <a:extLst>
              <a:ext uri="{FF2B5EF4-FFF2-40B4-BE49-F238E27FC236}">
                <a16:creationId xmlns:a16="http://schemas.microsoft.com/office/drawing/2014/main" xmlns="" id="{614400E2-85B8-9A78-7627-4510155ED15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28159" y="4424121"/>
            <a:ext cx="1832510" cy="2201214"/>
          </a:xfrm>
          <a:prstGeom prst="rect">
            <a:avLst/>
          </a:prstGeom>
        </p:spPr>
      </p:pic>
      <p:sp>
        <p:nvSpPr>
          <p:cNvPr id="20" name="Speech Bubble: Rectangle with Corners Rounded 19">
            <a:extLst>
              <a:ext uri="{FF2B5EF4-FFF2-40B4-BE49-F238E27FC236}">
                <a16:creationId xmlns:a16="http://schemas.microsoft.com/office/drawing/2014/main" xmlns="" id="{4B812482-02DC-9948-992C-D7E3E1B1ED06}"/>
              </a:ext>
            </a:extLst>
          </p:cNvPr>
          <p:cNvSpPr/>
          <p:nvPr/>
        </p:nvSpPr>
        <p:spPr>
          <a:xfrm>
            <a:off x="2961863" y="3640577"/>
            <a:ext cx="4774940" cy="1143000"/>
          </a:xfrm>
          <a:prstGeom prst="wedgeRoundRectCallout">
            <a:avLst>
              <a:gd name="adj1" fmla="val -51068"/>
              <a:gd name="adj2" fmla="val 8506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* Muốn tìm số lớn gấp mấy lần số bé, ta lấy số lớn chia cho số bé. </a:t>
            </a:r>
          </a:p>
        </p:txBody>
      </p:sp>
    </p:spTree>
    <p:extLst>
      <p:ext uri="{BB962C8B-B14F-4D97-AF65-F5344CB8AC3E}">
        <p14:creationId xmlns:p14="http://schemas.microsoft.com/office/powerpoint/2010/main" val="3028381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3B3676B-FABF-9845-4FD8-65B7E5690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99" y="237002"/>
            <a:ext cx="2625760" cy="95410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598ED25-2E9B-C3E2-0206-4A42BC4954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467" b="97460" l="6273" r="92989">
                        <a14:foregroundMark x1="24354" y1="14088" x2="56089" y2="52656"/>
                        <a14:foregroundMark x1="45756" y1="7159" x2="54244" y2="10393"/>
                        <a14:foregroundMark x1="38007" y1="8545" x2="41697" y2="13857"/>
                        <a14:foregroundMark x1="51292" y1="34642" x2="73063" y2="37644"/>
                        <a14:foregroundMark x1="73063" y1="37644" x2="75646" y2="38568"/>
                        <a14:foregroundMark x1="86716" y1="24480" x2="92989" y2="27021"/>
                        <a14:foregroundMark x1="45387" y1="35335" x2="57196" y2="43880"/>
                        <a14:foregroundMark x1="28044" y1="35797" x2="43173" y2="48499"/>
                        <a14:foregroundMark x1="14022" y1="59353" x2="7380" y2="60277"/>
                        <a14:foregroundMark x1="7011" y1="60277" x2="7011" y2="60277"/>
                        <a14:foregroundMark x1="37638" y1="89145" x2="46494" y2="93072"/>
                        <a14:foregroundMark x1="46494" y1="93303" x2="46494" y2="93303"/>
                        <a14:foregroundMark x1="36900" y1="93533" x2="47232" y2="97460"/>
                        <a14:foregroundMark x1="34317" y1="93764" x2="39114" y2="97460"/>
                        <a14:foregroundMark x1="29520" y1="38337" x2="53137" y2="44573"/>
                        <a14:foregroundMark x1="33948" y1="35104" x2="59779" y2="43418"/>
                        <a14:foregroundMark x1="62731" y1="36028" x2="66790" y2="41801"/>
                        <a14:foregroundMark x1="51292" y1="25635" x2="51292" y2="25635"/>
                        <a14:foregroundMark x1="32841" y1="33718" x2="30996" y2="39723"/>
                        <a14:foregroundMark x1="50554" y1="24249" x2="53875" y2="26328"/>
                        <a14:foregroundMark x1="44649" y1="19630" x2="44649" y2="19630"/>
                        <a14:foregroundMark x1="59041" y1="30023" x2="66052" y2="33487"/>
                        <a14:foregroundMark x1="49815" y1="25635" x2="54613" y2="26559"/>
                        <a14:foregroundMark x1="58672" y1="30254" x2="58303" y2="32794"/>
                        <a14:foregroundMark x1="39114" y1="11316" x2="36162" y2="13395"/>
                        <a14:foregroundMark x1="29520" y1="33718" x2="22509" y2="39492"/>
                        <a14:foregroundMark x1="30996" y1="47344" x2="37269" y2="48037"/>
                        <a14:foregroundMark x1="53137" y1="36490" x2="63469" y2="397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0291" y="2496673"/>
            <a:ext cx="2581275" cy="4124325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xmlns="" id="{B388A8F7-2FFC-C453-4D6E-5A1BCCA5CD77}"/>
              </a:ext>
            </a:extLst>
          </p:cNvPr>
          <p:cNvSpPr/>
          <p:nvPr/>
        </p:nvSpPr>
        <p:spPr>
          <a:xfrm>
            <a:off x="1701817" y="1191109"/>
            <a:ext cx="4412784" cy="1627344"/>
          </a:xfrm>
          <a:prstGeom prst="wedgeRoundRectCallout">
            <a:avLst>
              <a:gd name="adj1" fmla="val -35649"/>
              <a:gd name="adj2" fmla="val 6930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Số ô tô ở hàng dưới gấp lên 3 lần ta được số ô tô  ở hàng trên :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2 x 3 = 6 ( ô tô)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DC63C06-F3FE-2277-A49B-BDADAF150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28" b="89344" l="9043" r="96809">
                        <a14:foregroundMark x1="30319" y1="5328" x2="91489" y2="13115"/>
                        <a14:foregroundMark x1="57447" y1="8607" x2="72340" y2="20492"/>
                        <a14:foregroundMark x1="54255" y1="17623" x2="64362" y2="25000"/>
                        <a14:foregroundMark x1="31915" y1="16393" x2="41489" y2="19262"/>
                        <a14:foregroundMark x1="30319" y1="18443" x2="39362" y2="23361"/>
                        <a14:foregroundMark x1="96277" y1="21721" x2="96809" y2="28689"/>
                        <a14:foregroundMark x1="46809" y1="20902" x2="59043" y2="28689"/>
                        <a14:foregroundMark x1="90957" y1="20902" x2="96277" y2="26639"/>
                        <a14:foregroundMark x1="44149" y1="89344" x2="57979" y2="88525"/>
                        <a14:foregroundMark x1="78191" y1="86066" x2="84043" y2="86885"/>
                        <a14:foregroundMark x1="40957" y1="86475" x2="44149" y2="8729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37637" y="3320336"/>
            <a:ext cx="2472484" cy="3208968"/>
          </a:xfrm>
          <a:prstGeom prst="rect">
            <a:avLst/>
          </a:prstGeom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F2714E73-A6B8-AFEF-9151-68961A608C38}"/>
              </a:ext>
            </a:extLst>
          </p:cNvPr>
          <p:cNvSpPr/>
          <p:nvPr/>
        </p:nvSpPr>
        <p:spPr>
          <a:xfrm>
            <a:off x="7007086" y="1454736"/>
            <a:ext cx="3997795" cy="1562318"/>
          </a:xfrm>
          <a:prstGeom prst="wedgeRoundRectCallout">
            <a:avLst>
              <a:gd name="adj1" fmla="val 40705"/>
              <a:gd name="adj2" fmla="val 7244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Số ô tô ở hàng trên gấp số ô tô  ở hàng dưới số lần là  :</a:t>
            </a:r>
          </a:p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6 : 2 = 3 ( lần)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6B415CB-4370-CA66-9CC0-5A437B07F1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94" b="96203" l="238" r="98575">
                        <a14:foregroundMark x1="5463" y1="15190" x2="42755" y2="17089"/>
                        <a14:foregroundMark x1="42755" y1="17089" x2="75534" y2="12025"/>
                        <a14:foregroundMark x1="75534" y1="12025" x2="96675" y2="12025"/>
                        <a14:foregroundMark x1="1425" y1="86076" x2="30879" y2="89873"/>
                        <a14:foregroundMark x1="34295" y1="53165" x2="33967" y2="96835"/>
                        <a14:foregroundMark x1="34442" y1="33544" x2="34295" y2="53165"/>
                        <a14:foregroundMark x1="783" y1="77215" x2="713" y2="97468"/>
                        <a14:foregroundMark x1="950" y1="29114" x2="923" y2="36971"/>
                        <a14:foregroundMark x1="12719" y1="33812" x2="14252" y2="34177"/>
                        <a14:foregroundMark x1="950" y1="31013" x2="5911" y2="32193"/>
                        <a14:foregroundMark x1="14252" y1="34177" x2="32067" y2="25949"/>
                        <a14:foregroundMark x1="29691" y1="30380" x2="44924" y2="33279"/>
                        <a14:foregroundMark x1="63658" y1="31646" x2="63658" y2="31646"/>
                        <a14:foregroundMark x1="2375" y1="96835" x2="14252" y2="95570"/>
                        <a14:foregroundMark x1="14252" y1="95570" x2="31829" y2="95570"/>
                        <a14:foregroundMark x1="86698" y1="29747" x2="98812" y2="29114"/>
                        <a14:foregroundMark x1="52969" y1="27215" x2="82185" y2="31013"/>
                        <a14:foregroundMark x1="238" y1="37975" x2="1426" y2="56962"/>
                        <a14:foregroundMark x1="1188" y1="52532" x2="1440" y2="56962"/>
                        <a14:foregroundMark x1="33967" y1="34177" x2="35867" y2="66456"/>
                        <a14:foregroundMark x1="35867" y1="66456" x2="34917" y2="73418"/>
                        <a14:foregroundMark x1="35154" y1="76582" x2="33967" y2="82278"/>
                        <a14:foregroundMark x1="33492" y1="82278" x2="32542" y2="33544"/>
                        <a14:backgroundMark x1="12757" y1="45377" x2="28266" y2="65823"/>
                        <a14:backgroundMark x1="11751" y1="44051" x2="12042" y2="44435"/>
                        <a14:backgroundMark x1="12988" y1="45270" x2="26603" y2="61392"/>
                        <a14:backgroundMark x1="11799" y1="43861" x2="12091" y2="44207"/>
                        <a14:backgroundMark x1="17700" y1="43094" x2="29920" y2="52267"/>
                        <a14:backgroundMark x1="42682" y1="44580" x2="82185" y2="82911"/>
                        <a14:backgroundMark x1="47936" y1="41002" x2="95012" y2="75949"/>
                        <a14:backgroundMark x1="95012" y1="75949" x2="95487" y2="76582"/>
                        <a14:backgroundMark x1="58847" y1="39585" x2="85036" y2="62658"/>
                        <a14:backgroundMark x1="4751" y1="39873" x2="18290" y2="55063"/>
                        <a14:backgroundMark x1="4751" y1="37342" x2="12352" y2="35443"/>
                        <a14:backgroundMark x1="4513" y1="56962" x2="4513" y2="77215"/>
                        <a14:backgroundMark x1="43943" y1="36709" x2="64608" y2="5126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88027" y="3214565"/>
            <a:ext cx="4483448" cy="1505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340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7611976-A944-858B-86DB-2AF04C1CB4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19" y="203983"/>
            <a:ext cx="2625760" cy="9541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013EEB3-DB80-388F-9E8F-F63EC2820D58}"/>
              </a:ext>
            </a:extLst>
          </p:cNvPr>
          <p:cNvSpPr txBox="1"/>
          <p:nvPr/>
        </p:nvSpPr>
        <p:spPr>
          <a:xfrm>
            <a:off x="472656" y="2039237"/>
            <a:ext cx="11030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Số ô tô ở hàng dưới gấp lên 3 lần thì được số ô tô ở hàng trên :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2 x 3 = 6( ô tô)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94762D4-8BD9-F7DC-3FA0-E2EC9C50E68A}"/>
              </a:ext>
            </a:extLst>
          </p:cNvPr>
          <p:cNvSpPr txBox="1"/>
          <p:nvPr/>
        </p:nvSpPr>
        <p:spPr>
          <a:xfrm>
            <a:off x="472656" y="1158090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Hàng trên có 6 ô tô, hàng  dưới có 2 ô tô. Hỏi số ô tô ở hàng trên gấp mấy lần số ô tô ở hàng dưới?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AA937D-AE3B-764D-8B58-5D71B0EB117B}"/>
              </a:ext>
            </a:extLst>
          </p:cNvPr>
          <p:cNvSpPr txBox="1"/>
          <p:nvPr/>
        </p:nvSpPr>
        <p:spPr>
          <a:xfrm>
            <a:off x="472656" y="3066304"/>
            <a:ext cx="110305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Số ô tô ở hàng trên gấp số ô tô ở hàng dưới số lần là :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6 : 2 = 3 ( lần)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47107F3C-10A2-130F-53A3-8C314DA42B8D}"/>
              </a:ext>
            </a:extLst>
          </p:cNvPr>
          <p:cNvSpPr/>
          <p:nvPr/>
        </p:nvSpPr>
        <p:spPr>
          <a:xfrm>
            <a:off x="1852474" y="4394785"/>
            <a:ext cx="8487052" cy="10617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* Muốn tìm số lớn gấp mấy lần số bé, ta lấy số lớn chia cho số bé. </a:t>
            </a:r>
          </a:p>
        </p:txBody>
      </p:sp>
    </p:spTree>
    <p:extLst>
      <p:ext uri="{BB962C8B-B14F-4D97-AF65-F5344CB8AC3E}">
        <p14:creationId xmlns:p14="http://schemas.microsoft.com/office/powerpoint/2010/main" val="278120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6121F7-E2F4-D178-1D60-78FCBFE31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3" y="326996"/>
            <a:ext cx="2625760" cy="9541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03C81C-31CB-8100-DC98-519B58329697}"/>
              </a:ext>
            </a:extLst>
          </p:cNvPr>
          <p:cNvSpPr txBox="1"/>
          <p:nvPr/>
        </p:nvSpPr>
        <p:spPr>
          <a:xfrm>
            <a:off x="580737" y="1251763"/>
            <a:ext cx="1103050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b) Đoạn thẳng AB dài 8cm, đoạn thẳng CD dài 2cm. Hỏi đoạn thẳng AB dài gấp mấy lần đoạn thẳng CD?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25D977E-FF93-C6F2-2B4C-E2F393E3EECF}"/>
              </a:ext>
            </a:extLst>
          </p:cNvPr>
          <p:cNvSpPr txBox="1"/>
          <p:nvPr/>
        </p:nvSpPr>
        <p:spPr>
          <a:xfrm>
            <a:off x="328473" y="2474433"/>
            <a:ext cx="45808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Tóm tắt:</a:t>
            </a:r>
          </a:p>
          <a:p>
            <a:endParaRPr lang="en-US" sz="28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4A215B2-3FD6-DC3D-8476-554FB9075F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737" y="3013053"/>
            <a:ext cx="5153744" cy="895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4BEE01-9512-502A-AAAC-7456CB90CD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737" y="3889271"/>
            <a:ext cx="2124371" cy="7430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8EEEE4B-7A06-C215-181C-A72DA05E92C5}"/>
              </a:ext>
            </a:extLst>
          </p:cNvPr>
          <p:cNvSpPr txBox="1"/>
          <p:nvPr/>
        </p:nvSpPr>
        <p:spPr>
          <a:xfrm>
            <a:off x="5972689" y="2677283"/>
            <a:ext cx="522272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 Bài giải: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Đoạn thẳng AB dài gấp đoạn thẳng CD số lần là: 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8 : 2 = 4 (lần)</a:t>
            </a:r>
          </a:p>
          <a:p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         </a:t>
            </a:r>
            <a:r>
              <a:rPr lang="en-US" sz="2800" i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 số  </a:t>
            </a:r>
            <a:r>
              <a:rPr lang="en-US" sz="28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4 lần </a:t>
            </a:r>
          </a:p>
          <a:p>
            <a:endParaRPr lang="en-US" sz="280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xmlns="" id="{6F5B9773-ADBB-F569-AB39-6285530D5AE0}"/>
              </a:ext>
            </a:extLst>
          </p:cNvPr>
          <p:cNvCxnSpPr/>
          <p:nvPr/>
        </p:nvCxnSpPr>
        <p:spPr>
          <a:xfrm>
            <a:off x="1168924" y="1706251"/>
            <a:ext cx="374042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C0A8E391-D6D7-FF0B-86A3-019AB19246F4}"/>
              </a:ext>
            </a:extLst>
          </p:cNvPr>
          <p:cNvCxnSpPr>
            <a:cxnSpLocks/>
          </p:cNvCxnSpPr>
          <p:nvPr/>
        </p:nvCxnSpPr>
        <p:spPr>
          <a:xfrm>
            <a:off x="5167461" y="1706251"/>
            <a:ext cx="357118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BFC7F45F-DE80-7587-A2AD-989D248B9BA3}"/>
              </a:ext>
            </a:extLst>
          </p:cNvPr>
          <p:cNvCxnSpPr>
            <a:cxnSpLocks/>
          </p:cNvCxnSpPr>
          <p:nvPr/>
        </p:nvCxnSpPr>
        <p:spPr>
          <a:xfrm>
            <a:off x="746288" y="2188589"/>
            <a:ext cx="548483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654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1FEB3F-8F26-4543-2F2A-6FACB38C0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4" y="230188"/>
            <a:ext cx="2486649" cy="844468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BD1E0BB-3D6B-9A97-D0BC-B42264CEBE79}"/>
              </a:ext>
            </a:extLst>
          </p:cNvPr>
          <p:cNvSpPr/>
          <p:nvPr/>
        </p:nvSpPr>
        <p:spPr>
          <a:xfrm flipH="1">
            <a:off x="2705493" y="515195"/>
            <a:ext cx="557850" cy="43988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1ED9859-4804-6577-E6C2-E2823E2096B2}"/>
              </a:ext>
            </a:extLst>
          </p:cNvPr>
          <p:cNvSpPr/>
          <p:nvPr/>
        </p:nvSpPr>
        <p:spPr>
          <a:xfrm>
            <a:off x="3263343" y="515195"/>
            <a:ext cx="838180" cy="5142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Số ?</a:t>
            </a:r>
            <a:r>
              <a:rPr lang="en-US"/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FED4DCC-390E-17C4-7D40-A7E8D72A35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2168" y="1893093"/>
            <a:ext cx="8947139" cy="307181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A3818C3-3B28-F7BF-C826-112A4F915237}"/>
              </a:ext>
            </a:extLst>
          </p:cNvPr>
          <p:cNvSpPr/>
          <p:nvPr/>
        </p:nvSpPr>
        <p:spPr>
          <a:xfrm>
            <a:off x="7108425" y="3779595"/>
            <a:ext cx="1589102" cy="10995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7350C4-542F-4AB5-4A7C-EAA924B47B94}"/>
              </a:ext>
            </a:extLst>
          </p:cNvPr>
          <p:cNvSpPr/>
          <p:nvPr/>
        </p:nvSpPr>
        <p:spPr>
          <a:xfrm>
            <a:off x="8758866" y="3779595"/>
            <a:ext cx="1589102" cy="1099568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/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C689FA-B657-5C7E-C254-27A7FBC625F1}"/>
              </a:ext>
            </a:extLst>
          </p:cNvPr>
          <p:cNvSpPr txBox="1"/>
          <p:nvPr/>
        </p:nvSpPr>
        <p:spPr>
          <a:xfrm>
            <a:off x="681816" y="1173570"/>
            <a:ext cx="81793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Muốn tìm số lớn gấp mấy lần số bé ta lấy số lớn chia cho số bé.</a:t>
            </a:r>
            <a:b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/>
            </a:r>
            <a:b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</a:br>
            <a:endParaRPr lang="en-US" sz="2800"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02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xmlns="" id="{D9D969C2-724C-DC69-B844-7B042242400A}"/>
              </a:ext>
            </a:extLst>
          </p:cNvPr>
          <p:cNvSpPr/>
          <p:nvPr/>
        </p:nvSpPr>
        <p:spPr>
          <a:xfrm>
            <a:off x="3043478" y="662198"/>
            <a:ext cx="533631" cy="5142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4EB27E94-CADD-C040-DD13-54C319296640}"/>
              </a:ext>
            </a:extLst>
          </p:cNvPr>
          <p:cNvSpPr/>
          <p:nvPr/>
        </p:nvSpPr>
        <p:spPr>
          <a:xfrm>
            <a:off x="3639845" y="662197"/>
            <a:ext cx="838180" cy="5142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Số ?</a:t>
            </a:r>
            <a:r>
              <a:rPr lang="en-US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654524CC-FD93-7708-7F47-A256EB35E2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4" y="260761"/>
            <a:ext cx="2701909" cy="9156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0911F32-C3D6-6887-15CA-8EEA01C4C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04" y="1256848"/>
            <a:ext cx="7602011" cy="2333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CAB63BA-4AD1-BD3E-9EB9-591066F486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658" y="3689134"/>
            <a:ext cx="5115639" cy="6096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1F961FE-7832-1505-1483-098F76D669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0211" y="1867939"/>
            <a:ext cx="1971950" cy="15051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B8E8C7B-D41B-CD30-4E42-F5D408D669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3632676"/>
            <a:ext cx="5087060" cy="60015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xmlns="" id="{5A83DB47-D83C-0960-38CE-CE363359CF5B}"/>
              </a:ext>
            </a:extLst>
          </p:cNvPr>
          <p:cNvSpPr/>
          <p:nvPr/>
        </p:nvSpPr>
        <p:spPr>
          <a:xfrm>
            <a:off x="3168795" y="3761416"/>
            <a:ext cx="452762" cy="443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95953160-F914-F53B-D3A9-9F496CC1FE08}"/>
              </a:ext>
            </a:extLst>
          </p:cNvPr>
          <p:cNvSpPr/>
          <p:nvPr/>
        </p:nvSpPr>
        <p:spPr>
          <a:xfrm>
            <a:off x="8776084" y="3729022"/>
            <a:ext cx="485456" cy="443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A7013A3-BBDF-094C-BE15-C7A7EC410F43}"/>
              </a:ext>
            </a:extLst>
          </p:cNvPr>
          <p:cNvSpPr txBox="1"/>
          <p:nvPr/>
        </p:nvSpPr>
        <p:spPr>
          <a:xfrm>
            <a:off x="1451022" y="4517244"/>
            <a:ext cx="10097850" cy="2646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> </a:t>
            </a:r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- Để tìm bút chì dài gấp mấy lần bút sáp ta lấy độ dài của bút chì chia cho độ dài của bút sáp.</a:t>
            </a:r>
          </a:p>
          <a:p>
            <a:pPr algn="l"/>
            <a:r>
              <a:rPr lang="en-US" sz="2800" b="0" i="0">
                <a:solidFill>
                  <a:srgbClr val="000000"/>
                </a:solidFill>
                <a:effectLst/>
                <a:latin typeface="Nunito Black" pitchFamily="2" charset="0"/>
              </a:rPr>
              <a:t>- Để tìm bút chì dài gấp mấy lần cái ghim ta lấy độ dài của bút chì chia cho độ dài của cái ghim.</a:t>
            </a:r>
          </a:p>
          <a:p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r>
              <a:rPr lang="en-US" b="0" i="0">
                <a:solidFill>
                  <a:srgbClr val="00000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0000"/>
                </a:solidFill>
                <a:effectLst/>
                <a:latin typeface="OpenSans"/>
              </a:rPr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24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3FD884E-221F-AE6C-DD7D-3F2C8DBDED87}"/>
              </a:ext>
            </a:extLst>
          </p:cNvPr>
          <p:cNvSpPr txBox="1"/>
          <p:nvPr/>
        </p:nvSpPr>
        <p:spPr>
          <a:xfrm>
            <a:off x="1642872" y="4059140"/>
            <a:ext cx="890625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a) Bút chì dài gấp bút sáp số lần là 10 : 5 = 2 (lần)</a:t>
            </a:r>
          </a:p>
          <a:p>
            <a:pPr algn="l"/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>b) Bút chì dài gấp cái ghim số lần là 10 : 2 = 5 (cm)</a:t>
            </a:r>
          </a:p>
          <a:p>
            <a: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  <a:t/>
            </a:r>
            <a:br>
              <a:rPr lang="en-US" sz="2800" b="0" i="0">
                <a:solidFill>
                  <a:srgbClr val="002060"/>
                </a:solidFill>
                <a:effectLst/>
                <a:latin typeface="Nunito Black" pitchFamily="2" charset="0"/>
              </a:rPr>
            </a:br>
            <a:r>
              <a:rPr lang="en-US" b="0" i="0">
                <a:solidFill>
                  <a:srgbClr val="002060"/>
                </a:solidFill>
                <a:effectLst/>
                <a:latin typeface="OpenSans"/>
              </a:rPr>
              <a:t/>
            </a:r>
            <a:br>
              <a:rPr lang="en-US" b="0" i="0">
                <a:solidFill>
                  <a:srgbClr val="002060"/>
                </a:solidFill>
                <a:effectLst/>
                <a:latin typeface="OpenSans"/>
              </a:rPr>
            </a:br>
            <a:endParaRPr lang="en-US">
              <a:solidFill>
                <a:srgbClr val="00206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F3E7B7D-0739-7B5B-EE36-4B8225AE2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44" y="260761"/>
            <a:ext cx="2701909" cy="915682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xmlns="" id="{F0E4D8B9-07B6-71A1-0106-BFAE165C7A1A}"/>
              </a:ext>
            </a:extLst>
          </p:cNvPr>
          <p:cNvSpPr/>
          <p:nvPr/>
        </p:nvSpPr>
        <p:spPr>
          <a:xfrm>
            <a:off x="2920753" y="662196"/>
            <a:ext cx="533631" cy="514245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xmlns="" id="{368F9C75-24F9-D3FF-46BF-7F819F7E905B}"/>
              </a:ext>
            </a:extLst>
          </p:cNvPr>
          <p:cNvSpPr/>
          <p:nvPr/>
        </p:nvSpPr>
        <p:spPr>
          <a:xfrm>
            <a:off x="3454384" y="662195"/>
            <a:ext cx="838180" cy="51424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</a:rPr>
              <a:t>Số ?</a:t>
            </a:r>
            <a:r>
              <a:rPr lang="en-US"/>
              <a:t>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A998BD2E-5306-C68A-DA63-F31A706DDE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844" y="1350232"/>
            <a:ext cx="7602011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6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403</Words>
  <Application>Microsoft Office PowerPoint</Application>
  <PresentationFormat>Custom</PresentationFormat>
  <Paragraphs>40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Windows User</cp:lastModifiedBy>
  <cp:revision>10</cp:revision>
  <dcterms:created xsi:type="dcterms:W3CDTF">2022-06-19T14:02:29Z</dcterms:created>
  <dcterms:modified xsi:type="dcterms:W3CDTF">2022-12-21T05:23:44Z</dcterms:modified>
</cp:coreProperties>
</file>