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</p:sldMasterIdLst>
  <p:notesMasterIdLst>
    <p:notesMasterId r:id="rId22"/>
  </p:notesMasterIdLst>
  <p:sldIdLst>
    <p:sldId id="259" r:id="rId4"/>
    <p:sldId id="260" r:id="rId5"/>
    <p:sldId id="261" r:id="rId6"/>
    <p:sldId id="272" r:id="rId7"/>
    <p:sldId id="287" r:id="rId8"/>
    <p:sldId id="277" r:id="rId9"/>
    <p:sldId id="278" r:id="rId10"/>
    <p:sldId id="274" r:id="rId11"/>
    <p:sldId id="262" r:id="rId12"/>
    <p:sldId id="281" r:id="rId13"/>
    <p:sldId id="288" r:id="rId14"/>
    <p:sldId id="289" r:id="rId15"/>
    <p:sldId id="276" r:id="rId16"/>
    <p:sldId id="290" r:id="rId17"/>
    <p:sldId id="293" r:id="rId18"/>
    <p:sldId id="294" r:id="rId19"/>
    <p:sldId id="295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C1C"/>
    <a:srgbClr val="00B05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46" d="100"/>
          <a:sy n="46" d="100"/>
        </p:scale>
        <p:origin x="2021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7EF7CCC-65B5-4558-85CA-57A628B14C24}" type="datetimeFigureOut">
              <a:rPr lang="zh-CN" altLang="en-US" smtClean="0"/>
              <a:pPr/>
              <a:t>2021/12/3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6082430-B44E-45C6-BEA5-716C91834BE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569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2430-B44E-45C6-BEA5-716C91834BE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43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2430-B44E-45C6-BEA5-716C91834BE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951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082430-B44E-45C6-BEA5-716C91834B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117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082430-B44E-45C6-BEA5-716C91834B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626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2430-B44E-45C6-BEA5-716C91834B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689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(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tác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giả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đã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quan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sát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chọn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lọc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chi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tiết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như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thế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nào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?)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082430-B44E-45C6-BEA5-716C91834B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939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082430-B44E-45C6-BEA5-716C91834B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075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082430-B44E-45C6-BEA5-716C91834B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762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2430-B44E-45C6-BEA5-716C91834BE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1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2430-B44E-45C6-BEA5-716C91834B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4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2430-B44E-45C6-BEA5-716C91834BE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1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2430-B44E-45C6-BEA5-716C91834BE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72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082430-B44E-45C6-BEA5-716C91834B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708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2430-B44E-45C6-BEA5-716C91834BE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55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2430-B44E-45C6-BEA5-716C91834BE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885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2430-B44E-45C6-BEA5-716C91834BE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00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(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tác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giả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đã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quan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sát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chọn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lọc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chi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tiết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như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thế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1200" b="1" i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nào</a:t>
            </a:r>
            <a:r>
              <a:rPr lang="en-US" altLang="zh-CN" sz="1200" b="1" i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?)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2430-B44E-45C6-BEA5-716C91834BE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56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/>
          <a:stretch>
            <a:fillRect/>
          </a:stretch>
        </p:blipFill>
        <p:spPr>
          <a:xfrm>
            <a:off x="0" y="-35719"/>
            <a:ext cx="12192000" cy="68937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/>
          <a:stretch>
            <a:fillRect/>
          </a:stretch>
        </p:blipFill>
        <p:spPr>
          <a:xfrm>
            <a:off x="0" y="-35719"/>
            <a:ext cx="12192000" cy="68937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43450"/>
            <a:ext cx="3048001" cy="2114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849" y="4195834"/>
            <a:ext cx="4059948" cy="26621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2" b="33611"/>
          <a:stretch>
            <a:fillRect/>
          </a:stretch>
        </p:blipFill>
        <p:spPr>
          <a:xfrm rot="21421997">
            <a:off x="29828" y="-195063"/>
            <a:ext cx="3684648" cy="124806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01839" y="3317811"/>
            <a:ext cx="7043675" cy="17456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" name="文本框 243"/>
          <p:cNvSpPr txBox="1"/>
          <p:nvPr/>
        </p:nvSpPr>
        <p:spPr>
          <a:xfrm>
            <a:off x="4721038" y="3347711"/>
            <a:ext cx="2405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Tập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làm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văn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45" y="4602824"/>
            <a:ext cx="2520701" cy="25207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3" y="4748585"/>
            <a:ext cx="2314978" cy="19491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4" y="339705"/>
            <a:ext cx="3640271" cy="364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5EA07-1B7E-4C0B-9BC0-4E0BB7EFF0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7980"/>
          <a:stretch/>
        </p:blipFill>
        <p:spPr>
          <a:xfrm>
            <a:off x="1512390" y="442998"/>
            <a:ext cx="9594105" cy="2975125"/>
          </a:xfrm>
          <a:prstGeom prst="rect">
            <a:avLst/>
          </a:prstGeom>
        </p:spPr>
      </p:pic>
      <p:sp>
        <p:nvSpPr>
          <p:cNvPr id="14" name="文本框 243">
            <a:extLst>
              <a:ext uri="{FF2B5EF4-FFF2-40B4-BE49-F238E27FC236}">
                <a16:creationId xmlns:a16="http://schemas.microsoft.com/office/drawing/2014/main" xmlns="" id="{0A94742E-9EAD-46C4-AACF-CCFD0D5E8B31}"/>
              </a:ext>
            </a:extLst>
          </p:cNvPr>
          <p:cNvSpPr txBox="1"/>
          <p:nvPr/>
        </p:nvSpPr>
        <p:spPr>
          <a:xfrm>
            <a:off x="2776963" y="2231052"/>
            <a:ext cx="504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Showcard Gothic" panose="04020904020102020604" pitchFamily="82" charset="0"/>
                <a:ea typeface="字魂59号-创粗黑" panose="00000500000000000000" pitchFamily="2" charset="-122"/>
              </a:rPr>
              <a:t>merry </a:t>
            </a:r>
            <a:r>
              <a:rPr lang="en-US" altLang="zh-CN" sz="4000" b="1" dirty="0" err="1">
                <a:solidFill>
                  <a:schemeClr val="bg1"/>
                </a:solidFill>
                <a:latin typeface="Showcard Gothic" panose="04020904020102020604" pitchFamily="82" charset="0"/>
                <a:ea typeface="字魂59号-创粗黑" panose="00000500000000000000" pitchFamily="2" charset="-122"/>
              </a:rPr>
              <a:t>christmas</a:t>
            </a:r>
            <a:endParaRPr lang="zh-CN" altLang="en-US" sz="4000" b="1" dirty="0">
              <a:solidFill>
                <a:schemeClr val="bg1"/>
              </a:solidFill>
              <a:latin typeface="Showcard Gothic" panose="04020904020102020604" pitchFamily="82" charset="0"/>
              <a:ea typeface="字魂59号-创粗黑" panose="00000500000000000000" pitchFamily="2" charset="-122"/>
            </a:endParaRPr>
          </a:p>
        </p:txBody>
      </p:sp>
      <p:sp>
        <p:nvSpPr>
          <p:cNvPr id="12" name="文本框 243">
            <a:extLst>
              <a:ext uri="{FF2B5EF4-FFF2-40B4-BE49-F238E27FC236}">
                <a16:creationId xmlns:a16="http://schemas.microsoft.com/office/drawing/2014/main" xmlns="" id="{C444F072-A1AB-4CE0-8DD2-C67D1429673E}"/>
              </a:ext>
            </a:extLst>
          </p:cNvPr>
          <p:cNvSpPr txBox="1"/>
          <p:nvPr/>
        </p:nvSpPr>
        <p:spPr>
          <a:xfrm>
            <a:off x="3363493" y="3956493"/>
            <a:ext cx="5120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dirty="0" err="1">
                <a:solidFill>
                  <a:srgbClr val="FF0000"/>
                </a:solidFill>
                <a:latin typeface="UTM Aristote" panose="02040603050506020204" pitchFamily="18" charset="0"/>
                <a:ea typeface="字魂59号-创粗黑" panose="00000500000000000000" pitchFamily="2" charset="-122"/>
              </a:rPr>
              <a:t>Luyện</a:t>
            </a:r>
            <a:r>
              <a:rPr lang="en-US" altLang="zh-CN" sz="4800" dirty="0">
                <a:solidFill>
                  <a:srgbClr val="FF0000"/>
                </a:solidFill>
                <a:latin typeface="UTM Aristote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UTM Aristote" panose="02040603050506020204" pitchFamily="18" charset="0"/>
                <a:ea typeface="字魂59号-创粗黑" panose="00000500000000000000" pitchFamily="2" charset="-122"/>
              </a:rPr>
              <a:t>tập</a:t>
            </a:r>
            <a:r>
              <a:rPr lang="en-US" altLang="zh-CN" sz="4800" dirty="0">
                <a:solidFill>
                  <a:srgbClr val="FF0000"/>
                </a:solidFill>
                <a:latin typeface="UTM Aristote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UTM Aristote" panose="02040603050506020204" pitchFamily="18" charset="0"/>
                <a:ea typeface="字魂59号-创粗黑" panose="00000500000000000000" pitchFamily="2" charset="-122"/>
              </a:rPr>
              <a:t>tả</a:t>
            </a:r>
            <a:r>
              <a:rPr lang="en-US" altLang="zh-CN" sz="4800" dirty="0">
                <a:solidFill>
                  <a:srgbClr val="FF0000"/>
                </a:solidFill>
                <a:latin typeface="UTM Aristote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UTM Aristote" panose="02040603050506020204" pitchFamily="18" charset="0"/>
                <a:ea typeface="字魂59号-创粗黑" panose="00000500000000000000" pitchFamily="2" charset="-122"/>
              </a:rPr>
              <a:t>người</a:t>
            </a:r>
            <a:endParaRPr lang="zh-CN" altLang="en-US" sz="4800" dirty="0">
              <a:solidFill>
                <a:srgbClr val="FF0000"/>
              </a:solidFill>
              <a:latin typeface="UTM Aristote" panose="02040603050506020204" pitchFamily="18" charset="0"/>
              <a:ea typeface="字魂59号-创粗黑" panose="00000500000000000000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: Shape 70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Ông Bảy Thợ Rèn – Bến cũ">
            <a:extLst>
              <a:ext uri="{FF2B5EF4-FFF2-40B4-BE49-F238E27FC236}">
                <a16:creationId xmlns:a16="http://schemas.microsoft.com/office/drawing/2014/main" xmlns="" id="{48115C4D-AC3B-4A39-A3F8-99E9CDDD9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r="2" b="2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H_Entry_1"/>
          <p:cNvSpPr/>
          <p:nvPr/>
        </p:nvSpPr>
        <p:spPr>
          <a:xfrm>
            <a:off x="2261284" y="95992"/>
            <a:ext cx="7762733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2.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Đọc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ghi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lại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những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chi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thợ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rèn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đang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làm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việc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bài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văn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xmlns="" id="{9CB40474-B537-4912-B49D-2A50F0B719B6}"/>
              </a:ext>
            </a:extLst>
          </p:cNvPr>
          <p:cNvSpPr/>
          <p:nvPr/>
        </p:nvSpPr>
        <p:spPr>
          <a:xfrm>
            <a:off x="373224" y="1041067"/>
            <a:ext cx="11364686" cy="5592204"/>
          </a:xfrm>
          <a:prstGeom prst="roundRect">
            <a:avLst>
              <a:gd name="adj" fmla="val 7353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3">
            <a:extLst>
              <a:ext uri="{FF2B5EF4-FFF2-40B4-BE49-F238E27FC236}">
                <a16:creationId xmlns:a16="http://schemas.microsoft.com/office/drawing/2014/main" xmlns="" id="{293F647F-4774-4DDF-BD98-61397F10B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951" y="1041067"/>
            <a:ext cx="2651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Người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thợ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rèn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9" name="矩形 3">
            <a:extLst>
              <a:ext uri="{FF2B5EF4-FFF2-40B4-BE49-F238E27FC236}">
                <a16:creationId xmlns:a16="http://schemas.microsoft.com/office/drawing/2014/main" xmlns="" id="{D0588957-ED33-4221-9B8D-10B8A8D6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4" y="1687193"/>
            <a:ext cx="11364686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	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Ngồi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xem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anh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Thận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làm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việc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thật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thích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: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có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cái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gì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rất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khỏe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rất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say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trong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công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việc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của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anh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sinh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động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và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hấp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dẫn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lạ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thường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.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Này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đây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anh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bắt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lấy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thỏi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thép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hồng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như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bắt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lấy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một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con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cá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sống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.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Dưới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những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nhát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búa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hăm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hở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của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anh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, con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cá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lửa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ấy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vùng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vẫy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quằn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quại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giãy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lên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đành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đạch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.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Những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chiếc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vảy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của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nó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bắn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ra tung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tóe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thành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những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tia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lửa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sáng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rực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.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Nó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nghiến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răng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ken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két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nó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cưỡng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lại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anh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nó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không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chịu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khuất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phục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. Anh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quặp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lấy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nó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trong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đôi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kìm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sắt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dài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lại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dúi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đầu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nó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vào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giữa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đống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 than </a:t>
            </a:r>
            <a:r>
              <a:rPr lang="en-US" altLang="zh-CN" sz="3000" dirty="0" err="1">
                <a:solidFill>
                  <a:prstClr val="black"/>
                </a:solidFill>
                <a:cs typeface="Calibri" panose="020F0502020204030204" pitchFamily="34" charset="0"/>
              </a:rPr>
              <a:t>hồng</a:t>
            </a:r>
            <a:r>
              <a:rPr lang="en-US" altLang="zh-CN" sz="3000" dirty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	-</a:t>
            </a:r>
            <a:r>
              <a:rPr kumimoji="0" lang="en-US" altLang="zh-CN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Thổi</a:t>
            </a:r>
            <a:r>
              <a:rPr kumimoji="0" lang="en-US" altLang="zh-CN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nào</a:t>
            </a:r>
            <a:r>
              <a:rPr kumimoji="0" lang="en-US" altLang="zh-CN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! – Anh </a:t>
            </a:r>
            <a:r>
              <a:rPr kumimoji="0" lang="en-US" altLang="zh-CN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bảo</a:t>
            </a:r>
            <a:r>
              <a:rPr kumimoji="0" lang="en-US" altLang="zh-CN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cậu</a:t>
            </a:r>
            <a:r>
              <a:rPr kumimoji="0" lang="en-US" altLang="zh-CN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thợ</a:t>
            </a:r>
            <a:r>
              <a:rPr kumimoji="0" lang="en-US" altLang="zh-CN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phụ</a:t>
            </a:r>
            <a:r>
              <a:rPr kumimoji="0" lang="en-US" altLang="zh-CN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.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63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4">
            <a:extLst>
              <a:ext uri="{FF2B5EF4-FFF2-40B4-BE49-F238E27FC236}">
                <a16:creationId xmlns:a16="http://schemas.microsoft.com/office/drawing/2014/main" xmlns="" id="{9CB40474-B537-4912-B49D-2A50F0B719B6}"/>
              </a:ext>
            </a:extLst>
          </p:cNvPr>
          <p:cNvSpPr/>
          <p:nvPr/>
        </p:nvSpPr>
        <p:spPr>
          <a:xfrm>
            <a:off x="373224" y="111967"/>
            <a:ext cx="11607282" cy="6718042"/>
          </a:xfrm>
          <a:prstGeom prst="roundRect">
            <a:avLst>
              <a:gd name="adj" fmla="val 8502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3">
            <a:extLst>
              <a:ext uri="{FF2B5EF4-FFF2-40B4-BE49-F238E27FC236}">
                <a16:creationId xmlns:a16="http://schemas.microsoft.com/office/drawing/2014/main" xmlns="" id="{293F647F-4774-4DDF-BD98-61397F10B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165" y="249185"/>
            <a:ext cx="2651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thợ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anose="020F0502020204030204" pitchFamily="34" charset="0"/>
              </a:rPr>
              <a:t>rèn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9" name="矩形 3">
            <a:extLst>
              <a:ext uri="{FF2B5EF4-FFF2-40B4-BE49-F238E27FC236}">
                <a16:creationId xmlns:a16="http://schemas.microsoft.com/office/drawing/2014/main" xmlns="" id="{D0588957-ED33-4221-9B8D-10B8A8D6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4" y="850585"/>
            <a:ext cx="11364686" cy="58939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	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Cậu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thanh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niên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rướn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người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lên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.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Đôi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ống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bễ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thở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phì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phò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.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Những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chiếc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lưỡi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lửa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liếm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lên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rực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rỡ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	-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Thôi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! – Anh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nói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900" baseline="0" dirty="0">
                <a:solidFill>
                  <a:prstClr val="black"/>
                </a:solidFill>
                <a:cs typeface="Calibri" panose="020F0502020204030204" pitchFamily="34" charset="0"/>
              </a:rPr>
              <a:t>	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Cậu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thợ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phụ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trở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tay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lau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mồ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hôi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đầm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đìa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trên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khuôn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mặt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ửng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hồng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vì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hơi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nóng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trong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khi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anh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Thận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lại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lôi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con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cá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lửa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ram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quật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nó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lên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hòn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đe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và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vừa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hằm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hằm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quai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búa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choang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choang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vừa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nói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rõ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to: “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Này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…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Này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…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Này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…”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	</a:t>
            </a:r>
            <a:r>
              <a:rPr kumimoji="0" lang="en-US" altLang="zh-CN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Cuối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cùng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con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cá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lửa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đành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chịu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thua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.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Nó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nằm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ưỡn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dài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ngửa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bụng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ra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trên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đe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mà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chịu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những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nhát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búa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như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trời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giáng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.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Và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tới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lúc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anh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trở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tay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ném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nó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đánh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xèo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một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tiếng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vào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cái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chậu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nước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đục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ngầu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làm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cho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chậu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nước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bùng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sôi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lên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sùng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sục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thì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nó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đã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biến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thành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một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chiếc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lưỡi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rựa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vạm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cỡ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và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duyên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dáng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. Anh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Thận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chỉ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liếc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nhìn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nó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một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cái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,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như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một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kẻ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chiến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thắng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.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Và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anh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lại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bắt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đầu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một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cuộc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chinh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phục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mới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900" baseline="0" dirty="0">
                <a:solidFill>
                  <a:prstClr val="black"/>
                </a:solidFill>
                <a:cs typeface="Calibri" panose="020F0502020204030204" pitchFamily="34" charset="0"/>
              </a:rPr>
              <a:t>Theo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Nguyên</a:t>
            </a:r>
            <a:r>
              <a:rPr lang="en-US" altLang="zh-CN" sz="29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zh-CN" sz="2900" dirty="0" err="1">
                <a:solidFill>
                  <a:prstClr val="black"/>
                </a:solidFill>
                <a:cs typeface="Calibri" panose="020F0502020204030204" pitchFamily="34" charset="0"/>
              </a:rPr>
              <a:t>Ngọc</a:t>
            </a:r>
            <a:endParaRPr kumimoji="0" lang="zh-CN" alt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61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3">
            <a:extLst>
              <a:ext uri="{FF2B5EF4-FFF2-40B4-BE49-F238E27FC236}">
                <a16:creationId xmlns:a16="http://schemas.microsoft.com/office/drawing/2014/main" xmlns="" id="{82257358-E70A-47D6-BB79-5099D730E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894" y="229302"/>
            <a:ext cx="841621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Chi </a:t>
            </a:r>
            <a:r>
              <a:rPr lang="en-US" altLang="zh-CN" sz="3200" b="1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tiết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trong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bài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tả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động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tác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của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anh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thợ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rèn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36" name="Rounded Rectangle 14">
            <a:extLst>
              <a:ext uri="{FF2B5EF4-FFF2-40B4-BE49-F238E27FC236}">
                <a16:creationId xmlns:a16="http://schemas.microsoft.com/office/drawing/2014/main" xmlns="" id="{DDA77213-6B17-44C3-81A5-2332151798DD}"/>
              </a:ext>
            </a:extLst>
          </p:cNvPr>
          <p:cNvSpPr/>
          <p:nvPr/>
        </p:nvSpPr>
        <p:spPr>
          <a:xfrm>
            <a:off x="0" y="814077"/>
            <a:ext cx="12192000" cy="6043923"/>
          </a:xfrm>
          <a:prstGeom prst="roundRect">
            <a:avLst>
              <a:gd name="adj" fmla="val 8086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矩形 3">
            <a:extLst>
              <a:ext uri="{FF2B5EF4-FFF2-40B4-BE49-F238E27FC236}">
                <a16:creationId xmlns:a16="http://schemas.microsoft.com/office/drawing/2014/main" xmlns="" id="{462984E2-3461-4737-B6A4-30A168CFC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" y="1049710"/>
            <a:ext cx="8416212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cs typeface="Calibri" panose="020F0502020204030204" pitchFamily="34" charset="0"/>
              </a:rPr>
              <a:t>- </a:t>
            </a:r>
            <a:r>
              <a:rPr lang="en-US" altLang="zh-CN" sz="3000" dirty="0" err="1">
                <a:cs typeface="Calibri" panose="020F0502020204030204" pitchFamily="34" charset="0"/>
              </a:rPr>
              <a:t>Bắt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lấy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thỏi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thép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hồng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như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bắt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một</a:t>
            </a:r>
            <a:r>
              <a:rPr lang="en-US" altLang="zh-CN" sz="3000" dirty="0">
                <a:cs typeface="Calibri" panose="020F0502020204030204" pitchFamily="34" charset="0"/>
              </a:rPr>
              <a:t> con </a:t>
            </a:r>
            <a:r>
              <a:rPr lang="en-US" altLang="zh-CN" sz="3000" dirty="0" err="1">
                <a:cs typeface="Calibri" panose="020F0502020204030204" pitchFamily="34" charset="0"/>
              </a:rPr>
              <a:t>cá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sống</a:t>
            </a:r>
            <a:endParaRPr lang="zh-CN" altLang="en-US" sz="3000" dirty="0">
              <a:cs typeface="Calibri" panose="020F0502020204030204" pitchFamily="34" charset="0"/>
            </a:endParaRPr>
          </a:p>
        </p:txBody>
      </p:sp>
      <p:sp>
        <p:nvSpPr>
          <p:cNvPr id="138" name="矩形 3">
            <a:extLst>
              <a:ext uri="{FF2B5EF4-FFF2-40B4-BE49-F238E27FC236}">
                <a16:creationId xmlns:a16="http://schemas.microsoft.com/office/drawing/2014/main" xmlns="" id="{BCA8659A-5F70-4734-A242-A94D1380B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" y="1723829"/>
            <a:ext cx="1150464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cs typeface="Calibri" panose="020F0502020204030204" pitchFamily="34" charset="0"/>
              </a:rPr>
              <a:t>- Quai </a:t>
            </a:r>
            <a:r>
              <a:rPr lang="en-US" altLang="zh-CN" sz="3000" dirty="0" err="1">
                <a:cs typeface="Calibri" panose="020F0502020204030204" pitchFamily="34" charset="0"/>
              </a:rPr>
              <a:t>những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nhát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búa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hăm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hở</a:t>
            </a:r>
            <a:r>
              <a:rPr lang="en-US" altLang="zh-CN" sz="3000" dirty="0">
                <a:cs typeface="Calibri" panose="020F0502020204030204" pitchFamily="34" charset="0"/>
              </a:rPr>
              <a:t> (</a:t>
            </a:r>
            <a:r>
              <a:rPr lang="en-US" altLang="zh-CN" sz="3000" dirty="0" err="1">
                <a:cs typeface="Calibri" panose="020F0502020204030204" pitchFamily="34" charset="0"/>
              </a:rPr>
              <a:t>khiến</a:t>
            </a:r>
            <a:r>
              <a:rPr lang="en-US" altLang="zh-CN" sz="3000" dirty="0">
                <a:cs typeface="Calibri" panose="020F0502020204030204" pitchFamily="34" charset="0"/>
              </a:rPr>
              <a:t> con </a:t>
            </a:r>
            <a:r>
              <a:rPr lang="en-US" altLang="zh-CN" sz="3000" dirty="0" err="1">
                <a:cs typeface="Calibri" panose="020F0502020204030204" pitchFamily="34" charset="0"/>
              </a:rPr>
              <a:t>cá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lửa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vùng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vẫy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quằn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quại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giãy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đành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đạch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vảy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bắn</a:t>
            </a:r>
            <a:r>
              <a:rPr lang="en-US" altLang="zh-CN" sz="3000" dirty="0">
                <a:cs typeface="Calibri" panose="020F0502020204030204" pitchFamily="34" charset="0"/>
              </a:rPr>
              <a:t> tung </a:t>
            </a:r>
            <a:r>
              <a:rPr lang="en-US" altLang="zh-CN" sz="3000" dirty="0" err="1">
                <a:cs typeface="Calibri" panose="020F0502020204030204" pitchFamily="34" charset="0"/>
              </a:rPr>
              <a:t>tóe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thành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những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tia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lửa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sáng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rực</a:t>
            </a:r>
            <a:r>
              <a:rPr lang="en-US" altLang="zh-CN" sz="3000" dirty="0">
                <a:cs typeface="Calibri" panose="020F0502020204030204" pitchFamily="34" charset="0"/>
              </a:rPr>
              <a:t>,…)</a:t>
            </a:r>
            <a:endParaRPr lang="zh-CN" altLang="en-US" sz="3000" dirty="0">
              <a:cs typeface="Calibri" panose="020F0502020204030204" pitchFamily="34" charset="0"/>
            </a:endParaRPr>
          </a:p>
        </p:txBody>
      </p:sp>
      <p:sp>
        <p:nvSpPr>
          <p:cNvPr id="139" name="矩形 3">
            <a:extLst>
              <a:ext uri="{FF2B5EF4-FFF2-40B4-BE49-F238E27FC236}">
                <a16:creationId xmlns:a16="http://schemas.microsoft.com/office/drawing/2014/main" xmlns="" id="{E3B4DB98-7E41-4FBB-9C4C-991F6CD72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" y="2890391"/>
            <a:ext cx="11504644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cs typeface="Calibri" panose="020F0502020204030204" pitchFamily="34" charset="0"/>
              </a:rPr>
              <a:t>- </a:t>
            </a:r>
            <a:r>
              <a:rPr lang="en-US" altLang="zh-CN" sz="3000" dirty="0" err="1">
                <a:cs typeface="Calibri" panose="020F0502020204030204" pitchFamily="34" charset="0"/>
              </a:rPr>
              <a:t>Quặp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thỏi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sắt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trong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đôi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kìm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sắt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dài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dúi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đầu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nó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vào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giữa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đống</a:t>
            </a:r>
            <a:r>
              <a:rPr lang="en-US" altLang="zh-CN" sz="3000" dirty="0">
                <a:cs typeface="Calibri" panose="020F0502020204030204" pitchFamily="34" charset="0"/>
              </a:rPr>
              <a:t> than </a:t>
            </a:r>
            <a:r>
              <a:rPr lang="en-US" altLang="zh-CN" sz="3000" dirty="0" err="1">
                <a:cs typeface="Calibri" panose="020F0502020204030204" pitchFamily="34" charset="0"/>
              </a:rPr>
              <a:t>hồng</a:t>
            </a:r>
            <a:r>
              <a:rPr lang="en-US" altLang="zh-CN" sz="3000" dirty="0">
                <a:cs typeface="Calibri" panose="020F0502020204030204" pitchFamily="34" charset="0"/>
              </a:rPr>
              <a:t>; </a:t>
            </a:r>
            <a:r>
              <a:rPr lang="en-US" altLang="zh-CN" sz="3000" dirty="0" err="1">
                <a:cs typeface="Calibri" panose="020F0502020204030204" pitchFamily="34" charset="0"/>
              </a:rPr>
              <a:t>lệnh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cho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thợ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phụ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thổi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bễ</a:t>
            </a:r>
            <a:r>
              <a:rPr lang="en-US" altLang="zh-CN" sz="3000" dirty="0">
                <a:cs typeface="Calibri" panose="020F0502020204030204" pitchFamily="34" charset="0"/>
              </a:rPr>
              <a:t>.</a:t>
            </a:r>
            <a:endParaRPr lang="zh-CN" altLang="en-US" sz="3000" dirty="0">
              <a:cs typeface="Calibri" panose="020F0502020204030204" pitchFamily="34" charset="0"/>
            </a:endParaRPr>
          </a:p>
        </p:txBody>
      </p:sp>
      <p:sp>
        <p:nvSpPr>
          <p:cNvPr id="140" name="矩形 3">
            <a:extLst>
              <a:ext uri="{FF2B5EF4-FFF2-40B4-BE49-F238E27FC236}">
                <a16:creationId xmlns:a16="http://schemas.microsoft.com/office/drawing/2014/main" xmlns="" id="{DBB7AB84-D0A5-4FC6-9A88-C7C13E5C4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" y="4056953"/>
            <a:ext cx="11504644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cs typeface="Calibri" panose="020F0502020204030204" pitchFamily="34" charset="0"/>
              </a:rPr>
              <a:t>- </a:t>
            </a:r>
            <a:r>
              <a:rPr lang="en-US" altLang="zh-CN" sz="3000" dirty="0" err="1">
                <a:cs typeface="Calibri" panose="020F0502020204030204" pitchFamily="34" charset="0"/>
              </a:rPr>
              <a:t>Lôi</a:t>
            </a:r>
            <a:r>
              <a:rPr lang="en-US" altLang="zh-CN" sz="3000" dirty="0">
                <a:cs typeface="Calibri" panose="020F0502020204030204" pitchFamily="34" charset="0"/>
              </a:rPr>
              <a:t> con </a:t>
            </a:r>
            <a:r>
              <a:rPr lang="en-US" altLang="zh-CN" sz="3000" dirty="0" err="1">
                <a:cs typeface="Calibri" panose="020F0502020204030204" pitchFamily="34" charset="0"/>
              </a:rPr>
              <a:t>cá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lửa</a:t>
            </a:r>
            <a:r>
              <a:rPr lang="en-US" altLang="zh-CN" sz="3000" dirty="0">
                <a:cs typeface="Calibri" panose="020F0502020204030204" pitchFamily="34" charset="0"/>
              </a:rPr>
              <a:t> ra, </a:t>
            </a:r>
            <a:r>
              <a:rPr lang="en-US" altLang="zh-CN" sz="3000" dirty="0" err="1">
                <a:cs typeface="Calibri" panose="020F0502020204030204" pitchFamily="34" charset="0"/>
              </a:rPr>
              <a:t>quật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nó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lên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đe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vừa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hằm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hằm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quai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búa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choang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choang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vừa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nói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rõ</a:t>
            </a:r>
            <a:r>
              <a:rPr lang="en-US" altLang="zh-CN" sz="3000" dirty="0">
                <a:cs typeface="Calibri" panose="020F0502020204030204" pitchFamily="34" charset="0"/>
              </a:rPr>
              <a:t> to: “</a:t>
            </a:r>
            <a:r>
              <a:rPr lang="en-US" altLang="zh-CN" sz="3000" dirty="0" err="1">
                <a:cs typeface="Calibri" panose="020F0502020204030204" pitchFamily="34" charset="0"/>
              </a:rPr>
              <a:t>Này</a:t>
            </a:r>
            <a:r>
              <a:rPr lang="en-US" altLang="zh-CN" sz="3000" dirty="0">
                <a:cs typeface="Calibri" panose="020F0502020204030204" pitchFamily="34" charset="0"/>
              </a:rPr>
              <a:t>… </a:t>
            </a:r>
            <a:r>
              <a:rPr lang="en-US" altLang="zh-CN" sz="3000" dirty="0" err="1">
                <a:cs typeface="Calibri" panose="020F0502020204030204" pitchFamily="34" charset="0"/>
              </a:rPr>
              <a:t>Này</a:t>
            </a:r>
            <a:r>
              <a:rPr lang="en-US" altLang="zh-CN" sz="3000" dirty="0">
                <a:cs typeface="Calibri" panose="020F0502020204030204" pitchFamily="34" charset="0"/>
              </a:rPr>
              <a:t>… </a:t>
            </a:r>
            <a:r>
              <a:rPr lang="en-US" altLang="zh-CN" sz="3000" dirty="0" err="1">
                <a:cs typeface="Calibri" panose="020F0502020204030204" pitchFamily="34" charset="0"/>
              </a:rPr>
              <a:t>Này</a:t>
            </a:r>
            <a:r>
              <a:rPr lang="en-US" altLang="zh-CN" sz="3000" dirty="0">
                <a:cs typeface="Calibri" panose="020F0502020204030204" pitchFamily="34" charset="0"/>
              </a:rPr>
              <a:t>…”</a:t>
            </a:r>
          </a:p>
        </p:txBody>
      </p:sp>
      <p:sp>
        <p:nvSpPr>
          <p:cNvPr id="141" name="矩形 3">
            <a:extLst>
              <a:ext uri="{FF2B5EF4-FFF2-40B4-BE49-F238E27FC236}">
                <a16:creationId xmlns:a16="http://schemas.microsoft.com/office/drawing/2014/main" xmlns="" id="{FBF051CE-5093-4F05-A055-5C1AEC2D3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" y="5223515"/>
            <a:ext cx="1150464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cs typeface="Calibri" panose="020F0502020204030204" pitchFamily="34" charset="0"/>
              </a:rPr>
              <a:t>- </a:t>
            </a:r>
            <a:r>
              <a:rPr lang="en-US" altLang="zh-CN" sz="3000" dirty="0" err="1">
                <a:cs typeface="Calibri" panose="020F0502020204030204" pitchFamily="34" charset="0"/>
              </a:rPr>
              <a:t>Trở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tay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ném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thỏi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sắt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đánh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xèo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một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tiếng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vào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chậu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nước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đục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ngầu</a:t>
            </a:r>
            <a:r>
              <a:rPr lang="en-US" altLang="zh-CN" sz="3000" dirty="0">
                <a:cs typeface="Calibri" panose="020F0502020204030204" pitchFamily="34" charset="0"/>
              </a:rPr>
              <a:t>.</a:t>
            </a:r>
            <a:endParaRPr lang="zh-CN" altLang="en-US" sz="3000" dirty="0">
              <a:cs typeface="Calibri" panose="020F0502020204030204" pitchFamily="34" charset="0"/>
            </a:endParaRPr>
          </a:p>
        </p:txBody>
      </p:sp>
      <p:sp>
        <p:nvSpPr>
          <p:cNvPr id="142" name="矩形 3">
            <a:extLst>
              <a:ext uri="{FF2B5EF4-FFF2-40B4-BE49-F238E27FC236}">
                <a16:creationId xmlns:a16="http://schemas.microsoft.com/office/drawing/2014/main" xmlns="" id="{AEB516E2-A9C9-42D5-B4D5-6C199622D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0" y="5928412"/>
            <a:ext cx="12256975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cs typeface="Calibri" panose="020F0502020204030204" pitchFamily="34" charset="0"/>
              </a:rPr>
              <a:t>- </a:t>
            </a:r>
            <a:r>
              <a:rPr lang="en-US" altLang="zh-CN" sz="3000" dirty="0" err="1">
                <a:cs typeface="Calibri" panose="020F0502020204030204" pitchFamily="34" charset="0"/>
              </a:rPr>
              <a:t>Liếc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nhìn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lưỡi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rựa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như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một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kẻ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chiến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thắng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lại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bắt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đầu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cuộc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chinh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phục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mới</a:t>
            </a:r>
            <a:r>
              <a:rPr lang="en-US" altLang="zh-CN" sz="3000" dirty="0">
                <a:cs typeface="Calibri" panose="020F0502020204030204" pitchFamily="34" charset="0"/>
              </a:rPr>
              <a:t>.</a:t>
            </a:r>
            <a:endParaRPr lang="zh-CN" altLang="en-US" sz="30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">
            <a:extLst>
              <a:ext uri="{FF2B5EF4-FFF2-40B4-BE49-F238E27FC236}">
                <a16:creationId xmlns:a16="http://schemas.microsoft.com/office/drawing/2014/main" xmlns="" id="{30148359-A9F7-4EA5-B827-CCD043132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717" y="599760"/>
            <a:ext cx="79540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gì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về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cách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miêu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anh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thợ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rèn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đang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làm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việc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giả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?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293A551-3DE6-4B6C-A0D3-676B652C3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4" b="89778" l="7143" r="89286">
                        <a14:foregroundMark x1="50446" y1="78667" x2="50446" y2="78667"/>
                        <a14:foregroundMark x1="36607" y1="78222" x2="36607" y2="78222"/>
                        <a14:foregroundMark x1="23214" y1="73333" x2="23214" y2="73333"/>
                        <a14:foregroundMark x1="23214" y1="64444" x2="23214" y2="64444"/>
                        <a14:foregroundMark x1="17411" y1="54222" x2="17411" y2="54222"/>
                        <a14:foregroundMark x1="16518" y1="54667" x2="16518" y2="54667"/>
                        <a14:foregroundMark x1="15625" y1="52889" x2="15625" y2="52889"/>
                        <a14:foregroundMark x1="23661" y1="59556" x2="23661" y2="59556"/>
                        <a14:foregroundMark x1="24554" y1="64000" x2="24554" y2="64000"/>
                        <a14:foregroundMark x1="24554" y1="64000" x2="24554" y2="64000"/>
                        <a14:foregroundMark x1="23661" y1="62222" x2="23661" y2="62222"/>
                        <a14:foregroundMark x1="20089" y1="62667" x2="19643" y2="62667"/>
                        <a14:foregroundMark x1="12946" y1="44000" x2="12946" y2="44000"/>
                        <a14:foregroundMark x1="11607" y1="34667" x2="11607" y2="34667"/>
                        <a14:foregroundMark x1="13839" y1="24889" x2="13839" y2="24889"/>
                        <a14:foregroundMark x1="20536" y1="20000" x2="20536" y2="20000"/>
                        <a14:foregroundMark x1="20089" y1="16444" x2="20089" y2="16444"/>
                        <a14:foregroundMark x1="29464" y1="15111" x2="29464" y2="15111"/>
                        <a14:foregroundMark x1="40625" y1="12000" x2="40625" y2="12000"/>
                        <a14:foregroundMark x1="47768" y1="12889" x2="47768" y2="12889"/>
                        <a14:foregroundMark x1="59375" y1="18667" x2="59375" y2="18667"/>
                        <a14:foregroundMark x1="63839" y1="16444" x2="63839" y2="16444"/>
                        <a14:foregroundMark x1="63393" y1="12000" x2="63393" y2="12000"/>
                        <a14:foregroundMark x1="69196" y1="8889" x2="69196" y2="8889"/>
                        <a14:foregroundMark x1="70982" y1="15111" x2="70982" y2="15111"/>
                        <a14:foregroundMark x1="73661" y1="20889" x2="74107" y2="22667"/>
                        <a14:foregroundMark x1="69196" y1="30222" x2="69196" y2="30222"/>
                        <a14:foregroundMark x1="69196" y1="39556" x2="70536" y2="39556"/>
                        <a14:foregroundMark x1="75000" y1="42222" x2="75000" y2="43556"/>
                        <a14:foregroundMark x1="74107" y1="49778" x2="74107" y2="49778"/>
                        <a14:foregroundMark x1="71875" y1="58222" x2="71875" y2="58222"/>
                        <a14:foregroundMark x1="71875" y1="61778" x2="71875" y2="61778"/>
                        <a14:foregroundMark x1="71875" y1="65333" x2="71875" y2="65333"/>
                        <a14:foregroundMark x1="71875" y1="69333" x2="69643" y2="75111"/>
                        <a14:foregroundMark x1="68750" y1="76000" x2="67411" y2="77333"/>
                        <a14:foregroundMark x1="62946" y1="77333" x2="62946" y2="77333"/>
                        <a14:foregroundMark x1="60714" y1="77778" x2="60714" y2="77778"/>
                        <a14:foregroundMark x1="58482" y1="77778" x2="58482" y2="77778"/>
                        <a14:foregroundMark x1="52232" y1="78222" x2="52232" y2="78222"/>
                        <a14:foregroundMark x1="46875" y1="79111" x2="46875" y2="79111"/>
                        <a14:foregroundMark x1="39732" y1="81778" x2="39732" y2="81778"/>
                        <a14:foregroundMark x1="30357" y1="82222" x2="30357" y2="82222"/>
                        <a14:foregroundMark x1="32143" y1="78667" x2="32143" y2="78667"/>
                        <a14:foregroundMark x1="32589" y1="78667" x2="32589" y2="78667"/>
                        <a14:foregroundMark x1="30804" y1="78667" x2="30804" y2="78667"/>
                        <a14:foregroundMark x1="27232" y1="77778" x2="27232" y2="77778"/>
                        <a14:foregroundMark x1="22321" y1="73778" x2="22321" y2="73778"/>
                        <a14:foregroundMark x1="20089" y1="70667" x2="20089" y2="70667"/>
                        <a14:foregroundMark x1="16071" y1="63556" x2="16071" y2="63556"/>
                        <a14:foregroundMark x1="14286" y1="61333" x2="14286" y2="61333"/>
                        <a14:foregroundMark x1="10714" y1="58667" x2="10714" y2="58667"/>
                        <a14:foregroundMark x1="10714" y1="50667" x2="10714" y2="50667"/>
                        <a14:foregroundMark x1="10714" y1="40889" x2="10714" y2="40889"/>
                        <a14:foregroundMark x1="18750" y1="39556" x2="18750" y2="39556"/>
                        <a14:foregroundMark x1="12946" y1="42667" x2="12946" y2="43111"/>
                        <a14:foregroundMark x1="15625" y1="52000" x2="15625" y2="52000"/>
                        <a14:foregroundMark x1="19643" y1="69778" x2="19643" y2="69778"/>
                        <a14:foregroundMark x1="16964" y1="66667" x2="16964" y2="66667"/>
                        <a14:foregroundMark x1="13393" y1="60444" x2="13393" y2="60444"/>
                        <a14:foregroundMark x1="10268" y1="51111" x2="10268" y2="51111"/>
                        <a14:foregroundMark x1="10714" y1="56444" x2="10714" y2="56444"/>
                        <a14:foregroundMark x1="7589" y1="49333" x2="7589" y2="49333"/>
                        <a14:foregroundMark x1="70536" y1="17778" x2="72321" y2="18667"/>
                        <a14:foregroundMark x1="75000" y1="19111" x2="75000" y2="19111"/>
                        <a14:foregroundMark x1="75000" y1="16444" x2="75000" y2="16444"/>
                        <a14:foregroundMark x1="75446" y1="8444" x2="75446" y2="8444"/>
                        <a14:foregroundMark x1="70089" y1="9333" x2="70089" y2="9333"/>
                        <a14:foregroundMark x1="63393" y1="9778" x2="63393" y2="10222"/>
                        <a14:foregroundMark x1="65625" y1="8444" x2="65625" y2="8444"/>
                        <a14:foregroundMark x1="66964" y1="4444" x2="66964" y2="4444"/>
                        <a14:foregroundMark x1="58482" y1="24444" x2="58482" y2="24444"/>
                        <a14:foregroundMark x1="40179" y1="30667" x2="40179" y2="30667"/>
                        <a14:foregroundMark x1="38393" y1="19111" x2="38393" y2="1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1500"/>
            <a:ext cx="1100929" cy="1105843"/>
          </a:xfrm>
          <a:prstGeom prst="rect">
            <a:avLst/>
          </a:prstGeom>
        </p:spPr>
      </p:pic>
      <p:sp>
        <p:nvSpPr>
          <p:cNvPr id="26" name="Rounded Rectangle 14">
            <a:extLst>
              <a:ext uri="{FF2B5EF4-FFF2-40B4-BE49-F238E27FC236}">
                <a16:creationId xmlns:a16="http://schemas.microsoft.com/office/drawing/2014/main" xmlns="" id="{9EB7ABFA-012D-4BAC-8EB9-DBD279821304}"/>
              </a:ext>
            </a:extLst>
          </p:cNvPr>
          <p:cNvSpPr/>
          <p:nvPr/>
        </p:nvSpPr>
        <p:spPr>
          <a:xfrm>
            <a:off x="821093" y="1884782"/>
            <a:ext cx="9927772" cy="3536303"/>
          </a:xfrm>
          <a:prstGeom prst="roundRect">
            <a:avLst>
              <a:gd name="adj" fmla="val 17164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Quan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mỉ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endParaRPr kumimoji="0" lang="en-US" sz="3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lọc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nổi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bật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dụng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Người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đọc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bị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cuốn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hút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bởi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cách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tả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tác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giả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Làm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cho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bài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văn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sinh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động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hấp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dẫn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sz="3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14">
            <a:extLst>
              <a:ext uri="{FF2B5EF4-FFF2-40B4-BE49-F238E27FC236}">
                <a16:creationId xmlns:a16="http://schemas.microsoft.com/office/drawing/2014/main" xmlns="" id="{9EB7ABFA-012D-4BAC-8EB9-DBD279821304}"/>
              </a:ext>
            </a:extLst>
          </p:cNvPr>
          <p:cNvSpPr/>
          <p:nvPr/>
        </p:nvSpPr>
        <p:spPr>
          <a:xfrm>
            <a:off x="559836" y="177282"/>
            <a:ext cx="11151324" cy="6186195"/>
          </a:xfrm>
          <a:prstGeom prst="roundRect">
            <a:avLst>
              <a:gd name="adj" fmla="val 10714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xmlns="" id="{2429538D-EE64-401E-961A-2252F5AC6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983" y="370348"/>
            <a:ext cx="79540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KẾT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LUẬN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xmlns="" id="{E4B94622-3824-41A4-A91B-DFCAF8992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32" y="1148188"/>
            <a:ext cx="11072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* Khi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quan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sát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một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bài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văn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cần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lưu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ý: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xmlns="" id="{E332F925-5970-4765-BDDF-CDE86F193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32" y="1726827"/>
            <a:ext cx="110723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-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Xác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định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mục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đích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rõ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ràng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để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tập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trung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quan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sát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ngoại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hình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,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hoạt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động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nhân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vật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.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xmlns="" id="{97A28276-4007-4029-A8BB-AA09C1830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32" y="2731722"/>
            <a:ext cx="110723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-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Tập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trung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quan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sát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kĩ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đối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tượng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định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tả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.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Vận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dụng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nhiều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giác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quan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để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quan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sát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.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8FD9F54-9F04-46DE-AB89-9A5733D1D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32" y="3802804"/>
            <a:ext cx="110723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- Quan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sát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,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chọn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lọc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để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đưa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vào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bài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những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chi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tiết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tiêu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biểu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,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nổi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bật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,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gây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ấn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tượng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.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xmlns="" id="{2C62A8DB-CD48-4CED-B2CF-CC7A11A3F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32" y="4880022"/>
            <a:ext cx="110723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- Khi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viết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cần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kết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hợp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với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,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liên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tưởng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,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ví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von,…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đồng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thời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kín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đáo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thể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hiện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cảm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xúc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mình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với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nhân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vật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.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E97ABD97-CC3B-4B1B-B052-FA5B3D8A7926}"/>
              </a:ext>
            </a:extLst>
          </p:cNvPr>
          <p:cNvSpPr/>
          <p:nvPr/>
        </p:nvSpPr>
        <p:spPr>
          <a:xfrm>
            <a:off x="559836" y="716973"/>
            <a:ext cx="11151324" cy="5349684"/>
          </a:xfrm>
          <a:prstGeom prst="roundRect">
            <a:avLst>
              <a:gd name="adj" fmla="val 17164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xmlns="" id="{E4B94622-3824-41A4-A91B-DFCAF8992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19" y="1674570"/>
            <a:ext cx="11072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*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dụng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việc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quan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sát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chọn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lọc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chi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để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: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xmlns="" id="{2C62A8DB-CD48-4CED-B2CF-CC7A11A3F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22" y="2802970"/>
            <a:ext cx="101469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	</a:t>
            </a:r>
            <a:r>
              <a:rPr kumimoji="0" lang="en-US" altLang="zh-CN" sz="3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ra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đặc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điểm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riêng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biệt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,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tiêu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biểu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khi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miêu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tả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sẽ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làm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đối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tượng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này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không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giống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đối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tượng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khác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Bài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viết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sẽ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hấp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dẫn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không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lan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man,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dài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dòng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.</a:t>
            </a:r>
            <a:endParaRPr kumimoji="0" lang="zh-CN" altLang="en-US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xmlns="" id="{A4A32346-D279-4C20-892F-E555B6D9F880}"/>
              </a:ext>
            </a:extLst>
          </p:cNvPr>
          <p:cNvSpPr/>
          <p:nvPr/>
        </p:nvSpPr>
        <p:spPr>
          <a:xfrm>
            <a:off x="559836" y="177282"/>
            <a:ext cx="11151324" cy="6186195"/>
          </a:xfrm>
          <a:prstGeom prst="roundRect">
            <a:avLst>
              <a:gd name="adj" fmla="val 17164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矩形 2">
            <a:extLst>
              <a:ext uri="{FF2B5EF4-FFF2-40B4-BE49-F238E27FC236}">
                <a16:creationId xmlns:a16="http://schemas.microsoft.com/office/drawing/2014/main" xmlns="" id="{F3CA4B8E-1892-439E-B072-6599989A4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43" y="2792580"/>
            <a:ext cx="111283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	</a:t>
            </a:r>
            <a:r>
              <a:rPr kumimoji="0" lang="en-US" altLang="zh-CN" sz="32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Về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nhà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quan</a:t>
            </a:r>
            <a:r>
              <a:rPr kumimoji="0" lang="en-US" altLang="zh-C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字魂59号-创粗黑" panose="00000500000000000000" pitchFamily="2" charset="-122"/>
                <a:cs typeface="Calibri" panose="020F0502020204030204" pitchFamily="34" charset="0"/>
              </a:rPr>
              <a:t>sát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chọn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lọc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ghi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lại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kết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quả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quan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sát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một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em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thường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gặp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(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cô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giáo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thầy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giáo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hàng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ea typeface="字魂59号-创粗黑" panose="00000500000000000000" pitchFamily="2" charset="-122"/>
                <a:cs typeface="Calibri" panose="020F0502020204030204" pitchFamily="34" charset="0"/>
              </a:rPr>
              <a:t>xóm</a:t>
            </a:r>
            <a:r>
              <a:rPr lang="en-US" altLang="zh-CN" sz="3200" dirty="0">
                <a:ea typeface="字魂59号-创粗黑" panose="00000500000000000000" pitchFamily="2" charset="-122"/>
                <a:cs typeface="Calibri" panose="020F0502020204030204" pitchFamily="34" charset="0"/>
              </a:rPr>
              <a:t>,…)</a:t>
            </a:r>
            <a:endParaRPr kumimoji="0" lang="zh-CN" altLang="en-US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095BD67-36F4-46B6-9F04-CCA61CEAB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8" y="1760346"/>
            <a:ext cx="64984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C000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DẶN DÒ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0192A2A-47DB-4302-BAA2-B83448973202}"/>
              </a:ext>
            </a:extLst>
          </p:cNvPr>
          <p:cNvSpPr/>
          <p:nvPr/>
        </p:nvSpPr>
        <p:spPr>
          <a:xfrm>
            <a:off x="4028653" y="1511760"/>
            <a:ext cx="69525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UTM Aquarelle" panose="02040603050506020204" pitchFamily="18" charset="0"/>
              </a:rPr>
              <a:t>THANKS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Number_1"/>
          <p:cNvSpPr/>
          <p:nvPr/>
        </p:nvSpPr>
        <p:spPr>
          <a:xfrm>
            <a:off x="6096000" y="2917339"/>
            <a:ext cx="715358" cy="6867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Times New Roman" panose="02020603050405020304" pitchFamily="18" charset="0"/>
              </a:rPr>
              <a:t>01</a:t>
            </a:r>
            <a:endParaRPr lang="zh-CN" altLang="en-US" sz="3000" b="1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MH_Entry_1"/>
          <p:cNvSpPr/>
          <p:nvPr/>
        </p:nvSpPr>
        <p:spPr>
          <a:xfrm>
            <a:off x="6766551" y="2917339"/>
            <a:ext cx="4634344" cy="686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000" dirty="0">
                <a:solidFill>
                  <a:srgbClr val="C00000"/>
                </a:solidFill>
                <a:latin typeface="UTM Alexander" panose="02040603050506020204" pitchFamily="18" charset="0"/>
                <a:ea typeface="字魂59号-创粗黑" panose="00000500000000000000" pitchFamily="2" charset="-122"/>
              </a:rPr>
              <a:t>KHỞI ĐỘNG</a:t>
            </a:r>
            <a:endParaRPr lang="zh-CN" altLang="en-US" sz="3000" dirty="0">
              <a:solidFill>
                <a:srgbClr val="C00000"/>
              </a:solidFill>
              <a:latin typeface="UTM Alexander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4" name="MH_Entry_2"/>
          <p:cNvSpPr/>
          <p:nvPr/>
        </p:nvSpPr>
        <p:spPr>
          <a:xfrm>
            <a:off x="6766551" y="3746940"/>
            <a:ext cx="4634344" cy="686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000" dirty="0">
                <a:solidFill>
                  <a:srgbClr val="C00000"/>
                </a:solidFill>
                <a:latin typeface="UTM Alexander" panose="02040603050506020204" pitchFamily="18" charset="0"/>
                <a:ea typeface="字魂59号-创粗黑" panose="00000500000000000000" pitchFamily="2" charset="-122"/>
              </a:rPr>
              <a:t>HÌNH THÀNH KIẾN THỨC</a:t>
            </a:r>
            <a:endParaRPr lang="zh-CN" altLang="en-US" sz="3000" dirty="0">
              <a:solidFill>
                <a:srgbClr val="C00000"/>
              </a:solidFill>
              <a:latin typeface="UTM Alexander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5" name="MH_Number_2"/>
          <p:cNvSpPr/>
          <p:nvPr/>
        </p:nvSpPr>
        <p:spPr>
          <a:xfrm>
            <a:off x="6096000" y="3746940"/>
            <a:ext cx="715358" cy="6867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Times New Roman" panose="02020603050405020304" pitchFamily="18" charset="0"/>
              </a:rPr>
              <a:t>02</a:t>
            </a:r>
            <a:endParaRPr lang="zh-CN" altLang="en-US" sz="3000" b="1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831" y="4538395"/>
            <a:ext cx="2108131" cy="2147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47" y="-24064"/>
            <a:ext cx="5451106" cy="54511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" y="12032"/>
            <a:ext cx="3125816" cy="4123464"/>
          </a:xfrm>
          <a:prstGeom prst="rect">
            <a:avLst/>
          </a:prstGeom>
        </p:spPr>
      </p:pic>
      <p:sp>
        <p:nvSpPr>
          <p:cNvPr id="9" name="MH_Number_1">
            <a:extLst>
              <a:ext uri="{FF2B5EF4-FFF2-40B4-BE49-F238E27FC236}">
                <a16:creationId xmlns:a16="http://schemas.microsoft.com/office/drawing/2014/main" xmlns="" id="{027C5985-1386-4918-9D94-2DCBDFD3C694}"/>
              </a:ext>
            </a:extLst>
          </p:cNvPr>
          <p:cNvSpPr/>
          <p:nvPr/>
        </p:nvSpPr>
        <p:spPr>
          <a:xfrm>
            <a:off x="3516658" y="3859731"/>
            <a:ext cx="715358" cy="6867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Times New Roman" panose="02020603050405020304" pitchFamily="18" charset="0"/>
              </a:rPr>
              <a:t>01</a:t>
            </a:r>
            <a:endParaRPr lang="zh-CN" altLang="en-US" sz="3000" b="1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MH_Entry_1">
            <a:extLst>
              <a:ext uri="{FF2B5EF4-FFF2-40B4-BE49-F238E27FC236}">
                <a16:creationId xmlns:a16="http://schemas.microsoft.com/office/drawing/2014/main" xmlns="" id="{24BE2BED-2DAA-43D7-8B29-8CE21CD1D895}"/>
              </a:ext>
            </a:extLst>
          </p:cNvPr>
          <p:cNvSpPr/>
          <p:nvPr/>
        </p:nvSpPr>
        <p:spPr>
          <a:xfrm>
            <a:off x="4457797" y="3859731"/>
            <a:ext cx="4634344" cy="686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000" dirty="0">
                <a:solidFill>
                  <a:srgbClr val="C00000"/>
                </a:solidFill>
                <a:latin typeface="UTM Alexander" panose="02040603050506020204" pitchFamily="18" charset="0"/>
                <a:ea typeface="字魂59号-创粗黑" panose="00000500000000000000" pitchFamily="2" charset="-122"/>
              </a:rPr>
              <a:t>KHỞI ĐỘNG</a:t>
            </a:r>
            <a:endParaRPr lang="zh-CN" altLang="en-US" sz="3000" dirty="0">
              <a:solidFill>
                <a:srgbClr val="C00000"/>
              </a:solidFill>
              <a:latin typeface="UTM Alexander" panose="02040603050506020204" pitchFamily="18" charset="0"/>
              <a:ea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C836AD5-0C10-4A1F-A583-9DCAA0A496E7}"/>
              </a:ext>
            </a:extLst>
          </p:cNvPr>
          <p:cNvSpPr/>
          <p:nvPr/>
        </p:nvSpPr>
        <p:spPr>
          <a:xfrm>
            <a:off x="413657" y="1023200"/>
            <a:ext cx="11364686" cy="5592204"/>
          </a:xfrm>
          <a:prstGeom prst="roundRect">
            <a:avLst>
              <a:gd name="adj" fmla="val 5364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08507" y="364529"/>
            <a:ext cx="7312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Em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hãy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nêu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cấu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tạo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của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văn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tả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người</a:t>
            </a:r>
            <a:endParaRPr lang="zh-CN" altLang="en-US" sz="3200" b="1" dirty="0">
              <a:solidFill>
                <a:srgbClr val="FFFF00"/>
              </a:solidFill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70568" y="1328967"/>
            <a:ext cx="965086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dirty="0" err="1">
                <a:solidFill>
                  <a:srgbClr val="FF0000"/>
                </a:solidFill>
                <a:cs typeface="Calibri" panose="020F0502020204030204" pitchFamily="34" charset="0"/>
              </a:rPr>
              <a:t>Bài</a:t>
            </a:r>
            <a:r>
              <a:rPr lang="en-US" altLang="zh-CN" sz="44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cs typeface="Calibri" panose="020F0502020204030204" pitchFamily="34" charset="0"/>
              </a:rPr>
              <a:t>văn</a:t>
            </a:r>
            <a:r>
              <a:rPr lang="en-US" altLang="zh-CN" sz="44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cs typeface="Calibri" panose="020F0502020204030204" pitchFamily="34" charset="0"/>
              </a:rPr>
              <a:t>tả</a:t>
            </a:r>
            <a:r>
              <a:rPr lang="en-US" altLang="zh-CN" sz="44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cs typeface="Calibri" panose="020F0502020204030204" pitchFamily="34" charset="0"/>
              </a:rPr>
              <a:t>người</a:t>
            </a:r>
            <a:r>
              <a:rPr lang="en-US" altLang="zh-CN" sz="44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cs typeface="Calibri" panose="020F0502020204030204" pitchFamily="34" charset="0"/>
              </a:rPr>
              <a:t>gồm</a:t>
            </a:r>
            <a:r>
              <a:rPr lang="en-US" altLang="zh-CN" sz="4400" dirty="0">
                <a:solidFill>
                  <a:srgbClr val="FF0000"/>
                </a:solidFill>
                <a:cs typeface="Calibri" panose="020F0502020204030204" pitchFamily="34" charset="0"/>
              </a:rPr>
              <a:t> 3 </a:t>
            </a:r>
            <a:r>
              <a:rPr lang="en-US" altLang="zh-CN" sz="4400" dirty="0" err="1">
                <a:solidFill>
                  <a:srgbClr val="FF0000"/>
                </a:solidFill>
                <a:cs typeface="Calibri" panose="020F0502020204030204" pitchFamily="34" charset="0"/>
              </a:rPr>
              <a:t>phần</a:t>
            </a:r>
            <a:r>
              <a:rPr lang="en-US" altLang="zh-CN" sz="4400" dirty="0" smtClean="0">
                <a:solidFill>
                  <a:srgbClr val="FF0000"/>
                </a:solidFill>
                <a:cs typeface="Calibri" panose="020F0502020204030204" pitchFamily="34" charset="0"/>
              </a:rPr>
              <a:t>:</a:t>
            </a:r>
            <a:endParaRPr lang="zh-CN" altLang="en-US" sz="4400" dirty="0"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8940E6-4489-4B23-B7DB-D8FBCBBE6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4" b="89778" l="7143" r="89286">
                        <a14:foregroundMark x1="50446" y1="78667" x2="50446" y2="78667"/>
                        <a14:foregroundMark x1="36607" y1="78222" x2="36607" y2="78222"/>
                        <a14:foregroundMark x1="23214" y1="73333" x2="23214" y2="73333"/>
                        <a14:foregroundMark x1="23214" y1="64444" x2="23214" y2="64444"/>
                        <a14:foregroundMark x1="17411" y1="54222" x2="17411" y2="54222"/>
                        <a14:foregroundMark x1="16518" y1="54667" x2="16518" y2="54667"/>
                        <a14:foregroundMark x1="15625" y1="52889" x2="15625" y2="52889"/>
                        <a14:foregroundMark x1="23661" y1="59556" x2="23661" y2="59556"/>
                        <a14:foregroundMark x1="24554" y1="64000" x2="24554" y2="64000"/>
                        <a14:foregroundMark x1="24554" y1="64000" x2="24554" y2="64000"/>
                        <a14:foregroundMark x1="23661" y1="62222" x2="23661" y2="62222"/>
                        <a14:foregroundMark x1="20089" y1="62667" x2="19643" y2="62667"/>
                        <a14:foregroundMark x1="12946" y1="44000" x2="12946" y2="44000"/>
                        <a14:foregroundMark x1="11607" y1="34667" x2="11607" y2="34667"/>
                        <a14:foregroundMark x1="13839" y1="24889" x2="13839" y2="24889"/>
                        <a14:foregroundMark x1="20536" y1="20000" x2="20536" y2="20000"/>
                        <a14:foregroundMark x1="20089" y1="16444" x2="20089" y2="16444"/>
                        <a14:foregroundMark x1="29464" y1="15111" x2="29464" y2="15111"/>
                        <a14:foregroundMark x1="40625" y1="12000" x2="40625" y2="12000"/>
                        <a14:foregroundMark x1="47768" y1="12889" x2="47768" y2="12889"/>
                        <a14:foregroundMark x1="59375" y1="18667" x2="59375" y2="18667"/>
                        <a14:foregroundMark x1="63839" y1="16444" x2="63839" y2="16444"/>
                        <a14:foregroundMark x1="63393" y1="12000" x2="63393" y2="12000"/>
                        <a14:foregroundMark x1="69196" y1="8889" x2="69196" y2="8889"/>
                        <a14:foregroundMark x1="70982" y1="15111" x2="70982" y2="15111"/>
                        <a14:foregroundMark x1="73661" y1="20889" x2="74107" y2="22667"/>
                        <a14:foregroundMark x1="69196" y1="30222" x2="69196" y2="30222"/>
                        <a14:foregroundMark x1="69196" y1="39556" x2="70536" y2="39556"/>
                        <a14:foregroundMark x1="75000" y1="42222" x2="75000" y2="43556"/>
                        <a14:foregroundMark x1="74107" y1="49778" x2="74107" y2="49778"/>
                        <a14:foregroundMark x1="71875" y1="58222" x2="71875" y2="58222"/>
                        <a14:foregroundMark x1="71875" y1="61778" x2="71875" y2="61778"/>
                        <a14:foregroundMark x1="71875" y1="65333" x2="71875" y2="65333"/>
                        <a14:foregroundMark x1="71875" y1="69333" x2="69643" y2="75111"/>
                        <a14:foregroundMark x1="68750" y1="76000" x2="67411" y2="77333"/>
                        <a14:foregroundMark x1="62946" y1="77333" x2="62946" y2="77333"/>
                        <a14:foregroundMark x1="60714" y1="77778" x2="60714" y2="77778"/>
                        <a14:foregroundMark x1="58482" y1="77778" x2="58482" y2="77778"/>
                        <a14:foregroundMark x1="52232" y1="78222" x2="52232" y2="78222"/>
                        <a14:foregroundMark x1="46875" y1="79111" x2="46875" y2="79111"/>
                        <a14:foregroundMark x1="39732" y1="81778" x2="39732" y2="81778"/>
                        <a14:foregroundMark x1="30357" y1="82222" x2="30357" y2="82222"/>
                        <a14:foregroundMark x1="32143" y1="78667" x2="32143" y2="78667"/>
                        <a14:foregroundMark x1="32589" y1="78667" x2="32589" y2="78667"/>
                        <a14:foregroundMark x1="30804" y1="78667" x2="30804" y2="78667"/>
                        <a14:foregroundMark x1="27232" y1="77778" x2="27232" y2="77778"/>
                        <a14:foregroundMark x1="22321" y1="73778" x2="22321" y2="73778"/>
                        <a14:foregroundMark x1="20089" y1="70667" x2="20089" y2="70667"/>
                        <a14:foregroundMark x1="16071" y1="63556" x2="16071" y2="63556"/>
                        <a14:foregroundMark x1="14286" y1="61333" x2="14286" y2="61333"/>
                        <a14:foregroundMark x1="10714" y1="58667" x2="10714" y2="58667"/>
                        <a14:foregroundMark x1="10714" y1="50667" x2="10714" y2="50667"/>
                        <a14:foregroundMark x1="10714" y1="40889" x2="10714" y2="40889"/>
                        <a14:foregroundMark x1="18750" y1="39556" x2="18750" y2="39556"/>
                        <a14:foregroundMark x1="12946" y1="42667" x2="12946" y2="43111"/>
                        <a14:foregroundMark x1="15625" y1="52000" x2="15625" y2="52000"/>
                        <a14:foregroundMark x1="19643" y1="69778" x2="19643" y2="69778"/>
                        <a14:foregroundMark x1="16964" y1="66667" x2="16964" y2="66667"/>
                        <a14:foregroundMark x1="13393" y1="60444" x2="13393" y2="60444"/>
                        <a14:foregroundMark x1="10268" y1="51111" x2="10268" y2="51111"/>
                        <a14:foregroundMark x1="10714" y1="56444" x2="10714" y2="56444"/>
                        <a14:foregroundMark x1="7589" y1="49333" x2="7589" y2="49333"/>
                        <a14:foregroundMark x1="70536" y1="17778" x2="72321" y2="18667"/>
                        <a14:foregroundMark x1="75000" y1="19111" x2="75000" y2="19111"/>
                        <a14:foregroundMark x1="75000" y1="16444" x2="75000" y2="16444"/>
                        <a14:foregroundMark x1="75446" y1="8444" x2="75446" y2="8444"/>
                        <a14:foregroundMark x1="70089" y1="9333" x2="70089" y2="9333"/>
                        <a14:foregroundMark x1="63393" y1="9778" x2="63393" y2="10222"/>
                        <a14:foregroundMark x1="65625" y1="8444" x2="65625" y2="8444"/>
                        <a14:foregroundMark x1="66964" y1="4444" x2="66964" y2="4444"/>
                        <a14:foregroundMark x1="58482" y1="24444" x2="58482" y2="24444"/>
                        <a14:foregroundMark x1="40179" y1="30667" x2="40179" y2="30667"/>
                        <a14:foregroundMark x1="38393" y1="19111" x2="38393" y2="1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529" y="156534"/>
            <a:ext cx="1100929" cy="1105843"/>
          </a:xfrm>
          <a:prstGeom prst="rect">
            <a:avLst/>
          </a:prstGeom>
        </p:spPr>
      </p:pic>
      <p:sp>
        <p:nvSpPr>
          <p:cNvPr id="10" name="矩形 3">
            <a:extLst>
              <a:ext uri="{FF2B5EF4-FFF2-40B4-BE49-F238E27FC236}">
                <a16:creationId xmlns:a16="http://schemas.microsoft.com/office/drawing/2014/main" xmlns="" id="{BA9CB46D-E4BC-4B61-9152-059644335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96" y="2211877"/>
            <a:ext cx="899772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 err="1">
                <a:solidFill>
                  <a:srgbClr val="0070C0"/>
                </a:solidFill>
                <a:cs typeface="Calibri" panose="020F0502020204030204" pitchFamily="34" charset="0"/>
              </a:rPr>
              <a:t>Mở</a:t>
            </a:r>
            <a:r>
              <a:rPr lang="en-US" altLang="zh-CN" sz="32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cs typeface="Calibri" panose="020F0502020204030204" pitchFamily="34" charset="0"/>
              </a:rPr>
              <a:t>bài</a:t>
            </a:r>
            <a:r>
              <a:rPr lang="en-US" altLang="zh-CN" sz="3200" dirty="0">
                <a:solidFill>
                  <a:srgbClr val="0070C0"/>
                </a:solidFill>
                <a:cs typeface="Calibri" panose="020F0502020204030204" pitchFamily="34" charset="0"/>
              </a:rPr>
              <a:t>: </a:t>
            </a:r>
            <a:r>
              <a:rPr lang="en-US" altLang="zh-CN" sz="3200" dirty="0" err="1">
                <a:cs typeface="Calibri" panose="020F0502020204030204" pitchFamily="34" charset="0"/>
              </a:rPr>
              <a:t>Giới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thiệu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người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định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tả</a:t>
            </a:r>
            <a:r>
              <a:rPr lang="en-US" altLang="zh-CN" sz="3200" dirty="0">
                <a:cs typeface="Calibri" panose="020F0502020204030204" pitchFamily="34" charset="0"/>
              </a:rPr>
              <a:t>.</a:t>
            </a:r>
            <a:endParaRPr lang="zh-CN" altLang="en-US" sz="3200" dirty="0">
              <a:cs typeface="Calibri" panose="020F0502020204030204" pitchFamily="34" charset="0"/>
            </a:endParaRPr>
          </a:p>
        </p:txBody>
      </p:sp>
      <p:sp>
        <p:nvSpPr>
          <p:cNvPr id="11" name="矩形 3">
            <a:extLst>
              <a:ext uri="{FF2B5EF4-FFF2-40B4-BE49-F238E27FC236}">
                <a16:creationId xmlns:a16="http://schemas.microsoft.com/office/drawing/2014/main" xmlns="" id="{EEC75495-F87C-4C5F-ACB7-0B54F0979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96" y="2961800"/>
            <a:ext cx="946425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 err="1">
                <a:solidFill>
                  <a:srgbClr val="0070C0"/>
                </a:solidFill>
                <a:cs typeface="Calibri" panose="020F0502020204030204" pitchFamily="34" charset="0"/>
              </a:rPr>
              <a:t>Thân</a:t>
            </a:r>
            <a:r>
              <a:rPr lang="en-US" altLang="zh-CN" sz="32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cs typeface="Calibri" panose="020F0502020204030204" pitchFamily="34" charset="0"/>
              </a:rPr>
              <a:t>bài</a:t>
            </a:r>
            <a:r>
              <a:rPr lang="en-US" altLang="zh-CN" sz="3200" dirty="0">
                <a:solidFill>
                  <a:srgbClr val="0070C0"/>
                </a:solidFill>
                <a:cs typeface="Calibri" panose="020F0502020204030204" pitchFamily="34" charset="0"/>
              </a:rPr>
              <a:t>:</a:t>
            </a:r>
            <a:endParaRPr lang="zh-CN" altLang="en-US" sz="32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xmlns="" id="{4A7CEF6A-D35A-403B-B792-0338DFD22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96" y="5176129"/>
            <a:ext cx="899772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 err="1">
                <a:solidFill>
                  <a:srgbClr val="0070C0"/>
                </a:solidFill>
                <a:cs typeface="Calibri" panose="020F0502020204030204" pitchFamily="34" charset="0"/>
              </a:rPr>
              <a:t>Kết</a:t>
            </a:r>
            <a:r>
              <a:rPr lang="en-US" altLang="zh-CN" sz="32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cs typeface="Calibri" panose="020F0502020204030204" pitchFamily="34" charset="0"/>
              </a:rPr>
              <a:t>bài</a:t>
            </a:r>
            <a:r>
              <a:rPr lang="en-US" altLang="zh-CN" sz="3200" dirty="0">
                <a:solidFill>
                  <a:srgbClr val="0070C0"/>
                </a:solidFill>
                <a:cs typeface="Calibri" panose="020F0502020204030204" pitchFamily="34" charset="0"/>
              </a:rPr>
              <a:t>: </a:t>
            </a:r>
            <a:r>
              <a:rPr lang="en-US" altLang="zh-CN" sz="3200" dirty="0" err="1">
                <a:cs typeface="Calibri" panose="020F0502020204030204" pitchFamily="34" charset="0"/>
              </a:rPr>
              <a:t>Nêu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cảm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nghĩ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về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người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được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tả</a:t>
            </a:r>
            <a:r>
              <a:rPr lang="en-US" altLang="zh-CN" sz="3200" dirty="0">
                <a:cs typeface="Calibri" panose="020F0502020204030204" pitchFamily="34" charset="0"/>
              </a:rPr>
              <a:t>.</a:t>
            </a:r>
            <a:endParaRPr lang="zh-CN" altLang="en-US" sz="3200" dirty="0">
              <a:cs typeface="Calibri" panose="020F0502020204030204" pitchFamily="34" charset="0"/>
            </a:endParaRPr>
          </a:p>
        </p:txBody>
      </p:sp>
      <p:sp>
        <p:nvSpPr>
          <p:cNvPr id="13" name="矩形 3">
            <a:extLst>
              <a:ext uri="{FF2B5EF4-FFF2-40B4-BE49-F238E27FC236}">
                <a16:creationId xmlns:a16="http://schemas.microsoft.com/office/drawing/2014/main" xmlns="" id="{FFC1CCF1-7793-40FC-A2D0-95F0FA229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074" y="2965053"/>
            <a:ext cx="8997722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cs typeface="Calibri" panose="020F0502020204030204" pitchFamily="34" charset="0"/>
              </a:rPr>
              <a:t>a) </a:t>
            </a:r>
            <a:r>
              <a:rPr lang="en-US" altLang="zh-CN" sz="3200" dirty="0" err="1">
                <a:cs typeface="Calibri" panose="020F0502020204030204" pitchFamily="34" charset="0"/>
              </a:rPr>
              <a:t>Tả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ngoại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hình</a:t>
            </a:r>
            <a:r>
              <a:rPr lang="en-US" altLang="zh-CN" sz="3200" dirty="0">
                <a:cs typeface="Calibri" panose="020F0502020204030204" pitchFamily="34" charset="0"/>
              </a:rPr>
              <a:t> (</a:t>
            </a:r>
            <a:r>
              <a:rPr lang="en-US" altLang="zh-CN" sz="3200" dirty="0" err="1">
                <a:cs typeface="Calibri" panose="020F0502020204030204" pitchFamily="34" charset="0"/>
              </a:rPr>
              <a:t>đặc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điểm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nổi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bật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về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tầm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vóc</a:t>
            </a:r>
            <a:r>
              <a:rPr lang="en-US" altLang="zh-CN" sz="3200" dirty="0"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cs typeface="Calibri" panose="020F0502020204030204" pitchFamily="34" charset="0"/>
              </a:rPr>
              <a:t>cách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ăn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mặc</a:t>
            </a:r>
            <a:r>
              <a:rPr lang="en-US" altLang="zh-CN" sz="3200" dirty="0"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cs typeface="Calibri" panose="020F0502020204030204" pitchFamily="34" charset="0"/>
              </a:rPr>
              <a:t>khuôn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mặt</a:t>
            </a:r>
            <a:r>
              <a:rPr lang="en-US" altLang="zh-CN" sz="3200" dirty="0"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cs typeface="Calibri" panose="020F0502020204030204" pitchFamily="34" charset="0"/>
              </a:rPr>
              <a:t>mái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tóc</a:t>
            </a:r>
            <a:r>
              <a:rPr lang="en-US" altLang="zh-CN" sz="3200" dirty="0"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cs typeface="Calibri" panose="020F0502020204030204" pitchFamily="34" charset="0"/>
              </a:rPr>
              <a:t>cặp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mắt</a:t>
            </a:r>
            <a:r>
              <a:rPr lang="en-US" altLang="zh-CN" sz="3200" dirty="0"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cs typeface="Calibri" panose="020F0502020204030204" pitchFamily="34" charset="0"/>
              </a:rPr>
              <a:t>hàm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răng</a:t>
            </a:r>
            <a:r>
              <a:rPr lang="en-US" altLang="zh-CN" sz="3200" dirty="0">
                <a:cs typeface="Calibri" panose="020F0502020204030204" pitchFamily="34" charset="0"/>
              </a:rPr>
              <a:t>,...).</a:t>
            </a:r>
            <a:endParaRPr lang="zh-CN" altLang="en-US" sz="3200" dirty="0">
              <a:cs typeface="Calibri" panose="020F0502020204030204" pitchFamily="34" charset="0"/>
            </a:endParaRPr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xmlns="" id="{A624C043-DCC7-4EFF-9DED-5659A00BC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074" y="4042271"/>
            <a:ext cx="8997722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cs typeface="Calibri" panose="020F0502020204030204" pitchFamily="34" charset="0"/>
              </a:rPr>
              <a:t>b) </a:t>
            </a:r>
            <a:r>
              <a:rPr lang="en-US" altLang="zh-CN" sz="3200" dirty="0" err="1">
                <a:cs typeface="Calibri" panose="020F0502020204030204" pitchFamily="34" charset="0"/>
              </a:rPr>
              <a:t>Tả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tính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cách</a:t>
            </a:r>
            <a:r>
              <a:rPr lang="en-US" altLang="zh-CN" sz="3200" dirty="0"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cs typeface="Calibri" panose="020F0502020204030204" pitchFamily="34" charset="0"/>
              </a:rPr>
              <a:t>hoạt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động</a:t>
            </a:r>
            <a:r>
              <a:rPr lang="en-US" altLang="zh-CN" sz="3200" dirty="0">
                <a:cs typeface="Calibri" panose="020F0502020204030204" pitchFamily="34" charset="0"/>
              </a:rPr>
              <a:t> (</a:t>
            </a:r>
            <a:r>
              <a:rPr lang="en-US" altLang="zh-CN" sz="3200" dirty="0" err="1">
                <a:cs typeface="Calibri" panose="020F0502020204030204" pitchFamily="34" charset="0"/>
              </a:rPr>
              <a:t>lời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nói</a:t>
            </a:r>
            <a:r>
              <a:rPr lang="en-US" altLang="zh-CN" sz="3200" dirty="0"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cs typeface="Calibri" panose="020F0502020204030204" pitchFamily="34" charset="0"/>
              </a:rPr>
              <a:t>cử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chỉ</a:t>
            </a:r>
            <a:r>
              <a:rPr lang="en-US" altLang="zh-CN" sz="3200" dirty="0"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cs typeface="Calibri" panose="020F0502020204030204" pitchFamily="34" charset="0"/>
              </a:rPr>
              <a:t>thói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quen</a:t>
            </a:r>
            <a:r>
              <a:rPr lang="en-US" altLang="zh-CN" sz="3200" dirty="0"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cs typeface="Calibri" panose="020F0502020204030204" pitchFamily="34" charset="0"/>
              </a:rPr>
              <a:t>cách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cư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xử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với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người</a:t>
            </a:r>
            <a:r>
              <a:rPr lang="en-US" altLang="zh-CN" sz="3200" dirty="0"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cs typeface="Calibri" panose="020F0502020204030204" pitchFamily="34" charset="0"/>
              </a:rPr>
              <a:t>khác</a:t>
            </a:r>
            <a:r>
              <a:rPr lang="en-US" altLang="zh-CN" sz="3200" dirty="0">
                <a:cs typeface="Calibri" panose="020F0502020204030204" pitchFamily="34" charset="0"/>
              </a:rPr>
              <a:t>,…).</a:t>
            </a:r>
            <a:endParaRPr lang="zh-CN" altLang="en-US" sz="32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47" y="-24064"/>
            <a:ext cx="5451106" cy="54511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" y="12032"/>
            <a:ext cx="3125816" cy="4123464"/>
          </a:xfrm>
          <a:prstGeom prst="rect">
            <a:avLst/>
          </a:prstGeom>
        </p:spPr>
      </p:pic>
      <p:sp>
        <p:nvSpPr>
          <p:cNvPr id="9" name="MH_Number_1">
            <a:extLst>
              <a:ext uri="{FF2B5EF4-FFF2-40B4-BE49-F238E27FC236}">
                <a16:creationId xmlns:a16="http://schemas.microsoft.com/office/drawing/2014/main" xmlns="" id="{027C5985-1386-4918-9D94-2DCBDFD3C694}"/>
              </a:ext>
            </a:extLst>
          </p:cNvPr>
          <p:cNvSpPr/>
          <p:nvPr/>
        </p:nvSpPr>
        <p:spPr>
          <a:xfrm>
            <a:off x="3516658" y="3859731"/>
            <a:ext cx="715358" cy="6867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Times New Roman" panose="02020603050405020304" pitchFamily="18" charset="0"/>
              </a:rPr>
              <a:t>02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MH_Entry_1">
            <a:extLst>
              <a:ext uri="{FF2B5EF4-FFF2-40B4-BE49-F238E27FC236}">
                <a16:creationId xmlns:a16="http://schemas.microsoft.com/office/drawing/2014/main" xmlns="" id="{24BE2BED-2DAA-43D7-8B29-8CE21CD1D895}"/>
              </a:ext>
            </a:extLst>
          </p:cNvPr>
          <p:cNvSpPr/>
          <p:nvPr/>
        </p:nvSpPr>
        <p:spPr>
          <a:xfrm>
            <a:off x="4457797" y="3859731"/>
            <a:ext cx="4634344" cy="686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lexander" panose="02040603050506020204" pitchFamily="18" charset="0"/>
                <a:ea typeface="字魂59号-创粗黑" panose="00000500000000000000" pitchFamily="2" charset="-122"/>
                <a:cs typeface="+mn-cs"/>
              </a:rPr>
              <a:t>HÌNH</a:t>
            </a:r>
            <a:r>
              <a:rPr kumimoji="0" lang="en-US" altLang="zh-CN" sz="3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lexander" panose="02040603050506020204" pitchFamily="18" charset="0"/>
                <a:ea typeface="字魂59号-创粗黑" panose="00000500000000000000" pitchFamily="2" charset="-122"/>
                <a:cs typeface="+mn-cs"/>
              </a:rPr>
              <a:t> THÀNH KIẾN THỨC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lexander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3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H_Entry_1"/>
          <p:cNvSpPr/>
          <p:nvPr/>
        </p:nvSpPr>
        <p:spPr>
          <a:xfrm>
            <a:off x="93643" y="0"/>
            <a:ext cx="7762733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1.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Đọc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văn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sau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ghi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lại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những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đặc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điểm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ngoại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hình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của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bà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(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mái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tóc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đôi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mắt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khuôn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mặt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,…):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xmlns="" id="{9CB40474-B537-4912-B49D-2A50F0B719B6}"/>
              </a:ext>
            </a:extLst>
          </p:cNvPr>
          <p:cNvSpPr/>
          <p:nvPr/>
        </p:nvSpPr>
        <p:spPr>
          <a:xfrm>
            <a:off x="255885" y="1023200"/>
            <a:ext cx="11680231" cy="5834800"/>
          </a:xfrm>
          <a:prstGeom prst="roundRect">
            <a:avLst>
              <a:gd name="adj" fmla="val 8398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8" name="矩形 3">
            <a:extLst>
              <a:ext uri="{FF2B5EF4-FFF2-40B4-BE49-F238E27FC236}">
                <a16:creationId xmlns:a16="http://schemas.microsoft.com/office/drawing/2014/main" xmlns="" id="{293F647F-4774-4DDF-BD98-61397F10B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951" y="1041067"/>
            <a:ext cx="2651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Bà</a:t>
            </a:r>
            <a:r>
              <a:rPr lang="en-US" altLang="zh-CN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tôi</a:t>
            </a:r>
            <a:endParaRPr lang="zh-CN" altLang="en-US" sz="32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29" name="矩形 3">
            <a:extLst>
              <a:ext uri="{FF2B5EF4-FFF2-40B4-BE49-F238E27FC236}">
                <a16:creationId xmlns:a16="http://schemas.microsoft.com/office/drawing/2014/main" xmlns="" id="{D0588957-ED33-4221-9B8D-10B8A8D6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4" y="1687193"/>
            <a:ext cx="11364686" cy="51706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3000" dirty="0">
                <a:cs typeface="Calibri" panose="020F0502020204030204" pitchFamily="34" charset="0"/>
              </a:rPr>
              <a:t>	</a:t>
            </a:r>
            <a:r>
              <a:rPr lang="en-US" altLang="zh-CN" sz="3000" dirty="0" err="1">
                <a:cs typeface="Calibri" panose="020F0502020204030204" pitchFamily="34" charset="0"/>
              </a:rPr>
              <a:t>Bà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tôi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ngồi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cạnh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tôi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chải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đầu</a:t>
            </a:r>
            <a:r>
              <a:rPr lang="en-US" altLang="zh-CN" sz="3000" dirty="0">
                <a:cs typeface="Calibri" panose="020F0502020204030204" pitchFamily="34" charset="0"/>
              </a:rPr>
              <a:t>. </a:t>
            </a:r>
            <a:r>
              <a:rPr lang="en-US" altLang="zh-CN" sz="3000" dirty="0" err="1">
                <a:cs typeface="Calibri" panose="020F0502020204030204" pitchFamily="34" charset="0"/>
              </a:rPr>
              <a:t>Tóc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bà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đen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và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dạy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kì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lạ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phủ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kín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cả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hai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vai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xõa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xuống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ngực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xuống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đầu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gối</a:t>
            </a:r>
            <a:r>
              <a:rPr lang="en-US" altLang="zh-CN" sz="3000" dirty="0">
                <a:cs typeface="Calibri" panose="020F0502020204030204" pitchFamily="34" charset="0"/>
              </a:rPr>
              <a:t>. </a:t>
            </a:r>
            <a:r>
              <a:rPr lang="en-US" altLang="zh-CN" sz="3000" dirty="0" err="1">
                <a:cs typeface="Calibri" panose="020F0502020204030204" pitchFamily="34" charset="0"/>
              </a:rPr>
              <a:t>Một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tay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khẽ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nâng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mớ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tóc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lên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và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ướm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trên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tay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bà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đưa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một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cách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khó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khăn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chiếc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lược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thưa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bằng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gỗ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vào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mớ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tóc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dày</a:t>
            </a:r>
            <a:r>
              <a:rPr lang="en-US" altLang="zh-CN" sz="3000" dirty="0"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altLang="zh-CN" sz="3000" dirty="0">
                <a:cs typeface="Calibri" panose="020F0502020204030204" pitchFamily="34" charset="0"/>
              </a:rPr>
              <a:t>	</a:t>
            </a:r>
            <a:r>
              <a:rPr lang="en-US" altLang="zh-CN" sz="3000" dirty="0" err="1">
                <a:cs typeface="Calibri" panose="020F0502020204030204" pitchFamily="34" charset="0"/>
              </a:rPr>
              <a:t>Giọng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bà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trầm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bổng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ngân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nga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như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tiếng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chuông</a:t>
            </a:r>
            <a:r>
              <a:rPr lang="en-US" altLang="zh-CN" sz="3000" dirty="0">
                <a:cs typeface="Calibri" panose="020F0502020204030204" pitchFamily="34" charset="0"/>
              </a:rPr>
              <a:t>. </a:t>
            </a:r>
            <a:r>
              <a:rPr lang="en-US" altLang="zh-CN" sz="3000" dirty="0" err="1">
                <a:cs typeface="Calibri" panose="020F0502020204030204" pitchFamily="34" charset="0"/>
              </a:rPr>
              <a:t>Nó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khắc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sâu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vào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trí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nhớ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tôi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dễ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dàng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và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như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những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đóa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hoa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cũng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dịu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dàng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rực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rỡ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đầy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nhựa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sống</a:t>
            </a:r>
            <a:r>
              <a:rPr lang="en-US" altLang="zh-CN" sz="3000" dirty="0">
                <a:cs typeface="Calibri" panose="020F0502020204030204" pitchFamily="34" charset="0"/>
              </a:rPr>
              <a:t>. Khi </a:t>
            </a:r>
            <a:r>
              <a:rPr lang="en-US" altLang="zh-CN" sz="3000" dirty="0" err="1">
                <a:cs typeface="Calibri" panose="020F0502020204030204" pitchFamily="34" charset="0"/>
              </a:rPr>
              <a:t>bà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mỉm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cười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hai</a:t>
            </a:r>
            <a:r>
              <a:rPr lang="en-US" altLang="zh-CN" sz="3000" dirty="0">
                <a:cs typeface="Calibri" panose="020F0502020204030204" pitchFamily="34" charset="0"/>
              </a:rPr>
              <a:t> con </a:t>
            </a:r>
            <a:r>
              <a:rPr lang="en-US" altLang="zh-CN" sz="3000" dirty="0" err="1">
                <a:cs typeface="Calibri" panose="020F0502020204030204" pitchFamily="34" charset="0"/>
              </a:rPr>
              <a:t>ngươi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đen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sẫm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nở</a:t>
            </a:r>
            <a:r>
              <a:rPr lang="en-US" altLang="zh-CN" sz="3000" dirty="0">
                <a:cs typeface="Calibri" panose="020F0502020204030204" pitchFamily="34" charset="0"/>
              </a:rPr>
              <a:t> ra, long </a:t>
            </a:r>
            <a:r>
              <a:rPr lang="en-US" altLang="zh-CN" sz="3000" dirty="0" err="1">
                <a:cs typeface="Calibri" panose="020F0502020204030204" pitchFamily="34" charset="0"/>
              </a:rPr>
              <a:t>lanh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dịu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hiền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khó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tả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đôi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mắt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ánh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lên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những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tia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sáng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ấm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áp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tươi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vui</a:t>
            </a:r>
            <a:r>
              <a:rPr lang="en-US" altLang="zh-CN" sz="3000" dirty="0">
                <a:cs typeface="Calibri" panose="020F0502020204030204" pitchFamily="34" charset="0"/>
              </a:rPr>
              <a:t>. </a:t>
            </a:r>
            <a:r>
              <a:rPr lang="en-US" altLang="zh-CN" sz="3000" dirty="0" err="1">
                <a:cs typeface="Calibri" panose="020F0502020204030204" pitchFamily="34" charset="0"/>
              </a:rPr>
              <a:t>Mặc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dù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trên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đôi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má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ngăm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ngăm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đã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có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nhiều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nếp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nhăn</a:t>
            </a:r>
            <a:r>
              <a:rPr lang="en-US" altLang="zh-CN" sz="3000" dirty="0">
                <a:cs typeface="Calibri" panose="020F0502020204030204" pitchFamily="34" charset="0"/>
              </a:rPr>
              <a:t>, </a:t>
            </a:r>
            <a:r>
              <a:rPr lang="en-US" altLang="zh-CN" sz="3000" dirty="0" err="1">
                <a:cs typeface="Calibri" panose="020F0502020204030204" pitchFamily="34" charset="0"/>
              </a:rPr>
              <a:t>khuôn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mặt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của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bà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tôi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hình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như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vẫn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tươi</a:t>
            </a:r>
            <a:r>
              <a:rPr lang="en-US" altLang="zh-CN" sz="3000" dirty="0"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cs typeface="Calibri" panose="020F0502020204030204" pitchFamily="34" charset="0"/>
              </a:rPr>
              <a:t>trẻ</a:t>
            </a:r>
            <a:r>
              <a:rPr lang="en-US" altLang="zh-CN" sz="3000" dirty="0">
                <a:cs typeface="Calibri" panose="020F0502020204030204" pitchFamily="34" charset="0"/>
              </a:rPr>
              <a:t>.</a:t>
            </a:r>
          </a:p>
          <a:p>
            <a:pPr algn="r"/>
            <a:r>
              <a:rPr lang="en-US" altLang="zh-CN" sz="3000" dirty="0">
                <a:cs typeface="Calibri" panose="020F0502020204030204" pitchFamily="34" charset="0"/>
              </a:rPr>
              <a:t>Theo MÁC-XIM GO-RƠ-KI</a:t>
            </a:r>
            <a:endParaRPr lang="zh-CN" altLang="en-US" sz="30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">
            <a:extLst>
              <a:ext uri="{FF2B5EF4-FFF2-40B4-BE49-F238E27FC236}">
                <a16:creationId xmlns:a16="http://schemas.microsoft.com/office/drawing/2014/main" xmlns="" id="{31A3A5D4-5ADD-454E-8F0D-5D28F4BA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608" y="410064"/>
            <a:ext cx="68157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văn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tả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những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đặc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điểm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ngoại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hình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nào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của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bà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?</a:t>
            </a:r>
            <a:endParaRPr lang="zh-CN" altLang="en-US" sz="3200" b="1" dirty="0">
              <a:solidFill>
                <a:srgbClr val="FFFF00"/>
              </a:solidFill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1FF694D-8057-4974-93D1-A93C48990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4" b="89778" l="7143" r="89286">
                        <a14:foregroundMark x1="50446" y1="78667" x2="50446" y2="78667"/>
                        <a14:foregroundMark x1="36607" y1="78222" x2="36607" y2="78222"/>
                        <a14:foregroundMark x1="23214" y1="73333" x2="23214" y2="73333"/>
                        <a14:foregroundMark x1="23214" y1="64444" x2="23214" y2="64444"/>
                        <a14:foregroundMark x1="17411" y1="54222" x2="17411" y2="54222"/>
                        <a14:foregroundMark x1="16518" y1="54667" x2="16518" y2="54667"/>
                        <a14:foregroundMark x1="15625" y1="52889" x2="15625" y2="52889"/>
                        <a14:foregroundMark x1="23661" y1="59556" x2="23661" y2="59556"/>
                        <a14:foregroundMark x1="24554" y1="64000" x2="24554" y2="64000"/>
                        <a14:foregroundMark x1="24554" y1="64000" x2="24554" y2="64000"/>
                        <a14:foregroundMark x1="23661" y1="62222" x2="23661" y2="62222"/>
                        <a14:foregroundMark x1="20089" y1="62667" x2="19643" y2="62667"/>
                        <a14:foregroundMark x1="12946" y1="44000" x2="12946" y2="44000"/>
                        <a14:foregroundMark x1="11607" y1="34667" x2="11607" y2="34667"/>
                        <a14:foregroundMark x1="13839" y1="24889" x2="13839" y2="24889"/>
                        <a14:foregroundMark x1="20536" y1="20000" x2="20536" y2="20000"/>
                        <a14:foregroundMark x1="20089" y1="16444" x2="20089" y2="16444"/>
                        <a14:foregroundMark x1="29464" y1="15111" x2="29464" y2="15111"/>
                        <a14:foregroundMark x1="40625" y1="12000" x2="40625" y2="12000"/>
                        <a14:foregroundMark x1="47768" y1="12889" x2="47768" y2="12889"/>
                        <a14:foregroundMark x1="59375" y1="18667" x2="59375" y2="18667"/>
                        <a14:foregroundMark x1="63839" y1="16444" x2="63839" y2="16444"/>
                        <a14:foregroundMark x1="63393" y1="12000" x2="63393" y2="12000"/>
                        <a14:foregroundMark x1="69196" y1="8889" x2="69196" y2="8889"/>
                        <a14:foregroundMark x1="70982" y1="15111" x2="70982" y2="15111"/>
                        <a14:foregroundMark x1="73661" y1="20889" x2="74107" y2="22667"/>
                        <a14:foregroundMark x1="69196" y1="30222" x2="69196" y2="30222"/>
                        <a14:foregroundMark x1="69196" y1="39556" x2="70536" y2="39556"/>
                        <a14:foregroundMark x1="75000" y1="42222" x2="75000" y2="43556"/>
                        <a14:foregroundMark x1="74107" y1="49778" x2="74107" y2="49778"/>
                        <a14:foregroundMark x1="71875" y1="58222" x2="71875" y2="58222"/>
                        <a14:foregroundMark x1="71875" y1="61778" x2="71875" y2="61778"/>
                        <a14:foregroundMark x1="71875" y1="65333" x2="71875" y2="65333"/>
                        <a14:foregroundMark x1="71875" y1="69333" x2="69643" y2="75111"/>
                        <a14:foregroundMark x1="68750" y1="76000" x2="67411" y2="77333"/>
                        <a14:foregroundMark x1="62946" y1="77333" x2="62946" y2="77333"/>
                        <a14:foregroundMark x1="60714" y1="77778" x2="60714" y2="77778"/>
                        <a14:foregroundMark x1="58482" y1="77778" x2="58482" y2="77778"/>
                        <a14:foregroundMark x1="52232" y1="78222" x2="52232" y2="78222"/>
                        <a14:foregroundMark x1="46875" y1="79111" x2="46875" y2="79111"/>
                        <a14:foregroundMark x1="39732" y1="81778" x2="39732" y2="81778"/>
                        <a14:foregroundMark x1="30357" y1="82222" x2="30357" y2="82222"/>
                        <a14:foregroundMark x1="32143" y1="78667" x2="32143" y2="78667"/>
                        <a14:foregroundMark x1="32589" y1="78667" x2="32589" y2="78667"/>
                        <a14:foregroundMark x1="30804" y1="78667" x2="30804" y2="78667"/>
                        <a14:foregroundMark x1="27232" y1="77778" x2="27232" y2="77778"/>
                        <a14:foregroundMark x1="22321" y1="73778" x2="22321" y2="73778"/>
                        <a14:foregroundMark x1="20089" y1="70667" x2="20089" y2="70667"/>
                        <a14:foregroundMark x1="16071" y1="63556" x2="16071" y2="63556"/>
                        <a14:foregroundMark x1="14286" y1="61333" x2="14286" y2="61333"/>
                        <a14:foregroundMark x1="10714" y1="58667" x2="10714" y2="58667"/>
                        <a14:foregroundMark x1="10714" y1="50667" x2="10714" y2="50667"/>
                        <a14:foregroundMark x1="10714" y1="40889" x2="10714" y2="40889"/>
                        <a14:foregroundMark x1="18750" y1="39556" x2="18750" y2="39556"/>
                        <a14:foregroundMark x1="12946" y1="42667" x2="12946" y2="43111"/>
                        <a14:foregroundMark x1="15625" y1="52000" x2="15625" y2="52000"/>
                        <a14:foregroundMark x1="19643" y1="69778" x2="19643" y2="69778"/>
                        <a14:foregroundMark x1="16964" y1="66667" x2="16964" y2="66667"/>
                        <a14:foregroundMark x1="13393" y1="60444" x2="13393" y2="60444"/>
                        <a14:foregroundMark x1="10268" y1="51111" x2="10268" y2="51111"/>
                        <a14:foregroundMark x1="10714" y1="56444" x2="10714" y2="56444"/>
                        <a14:foregroundMark x1="7589" y1="49333" x2="7589" y2="49333"/>
                        <a14:foregroundMark x1="70536" y1="17778" x2="72321" y2="18667"/>
                        <a14:foregroundMark x1="75000" y1="19111" x2="75000" y2="19111"/>
                        <a14:foregroundMark x1="75000" y1="16444" x2="75000" y2="16444"/>
                        <a14:foregroundMark x1="75446" y1="8444" x2="75446" y2="8444"/>
                        <a14:foregroundMark x1="70089" y1="9333" x2="70089" y2="9333"/>
                        <a14:foregroundMark x1="63393" y1="9778" x2="63393" y2="10222"/>
                        <a14:foregroundMark x1="65625" y1="8444" x2="65625" y2="8444"/>
                        <a14:foregroundMark x1="66964" y1="4444" x2="66964" y2="4444"/>
                        <a14:foregroundMark x1="58482" y1="24444" x2="58482" y2="24444"/>
                        <a14:foregroundMark x1="40179" y1="30667" x2="40179" y2="30667"/>
                        <a14:foregroundMark x1="38393" y1="19111" x2="38393" y2="1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014" y="461209"/>
            <a:ext cx="1100929" cy="1105843"/>
          </a:xfrm>
          <a:prstGeom prst="rect">
            <a:avLst/>
          </a:prstGeom>
        </p:spPr>
      </p:pic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A3BAFBA3-E61D-40DD-8F32-A7AFE93C3693}"/>
              </a:ext>
            </a:extLst>
          </p:cNvPr>
          <p:cNvSpPr/>
          <p:nvPr/>
        </p:nvSpPr>
        <p:spPr>
          <a:xfrm>
            <a:off x="413657" y="1511246"/>
            <a:ext cx="11364686" cy="5128388"/>
          </a:xfrm>
          <a:prstGeom prst="roundRect">
            <a:avLst>
              <a:gd name="adj" fmla="val 17164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xmlns="" id="{44EA772F-1433-4BDD-82AB-F7972C291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821" y="2139415"/>
            <a:ext cx="96304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Tả</a:t>
            </a:r>
            <a:r>
              <a:rPr lang="en-US" altLang="zh-CN" sz="5400" dirty="0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mái</a:t>
            </a:r>
            <a:r>
              <a:rPr lang="en-US" altLang="zh-CN" sz="5400" dirty="0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tóc</a:t>
            </a:r>
            <a:r>
              <a:rPr lang="en-US" altLang="zh-CN" sz="5400" dirty="0">
                <a:solidFill>
                  <a:schemeClr val="bg1">
                    <a:lumMod val="95000"/>
                  </a:schemeClr>
                </a:solidFill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xmlns="" id="{8CD481AC-14FD-4C9F-97C9-A6FDE641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821" y="3070844"/>
            <a:ext cx="96304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Tả</a:t>
            </a:r>
            <a:r>
              <a:rPr lang="en-US" altLang="zh-CN" sz="5400" dirty="0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đôi</a:t>
            </a:r>
            <a:r>
              <a:rPr lang="en-US" altLang="zh-CN" sz="5400" dirty="0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mắt</a:t>
            </a:r>
            <a:r>
              <a:rPr lang="en-US" altLang="zh-CN" sz="5400" dirty="0">
                <a:solidFill>
                  <a:schemeClr val="bg1">
                    <a:lumMod val="95000"/>
                  </a:schemeClr>
                </a:solidFill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xmlns="" id="{516AE276-3373-40F6-84D5-B57480908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821" y="4075440"/>
            <a:ext cx="96304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Tả</a:t>
            </a:r>
            <a:r>
              <a:rPr lang="en-US" altLang="zh-CN" sz="5400" dirty="0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khuôn</a:t>
            </a:r>
            <a:r>
              <a:rPr lang="en-US" altLang="zh-CN" sz="5400" dirty="0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mặt</a:t>
            </a:r>
            <a:r>
              <a:rPr lang="en-US" altLang="zh-CN" sz="5400" dirty="0">
                <a:solidFill>
                  <a:schemeClr val="bg1">
                    <a:lumMod val="95000"/>
                  </a:schemeClr>
                </a:solidFill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xmlns="" id="{12C44536-47F6-4908-84E0-0F52E3CE0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821" y="5125477"/>
            <a:ext cx="96304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Tả</a:t>
            </a:r>
            <a:r>
              <a:rPr lang="en-US" altLang="zh-CN" sz="5400" dirty="0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giọng</a:t>
            </a:r>
            <a:r>
              <a:rPr lang="en-US" altLang="zh-CN" sz="5400" dirty="0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nói</a:t>
            </a:r>
            <a:r>
              <a:rPr lang="en-US" altLang="zh-CN" sz="5400" dirty="0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của</a:t>
            </a:r>
            <a:r>
              <a:rPr lang="en-US" altLang="zh-CN" sz="5400" dirty="0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người</a:t>
            </a:r>
            <a:r>
              <a:rPr lang="en-US" altLang="zh-CN" sz="5400" dirty="0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5400" dirty="0" err="1"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bà</a:t>
            </a:r>
            <a:r>
              <a:rPr lang="en-US" altLang="zh-CN" sz="5400" dirty="0">
                <a:solidFill>
                  <a:schemeClr val="bg1">
                    <a:lumMod val="95000"/>
                  </a:schemeClr>
                </a:solidFill>
                <a:ea typeface="字魂59号-创粗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441656" y="2015139"/>
            <a:ext cx="27479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solidFill>
                  <a:srgbClr val="293146"/>
                </a:solidFill>
                <a:latin typeface="字魂59号-创粗黑" panose="00000500000000000000" pitchFamily="2" charset="-122"/>
              </a:rPr>
              <a:t>zero</a:t>
            </a:r>
            <a:r>
              <a:rPr lang="zh-CN" altLang="en-US" sz="1600" dirty="0">
                <a:solidFill>
                  <a:srgbClr val="293146"/>
                </a:solidFill>
                <a:latin typeface="字魂59号-创粗黑" panose="00000500000000000000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293146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9489281" y="2029426"/>
            <a:ext cx="2736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29314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24" name="矩形 2">
            <a:extLst>
              <a:ext uri="{FF2B5EF4-FFF2-40B4-BE49-F238E27FC236}">
                <a16:creationId xmlns:a16="http://schemas.microsoft.com/office/drawing/2014/main" xmlns="" id="{F5F66C74-2A40-4235-8E88-3A14D3B4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717" y="-34086"/>
            <a:ext cx="60487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Em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hãy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nêu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những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chi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tiết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tả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đặc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điểm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ngoại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hình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của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bà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? </a:t>
            </a:r>
            <a:endParaRPr lang="zh-CN" altLang="en-US" sz="3200" b="1" dirty="0">
              <a:solidFill>
                <a:srgbClr val="FFFF00"/>
              </a:solidFill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9F51B0D-821E-4CB8-9536-8B7D85DDC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4" b="89778" l="7143" r="89286">
                        <a14:foregroundMark x1="50446" y1="78667" x2="50446" y2="78667"/>
                        <a14:foregroundMark x1="36607" y1="78222" x2="36607" y2="78222"/>
                        <a14:foregroundMark x1="23214" y1="73333" x2="23214" y2="73333"/>
                        <a14:foregroundMark x1="23214" y1="64444" x2="23214" y2="64444"/>
                        <a14:foregroundMark x1="17411" y1="54222" x2="17411" y2="54222"/>
                        <a14:foregroundMark x1="16518" y1="54667" x2="16518" y2="54667"/>
                        <a14:foregroundMark x1="15625" y1="52889" x2="15625" y2="52889"/>
                        <a14:foregroundMark x1="23661" y1="59556" x2="23661" y2="59556"/>
                        <a14:foregroundMark x1="24554" y1="64000" x2="24554" y2="64000"/>
                        <a14:foregroundMark x1="24554" y1="64000" x2="24554" y2="64000"/>
                        <a14:foregroundMark x1="23661" y1="62222" x2="23661" y2="62222"/>
                        <a14:foregroundMark x1="20089" y1="62667" x2="19643" y2="62667"/>
                        <a14:foregroundMark x1="12946" y1="44000" x2="12946" y2="44000"/>
                        <a14:foregroundMark x1="11607" y1="34667" x2="11607" y2="34667"/>
                        <a14:foregroundMark x1="13839" y1="24889" x2="13839" y2="24889"/>
                        <a14:foregroundMark x1="20536" y1="20000" x2="20536" y2="20000"/>
                        <a14:foregroundMark x1="20089" y1="16444" x2="20089" y2="16444"/>
                        <a14:foregroundMark x1="29464" y1="15111" x2="29464" y2="15111"/>
                        <a14:foregroundMark x1="40625" y1="12000" x2="40625" y2="12000"/>
                        <a14:foregroundMark x1="47768" y1="12889" x2="47768" y2="12889"/>
                        <a14:foregroundMark x1="59375" y1="18667" x2="59375" y2="18667"/>
                        <a14:foregroundMark x1="63839" y1="16444" x2="63839" y2="16444"/>
                        <a14:foregroundMark x1="63393" y1="12000" x2="63393" y2="12000"/>
                        <a14:foregroundMark x1="69196" y1="8889" x2="69196" y2="8889"/>
                        <a14:foregroundMark x1="70982" y1="15111" x2="70982" y2="15111"/>
                        <a14:foregroundMark x1="73661" y1="20889" x2="74107" y2="22667"/>
                        <a14:foregroundMark x1="69196" y1="30222" x2="69196" y2="30222"/>
                        <a14:foregroundMark x1="69196" y1="39556" x2="70536" y2="39556"/>
                        <a14:foregroundMark x1="75000" y1="42222" x2="75000" y2="43556"/>
                        <a14:foregroundMark x1="74107" y1="49778" x2="74107" y2="49778"/>
                        <a14:foregroundMark x1="71875" y1="58222" x2="71875" y2="58222"/>
                        <a14:foregroundMark x1="71875" y1="61778" x2="71875" y2="61778"/>
                        <a14:foregroundMark x1="71875" y1="65333" x2="71875" y2="65333"/>
                        <a14:foregroundMark x1="71875" y1="69333" x2="69643" y2="75111"/>
                        <a14:foregroundMark x1="68750" y1="76000" x2="67411" y2="77333"/>
                        <a14:foregroundMark x1="62946" y1="77333" x2="62946" y2="77333"/>
                        <a14:foregroundMark x1="60714" y1="77778" x2="60714" y2="77778"/>
                        <a14:foregroundMark x1="58482" y1="77778" x2="58482" y2="77778"/>
                        <a14:foregroundMark x1="52232" y1="78222" x2="52232" y2="78222"/>
                        <a14:foregroundMark x1="46875" y1="79111" x2="46875" y2="79111"/>
                        <a14:foregroundMark x1="39732" y1="81778" x2="39732" y2="81778"/>
                        <a14:foregroundMark x1="30357" y1="82222" x2="30357" y2="82222"/>
                        <a14:foregroundMark x1="32143" y1="78667" x2="32143" y2="78667"/>
                        <a14:foregroundMark x1="32589" y1="78667" x2="32589" y2="78667"/>
                        <a14:foregroundMark x1="30804" y1="78667" x2="30804" y2="78667"/>
                        <a14:foregroundMark x1="27232" y1="77778" x2="27232" y2="77778"/>
                        <a14:foregroundMark x1="22321" y1="73778" x2="22321" y2="73778"/>
                        <a14:foregroundMark x1="20089" y1="70667" x2="20089" y2="70667"/>
                        <a14:foregroundMark x1="16071" y1="63556" x2="16071" y2="63556"/>
                        <a14:foregroundMark x1="14286" y1="61333" x2="14286" y2="61333"/>
                        <a14:foregroundMark x1="10714" y1="58667" x2="10714" y2="58667"/>
                        <a14:foregroundMark x1="10714" y1="50667" x2="10714" y2="50667"/>
                        <a14:foregroundMark x1="10714" y1="40889" x2="10714" y2="40889"/>
                        <a14:foregroundMark x1="18750" y1="39556" x2="18750" y2="39556"/>
                        <a14:foregroundMark x1="12946" y1="42667" x2="12946" y2="43111"/>
                        <a14:foregroundMark x1="15625" y1="52000" x2="15625" y2="52000"/>
                        <a14:foregroundMark x1="19643" y1="69778" x2="19643" y2="69778"/>
                        <a14:foregroundMark x1="16964" y1="66667" x2="16964" y2="66667"/>
                        <a14:foregroundMark x1="13393" y1="60444" x2="13393" y2="60444"/>
                        <a14:foregroundMark x1="10268" y1="51111" x2="10268" y2="51111"/>
                        <a14:foregroundMark x1="10714" y1="56444" x2="10714" y2="56444"/>
                        <a14:foregroundMark x1="7589" y1="49333" x2="7589" y2="49333"/>
                        <a14:foregroundMark x1="70536" y1="17778" x2="72321" y2="18667"/>
                        <a14:foregroundMark x1="75000" y1="19111" x2="75000" y2="19111"/>
                        <a14:foregroundMark x1="75000" y1="16444" x2="75000" y2="16444"/>
                        <a14:foregroundMark x1="75446" y1="8444" x2="75446" y2="8444"/>
                        <a14:foregroundMark x1="70089" y1="9333" x2="70089" y2="9333"/>
                        <a14:foregroundMark x1="63393" y1="9778" x2="63393" y2="10222"/>
                        <a14:foregroundMark x1="65625" y1="8444" x2="65625" y2="8444"/>
                        <a14:foregroundMark x1="66964" y1="4444" x2="66964" y2="4444"/>
                        <a14:foregroundMark x1="58482" y1="24444" x2="58482" y2="24444"/>
                        <a14:foregroundMark x1="40179" y1="30667" x2="40179" y2="30667"/>
                        <a14:foregroundMark x1="38393" y1="19111" x2="38393" y2="1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1173"/>
            <a:ext cx="1100929" cy="1105843"/>
          </a:xfrm>
          <a:prstGeom prst="rect">
            <a:avLst/>
          </a:prstGeom>
        </p:spPr>
      </p:pic>
      <p:sp>
        <p:nvSpPr>
          <p:cNvPr id="26" name="Rounded Rectangle 14">
            <a:extLst>
              <a:ext uri="{FF2B5EF4-FFF2-40B4-BE49-F238E27FC236}">
                <a16:creationId xmlns:a16="http://schemas.microsoft.com/office/drawing/2014/main" xmlns="" id="{E622D7CE-167E-468B-B9F5-BB3ED890CD61}"/>
              </a:ext>
            </a:extLst>
          </p:cNvPr>
          <p:cNvSpPr/>
          <p:nvPr/>
        </p:nvSpPr>
        <p:spPr>
          <a:xfrm>
            <a:off x="373224" y="1023200"/>
            <a:ext cx="11364686" cy="5592204"/>
          </a:xfrm>
          <a:prstGeom prst="roundRect">
            <a:avLst>
              <a:gd name="adj" fmla="val 17164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7" name="矩形 3">
            <a:extLst>
              <a:ext uri="{FF2B5EF4-FFF2-40B4-BE49-F238E27FC236}">
                <a16:creationId xmlns:a16="http://schemas.microsoft.com/office/drawing/2014/main" xmlns="" id="{812EFDE4-641C-4A00-8B9B-ABEB1444E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494" y="1041067"/>
            <a:ext cx="841621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đặc</a:t>
            </a:r>
            <a:r>
              <a:rPr lang="en-US" altLang="zh-CN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điểm</a:t>
            </a:r>
            <a:r>
              <a:rPr lang="en-US" altLang="zh-CN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ngoại</a:t>
            </a:r>
            <a:r>
              <a:rPr lang="en-US" altLang="zh-CN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hình</a:t>
            </a:r>
            <a:r>
              <a:rPr lang="en-US" altLang="zh-CN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của</a:t>
            </a:r>
            <a:r>
              <a:rPr lang="en-US" altLang="zh-CN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người</a:t>
            </a:r>
            <a:r>
              <a:rPr lang="en-US" altLang="zh-CN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bà</a:t>
            </a:r>
            <a:endParaRPr lang="zh-CN" altLang="en-US" sz="32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4" name="Table 27">
            <a:extLst>
              <a:ext uri="{FF2B5EF4-FFF2-40B4-BE49-F238E27FC236}">
                <a16:creationId xmlns:a16="http://schemas.microsoft.com/office/drawing/2014/main" xmlns="" id="{308781D8-BC6D-4F4C-9B62-A10AD44A5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940109"/>
              </p:ext>
            </p:extLst>
          </p:nvPr>
        </p:nvGraphicFramePr>
        <p:xfrm>
          <a:off x="737118" y="1780894"/>
          <a:ext cx="10874779" cy="406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9091">
                  <a:extLst>
                    <a:ext uri="{9D8B030D-6E8A-4147-A177-3AD203B41FA5}">
                      <a16:colId xmlns:a16="http://schemas.microsoft.com/office/drawing/2014/main" xmlns="" val="4253590066"/>
                    </a:ext>
                  </a:extLst>
                </a:gridCol>
                <a:gridCol w="9125688">
                  <a:extLst>
                    <a:ext uri="{9D8B030D-6E8A-4147-A177-3AD203B41FA5}">
                      <a16:colId xmlns:a16="http://schemas.microsoft.com/office/drawing/2014/main" xmlns="" val="3981062901"/>
                    </a:ext>
                  </a:extLst>
                </a:gridCol>
              </a:tblGrid>
              <a:tr h="11786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Mái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tóc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643247"/>
                  </a:ext>
                </a:extLst>
              </a:tr>
              <a:tr h="9636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Đôi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mắt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5592556"/>
                  </a:ext>
                </a:extLst>
              </a:tr>
              <a:tr h="9636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Khuôn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mặt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8222287"/>
                  </a:ext>
                </a:extLst>
              </a:tr>
              <a:tr h="9636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Giọng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nói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227107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CE7930-172E-413C-A7F3-A66EBF8D68A4}"/>
              </a:ext>
            </a:extLst>
          </p:cNvPr>
          <p:cNvSpPr/>
          <p:nvPr/>
        </p:nvSpPr>
        <p:spPr>
          <a:xfrm>
            <a:off x="2503534" y="1878007"/>
            <a:ext cx="9108363" cy="1006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phủ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xõa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ngực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A9D4FA7-F541-4300-A570-5FC1457B58E2}"/>
              </a:ext>
            </a:extLst>
          </p:cNvPr>
          <p:cNvSpPr/>
          <p:nvPr/>
        </p:nvSpPr>
        <p:spPr>
          <a:xfrm>
            <a:off x="2503534" y="2957628"/>
            <a:ext cx="9108363" cy="1006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(Khi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mỉm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Hai con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ngươi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sẫm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ra, long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hiền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C2A48E3-4FA9-4D26-9AF6-9FB4021EFFAA}"/>
              </a:ext>
            </a:extLst>
          </p:cNvPr>
          <p:cNvSpPr/>
          <p:nvPr/>
        </p:nvSpPr>
        <p:spPr>
          <a:xfrm>
            <a:off x="2503534" y="3907474"/>
            <a:ext cx="9108363" cy="1006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ngăm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ngăm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nhăn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khuôn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vẫn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261FAED-B5BF-4F05-8B23-C6D18D693AC0}"/>
              </a:ext>
            </a:extLst>
          </p:cNvPr>
          <p:cNvSpPr/>
          <p:nvPr/>
        </p:nvSpPr>
        <p:spPr>
          <a:xfrm>
            <a:off x="2503533" y="4876479"/>
            <a:ext cx="9108363" cy="1006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Trầm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bổng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ngân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chuông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khắc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sâu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rực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rỡ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nhựa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4" grpId="0"/>
      <p:bldP spid="27" grpId="0"/>
      <p:bldP spid="2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">
            <a:extLst>
              <a:ext uri="{FF2B5EF4-FFF2-40B4-BE49-F238E27FC236}">
                <a16:creationId xmlns:a16="http://schemas.microsoft.com/office/drawing/2014/main" xmlns="" id="{30148359-A9F7-4EA5-B827-CCD043132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361" y="427271"/>
            <a:ext cx="61484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Em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có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nhận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xét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gì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về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cách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miêu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tả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ngoại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hình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của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tác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giả</a:t>
            </a:r>
            <a:r>
              <a:rPr lang="en-US" altLang="zh-CN" sz="3200" b="1" dirty="0">
                <a:solidFill>
                  <a:srgbClr val="FFFF00"/>
                </a:solidFill>
                <a:ea typeface="字魂59号-创粗黑" panose="00000500000000000000" pitchFamily="2" charset="-122"/>
                <a:cs typeface="Calibri" panose="020F0502020204030204" pitchFamily="34" charset="0"/>
              </a:rPr>
              <a:t>? </a:t>
            </a:r>
            <a:endParaRPr lang="zh-CN" altLang="en-US" sz="3200" b="1" i="1" dirty="0">
              <a:solidFill>
                <a:srgbClr val="FFFF00"/>
              </a:solidFill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293A551-3DE6-4B6C-A0D3-676B652C3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4" b="89778" l="7143" r="89286">
                        <a14:foregroundMark x1="50446" y1="78667" x2="50446" y2="78667"/>
                        <a14:foregroundMark x1="36607" y1="78222" x2="36607" y2="78222"/>
                        <a14:foregroundMark x1="23214" y1="73333" x2="23214" y2="73333"/>
                        <a14:foregroundMark x1="23214" y1="64444" x2="23214" y2="64444"/>
                        <a14:foregroundMark x1="17411" y1="54222" x2="17411" y2="54222"/>
                        <a14:foregroundMark x1="16518" y1="54667" x2="16518" y2="54667"/>
                        <a14:foregroundMark x1="15625" y1="52889" x2="15625" y2="52889"/>
                        <a14:foregroundMark x1="23661" y1="59556" x2="23661" y2="59556"/>
                        <a14:foregroundMark x1="24554" y1="64000" x2="24554" y2="64000"/>
                        <a14:foregroundMark x1="24554" y1="64000" x2="24554" y2="64000"/>
                        <a14:foregroundMark x1="23661" y1="62222" x2="23661" y2="62222"/>
                        <a14:foregroundMark x1="20089" y1="62667" x2="19643" y2="62667"/>
                        <a14:foregroundMark x1="12946" y1="44000" x2="12946" y2="44000"/>
                        <a14:foregroundMark x1="11607" y1="34667" x2="11607" y2="34667"/>
                        <a14:foregroundMark x1="13839" y1="24889" x2="13839" y2="24889"/>
                        <a14:foregroundMark x1="20536" y1="20000" x2="20536" y2="20000"/>
                        <a14:foregroundMark x1="20089" y1="16444" x2="20089" y2="16444"/>
                        <a14:foregroundMark x1="29464" y1="15111" x2="29464" y2="15111"/>
                        <a14:foregroundMark x1="40625" y1="12000" x2="40625" y2="12000"/>
                        <a14:foregroundMark x1="47768" y1="12889" x2="47768" y2="12889"/>
                        <a14:foregroundMark x1="59375" y1="18667" x2="59375" y2="18667"/>
                        <a14:foregroundMark x1="63839" y1="16444" x2="63839" y2="16444"/>
                        <a14:foregroundMark x1="63393" y1="12000" x2="63393" y2="12000"/>
                        <a14:foregroundMark x1="69196" y1="8889" x2="69196" y2="8889"/>
                        <a14:foregroundMark x1="70982" y1="15111" x2="70982" y2="15111"/>
                        <a14:foregroundMark x1="73661" y1="20889" x2="74107" y2="22667"/>
                        <a14:foregroundMark x1="69196" y1="30222" x2="69196" y2="30222"/>
                        <a14:foregroundMark x1="69196" y1="39556" x2="70536" y2="39556"/>
                        <a14:foregroundMark x1="75000" y1="42222" x2="75000" y2="43556"/>
                        <a14:foregroundMark x1="74107" y1="49778" x2="74107" y2="49778"/>
                        <a14:foregroundMark x1="71875" y1="58222" x2="71875" y2="58222"/>
                        <a14:foregroundMark x1="71875" y1="61778" x2="71875" y2="61778"/>
                        <a14:foregroundMark x1="71875" y1="65333" x2="71875" y2="65333"/>
                        <a14:foregroundMark x1="71875" y1="69333" x2="69643" y2="75111"/>
                        <a14:foregroundMark x1="68750" y1="76000" x2="67411" y2="77333"/>
                        <a14:foregroundMark x1="62946" y1="77333" x2="62946" y2="77333"/>
                        <a14:foregroundMark x1="60714" y1="77778" x2="60714" y2="77778"/>
                        <a14:foregroundMark x1="58482" y1="77778" x2="58482" y2="77778"/>
                        <a14:foregroundMark x1="52232" y1="78222" x2="52232" y2="78222"/>
                        <a14:foregroundMark x1="46875" y1="79111" x2="46875" y2="79111"/>
                        <a14:foregroundMark x1="39732" y1="81778" x2="39732" y2="81778"/>
                        <a14:foregroundMark x1="30357" y1="82222" x2="30357" y2="82222"/>
                        <a14:foregroundMark x1="32143" y1="78667" x2="32143" y2="78667"/>
                        <a14:foregroundMark x1="32589" y1="78667" x2="32589" y2="78667"/>
                        <a14:foregroundMark x1="30804" y1="78667" x2="30804" y2="78667"/>
                        <a14:foregroundMark x1="27232" y1="77778" x2="27232" y2="77778"/>
                        <a14:foregroundMark x1="22321" y1="73778" x2="22321" y2="73778"/>
                        <a14:foregroundMark x1="20089" y1="70667" x2="20089" y2="70667"/>
                        <a14:foregroundMark x1="16071" y1="63556" x2="16071" y2="63556"/>
                        <a14:foregroundMark x1="14286" y1="61333" x2="14286" y2="61333"/>
                        <a14:foregroundMark x1="10714" y1="58667" x2="10714" y2="58667"/>
                        <a14:foregroundMark x1="10714" y1="50667" x2="10714" y2="50667"/>
                        <a14:foregroundMark x1="10714" y1="40889" x2="10714" y2="40889"/>
                        <a14:foregroundMark x1="18750" y1="39556" x2="18750" y2="39556"/>
                        <a14:foregroundMark x1="12946" y1="42667" x2="12946" y2="43111"/>
                        <a14:foregroundMark x1="15625" y1="52000" x2="15625" y2="52000"/>
                        <a14:foregroundMark x1="19643" y1="69778" x2="19643" y2="69778"/>
                        <a14:foregroundMark x1="16964" y1="66667" x2="16964" y2="66667"/>
                        <a14:foregroundMark x1="13393" y1="60444" x2="13393" y2="60444"/>
                        <a14:foregroundMark x1="10268" y1="51111" x2="10268" y2="51111"/>
                        <a14:foregroundMark x1="10714" y1="56444" x2="10714" y2="56444"/>
                        <a14:foregroundMark x1="7589" y1="49333" x2="7589" y2="49333"/>
                        <a14:foregroundMark x1="70536" y1="17778" x2="72321" y2="18667"/>
                        <a14:foregroundMark x1="75000" y1="19111" x2="75000" y2="19111"/>
                        <a14:foregroundMark x1="75000" y1="16444" x2="75000" y2="16444"/>
                        <a14:foregroundMark x1="75446" y1="8444" x2="75446" y2="8444"/>
                        <a14:foregroundMark x1="70089" y1="9333" x2="70089" y2="9333"/>
                        <a14:foregroundMark x1="63393" y1="9778" x2="63393" y2="10222"/>
                        <a14:foregroundMark x1="65625" y1="8444" x2="65625" y2="8444"/>
                        <a14:foregroundMark x1="66964" y1="4444" x2="66964" y2="4444"/>
                        <a14:foregroundMark x1="58482" y1="24444" x2="58482" y2="24444"/>
                        <a14:foregroundMark x1="40179" y1="30667" x2="40179" y2="30667"/>
                        <a14:foregroundMark x1="38393" y1="19111" x2="38393" y2="1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644" y="399011"/>
            <a:ext cx="1100929" cy="1105843"/>
          </a:xfrm>
          <a:prstGeom prst="rect">
            <a:avLst/>
          </a:prstGeom>
        </p:spPr>
      </p:pic>
      <p:sp>
        <p:nvSpPr>
          <p:cNvPr id="26" name="Rounded Rectangle 14">
            <a:extLst>
              <a:ext uri="{FF2B5EF4-FFF2-40B4-BE49-F238E27FC236}">
                <a16:creationId xmlns:a16="http://schemas.microsoft.com/office/drawing/2014/main" xmlns="" id="{9EB7ABFA-012D-4BAC-8EB9-DBD279821304}"/>
              </a:ext>
            </a:extLst>
          </p:cNvPr>
          <p:cNvSpPr/>
          <p:nvPr/>
        </p:nvSpPr>
        <p:spPr>
          <a:xfrm>
            <a:off x="1340638" y="1666574"/>
            <a:ext cx="9927772" cy="3882172"/>
          </a:xfrm>
          <a:prstGeom prst="roundRect">
            <a:avLst>
              <a:gd name="adj" fmla="val 17164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Quan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mỉ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lọc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dụng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bài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văn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sống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động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khắc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họa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rõ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ảnh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người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bà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tâm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trí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người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đọc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Đồng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thời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bộc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lộ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tình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yêu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cháu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đối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với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bà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x-none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939</Words>
  <Application>Microsoft Office PowerPoint</Application>
  <PresentationFormat>Widescreen</PresentationFormat>
  <Paragraphs>95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宋体</vt:lpstr>
      <vt:lpstr>Arial</vt:lpstr>
      <vt:lpstr>Calibri</vt:lpstr>
      <vt:lpstr>Showcard Gothic</vt:lpstr>
      <vt:lpstr>Times New Roman</vt:lpstr>
      <vt:lpstr>UTM Alexander</vt:lpstr>
      <vt:lpstr>UTM Aquarelle</vt:lpstr>
      <vt:lpstr>UTM Aristote</vt:lpstr>
      <vt:lpstr>Wingdings</vt:lpstr>
      <vt:lpstr>字魂59号-创粗黑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DELL</cp:lastModifiedBy>
  <cp:revision>40</cp:revision>
  <dcterms:created xsi:type="dcterms:W3CDTF">2017-08-18T03:02:00Z</dcterms:created>
  <dcterms:modified xsi:type="dcterms:W3CDTF">2021-12-03T13:49:21Z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