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83" r:id="rId3"/>
    <p:sldId id="263" r:id="rId4"/>
    <p:sldId id="324" r:id="rId5"/>
    <p:sldId id="325" r:id="rId6"/>
    <p:sldId id="319" r:id="rId7"/>
    <p:sldId id="326" r:id="rId8"/>
    <p:sldId id="320" r:id="rId9"/>
    <p:sldId id="321" r:id="rId10"/>
    <p:sldId id="322" r:id="rId11"/>
    <p:sldId id="323" r:id="rId12"/>
    <p:sldId id="329" r:id="rId13"/>
    <p:sldId id="328" r:id="rId14"/>
    <p:sldId id="266" r:id="rId15"/>
    <p:sldId id="267" r:id="rId16"/>
    <p:sldId id="268" r:id="rId17"/>
    <p:sldId id="269" r:id="rId18"/>
    <p:sldId id="278" r:id="rId19"/>
    <p:sldId id="296" r:id="rId20"/>
    <p:sldId id="308" r:id="rId21"/>
    <p:sldId id="309" r:id="rId22"/>
    <p:sldId id="310" r:id="rId23"/>
    <p:sldId id="311" r:id="rId24"/>
    <p:sldId id="312" r:id="rId25"/>
    <p:sldId id="294" r:id="rId26"/>
    <p:sldId id="297" r:id="rId27"/>
    <p:sldId id="298" r:id="rId28"/>
    <p:sldId id="299" r:id="rId29"/>
    <p:sldId id="305" r:id="rId30"/>
    <p:sldId id="306" r:id="rId31"/>
    <p:sldId id="303" r:id="rId32"/>
    <p:sldId id="302" r:id="rId33"/>
    <p:sldId id="301" r:id="rId34"/>
    <p:sldId id="282" r:id="rId35"/>
    <p:sldId id="283" r:id="rId36"/>
    <p:sldId id="313" r:id="rId37"/>
    <p:sldId id="314" r:id="rId38"/>
    <p:sldId id="315" r:id="rId39"/>
    <p:sldId id="316" r:id="rId40"/>
    <p:sldId id="31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2" autoAdjust="0"/>
    <p:restoredTop sz="94624" autoAdjust="0"/>
  </p:normalViewPr>
  <p:slideViewPr>
    <p:cSldViewPr>
      <p:cViewPr varScale="1">
        <p:scale>
          <a:sx n="66" d="100"/>
          <a:sy n="66" d="100"/>
        </p:scale>
        <p:origin x="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4CE30-8B3E-4EE0-8F20-E8FC678F75CC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4E096-5019-42EB-934C-C859726247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2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B5339E-6AFA-4FB4-823C-7C897A8259F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9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4E096-5019-42EB-934C-C859726247C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5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3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88C4F-4339-4777-ABD5-83D10414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1FD-B75E-4425-A8CF-212BFE931600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35F5B-669A-4A52-A6EF-50CADCEA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9A3DD-7C06-4232-81CC-734D8C16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9D9A4-75E6-4449-8D15-FB75AA9FF75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37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FB7B7-A500-44ED-BB9E-3D707CD3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BFCE-4FEC-4A0D-8D59-55381323C831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8682D-3FF1-4D26-9075-1BA3A8A8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64135-C751-4AA9-A2D3-C1073908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E95DF-BB83-4472-8E4B-DBD9533EC35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51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004E0-00CF-4142-BE0F-0BB66767A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24EA-E964-4059-8CE1-1E8202D07924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5D92-7434-4286-A70D-D256B141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234A-EF66-42CE-9D66-85133EB3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D1CD-B0BE-4D05-83AC-6B3A343EEFD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91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48C2E4-F30F-42F7-B692-88CBEF16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20B6-E073-4070-BC90-9E5D38BDD9AE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07CF20-C2FF-457E-A71A-97E27F86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F27645-453E-4260-990F-D644E9B0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D498-641D-44EC-9705-E45E5F13EBD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08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D8C08C-417C-422D-B66B-49D6F0C2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A1BFC-4BF8-4205-B6D7-7733C1DE5B39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2FDEBA-3593-4211-BD61-B59E1899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1A7B98-C393-4FB3-9302-86AB64BE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8E2E6-C6D0-4BF0-9D83-9EB7FE24D3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012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C4A08B-8446-4ABA-9742-C9E37103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67677-F5DE-429C-BB50-4EEFA88D3F55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DBE094-10DF-4C2D-9D97-DD005F2C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54C8D3-4A1D-44F4-925D-C005FAA0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0830-7E62-48F9-9E0F-CC06AFCEAF2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24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479C6AD-67B3-450F-8F66-20929088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BBB2-0987-4E28-ABE6-2E4221BC09B1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24A9A5-0208-4BB7-AFF4-957B0244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5DE9B2-5139-4FF1-BEA0-DA7CBA31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A9781-CEEC-4545-A8D5-6F78AEEF8F3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85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D24914-4630-489A-812E-A6E5404C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745E2-3A9C-4F77-B03F-D0F4EF62081C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CD5736-47EB-4322-A0E2-8D02FF8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E2C43-0615-427D-8A15-DDD2B0AB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450DC-3E51-4178-A04E-9B0DBF35C09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21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5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EA121A-4933-45B6-8DAE-FBF3D7AA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149B2-587A-40D6-AD75-F4427728D265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EC17D2-F60B-48B1-B39A-06C2C604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F7E61A-33C2-4D13-8E16-B81D5E52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2BFB2-44A7-4B6C-9ADA-A24F5632EDD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217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B982C-D398-4C6D-AADE-E3A7AB70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537E-EFF9-4422-8225-FE4867CB183B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D727-2A08-40FB-83E0-30ABC93D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9434-AB63-4CC0-9FEA-643B91CB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94D7A-614E-4B67-98EE-84B76B09B05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19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0D33B-F5F9-47E5-808C-8509EF69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0739E-298D-46F5-915D-F946DA9490E1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E0FD3-B97C-4356-8FA5-39860AD5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3950-631F-4FF2-8018-6787E3E8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8B9A-185F-44F1-8F68-6319AB221CA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7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0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0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5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DAD5-F820-4C1A-BFD4-7E1F3961B731}" type="datetimeFigureOut">
              <a:rPr lang="en-US" smtClean="0"/>
              <a:pPr/>
              <a:t>16/4/2022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6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5420185-99C0-4F6F-8A66-C714837FF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6814A9-DBD6-4883-B3EC-9AA63E038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3350B-9BEF-4E01-859E-F65949464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71F51F-0407-4F9B-8B02-4B815F3632CE}" type="datetimeFigureOut">
              <a:rPr lang="vi-VN"/>
              <a:pPr>
                <a:defRPr/>
              </a:pPr>
              <a:t>16/04/2022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915B6-D249-4A63-9FD8-B1340544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64EBA-0338-43BD-BF27-9DD5CCA62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96CF1-D673-48B6-AD69-126999E876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43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4350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3429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6858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hdphoto" Target="../media/hdphoto2.wdp"/><Relationship Id="rId7" Type="http://schemas.openxmlformats.org/officeDocument/2006/relationships/slide" Target="slide2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10" Type="http://schemas.openxmlformats.org/officeDocument/2006/relationships/slide" Target="slide33.xml"/><Relationship Id="rId4" Type="http://schemas.openxmlformats.org/officeDocument/2006/relationships/slide" Target="slide20.xml"/><Relationship Id="rId9" Type="http://schemas.openxmlformats.org/officeDocument/2006/relationships/slide" Target="slide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5254C09-A9D6-4146-93CF-96016733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D9C8F4-468A-49D1-B92E-7ED0D0E89959}"/>
              </a:ext>
            </a:extLst>
          </p:cNvPr>
          <p:cNvSpPr/>
          <p:nvPr/>
        </p:nvSpPr>
        <p:spPr>
          <a:xfrm>
            <a:off x="1709531" y="1562928"/>
            <a:ext cx="6380922" cy="3957636"/>
          </a:xfrm>
          <a:prstGeom prst="rect">
            <a:avLst/>
          </a:prstGeom>
          <a:noFill/>
        </p:spPr>
        <p:txBody>
          <a:bodyPr lIns="32020" tIns="16010" rIns="32020" bIns="16010" numCol="1">
            <a:prstTxWarp prst="textInflate">
              <a:avLst/>
            </a:prstTxWarp>
            <a:spAutoFit/>
          </a:bodyPr>
          <a:lstStyle/>
          <a:p>
            <a:pPr algn="ctr" defTabSz="320183">
              <a:defRPr/>
            </a:pPr>
            <a:r>
              <a:rPr lang="en-US" sz="189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808DA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CHÀO MỪNG CÁC CON </a:t>
            </a:r>
          </a:p>
          <a:p>
            <a:pPr algn="ctr" defTabSz="320183">
              <a:defRPr/>
            </a:pPr>
            <a:r>
              <a:rPr lang="en-US" sz="189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808DA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ĐẾN VỚI TIẾT HỌC HÔM NAY</a:t>
            </a:r>
          </a:p>
          <a:p>
            <a:pPr algn="ctr" defTabSz="320183">
              <a:defRPr/>
            </a:pPr>
            <a:r>
              <a:rPr lang="en-US" sz="189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3366CC"/>
                </a:solidFill>
                <a:effectLst>
                  <a:outerShdw blurRad="12700" dist="38100" dir="2700000" algn="tl" rotWithShape="0">
                    <a:srgbClr val="808DA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MÔN KHOA HỌC </a:t>
            </a:r>
          </a:p>
          <a:p>
            <a:pPr algn="ctr" defTabSz="320183">
              <a:defRPr/>
            </a:pPr>
            <a:r>
              <a:rPr lang="en-US" sz="189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3366CC"/>
                </a:solidFill>
                <a:effectLst>
                  <a:outerShdw blurRad="12700" dist="38100" dir="2700000" algn="tl" rotWithShape="0">
                    <a:srgbClr val="808DA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LỚP 5</a:t>
            </a:r>
          </a:p>
          <a:p>
            <a:pPr algn="ctr" defTabSz="320183">
              <a:defRPr/>
            </a:pPr>
            <a:r>
              <a:rPr lang="en-US" sz="189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808DA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572000"/>
            <a:ext cx="914400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Con người, thực vật, động vật,...</a:t>
            </a:r>
          </a:p>
          <a:p>
            <a:pPr marL="285750" indent="-285750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Nhà cửa, phố xá, nhà máy, các phương tiện giao thông,...</a:t>
            </a:r>
          </a:p>
          <a:p>
            <a:pPr marL="285750" indent="-285750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Nước, không khí, ánh sáng, đất,...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52709" t="26042" r="4539" b="35417"/>
          <a:stretch>
            <a:fillRect/>
          </a:stretch>
        </p:blipFill>
        <p:spPr bwMode="auto">
          <a:xfrm>
            <a:off x="14785" y="21608"/>
            <a:ext cx="9144000" cy="447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0"/>
            <a:ext cx="5181600" cy="685800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ĐÔ THỊ</a:t>
            </a: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(4 – b)</a:t>
            </a:r>
            <a:endParaRPr lang="vi-VN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5441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514600" y="2209800"/>
            <a:ext cx="5486400" cy="1981200"/>
          </a:xfrm>
          <a:prstGeom prst="wedgeRoundRectCallout">
            <a:avLst>
              <a:gd name="adj1" fmla="val -53654"/>
              <a:gd name="adj2" fmla="val 83802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   </a:t>
            </a:r>
          </a:p>
          <a:p>
            <a:pPr algn="just"/>
            <a:r>
              <a:rPr lang="vi-VN" sz="3200" dirty="0">
                <a:latin typeface="+mj-lt"/>
              </a:rPr>
              <a:t>     Theo em, giữa các môi trường có những thành phần nào giống nhau? </a:t>
            </a:r>
          </a:p>
          <a:p>
            <a:pPr algn="just"/>
            <a:endParaRPr lang="vi-VN" sz="3200" dirty="0">
              <a:latin typeface="+mj-lt"/>
            </a:endParaRPr>
          </a:p>
        </p:txBody>
      </p:sp>
      <p:pic>
        <p:nvPicPr>
          <p:cNvPr id="2050" name="Picture 2" descr="Káº¿t quáº£ hÃ¬nh áº£nh cho hinh anh dau cham ho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" b="98553" l="10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4" y="4218461"/>
            <a:ext cx="2674585" cy="22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2133600" y="2209800"/>
            <a:ext cx="6248400" cy="1981200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Thành phần giống nhau giữa các môi trường là: </a:t>
            </a:r>
            <a:r>
              <a:rPr lang="vi-VN" sz="3200" b="1" dirty="0">
                <a:latin typeface="+mj-lt"/>
              </a:rPr>
              <a:t>Nước, không khí, ánh sáng, đất</a:t>
            </a:r>
            <a:r>
              <a:rPr lang="vi-VN" sz="3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6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684549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66800" y="30707"/>
            <a:ext cx="4269117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Môi trường làng quê</a:t>
            </a:r>
          </a:p>
        </p:txBody>
      </p:sp>
    </p:spTree>
    <p:extLst>
      <p:ext uri="{BB962C8B-B14F-4D97-AF65-F5344CB8AC3E}">
        <p14:creationId xmlns:p14="http://schemas.microsoft.com/office/powerpoint/2010/main" val="2561888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 Môi trường bao gồm những thành phần nào?</a:t>
            </a: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3306763"/>
            <a:ext cx="1524000" cy="1143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Môi trường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362200" y="24304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3200" dirty="0">
              <a:latin typeface="+mj-lt"/>
            </a:endParaRP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Thành phần</a:t>
            </a: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tự nhiên</a:t>
            </a:r>
          </a:p>
          <a:p>
            <a:pPr algn="ctr"/>
            <a:endParaRPr lang="vi-VN" sz="3200" dirty="0">
              <a:latin typeface="+mj-lt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2310512" y="42592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Thành phần</a:t>
            </a: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nhân tạo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5334000" y="1963738"/>
            <a:ext cx="3657600" cy="1647825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>
              <a:latin typeface="+mj-lt"/>
            </a:endParaRPr>
          </a:p>
          <a:p>
            <a:pPr lvl="0" algn="just"/>
            <a:r>
              <a:rPr lang="vi-VN" sz="2800" b="1" dirty="0">
                <a:solidFill>
                  <a:schemeClr val="tx1"/>
                </a:solidFill>
                <a:latin typeface="+mj-lt"/>
              </a:rPr>
              <a:t>Địa hình, khí hậu, thực vật, động vật, con người,...</a:t>
            </a:r>
          </a:p>
          <a:p>
            <a:pPr algn="just"/>
            <a:endParaRPr lang="vi-VN" sz="2800" dirty="0">
              <a:latin typeface="+mj-lt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334000" y="4297363"/>
            <a:ext cx="3657600" cy="1447800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vi-VN" sz="2800" b="1" dirty="0">
                <a:solidFill>
                  <a:schemeClr val="tx1"/>
                </a:solidFill>
                <a:latin typeface="+mj-lt"/>
              </a:rPr>
              <a:t>Làng mạc, thành phố, công trường, nhà máy,...</a:t>
            </a:r>
          </a:p>
          <a:p>
            <a:pPr algn="ctr"/>
            <a:endParaRPr lang="vi-VN" sz="3200" dirty="0">
              <a:latin typeface="+mj-lt"/>
            </a:endParaRP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1752600" y="2982913"/>
            <a:ext cx="557912" cy="895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2600" y="3892331"/>
            <a:ext cx="557912" cy="919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48200" y="2553995"/>
            <a:ext cx="685800" cy="4476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2" idx="2"/>
          </p:cNvCxnSpPr>
          <p:nvPr/>
        </p:nvCxnSpPr>
        <p:spPr>
          <a:xfrm>
            <a:off x="4608928" y="4745039"/>
            <a:ext cx="725072" cy="2762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4051EED5-A29A-436D-AC62-D72A446F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91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590800" y="1"/>
            <a:ext cx="3845382" cy="685800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1"/>
            <a:ext cx="472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724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AutoShape 6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AutoShape 8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2" name="Picture 10" descr="Đặc trưng chính của môi trường tự nhiên - Bách Khoa Tri Thứ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8200"/>
            <a:ext cx="4419600" cy="27990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684" name="Picture 12" descr="Đề tài dự thi KHKT: Ý thức về môi trường của học sinh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67200"/>
            <a:ext cx="4419600" cy="2667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71800" y="3657600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tự nhiên</a:t>
            </a:r>
          </a:p>
        </p:txBody>
      </p:sp>
    </p:spTree>
    <p:extLst>
      <p:ext uri="{BB962C8B-B14F-4D97-AF65-F5344CB8AC3E}">
        <p14:creationId xmlns:p14="http://schemas.microsoft.com/office/powerpoint/2010/main" val="990391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9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67000" y="0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91000"/>
            <a:ext cx="4343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6" name="Picture 8" descr="https://hoanggiaphatland.com/uploads/image/images/images917334_TETCHO_2013_CONG_TU__NH_3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4762500" cy="2667000"/>
          </a:xfrm>
          <a:prstGeom prst="rect">
            <a:avLst/>
          </a:prstGeom>
          <a:noFill/>
        </p:spPr>
      </p:pic>
      <p:sp>
        <p:nvSpPr>
          <p:cNvPr id="27658" name="AutoShape 10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0" name="AutoShape 12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2.jpg"/>
          <p:cNvPicPr>
            <a:picLocks noChangeAspect="1"/>
          </p:cNvPicPr>
          <p:nvPr/>
        </p:nvPicPr>
        <p:blipFill>
          <a:blip r:embed="rId5"/>
          <a:srcRect l="12698" r="7937" b="24242"/>
          <a:stretch>
            <a:fillRect/>
          </a:stretch>
        </p:blipFill>
        <p:spPr>
          <a:xfrm>
            <a:off x="0" y="838200"/>
            <a:ext cx="4800600" cy="2514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5600" y="3516868"/>
            <a:ext cx="3714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nhân tạo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24539" t="29960" r="38725" b="19675"/>
          <a:stretch/>
        </p:blipFill>
        <p:spPr bwMode="auto">
          <a:xfrm>
            <a:off x="4876800" y="838200"/>
            <a:ext cx="4267200" cy="2546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9779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Down Ribbon 5"/>
          <p:cNvSpPr/>
          <p:nvPr/>
        </p:nvSpPr>
        <p:spPr>
          <a:xfrm>
            <a:off x="3048000" y="762000"/>
            <a:ext cx="2768352" cy="685800"/>
          </a:xfrm>
          <a:prstGeom prst="ellipse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+mj-lt"/>
              </a:rPr>
              <a:t>KẾT LUẬN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676400"/>
            <a:ext cx="8359861" cy="480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</a:rPr>
              <a:t>    </a:t>
            </a:r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Môi trường là </a:t>
            </a:r>
            <a:r>
              <a:rPr lang="vi-VN" sz="2400" b="1" dirty="0">
                <a:latin typeface="+mj-lt"/>
              </a:rPr>
              <a:t>tất cả những gì trên Trái Đất này</a:t>
            </a:r>
            <a:r>
              <a:rPr lang="vi-VN" sz="2400" dirty="0">
                <a:latin typeface="+mj-lt"/>
              </a:rPr>
              <a:t>, bao gồm: biển cả, sông ngòi, hồ ao, đất đai, sinh vật, khí quyển, ánh sáng, nhiệt độ,....</a:t>
            </a:r>
          </a:p>
          <a:p>
            <a:pPr algn="just"/>
            <a:r>
              <a:rPr lang="vi-VN" sz="2400" dirty="0">
                <a:latin typeface="+mj-lt"/>
              </a:rPr>
              <a:t>    </a:t>
            </a:r>
            <a:r>
              <a:rPr lang="en-US" sz="2400" dirty="0">
                <a:latin typeface="+mj-lt"/>
              </a:rPr>
              <a:t>	</a:t>
            </a: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Môi trường bao gồm những </a:t>
            </a:r>
            <a:r>
              <a:rPr lang="vi-VN" sz="2400" b="1" dirty="0">
                <a:latin typeface="+mj-lt"/>
              </a:rPr>
              <a:t>thành phần tự nhiên </a:t>
            </a:r>
            <a:r>
              <a:rPr lang="vi-VN" sz="2400" dirty="0">
                <a:latin typeface="+mj-lt"/>
              </a:rPr>
              <a:t>như địa hình, khí hậu, thực vật, động vật, con người,... và những </a:t>
            </a:r>
            <a:r>
              <a:rPr lang="vi-VN" sz="2400" b="1" dirty="0">
                <a:latin typeface="+mj-lt"/>
              </a:rPr>
              <a:t>thành phần </a:t>
            </a:r>
            <a:r>
              <a:rPr lang="vi-VN" sz="2400" dirty="0">
                <a:latin typeface="+mj-lt"/>
              </a:rPr>
              <a:t>do con người tạo ra (</a:t>
            </a:r>
            <a:r>
              <a:rPr lang="vi-VN" sz="2400" b="1" dirty="0">
                <a:latin typeface="+mj-lt"/>
              </a:rPr>
              <a:t>nhân tạo</a:t>
            </a:r>
            <a:r>
              <a:rPr lang="vi-VN" sz="2400" dirty="0">
                <a:latin typeface="+mj-lt"/>
              </a:rPr>
              <a:t>) như làng mạc, thành phố, công trường, nhà máy, các khu vui chơi giải trí,…</a:t>
            </a:r>
            <a:endParaRPr lang="en-US" sz="2400" dirty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	</a:t>
            </a: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Mỗi môi trường đều có các thành phần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cần thiết cho sự sống </a:t>
            </a:r>
            <a:r>
              <a:rPr lang="vi-VN" sz="2400" dirty="0">
                <a:latin typeface="+mj-lt"/>
              </a:rPr>
              <a:t>như: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Nước, không khí, ánh sáng, đất đai</a:t>
            </a:r>
            <a:r>
              <a:rPr lang="vi-VN" sz="2400" dirty="0">
                <a:latin typeface="+mj-lt"/>
              </a:rPr>
              <a:t>,... Ngoài ra còn có một số thành phần đặc trưng của môi trường đó.</a:t>
            </a:r>
          </a:p>
          <a:p>
            <a:pPr algn="just"/>
            <a:endParaRPr lang="vi-VN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86906F-F0BF-49AC-ACA2-9261D8B83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76200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914400"/>
            <a:ext cx="7848600" cy="779585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3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: Liên hệ môi trường nơi bạn sống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6200"/>
            <a:ext cx="4040188" cy="2611895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>
          <a:xfrm>
            <a:off x="3581400" y="3048000"/>
            <a:ext cx="5334000" cy="2743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 Bạn sống ở đâu, làng quê hay đô thị ?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vi-VN" b="1" dirty="0">
                <a:latin typeface="+mj-lt"/>
              </a:rPr>
              <a:t> Hãy nêu một số thành phần của môi trường nơi bạn sống 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57200" y="1981200"/>
            <a:ext cx="3200400" cy="715753"/>
          </a:xfrm>
          <a:prstGeom prst="wedgeRoundRectCallout">
            <a:avLst>
              <a:gd name="adj1" fmla="val 50376"/>
              <a:gd name="adj2" fmla="val 2059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Câu hỏi phỏng vấn</a:t>
            </a:r>
          </a:p>
        </p:txBody>
      </p:sp>
    </p:spTree>
    <p:extLst>
      <p:ext uri="{BB962C8B-B14F-4D97-AF65-F5344CB8AC3E}">
        <p14:creationId xmlns:p14="http://schemas.microsoft.com/office/powerpoint/2010/main" val="914543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5181600"/>
            <a:ext cx="990600" cy="990600"/>
            <a:chOff x="2592" y="1728"/>
            <a:chExt cx="1475" cy="1449"/>
          </a:xfrm>
        </p:grpSpPr>
        <p:sp>
          <p:nvSpPr>
            <p:cNvPr id="21559" name="Oval 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0" name="Oval 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1" name="Oval 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2" name="Oval 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3" name="Oval 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4" name="Oval 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5" name="Oval 1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6" name="Oval 1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7" name="Oval 1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419600" y="5638800"/>
            <a:ext cx="990600" cy="990600"/>
            <a:chOff x="2592" y="1728"/>
            <a:chExt cx="1475" cy="1449"/>
          </a:xfrm>
        </p:grpSpPr>
        <p:sp>
          <p:nvSpPr>
            <p:cNvPr id="21550" name="Oval 1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1" name="Oval 1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2" name="Oval 1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3" name="Oval 1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4" name="Oval 1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5" name="Oval 1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6" name="Oval 2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7" name="Oval 2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8" name="Oval 2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924800" y="5410200"/>
            <a:ext cx="990600" cy="990600"/>
            <a:chOff x="2592" y="1728"/>
            <a:chExt cx="1475" cy="1449"/>
          </a:xfrm>
        </p:grpSpPr>
        <p:sp>
          <p:nvSpPr>
            <p:cNvPr id="21541" name="Oval 2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2" name="Oval 2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3" name="Oval 2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4" name="Oval 2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5" name="Oval 2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6" name="Oval 2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7" name="Oval 3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8" name="Oval 3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9" name="Oval 3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0" y="0"/>
            <a:ext cx="990600" cy="990600"/>
            <a:chOff x="2592" y="1728"/>
            <a:chExt cx="1475" cy="1449"/>
          </a:xfrm>
        </p:grpSpPr>
        <p:sp>
          <p:nvSpPr>
            <p:cNvPr id="21532" name="Oval 3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3" name="Oval 3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4" name="Oval 3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5" name="Oval 3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6" name="Oval 3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7" name="Oval 3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8" name="Oval 4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9" name="Oval 4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0" name="Oval 4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8001000" y="0"/>
            <a:ext cx="990600" cy="990600"/>
            <a:chOff x="2592" y="1728"/>
            <a:chExt cx="1475" cy="1449"/>
          </a:xfrm>
        </p:grpSpPr>
        <p:sp>
          <p:nvSpPr>
            <p:cNvPr id="21523" name="Oval 4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4" name="Oval 4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5" name="Oval 4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6" name="Oval 4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7" name="Oval 4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8" name="Oval 4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9" name="Oval 5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0" name="Oval 5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1" name="Oval 5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609600" y="6019800"/>
            <a:ext cx="8001000" cy="533400"/>
            <a:chOff x="-48" y="3888"/>
            <a:chExt cx="5808" cy="621"/>
          </a:xfrm>
        </p:grpSpPr>
        <p:pic>
          <p:nvPicPr>
            <p:cNvPr id="21517" name="Picture 54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55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56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57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58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59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2" name="Rectangle 60"/>
          <p:cNvSpPr>
            <a:spLocks noChangeArrowheads="1"/>
          </p:cNvSpPr>
          <p:nvPr/>
        </p:nvSpPr>
        <p:spPr bwMode="auto">
          <a:xfrm>
            <a:off x="914400" y="5105400"/>
            <a:ext cx="6743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eaLnBrk="1" hangingPunct="1"/>
            <a:r>
              <a:rPr lang="en-US" altLang="en-US" sz="32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83359" name="Rectangle 6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29257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</a:rPr>
              <a:t>ở </a:t>
            </a:r>
            <a:r>
              <a:rPr lang="en-US" altLang="en-US" b="1" dirty="0" err="1">
                <a:latin typeface="Times New Roman" pitchFamily="18" charset="0"/>
              </a:rPr>
              <a:t>đây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gồm</a:t>
            </a:r>
            <a:r>
              <a:rPr lang="en-US" altLang="en-US" b="1" dirty="0"/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/>
              <a:t>  </a:t>
            </a:r>
            <a:r>
              <a:rPr lang="en-US" altLang="en-US" b="1" dirty="0">
                <a:latin typeface="Times New Roman" pitchFamily="18" charset="0"/>
              </a:rPr>
              <a:t>-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altLang="en-US" b="1" dirty="0">
                <a:latin typeface="Times New Roman" pitchFamily="18" charset="0"/>
              </a:rPr>
              <a:t>: </a:t>
            </a:r>
            <a:r>
              <a:rPr lang="en-US" altLang="en-US" b="1" dirty="0" err="1">
                <a:latin typeface="Times New Roman" pitchFamily="18" charset="0"/>
              </a:rPr>
              <a:t>Đất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nước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sông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không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khí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ánh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sáng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thực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vật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động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vật</a:t>
            </a:r>
            <a:r>
              <a:rPr lang="en-US" altLang="en-US" b="1" dirty="0">
                <a:latin typeface="Times New Roman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latin typeface="Times New Roman" pitchFamily="18" charset="0"/>
              </a:rPr>
              <a:t>  -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altLang="en-US" b="1" dirty="0">
                <a:latin typeface="Times New Roman" pitchFamily="18" charset="0"/>
              </a:rPr>
              <a:t>: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cửa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trường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học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bệnh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viện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máy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phương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tiện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r>
              <a:rPr lang="en-US" altLang="en-US" b="1" dirty="0">
                <a:latin typeface="Times New Roman" pitchFamily="18" charset="0"/>
              </a:rPr>
              <a:t>, 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3360" name="Rectangle 64"/>
          <p:cNvSpPr>
            <a:spLocks noChangeArrowheads="1"/>
          </p:cNvSpPr>
          <p:nvPr/>
        </p:nvSpPr>
        <p:spPr bwMode="auto">
          <a:xfrm>
            <a:off x="914400" y="405825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Kết</a:t>
            </a:r>
            <a:r>
              <a:rPr lang="en-US" altLang="en-US" sz="32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83361" name="Rectangle 65"/>
          <p:cNvSpPr>
            <a:spLocks noChangeArrowheads="1"/>
          </p:cNvSpPr>
          <p:nvPr/>
        </p:nvSpPr>
        <p:spPr bwMode="auto">
          <a:xfrm>
            <a:off x="2514600" y="457201"/>
            <a:ext cx="6172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66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Xã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Sài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Sơn</a:t>
            </a:r>
            <a:r>
              <a:rPr lang="en-US" altLang="en-US" sz="3200" b="1" dirty="0">
                <a:cs typeface="Times New Roman" pitchFamily="18" charset="0"/>
              </a:rPr>
              <a:t>,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môi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trường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quê</a:t>
            </a:r>
            <a:r>
              <a:rPr lang="en-US" altLang="en-US" sz="3200" b="1" dirty="0"/>
              <a:t>.</a:t>
            </a:r>
            <a:endParaRPr lang="en-US" altLang="en-US" sz="3200" b="1" dirty="0">
              <a:latin typeface="VNI-Times" pitchFamily="2" charset="0"/>
            </a:endParaRPr>
          </a:p>
        </p:txBody>
      </p:sp>
      <p:sp>
        <p:nvSpPr>
          <p:cNvPr id="9" name="Smiley Face 8">
            <a:hlinkClick r:id="rId2" action="ppaction://hlinksldjump"/>
          </p:cNvPr>
          <p:cNvSpPr/>
          <p:nvPr/>
        </p:nvSpPr>
        <p:spPr>
          <a:xfrm>
            <a:off x="8686800" y="2819400"/>
            <a:ext cx="3048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59" grpId="0" build="p"/>
      <p:bldP spid="183360" grpId="0"/>
      <p:bldP spid="1833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100662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752600" y="914400"/>
            <a:ext cx="5676900" cy="990600"/>
          </a:xfrm>
          <a:prstGeom prst="plaqu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 TRƯỜNG VÀ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 NGUYÊN THIÊN NHIÊN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4424303"/>
            <a:ext cx="415741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57400"/>
            <a:ext cx="4176463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057400"/>
            <a:ext cx="4157415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24303"/>
            <a:ext cx="417646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22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2022</a:t>
            </a:r>
            <a:b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</a:b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Khoa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học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2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86" y="8572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85800" y="13716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2313256"/>
            <a:ext cx="6412800" cy="3850388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914406" y="3059538"/>
            <a:ext cx="3315194" cy="55313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A. Nhà ở, trường học, làng mạc, thành phố, công trường.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561569" y="2411368"/>
            <a:ext cx="2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1: Môi trường bao gồm những gì?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4921391" y="4273499"/>
            <a:ext cx="3324853" cy="4799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C. Thực vật, động vật, con người.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940291" y="3701369"/>
            <a:ext cx="3318287" cy="47863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B. Đất đá, không khí, nước, nhiệt độ, ánh sáng.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940292" y="4830164"/>
            <a:ext cx="3347263" cy="53791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D. Tất cả các thành phần tự nhiên và nhân tạo.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26" name="Sun 25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un 26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Sun 27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Sun 28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Sun 29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1" name="Sun 30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37068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-0.0206 L -0.52396 -0.020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033 -0.3886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0" y="144780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676400" y="18288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43" y="419928"/>
            <a:ext cx="6218195" cy="6221896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956550" y="2409142"/>
            <a:ext cx="3175627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A. Môi trường nước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491295" y="1205092"/>
            <a:ext cx="3762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50" b="1" dirty="0">
                <a:solidFill>
                  <a:schemeClr val="bg1"/>
                </a:solidFill>
              </a:rPr>
              <a:t>Câu 2: </a:t>
            </a:r>
            <a:r>
              <a:rPr lang="vi-VN" sz="2250" b="1" dirty="0">
                <a:solidFill>
                  <a:srgbClr val="FF0000"/>
                </a:solidFill>
              </a:rPr>
              <a:t>Hình ảnh minh họa cho môi trường nào? 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958435" y="3870559"/>
            <a:ext cx="318556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D</a:t>
            </a:r>
            <a:r>
              <a:rPr lang="vi-VN" sz="2100" dirty="0"/>
              <a:t>. Môi trường làng quê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5927281" y="2906098"/>
            <a:ext cx="3204896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B. Môi trường rừng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913570" y="3350641"/>
            <a:ext cx="321483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C</a:t>
            </a:r>
            <a:r>
              <a:rPr lang="vi-VN" sz="2100" dirty="0"/>
              <a:t>. Môi trường đô thị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60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" y="838200"/>
            <a:ext cx="5516219" cy="5143500"/>
          </a:xfrm>
          <a:prstGeom prst="rect">
            <a:avLst/>
          </a:prstGeom>
        </p:spPr>
      </p:pic>
      <p:sp>
        <p:nvSpPr>
          <p:cNvPr id="20" name="Sun 19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Sun 22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Sun 23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Sun 25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Sun 26"/>
          <p:cNvSpPr/>
          <p:nvPr/>
        </p:nvSpPr>
        <p:spPr>
          <a:xfrm>
            <a:off x="7105609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283400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59649 0.0310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31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9497 -0.2997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676400" y="19812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0" y="1721954"/>
            <a:ext cx="9014792" cy="420922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953408" y="3475942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B.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Làng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mạc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r>
              <a:rPr lang="en-US" altLang="en-US" sz="1950" b="1" dirty="0">
                <a:latin typeface="+mj-lt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776869" y="2051339"/>
            <a:ext cx="44328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5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en-US" sz="195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vi-VN" sz="195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Môi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gồm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</a:rPr>
              <a:t>? </a:t>
            </a:r>
            <a:endParaRPr lang="vi-VN" sz="1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3953408" y="4057844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C.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môi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đô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thị</a:t>
            </a:r>
            <a:r>
              <a:rPr lang="en-US" altLang="en-US" sz="1950" b="1" dirty="0">
                <a:latin typeface="+mj-lt"/>
              </a:rPr>
              <a:t>.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3964294" y="4706028"/>
            <a:ext cx="4180130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950" b="1" dirty="0">
                <a:latin typeface="+mj-lt"/>
              </a:rPr>
              <a:t>D.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con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người</a:t>
            </a:r>
            <a:r>
              <a:rPr lang="en-US" altLang="en-US" sz="1950" b="1" dirty="0">
                <a:latin typeface="+mj-lt"/>
              </a:rPr>
              <a:t>.</a:t>
            </a:r>
            <a:endParaRPr lang="en-US" sz="195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3945961" y="2893073"/>
            <a:ext cx="4224005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A.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endParaRPr lang="vi-VN" sz="1950" b="1" dirty="0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6" name="Sun 15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Sun 19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Sun 20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Sun 21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Sun 22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4583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70261 0.004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0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44 L 0.08663 -0.2997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30" y="1184834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09600" y="1600200"/>
            <a:ext cx="1109691" cy="104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04" y="857251"/>
            <a:ext cx="8877743" cy="531246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66930" y="1653768"/>
            <a:ext cx="448254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latin typeface="+mj-lt"/>
              </a:rPr>
              <a:t>A</a:t>
            </a:r>
            <a:r>
              <a:rPr lang="vi-VN" sz="2100" dirty="0">
                <a:latin typeface="+mj-lt"/>
              </a:rPr>
              <a:t>. Nhà cửa, làng mạc, thành phố, công trường,...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687418" y="936736"/>
            <a:ext cx="4731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1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2100" b="1" dirty="0">
                <a:solidFill>
                  <a:srgbClr val="FF0000"/>
                </a:solidFill>
                <a:latin typeface="+mj-lt"/>
              </a:rPr>
              <a:t>: Môi trường tự nhiên bao gồm:</a:t>
            </a:r>
            <a:endParaRPr lang="vi-VN" sz="2100" dirty="0">
              <a:latin typeface="+mj-lt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3784078" y="3395709"/>
            <a:ext cx="4525035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C. Thành phố, phương tiện giao thông, ánh sáng,...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3864117" y="4297577"/>
            <a:ext cx="442511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D. Nhà máy, động vật, thực vật, ánh sáng....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3786350" y="2511127"/>
            <a:ext cx="4552581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+mj-lt"/>
              </a:rPr>
              <a:t>B. </a:t>
            </a:r>
            <a:r>
              <a:rPr lang="vi-VN" sz="2100" dirty="0">
                <a:latin typeface="+mj-lt"/>
              </a:rPr>
              <a:t>Địa hình, khí hậu, động vật, thực vật, con người,..</a:t>
            </a:r>
            <a:endParaRPr lang="en-US" sz="2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6" name="Sun 15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Sun 19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Sun 20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Sun 21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Sun 22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4263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87891 -0.03149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45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01337 -0.3442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</a:rPr>
              <a:t>? 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1059976" cy="10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vtc_197456_onhiemsongH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988" y="304800"/>
            <a:ext cx="4108450" cy="30480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" name="Picture 6" descr="xaracbuabai"/>
          <p:cNvPicPr>
            <a:picLocks noChangeAspect="1" noChangeArrowheads="1"/>
          </p:cNvPicPr>
          <p:nvPr/>
        </p:nvPicPr>
        <p:blipFill>
          <a:blip r:embed="rId3"/>
          <a:srcRect t="39319"/>
          <a:stretch>
            <a:fillRect/>
          </a:stretch>
        </p:blipFill>
        <p:spPr bwMode="auto">
          <a:xfrm>
            <a:off x="204788" y="3886200"/>
            <a:ext cx="4291012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Khí thải từ nhà máy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530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Đổ nước thải ra sông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2000" y="6427788"/>
            <a:ext cx="3124200" cy="430212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Xả rác bừa bãi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05400" y="6324600"/>
            <a:ext cx="3581400" cy="430213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Verdana" pitchFamily="34" charset="0"/>
              </a:rPr>
              <a:t>Chặt phá rừng</a:t>
            </a:r>
          </a:p>
        </p:txBody>
      </p:sp>
      <p:pic>
        <p:nvPicPr>
          <p:cNvPr id="22536" name="Picture 7" descr="imagesCA0NSWU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93688"/>
            <a:ext cx="41910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7" name="Picture 4" descr="pharu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208463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447800" y="33528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Cháy rừng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943600" y="3352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Vứt rác xuống ao, hồ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143000" y="64008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Chặt phá rừng bừa bãi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5715000" y="6324600"/>
            <a:ext cx="259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Vứt rác ra bãi biển</a:t>
            </a:r>
          </a:p>
        </p:txBody>
      </p:sp>
      <p:pic>
        <p:nvPicPr>
          <p:cNvPr id="23558" name="Picture 4" descr="hinh anh bao dong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3711575"/>
            <a:ext cx="40767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Nhóm 1"/>
          <p:cNvGrpSpPr>
            <a:grpSpLocks/>
          </p:cNvGrpSpPr>
          <p:nvPr/>
        </p:nvGrpSpPr>
        <p:grpSpPr bwMode="auto">
          <a:xfrm>
            <a:off x="352425" y="685800"/>
            <a:ext cx="8410575" cy="5616575"/>
            <a:chOff x="352652" y="685800"/>
            <a:chExt cx="8410348" cy="5617029"/>
          </a:xfrm>
        </p:grpSpPr>
        <p:pic>
          <p:nvPicPr>
            <p:cNvPr id="23560" name="Picture 2" descr="imagesCAE2QI3K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76800" y="685800"/>
              <a:ext cx="38862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1" name="Picture 4" descr="hinh anh bao dong_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685800"/>
              <a:ext cx="41148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2" name="Picture 4" descr="pharu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2652" y="3712029"/>
              <a:ext cx="4208462" cy="2590800"/>
            </a:xfrm>
            <a:prstGeom prst="rect">
              <a:avLst/>
            </a:prstGeom>
            <a:noFill/>
            <a:ln w="9525">
              <a:solidFill>
                <a:srgbClr val="99CC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1534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môi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đẹp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Trồng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chăm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sóc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cây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vệ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sinh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cửa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làng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xóm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xá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lớp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sẽ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,….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kiệm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nhiên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liệu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Thu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gom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loại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rác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thải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3600" b="1" dirty="0">
              <a:solidFill>
                <a:srgbClr val="003300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3300"/>
              </a:solidFill>
              <a:cs typeface="Times New Roman" pitchFamily="18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</a:rPr>
              <a:t>     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ta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sống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tốt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/>
      <p:bldP spid="1382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nguyenbangoc.hoian.edu.vn/upload/55250/fck/files/doi%20chai%20nhua4.jpg"/>
          <p:cNvPicPr>
            <a:picLocks noChangeAspect="1" noChangeArrowheads="1"/>
          </p:cNvPicPr>
          <p:nvPr/>
        </p:nvPicPr>
        <p:blipFill>
          <a:blip r:embed="rId2"/>
          <a:srcRect r="19469"/>
          <a:stretch>
            <a:fillRect/>
          </a:stretch>
        </p:blipFill>
        <p:spPr bwMode="auto">
          <a:xfrm>
            <a:off x="0" y="1411574"/>
            <a:ext cx="9144000" cy="544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88918" y="2438401"/>
            <a:ext cx="5178882" cy="3200400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+mj-lt"/>
              </a:rPr>
              <a:t>   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đôi</a:t>
            </a:r>
            <a:r>
              <a:rPr lang="en-US" sz="2800" dirty="0">
                <a:latin typeface="+mj-lt"/>
              </a:rPr>
              <a:t>, đ</a:t>
            </a:r>
            <a:r>
              <a:rPr lang="vi-VN" sz="2800" dirty="0">
                <a:latin typeface="+mj-lt"/>
              </a:rPr>
              <a:t>ọc thông tin trong SGK trang 128 và cho biết:</a:t>
            </a:r>
          </a:p>
          <a:p>
            <a:pPr>
              <a:buFontTx/>
              <a:buChar char="-"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 Môi trường là gì?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7" name="Curved Up Arrow 6"/>
          <p:cNvSpPr/>
          <p:nvPr/>
        </p:nvSpPr>
        <p:spPr>
          <a:xfrm rot="664109">
            <a:off x="1886751" y="3905451"/>
            <a:ext cx="1944216" cy="792088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7503" y="1946176"/>
            <a:ext cx="3950039" cy="163522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Khái niệm về môi trường</a:t>
            </a:r>
          </a:p>
        </p:txBody>
      </p:sp>
      <p:sp>
        <p:nvSpPr>
          <p:cNvPr id="9" name="Plaque 8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581F5A-9EE4-492A-8E78-A775917F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22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 2022</a:t>
            </a:r>
            <a:b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</a:br>
            <a:r>
              <a:rPr lang="en-US" sz="2400" b="1" dirty="0">
                <a:latin typeface="HP001 4 hàng" panose="020B0603050302020204" pitchFamily="34" charset="0"/>
                <a:cs typeface="Times New Roman" pitchFamily="18" charset="0"/>
              </a:rPr>
              <a:t>Khoa </a:t>
            </a:r>
            <a:r>
              <a:rPr lang="en-US" sz="2400" b="1" dirty="0" err="1">
                <a:latin typeface="HP001 4 hàng" panose="020B0603050302020204" pitchFamily="34" charset="0"/>
                <a:cs typeface="Times New Roman" pitchFamily="18" charset="0"/>
              </a:rPr>
              <a:t>học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4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://nguyenbangoc.pgddienban.edu.vn/upload/55836/fck/files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3392"/>
            <a:ext cx="9144000" cy="578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http://nguyenbangoc.pgddienban.edu.vn/upload/55836/fck/files/1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51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ttp://nguyenbangoc.pgddienban.edu.vn/upload/55836/fck/files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222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8001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Dặn dò</a:t>
            </a:r>
          </a:p>
          <a:p>
            <a:pPr marL="0" indent="0">
              <a:buNone/>
            </a:pPr>
            <a:r>
              <a:rPr lang="vi-VN" sz="3000" dirty="0">
                <a:latin typeface="+mj-lt"/>
              </a:rPr>
              <a:t>-</a:t>
            </a:r>
            <a:r>
              <a:rPr lang="en-US" sz="3000" dirty="0" err="1">
                <a:latin typeface="+mj-lt"/>
              </a:rPr>
              <a:t>Vận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dụng</a:t>
            </a:r>
            <a:r>
              <a:rPr lang="en-US" sz="3000" dirty="0">
                <a:latin typeface="+mj-lt"/>
              </a:rPr>
              <a:t>:</a:t>
            </a:r>
            <a:r>
              <a:rPr lang="vi-VN" sz="3000" dirty="0">
                <a:latin typeface="+mj-lt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Em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vẽ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về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môi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trường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em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mơ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ước</a:t>
            </a:r>
            <a:r>
              <a:rPr lang="en-US" sz="2800" b="1" kern="0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vi-VN" sz="3000" dirty="0">
              <a:latin typeface="+mj-lt"/>
            </a:endParaRPr>
          </a:p>
          <a:p>
            <a:pPr marL="0" indent="0">
              <a:buNone/>
            </a:pPr>
            <a:r>
              <a:rPr lang="vi-VN" sz="3000" dirty="0">
                <a:latin typeface="+mj-lt"/>
              </a:rPr>
              <a:t>- Chuẩn bị bài 63: Tài nguyên thiên nhiên</a:t>
            </a: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22402747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272706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14400"/>
            <a:ext cx="4267200" cy="609600"/>
          </a:xfrm>
        </p:spPr>
        <p:txBody>
          <a:bodyPr>
            <a:prstTxWarp prst="textTriangle">
              <a:avLst/>
            </a:prstTxWarp>
            <a:normAutofit fontScale="70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HÁI TÁO</a:t>
            </a: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8942" l="222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90524"/>
            <a:ext cx="6477000" cy="52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76400" y="2514600"/>
            <a:ext cx="1295400" cy="1297393"/>
            <a:chOff x="2438400" y="2590800"/>
            <a:chExt cx="1295400" cy="1297393"/>
          </a:xfrm>
        </p:grpSpPr>
        <p:pic>
          <p:nvPicPr>
            <p:cNvPr id="1030" name="Picture 6" descr="HÃ¬nh áº£nh cÃ³ liÃªn qua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5908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19400" y="297180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05200" y="1752600"/>
            <a:ext cx="1295400" cy="1297393"/>
            <a:chOff x="4038600" y="1942103"/>
            <a:chExt cx="1295400" cy="1297393"/>
          </a:xfrm>
        </p:grpSpPr>
        <p:pic>
          <p:nvPicPr>
            <p:cNvPr id="9" name="Picture 6" descr="HÃ¬nh áº£nh cÃ³ liÃªn quan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942103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hlinkClick r:id="rId8" action="ppaction://hlinksldjump"/>
            </p:cNvPr>
            <p:cNvSpPr txBox="1"/>
            <p:nvPr/>
          </p:nvSpPr>
          <p:spPr>
            <a:xfrm>
              <a:off x="4465727" y="234011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10200" y="1981200"/>
            <a:ext cx="1295400" cy="1297393"/>
            <a:chOff x="5334000" y="2667000"/>
            <a:chExt cx="1295400" cy="1297393"/>
          </a:xfrm>
        </p:grpSpPr>
        <p:pic>
          <p:nvPicPr>
            <p:cNvPr id="10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3</a:t>
              </a:r>
            </a:p>
          </p:txBody>
        </p:sp>
      </p:grpSp>
      <p:sp>
        <p:nvSpPr>
          <p:cNvPr id="2" name="Sun 1">
            <a:hlinkClick r:id="rId10" action="ppaction://hlinksldjump"/>
          </p:cNvPr>
          <p:cNvSpPr/>
          <p:nvPr/>
        </p:nvSpPr>
        <p:spPr>
          <a:xfrm>
            <a:off x="7924800" y="457200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/>
          <p:cNvGrpSpPr/>
          <p:nvPr/>
        </p:nvGrpSpPr>
        <p:grpSpPr>
          <a:xfrm>
            <a:off x="4495800" y="3429000"/>
            <a:ext cx="1295400" cy="1297393"/>
            <a:chOff x="5334000" y="2667000"/>
            <a:chExt cx="1295400" cy="1297393"/>
          </a:xfrm>
        </p:grpSpPr>
        <p:pic>
          <p:nvPicPr>
            <p:cNvPr id="16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</a:rPr>
                <a:t>4</a:t>
              </a:r>
              <a:endParaRPr lang="vi-VN" sz="4000" b="1" dirty="0"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5600" y="3429000"/>
            <a:ext cx="1295400" cy="1297393"/>
            <a:chOff x="5334000" y="2667000"/>
            <a:chExt cx="1295400" cy="1297393"/>
          </a:xfrm>
        </p:grpSpPr>
        <p:pic>
          <p:nvPicPr>
            <p:cNvPr id="19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</a:rPr>
                <a:t>5</a:t>
              </a:r>
              <a:endParaRPr lang="vi-VN" sz="4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8013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400" b="1" dirty="0">
                <a:solidFill>
                  <a:srgbClr val="FF0000"/>
                </a:solidFill>
                <a:latin typeface="+mj-lt"/>
              </a:rPr>
              <a:t>Câu 1: Môi trường bao gồm những gì?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A. Nhà ở, trường học, làng mạc, thành phố, công trường.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B. Đất đá, không khí, nước, nhiệt độ, ánh sáng.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C. Thực vật, động vật, con người.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D. Tất cả các thành phần tự nhiên và nhân tạo.</a:t>
            </a:r>
          </a:p>
          <a:p>
            <a:pPr marL="0" indent="0">
              <a:buNone/>
            </a:pPr>
            <a:endParaRPr lang="vi-VN" sz="3400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Sun 5"/>
          <p:cNvSpPr/>
          <p:nvPr/>
        </p:nvSpPr>
        <p:spPr>
          <a:xfrm>
            <a:off x="7024831" y="5105405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7024832" y="510540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Sun 7"/>
          <p:cNvSpPr/>
          <p:nvPr/>
        </p:nvSpPr>
        <p:spPr>
          <a:xfrm>
            <a:off x="7024830" y="510656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Sun 8"/>
          <p:cNvSpPr/>
          <p:nvPr/>
        </p:nvSpPr>
        <p:spPr>
          <a:xfrm>
            <a:off x="7024832" y="510540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Sun 9"/>
          <p:cNvSpPr/>
          <p:nvPr/>
        </p:nvSpPr>
        <p:spPr>
          <a:xfrm>
            <a:off x="7015592" y="510540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Sun 10"/>
          <p:cNvSpPr/>
          <p:nvPr/>
        </p:nvSpPr>
        <p:spPr>
          <a:xfrm>
            <a:off x="7015591" y="510540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381000" y="4572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19" name="Action Button: Home 18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02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z="3400" b="1" dirty="0">
                <a:solidFill>
                  <a:srgbClr val="FF0000"/>
                </a:solidFill>
                <a:latin typeface="+mj-lt"/>
              </a:rPr>
              <a:t>Câu 2: Hình ảnh minh họa cho môi trường nào? 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A. Môi trường nước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B. Môi trường rừng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C. Môi trường đô thị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D. Môi trường làng quê</a:t>
            </a: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381000" y="39624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800"/>
            <a:ext cx="4114800" cy="290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093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Môi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gồm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thành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</a:rPr>
              <a:t>? </a:t>
            </a:r>
            <a:endParaRPr lang="vi-VN" b="1" dirty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A.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tự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nhiên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con </a:t>
            </a:r>
            <a:r>
              <a:rPr lang="en-US" altLang="en-US" dirty="0" err="1">
                <a:cs typeface="Times New Roman" pitchFamily="18" charset="0"/>
              </a:rPr>
              <a:t>người</a:t>
            </a:r>
            <a:r>
              <a:rPr lang="en-US" altLang="en-US" dirty="0">
                <a:latin typeface="VNI-Times" pitchFamily="2" charset="0"/>
              </a:rPr>
              <a:t>.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B. </a:t>
            </a:r>
            <a:r>
              <a:rPr lang="en-US" altLang="en-US" dirty="0" err="1">
                <a:cs typeface="Times New Roman" pitchFamily="18" charset="0"/>
              </a:rPr>
              <a:t>Làng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mạc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r>
              <a:rPr lang="en-US" altLang="en-US" dirty="0">
                <a:latin typeface="VNI-Times" pitchFamily="2" charset="0"/>
              </a:rPr>
              <a:t>.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C.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môi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trường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đô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thị</a:t>
            </a:r>
            <a:r>
              <a:rPr lang="en-US" altLang="en-US" dirty="0">
                <a:latin typeface="VNI-Times" pitchFamily="2" charset="0"/>
              </a:rPr>
              <a:t>. 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D.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tự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nhiên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endParaRPr lang="vi-VN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Oval 5"/>
          <p:cNvSpPr/>
          <p:nvPr/>
        </p:nvSpPr>
        <p:spPr>
          <a:xfrm>
            <a:off x="0" y="41148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7" name="Sun 6"/>
          <p:cNvSpPr/>
          <p:nvPr/>
        </p:nvSpPr>
        <p:spPr>
          <a:xfrm>
            <a:off x="73152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10400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5105400" y="22860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2438400" y="35814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5181600" y="41148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3276600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501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9144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Môi trường tự nhiên bao gồm:</a:t>
            </a:r>
          </a:p>
          <a:p>
            <a:pPr marL="514350" indent="-514350">
              <a:buAutoNum type="alphaUcPeriod"/>
            </a:pPr>
            <a:r>
              <a:rPr lang="vi-VN" dirty="0">
                <a:latin typeface="+mj-lt"/>
              </a:rPr>
              <a:t>Địa hình, khí hậu, động vật, thực vật, con người,...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B. Nhà cửa, làng mạc, thành phố, công trường,...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C. Thành phố, phương tiện giao thông, ánh sáng,...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D. Nhà máy, động vật, thực vật, ánh sáng....</a:t>
            </a:r>
          </a:p>
          <a:p>
            <a:pPr marL="0" indent="0">
              <a:buNone/>
            </a:pPr>
            <a:endParaRPr lang="vi-VN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Oval 5"/>
          <p:cNvSpPr/>
          <p:nvPr/>
        </p:nvSpPr>
        <p:spPr>
          <a:xfrm>
            <a:off x="304800" y="2667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703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2819400" cy="3527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733800" y="2209800"/>
            <a:ext cx="487680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Môi trường là </a:t>
            </a:r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tất cả những gì trên Trái Đất này</a:t>
            </a:r>
            <a:r>
              <a:rPr lang="vi-VN" sz="3200" b="1" dirty="0">
                <a:latin typeface="+mj-lt"/>
              </a:rPr>
              <a:t>, bao gồm: </a:t>
            </a:r>
            <a:r>
              <a:rPr lang="vi-VN" sz="3200" b="1" dirty="0">
                <a:solidFill>
                  <a:srgbClr val="00B050"/>
                </a:solidFill>
                <a:latin typeface="+mj-lt"/>
              </a:rPr>
              <a:t>biển cả, sông ngòi, hồ ao, đất đai, sinh vật, khí quyển, ánh sáng, nhiệt độ,....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60579-0985-4B64-AE57-FBADE251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28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033274" cy="23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1981200"/>
            <a:ext cx="5181600" cy="286232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4,</a:t>
            </a:r>
            <a:r>
              <a:rPr lang="en-US" sz="3600" dirty="0">
                <a:latin typeface="+mj-lt"/>
              </a:rPr>
              <a:t> đ</a:t>
            </a:r>
            <a:r>
              <a:rPr lang="vi-VN" sz="3600" dirty="0">
                <a:latin typeface="+mj-lt"/>
              </a:rPr>
              <a:t>ọc các thông tin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/>
              <a:t>trong SGK trang 128</a:t>
            </a:r>
            <a:r>
              <a:rPr lang="vi-VN" sz="3600" dirty="0">
                <a:latin typeface="+mj-lt"/>
              </a:rPr>
              <a:t> và tìm xem mỗi thông tin trong khung chữ ứng với hình nào</a:t>
            </a:r>
            <a:r>
              <a:rPr lang="en-US" sz="3600" dirty="0">
                <a:latin typeface="+mj-lt"/>
              </a:rPr>
              <a:t>? </a:t>
            </a:r>
            <a:endParaRPr lang="vi-VN" sz="3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1066800"/>
            <a:ext cx="8305800" cy="60960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vi-VN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vi-VN" sz="2800" b="1" dirty="0">
                <a:solidFill>
                  <a:srgbClr val="FF0000"/>
                </a:solidFill>
              </a:rPr>
              <a:t>hành phần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m</a:t>
            </a:r>
            <a:r>
              <a:rPr lang="vi-VN" sz="2800" b="1" dirty="0">
                <a:solidFill>
                  <a:srgbClr val="FF0000"/>
                </a:solidFill>
              </a:rPr>
              <a:t>ôi trường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 </a:t>
            </a:r>
            <a:endParaRPr lang="vi-VN" sz="2800" dirty="0">
              <a:latin typeface="+mj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371600" y="1981200"/>
            <a:ext cx="1600200" cy="865361"/>
          </a:xfrm>
          <a:prstGeom prst="cloudCallout">
            <a:avLst>
              <a:gd name="adj1" fmla="val -14679"/>
              <a:gd name="adj2" fmla="val 1177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phút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2EBBFA-A524-4E36-A1E6-FA6B0282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2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0"/>
            <a:ext cx="4191001" cy="221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449"/>
            <a:ext cx="4343398" cy="218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ontent Placeholder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4343399" cy="210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818527"/>
            <a:ext cx="4191001" cy="200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10-Point Star 24"/>
          <p:cNvSpPr/>
          <p:nvPr/>
        </p:nvSpPr>
        <p:spPr>
          <a:xfrm>
            <a:off x="304800" y="2231315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1</a:t>
            </a:r>
          </a:p>
        </p:txBody>
      </p:sp>
      <p:sp>
        <p:nvSpPr>
          <p:cNvPr id="26" name="10-Point Star 25"/>
          <p:cNvSpPr/>
          <p:nvPr/>
        </p:nvSpPr>
        <p:spPr>
          <a:xfrm>
            <a:off x="4704716" y="48257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4</a:t>
            </a:r>
          </a:p>
        </p:txBody>
      </p:sp>
      <p:sp>
        <p:nvSpPr>
          <p:cNvPr id="27" name="10-Point Star 26"/>
          <p:cNvSpPr/>
          <p:nvPr/>
        </p:nvSpPr>
        <p:spPr>
          <a:xfrm>
            <a:off x="4724399" y="2241348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2</a:t>
            </a:r>
          </a:p>
        </p:txBody>
      </p:sp>
      <p:sp>
        <p:nvSpPr>
          <p:cNvPr id="28" name="10-Point Star 27"/>
          <p:cNvSpPr/>
          <p:nvPr/>
        </p:nvSpPr>
        <p:spPr>
          <a:xfrm>
            <a:off x="304800" y="53591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6800" y="2184258"/>
            <a:ext cx="2807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rừng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06691" y="221998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nước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0709" y="5267980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làng quê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48182" y="4813763"/>
            <a:ext cx="294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đô thị</a:t>
            </a:r>
          </a:p>
        </p:txBody>
      </p:sp>
    </p:spTree>
    <p:extLst>
      <p:ext uri="{BB962C8B-B14F-4D97-AF65-F5344CB8AC3E}">
        <p14:creationId xmlns:p14="http://schemas.microsoft.com/office/powerpoint/2010/main" val="4227287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" y="0"/>
            <a:ext cx="9144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9" y="5761448"/>
            <a:ext cx="9144000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Thực vật, động vật,....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(sống trên cạn và dưới nước)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152400"/>
            <a:ext cx="590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RỪNG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( 1-c)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2" name="Picture 4" descr="Káº¿t quáº£ hÃ¬nh áº£nh cho tranh váº½ cÃ¡c con váº­t sá»ng trong rá»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>
            <a:fillRect/>
          </a:stretch>
        </p:blipFill>
        <p:spPr bwMode="auto">
          <a:xfrm>
            <a:off x="0" y="7620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93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5410200"/>
            <a:ext cx="9144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+mj-lt"/>
              </a:rPr>
              <a:t>- Thực vật, động vật,...( sống dưới nước)</a:t>
            </a:r>
          </a:p>
          <a:p>
            <a:pPr algn="just"/>
            <a:r>
              <a:rPr lang="vi-VN" sz="4000" dirty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</a:p>
        </p:txBody>
      </p:sp>
      <p:pic>
        <p:nvPicPr>
          <p:cNvPr id="3074" name="Picture 2" descr="Káº¿t quáº£ hÃ¬nh áº£nh cho Äáº¡i dÆ°Æ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/>
        </p:blipFill>
        <p:spPr bwMode="auto">
          <a:xfrm>
            <a:off x="37531" y="2274"/>
            <a:ext cx="9106469" cy="540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52600" y="32982"/>
            <a:ext cx="54102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NƯỚC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(2 –d)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398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419600"/>
            <a:ext cx="91440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+mj-lt"/>
              </a:rPr>
              <a:t>- Con người, thực vật, động vật,....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Làng xóm, đồng ruộng, công cụ làm ruộng, một số phương tiện giao thông,....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Nước, không khí, ánh sáng, đất,...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440709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19200" y="0"/>
            <a:ext cx="7086600" cy="685800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LÀNG QUÊ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(3 –a)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5638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1428</Words>
  <Application>Microsoft Office PowerPoint</Application>
  <PresentationFormat>On-screen Show (4:3)</PresentationFormat>
  <Paragraphs>237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HP001 4 hàng</vt:lpstr>
      <vt:lpstr>Times New Roman</vt:lpstr>
      <vt:lpstr>Verdana</vt:lpstr>
      <vt:lpstr>VNI-Times</vt:lpstr>
      <vt:lpstr>Wingdings</vt:lpstr>
      <vt:lpstr>Office Theme</vt:lpstr>
      <vt:lpstr>9_Office Theme</vt:lpstr>
      <vt:lpstr>PowerPoint Presentation</vt:lpstr>
      <vt:lpstr>Thứ sáu ngày 22 tháng 4 năm 2022 Khoa học</vt:lpstr>
      <vt:lpstr>Thứ sáu ngày 22 tháng 4 năm 2022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</dc:title>
  <dc:creator>Administrator</dc:creator>
  <cp:lastModifiedBy>Nguyen Thi Ngoc Tram</cp:lastModifiedBy>
  <cp:revision>274</cp:revision>
  <dcterms:created xsi:type="dcterms:W3CDTF">2018-04-06T12:29:30Z</dcterms:created>
  <dcterms:modified xsi:type="dcterms:W3CDTF">2022-04-16T16:52:24Z</dcterms:modified>
</cp:coreProperties>
</file>