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30" r:id="rId3"/>
    <p:sldId id="331" r:id="rId4"/>
    <p:sldId id="358" r:id="rId5"/>
    <p:sldId id="290" r:id="rId6"/>
    <p:sldId id="332" r:id="rId7"/>
    <p:sldId id="333" r:id="rId8"/>
    <p:sldId id="334" r:id="rId9"/>
    <p:sldId id="335" r:id="rId10"/>
    <p:sldId id="336" r:id="rId11"/>
    <p:sldId id="337" r:id="rId12"/>
    <p:sldId id="298" r:id="rId13"/>
    <p:sldId id="338" r:id="rId14"/>
    <p:sldId id="292" r:id="rId15"/>
    <p:sldId id="273" r:id="rId16"/>
    <p:sldId id="339" r:id="rId17"/>
    <p:sldId id="297" r:id="rId18"/>
    <p:sldId id="341" r:id="rId19"/>
    <p:sldId id="344" r:id="rId20"/>
    <p:sldId id="342" r:id="rId21"/>
    <p:sldId id="3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2" d="100"/>
          <a:sy n="72" d="100"/>
        </p:scale>
        <p:origin x="8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CE9DC-144B-49CC-BC68-AD4AE90E77C2}" type="datetimeFigureOut">
              <a:rPr lang="vi-VN" smtClean="0"/>
              <a:t>15/02/2023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7AA25-CF23-40F9-AB04-3E00A68587B2}" type="slidenum">
              <a:rPr lang="vi-VN" smtClean="0"/>
              <a:t>‹#›</a:t>
            </a:fld>
            <a:endParaRPr lang="vi-VN"/>
          </a:p>
        </p:txBody>
      </p:sp>
    </p:spTree>
    <p:extLst>
      <p:ext uri="{BB962C8B-B14F-4D97-AF65-F5344CB8AC3E}">
        <p14:creationId xmlns:p14="http://schemas.microsoft.com/office/powerpoint/2010/main" val="173472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vi.wikipedia.org/wiki/L%E1%BB%97_ch%C3%A2u_mai" TargetMode="External"/><Relationship Id="rId13" Type="http://schemas.openxmlformats.org/officeDocument/2006/relationships/hyperlink" Target="https://vi.wikipedia.org/wiki/N%E1%BB%95" TargetMode="External"/><Relationship Id="rId3" Type="http://schemas.openxmlformats.org/officeDocument/2006/relationships/hyperlink" Target="https://vi.wikipedia.org/w/index.php?title=S%C3%BAng_ch%E1%BB%91ng_t%C4%83ng&amp;action=edit&amp;redlink=1" TargetMode="External"/><Relationship Id="rId7" Type="http://schemas.openxmlformats.org/officeDocument/2006/relationships/hyperlink" Target="https://vi.wikipedia.org/wiki/Tr%E1%BA%A7n_%C4%90%E1%BA%A1i_Ngh%C4%A9a" TargetMode="External"/><Relationship Id="rId12" Type="http://schemas.openxmlformats.org/officeDocument/2006/relationships/hyperlink" Target="https://vi.wikipedia.org/w/index.php?title=%C4%90%E1%BA%A7u_%C4%91%E1%BA%A1n&amp;action=edit&amp;redlink=1" TargetMode="External"/><Relationship Id="rId17" Type="http://schemas.openxmlformats.org/officeDocument/2006/relationships/hyperlink" Target="https://vi.wikipedia.org/wiki/T%E1%BA%A5n_c%C3%B4ng" TargetMode="External"/><Relationship Id="rId2" Type="http://schemas.openxmlformats.org/officeDocument/2006/relationships/slide" Target="../slides/slide8.xml"/><Relationship Id="rId16" Type="http://schemas.openxmlformats.org/officeDocument/2006/relationships/hyperlink" Target="https://vi.wikipedia.org/wiki/Bom" TargetMode="External"/><Relationship Id="rId1" Type="http://schemas.openxmlformats.org/officeDocument/2006/relationships/notesMaster" Target="../notesMasters/notesMaster1.xml"/><Relationship Id="rId6" Type="http://schemas.openxmlformats.org/officeDocument/2006/relationships/hyperlink" Target="https://vi.wikipedia.org/wiki/Kh%C3%A1ng_chi%E1%BA%BFn_ch%E1%BB%91ng_Ph%C3%A1p" TargetMode="External"/><Relationship Id="rId11" Type="http://schemas.openxmlformats.org/officeDocument/2006/relationships/hyperlink" Target="https://vi.wikipedia.org/wiki/Ph%C6%B0%C6%A1ng_ti%E1%BB%87n_bay_kh%C3%B4ng_ng%C6%B0%E1%BB%9Di_l%C3%A1i" TargetMode="External"/><Relationship Id="rId5" Type="http://schemas.openxmlformats.org/officeDocument/2006/relationships/hyperlink" Target="https://vi.wikipedia.org/wiki/Chi%E1%BA%BFn_tranh_Vi%E1%BB%87t_Nam" TargetMode="External"/><Relationship Id="rId15" Type="http://schemas.openxmlformats.org/officeDocument/2006/relationships/hyperlink" Target="https://vi.wikipedia.org/wiki/M%C3%A1y_bay_n%C3%A9m_bom" TargetMode="External"/><Relationship Id="rId10" Type="http://schemas.openxmlformats.org/officeDocument/2006/relationships/hyperlink" Target="https://vi.wikipedia.org/wiki/M%C3%A1y_bay" TargetMode="External"/><Relationship Id="rId4" Type="http://schemas.openxmlformats.org/officeDocument/2006/relationships/hyperlink" Target="https://vi.wikipedia.org/wiki/Th%E1%BA%BF_chi%E1%BA%BFn_2" TargetMode="External"/><Relationship Id="rId9" Type="http://schemas.openxmlformats.org/officeDocument/2006/relationships/hyperlink" Target="https://vi.wikipedia.org/wiki/T%C3%AAn_l%E1%BB%ADa" TargetMode="External"/><Relationship Id="rId14" Type="http://schemas.openxmlformats.org/officeDocument/2006/relationships/hyperlink" Target="https://vi.wikipedia.org/wiki/T%C3%AAn_l%E1%BB%ADa_h%C3%A0nh_tr%C3%ACnh"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vi.wikipedia.org/wiki/T%E1%BB%95ng_c%E1%BB%A5c_C%C3%B4ng_nghi%E1%BB%87p_Qu%E1%BB%91c_ph%C3%B2ng_(Vi%E1%BB%87t_Nam)" TargetMode="External"/><Relationship Id="rId3" Type="http://schemas.openxmlformats.org/officeDocument/2006/relationships/hyperlink" Target="https://vi.wikipedia.org/wiki/Gi%C3%A1o_s%C6%B0" TargetMode="External"/><Relationship Id="rId7" Type="http://schemas.openxmlformats.org/officeDocument/2006/relationships/hyperlink" Target="https://vi.wikipedia.org/wiki/K%E1%BB%B9_thu%E1%BA%ADt_qu%C3%A2n_s%E1%BB%B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vi.wikipedia.org/wiki/T%C6%B0%E1%BB%9Bng_l%C4%A9nh_Qu%C3%A2n_%C4%91%E1%BB%99i_nh%C3%A2n_d%C3%A2n_Vi%E1%BB%87t_Nam" TargetMode="External"/><Relationship Id="rId5" Type="http://schemas.openxmlformats.org/officeDocument/2006/relationships/hyperlink" Target="https://vi.wikipedia.org/wiki/Nh%C3%A0_b%C3%A1c_h%E1%BB%8Dc" TargetMode="External"/><Relationship Id="rId4" Type="http://schemas.openxmlformats.org/officeDocument/2006/relationships/hyperlink" Target="https://vi.wikipedia.org/wiki/K%E1%BB%B9_s%C6%B0_qu%C3%A2n_s%E1%BB%B1" TargetMode="External"/><Relationship Id="rId9" Type="http://schemas.openxmlformats.org/officeDocument/2006/relationships/hyperlink" Target="https://vi.wikipedia.org/wiki/Tr%E1%BA%A7n_%C4%90%E1%BA%A1i_Ngh%C4%A9a#cite_note-1"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2</a:t>
            </a:fld>
            <a:endParaRPr lang="zh-CN" altLang="en-US"/>
          </a:p>
        </p:txBody>
      </p:sp>
    </p:spTree>
    <p:extLst>
      <p:ext uri="{BB962C8B-B14F-4D97-AF65-F5344CB8AC3E}">
        <p14:creationId xmlns:p14="http://schemas.microsoft.com/office/powerpoint/2010/main" val="341829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3E023A-296E-43EF-ADD3-98ADBC1D006E}" type="slidenum">
              <a:rPr lang="zh-CN" altLang="en-US" smtClean="0"/>
              <a:t>11</a:t>
            </a:fld>
            <a:endParaRPr lang="zh-CN" altLang="en-US"/>
          </a:p>
        </p:txBody>
      </p:sp>
    </p:spTree>
    <p:extLst>
      <p:ext uri="{BB962C8B-B14F-4D97-AF65-F5344CB8AC3E}">
        <p14:creationId xmlns:p14="http://schemas.microsoft.com/office/powerpoint/2010/main" val="72364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12</a:t>
            </a:fld>
            <a:endParaRPr lang="zh-CN" altLang="en-US"/>
          </a:p>
        </p:txBody>
      </p:sp>
    </p:spTree>
    <p:extLst>
      <p:ext uri="{BB962C8B-B14F-4D97-AF65-F5344CB8AC3E}">
        <p14:creationId xmlns:p14="http://schemas.microsoft.com/office/powerpoint/2010/main" val="1081642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14</a:t>
            </a:fld>
            <a:endParaRPr lang="zh-CN" altLang="en-US"/>
          </a:p>
        </p:txBody>
      </p:sp>
    </p:spTree>
    <p:extLst>
      <p:ext uri="{BB962C8B-B14F-4D97-AF65-F5344CB8AC3E}">
        <p14:creationId xmlns:p14="http://schemas.microsoft.com/office/powerpoint/2010/main" val="141375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15</a:t>
            </a:fld>
            <a:endParaRPr lang="zh-CN" altLang="en-US"/>
          </a:p>
        </p:txBody>
      </p:sp>
    </p:spTree>
    <p:extLst>
      <p:ext uri="{BB962C8B-B14F-4D97-AF65-F5344CB8AC3E}">
        <p14:creationId xmlns:p14="http://schemas.microsoft.com/office/powerpoint/2010/main" val="663340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16</a:t>
            </a:fld>
            <a:endParaRPr lang="zh-CN" altLang="en-US"/>
          </a:p>
        </p:txBody>
      </p:sp>
    </p:spTree>
    <p:extLst>
      <p:ext uri="{BB962C8B-B14F-4D97-AF65-F5344CB8AC3E}">
        <p14:creationId xmlns:p14="http://schemas.microsoft.com/office/powerpoint/2010/main" val="673706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17</a:t>
            </a:fld>
            <a:endParaRPr lang="zh-CN" altLang="en-US"/>
          </a:p>
        </p:txBody>
      </p:sp>
    </p:spTree>
    <p:extLst>
      <p:ext uri="{BB962C8B-B14F-4D97-AF65-F5344CB8AC3E}">
        <p14:creationId xmlns:p14="http://schemas.microsoft.com/office/powerpoint/2010/main" val="932058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18</a:t>
            </a:fld>
            <a:endParaRPr lang="zh-CN" altLang="en-US"/>
          </a:p>
        </p:txBody>
      </p:sp>
    </p:spTree>
    <p:extLst>
      <p:ext uri="{BB962C8B-B14F-4D97-AF65-F5344CB8AC3E}">
        <p14:creationId xmlns:p14="http://schemas.microsoft.com/office/powerpoint/2010/main" val="327467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19</a:t>
            </a:fld>
            <a:endParaRPr lang="zh-CN" altLang="en-US"/>
          </a:p>
        </p:txBody>
      </p:sp>
    </p:spTree>
    <p:extLst>
      <p:ext uri="{BB962C8B-B14F-4D97-AF65-F5344CB8AC3E}">
        <p14:creationId xmlns:p14="http://schemas.microsoft.com/office/powerpoint/2010/main" val="2079458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20</a:t>
            </a:fld>
            <a:endParaRPr lang="zh-CN" altLang="en-US"/>
          </a:p>
        </p:txBody>
      </p:sp>
    </p:spTree>
    <p:extLst>
      <p:ext uri="{BB962C8B-B14F-4D97-AF65-F5344CB8AC3E}">
        <p14:creationId xmlns:p14="http://schemas.microsoft.com/office/powerpoint/2010/main" val="2079458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21</a:t>
            </a:fld>
            <a:endParaRPr lang="zh-CN" altLang="en-US"/>
          </a:p>
        </p:txBody>
      </p:sp>
    </p:spTree>
    <p:extLst>
      <p:ext uri="{BB962C8B-B14F-4D97-AF65-F5344CB8AC3E}">
        <p14:creationId xmlns:p14="http://schemas.microsoft.com/office/powerpoint/2010/main" val="74280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3E023A-296E-43EF-ADD3-98ADBC1D006E}" type="slidenum">
              <a:rPr lang="zh-CN" altLang="en-US" smtClean="0"/>
              <a:t>3</a:t>
            </a:fld>
            <a:endParaRPr lang="zh-CN" altLang="en-US"/>
          </a:p>
        </p:txBody>
      </p:sp>
    </p:spTree>
    <p:extLst>
      <p:ext uri="{BB962C8B-B14F-4D97-AF65-F5344CB8AC3E}">
        <p14:creationId xmlns:p14="http://schemas.microsoft.com/office/powerpoint/2010/main" val="65910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4</a:t>
            </a:fld>
            <a:endParaRPr lang="zh-CN" altLang="en-US"/>
          </a:p>
        </p:txBody>
      </p:sp>
    </p:spTree>
    <p:extLst>
      <p:ext uri="{BB962C8B-B14F-4D97-AF65-F5344CB8AC3E}">
        <p14:creationId xmlns:p14="http://schemas.microsoft.com/office/powerpoint/2010/main" val="93205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5</a:t>
            </a:fld>
            <a:endParaRPr lang="zh-CN" altLang="en-US"/>
          </a:p>
        </p:txBody>
      </p:sp>
    </p:spTree>
    <p:extLst>
      <p:ext uri="{BB962C8B-B14F-4D97-AF65-F5344CB8AC3E}">
        <p14:creationId xmlns:p14="http://schemas.microsoft.com/office/powerpoint/2010/main" val="225933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sz="1200" kern="1200" dirty="0">
                <a:solidFill>
                  <a:srgbClr val="000000"/>
                </a:solidFill>
                <a:latin typeface="+mn-lt"/>
                <a:ea typeface="+mn-ea"/>
                <a:cs typeface="+mn-cs"/>
              </a:rPr>
              <a:t>Năm 1946, nghe theo tiếng gọi thiêng liêng của Tổ quốc, ông rời bỏ cuộc sống đầy đủ tiện nghi ở nước ngoài, theo Bác Hồ về nước. Ông được Bác Hồ đặt tên mới là Trần Đại Nghĩa và giao nhiệm vụ nghiên cứu chế tạo vũ khí phục vụ cuộc kháng chiến chống thực dân Pháp. </a:t>
            </a:r>
            <a:endParaRPr lang="zh-CN" altLang="en-US" dirty="0"/>
          </a:p>
        </p:txBody>
      </p:sp>
      <p:sp>
        <p:nvSpPr>
          <p:cNvPr id="4" name="灯片编号占位符 3"/>
          <p:cNvSpPr>
            <a:spLocks noGrp="1"/>
          </p:cNvSpPr>
          <p:nvPr>
            <p:ph type="sldNum" sz="quarter" idx="10"/>
          </p:nvPr>
        </p:nvSpPr>
        <p:spPr/>
        <p:txBody>
          <a:bodyPr/>
          <a:lstStyle/>
          <a:p>
            <a:fld id="{3B3E023A-296E-43EF-ADD3-98ADBC1D006E}" type="slidenum">
              <a:rPr lang="zh-CN" altLang="en-US" smtClean="0"/>
              <a:t>6</a:t>
            </a:fld>
            <a:endParaRPr lang="zh-CN" altLang="en-US"/>
          </a:p>
        </p:txBody>
      </p:sp>
    </p:spTree>
    <p:extLst>
      <p:ext uri="{BB962C8B-B14F-4D97-AF65-F5344CB8AC3E}">
        <p14:creationId xmlns:p14="http://schemas.microsoft.com/office/powerpoint/2010/main" val="1206757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7</a:t>
            </a:fld>
            <a:endParaRPr lang="zh-CN" altLang="en-US"/>
          </a:p>
        </p:txBody>
      </p:sp>
    </p:spTree>
    <p:extLst>
      <p:ext uri="{BB962C8B-B14F-4D97-AF65-F5344CB8AC3E}">
        <p14:creationId xmlns:p14="http://schemas.microsoft.com/office/powerpoint/2010/main" val="308285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sz="1200" b="0" i="0" kern="1200" dirty="0">
                <a:solidFill>
                  <a:schemeClr val="tx1"/>
                </a:solidFill>
                <a:effectLst/>
                <a:latin typeface="+mn-lt"/>
                <a:ea typeface="+mn-ea"/>
                <a:cs typeface="+mn-cs"/>
              </a:rPr>
              <a:t>à một loại </a:t>
            </a:r>
            <a:r>
              <a:rPr lang="vi-VN" sz="1200" b="0" i="0" u="none" strike="noStrike" kern="1200" dirty="0">
                <a:solidFill>
                  <a:schemeClr val="tx1"/>
                </a:solidFill>
                <a:effectLst/>
                <a:latin typeface="+mn-lt"/>
                <a:ea typeface="+mn-ea"/>
                <a:cs typeface="+mn-cs"/>
                <a:hlinkClick r:id="rId3" tooltip="Súng chống tăng (trang không tồn tại)"/>
              </a:rPr>
              <a:t>súng chống tăng</a:t>
            </a:r>
            <a:r>
              <a:rPr lang="vi-VN" sz="1200" b="0" i="0" kern="1200" dirty="0">
                <a:solidFill>
                  <a:schemeClr val="tx1"/>
                </a:solidFill>
                <a:effectLst/>
                <a:latin typeface="+mn-lt"/>
                <a:ea typeface="+mn-ea"/>
                <a:cs typeface="+mn-cs"/>
              </a:rPr>
              <a:t> không giật rất nổi tiếng được sử dụng suốt từ </a:t>
            </a:r>
            <a:r>
              <a:rPr lang="vi-VN" sz="1200" b="0" i="0" u="none" strike="noStrike" kern="1200" dirty="0">
                <a:solidFill>
                  <a:schemeClr val="tx1"/>
                </a:solidFill>
                <a:effectLst/>
                <a:latin typeface="+mn-lt"/>
                <a:ea typeface="+mn-ea"/>
                <a:cs typeface="+mn-cs"/>
                <a:hlinkClick r:id="rId4" tooltip="Thế chiến 2"/>
              </a:rPr>
              <a:t>Thế chiến 2</a:t>
            </a:r>
            <a:r>
              <a:rPr lang="vi-VN" sz="1200" b="0" i="0" kern="1200" dirty="0">
                <a:solidFill>
                  <a:schemeClr val="tx1"/>
                </a:solidFill>
                <a:effectLst/>
                <a:latin typeface="+mn-lt"/>
                <a:ea typeface="+mn-ea"/>
                <a:cs typeface="+mn-cs"/>
              </a:rPr>
              <a:t> cho tới tận </a:t>
            </a:r>
            <a:r>
              <a:rPr lang="vi-VN" sz="1200" b="0" i="0" u="none" strike="noStrike" kern="1200" dirty="0">
                <a:solidFill>
                  <a:schemeClr val="tx1"/>
                </a:solidFill>
                <a:effectLst/>
                <a:latin typeface="+mn-lt"/>
                <a:ea typeface="+mn-ea"/>
                <a:cs typeface="+mn-cs"/>
                <a:hlinkClick r:id="rId5" tooltip="Chiến tranh Việt Nam"/>
              </a:rPr>
              <a:t>Chiến tranh Việt Nam</a:t>
            </a:r>
            <a:r>
              <a:rPr lang="vi-VN" sz="1200" b="0" i="0" kern="1200" dirty="0">
                <a:solidFill>
                  <a:schemeClr val="tx1"/>
                </a:solidFill>
                <a:effectLst/>
                <a:latin typeface="+mn-lt"/>
                <a:ea typeface="+mn-ea"/>
                <a:cs typeface="+mn-cs"/>
              </a:rPr>
              <a:t>. Trong </a:t>
            </a:r>
            <a:r>
              <a:rPr lang="vi-VN" sz="1200" b="0" i="0" u="none" strike="noStrike" kern="1200" dirty="0">
                <a:solidFill>
                  <a:schemeClr val="tx1"/>
                </a:solidFill>
                <a:effectLst/>
                <a:latin typeface="+mn-lt"/>
                <a:ea typeface="+mn-ea"/>
                <a:cs typeface="+mn-cs"/>
                <a:hlinkClick r:id="rId6" tooltip="Kháng chiến chống Pháp"/>
              </a:rPr>
              <a:t>kháng chiến chống Pháp</a:t>
            </a:r>
            <a:r>
              <a:rPr lang="vi-VN" sz="1200" b="0" i="0" kern="1200" dirty="0">
                <a:solidFill>
                  <a:schemeClr val="tx1"/>
                </a:solidFill>
                <a:effectLst/>
                <a:latin typeface="+mn-lt"/>
                <a:ea typeface="+mn-ea"/>
                <a:cs typeface="+mn-cs"/>
              </a:rPr>
              <a:t>, kỹ sư </a:t>
            </a:r>
            <a:r>
              <a:rPr lang="vi-VN" sz="1200" b="0" i="0" u="none" strike="noStrike" kern="1200" dirty="0">
                <a:solidFill>
                  <a:schemeClr val="tx1"/>
                </a:solidFill>
                <a:effectLst/>
                <a:latin typeface="+mn-lt"/>
                <a:ea typeface="+mn-ea"/>
                <a:cs typeface="+mn-cs"/>
                <a:hlinkClick r:id="rId7" tooltip="Trần Đại Nghĩa"/>
              </a:rPr>
              <a:t>Trần Đại Nghĩa</a:t>
            </a:r>
            <a:r>
              <a:rPr lang="vi-VN" sz="1200" b="0" i="0" kern="1200" dirty="0">
                <a:solidFill>
                  <a:schemeClr val="tx1"/>
                </a:solidFill>
                <a:effectLst/>
                <a:latin typeface="+mn-lt"/>
                <a:ea typeface="+mn-ea"/>
                <a:cs typeface="+mn-cs"/>
              </a:rPr>
              <a:t> của Việt Nam đã tìm cách tự chế tạo súng Bazooka bằng các lò rèn thủ công để trang bị cho bộ đội Việt Nam.</a:t>
            </a:r>
          </a:p>
          <a:p>
            <a:r>
              <a:rPr lang="vi-VN" sz="1200" b="0" i="0" kern="1200" dirty="0">
                <a:solidFill>
                  <a:schemeClr val="tx1"/>
                </a:solidFill>
                <a:effectLst/>
                <a:latin typeface="+mn-lt"/>
                <a:ea typeface="+mn-ea"/>
                <a:cs typeface="+mn-cs"/>
              </a:rPr>
              <a:t>là công trình quân sự chủ yếu để phòng ngự. Lô cốt được xây dựng kiên cố bằng gạch, đá, bê tông... và có </a:t>
            </a:r>
            <a:r>
              <a:rPr lang="vi-VN" sz="1200" b="0" i="0" u="none" strike="noStrike" kern="1200" dirty="0">
                <a:solidFill>
                  <a:schemeClr val="tx1"/>
                </a:solidFill>
                <a:effectLst/>
                <a:latin typeface="+mn-lt"/>
                <a:ea typeface="+mn-ea"/>
                <a:cs typeface="+mn-cs"/>
                <a:hlinkClick r:id="rId8" tooltip="Lỗ châu mai"/>
              </a:rPr>
              <a:t>lỗ châu mai</a:t>
            </a:r>
            <a:r>
              <a:rPr lang="vi-VN" sz="1200" b="0" i="0" kern="1200" dirty="0">
                <a:solidFill>
                  <a:schemeClr val="tx1"/>
                </a:solidFill>
                <a:effectLst/>
                <a:latin typeface="+mn-lt"/>
                <a:ea typeface="+mn-ea"/>
                <a:cs typeface="+mn-cs"/>
              </a:rPr>
              <a:t> để bắn ra nhiều phía, có nắp và có nơi nghỉ ngơi cho quân sĩ.</a:t>
            </a:r>
          </a:p>
          <a:p>
            <a:r>
              <a:rPr lang="vi-VN" sz="1200" b="1" i="0" kern="1200" dirty="0">
                <a:solidFill>
                  <a:schemeClr val="tx1"/>
                </a:solidFill>
                <a:effectLst/>
                <a:latin typeface="+mn-lt"/>
                <a:ea typeface="+mn-ea"/>
                <a:cs typeface="+mn-cs"/>
              </a:rPr>
              <a:t>Bom bay</a:t>
            </a:r>
            <a:r>
              <a:rPr lang="vi-VN" sz="1200" b="0" i="0" kern="1200" dirty="0">
                <a:solidFill>
                  <a:schemeClr val="tx1"/>
                </a:solidFill>
                <a:effectLst/>
                <a:latin typeface="+mn-lt"/>
                <a:ea typeface="+mn-ea"/>
                <a:cs typeface="+mn-cs"/>
              </a:rPr>
              <a:t> là một </a:t>
            </a:r>
            <a:r>
              <a:rPr lang="vi-VN" sz="1200" b="0" i="0" u="none" strike="noStrike" kern="1200" dirty="0">
                <a:solidFill>
                  <a:schemeClr val="tx1"/>
                </a:solidFill>
                <a:effectLst/>
                <a:latin typeface="+mn-lt"/>
                <a:ea typeface="+mn-ea"/>
                <a:cs typeface="+mn-cs"/>
                <a:hlinkClick r:id="rId9" tooltip="Tên lửa"/>
              </a:rPr>
              <a:t>tên lửa</a:t>
            </a:r>
            <a:r>
              <a:rPr lang="vi-VN" sz="1200" b="0" i="0" kern="1200" dirty="0">
                <a:solidFill>
                  <a:schemeClr val="tx1"/>
                </a:solidFill>
                <a:effectLst/>
                <a:latin typeface="+mn-lt"/>
                <a:ea typeface="+mn-ea"/>
                <a:cs typeface="+mn-cs"/>
              </a:rPr>
              <a:t> hoặc </a:t>
            </a:r>
            <a:r>
              <a:rPr lang="vi-VN" sz="1200" b="0" i="0" u="none" strike="noStrike" kern="1200" dirty="0">
                <a:solidFill>
                  <a:schemeClr val="tx1"/>
                </a:solidFill>
                <a:effectLst/>
                <a:latin typeface="+mn-lt"/>
                <a:ea typeface="+mn-ea"/>
                <a:cs typeface="+mn-cs"/>
                <a:hlinkClick r:id="rId10" tooltip="Máy bay"/>
              </a:rPr>
              <a:t>máy bay</a:t>
            </a:r>
            <a:r>
              <a:rPr lang="vi-VN" sz="1200" b="0" i="0" kern="1200" dirty="0">
                <a:solidFill>
                  <a:schemeClr val="tx1"/>
                </a:solidFill>
                <a:effectLst/>
                <a:latin typeface="+mn-lt"/>
                <a:ea typeface="+mn-ea"/>
                <a:cs typeface="+mn-cs"/>
              </a:rPr>
              <a:t> có người lái hoặc </a:t>
            </a:r>
            <a:r>
              <a:rPr lang="vi-VN" sz="1200" b="0" i="0" u="none" strike="noStrike" kern="1200" dirty="0">
                <a:solidFill>
                  <a:schemeClr val="tx1"/>
                </a:solidFill>
                <a:effectLst/>
                <a:latin typeface="+mn-lt"/>
                <a:ea typeface="+mn-ea"/>
                <a:cs typeface="+mn-cs"/>
                <a:hlinkClick r:id="rId11" tooltip="Phương tiện bay không người lái"/>
              </a:rPr>
              <a:t>không người lái</a:t>
            </a:r>
            <a:r>
              <a:rPr lang="vi-VN" sz="1200" b="0" i="0" kern="1200" dirty="0">
                <a:solidFill>
                  <a:schemeClr val="tx1"/>
                </a:solidFill>
                <a:effectLst/>
                <a:latin typeface="+mn-lt"/>
                <a:ea typeface="+mn-ea"/>
                <a:cs typeface="+mn-cs"/>
              </a:rPr>
              <a:t> mang theo </a:t>
            </a:r>
            <a:r>
              <a:rPr lang="vi-VN" sz="1200" b="0" i="0" u="none" strike="noStrike" kern="1200" dirty="0">
                <a:solidFill>
                  <a:schemeClr val="tx1"/>
                </a:solidFill>
                <a:effectLst/>
                <a:latin typeface="+mn-lt"/>
                <a:ea typeface="+mn-ea"/>
                <a:cs typeface="+mn-cs"/>
                <a:hlinkClick r:id="rId12" tooltip="Đầu đạn (trang không tồn tại)"/>
              </a:rPr>
              <a:t>đầu đạn</a:t>
            </a:r>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13" tooltip="Nổ"/>
              </a:rPr>
              <a:t>nổ</a:t>
            </a:r>
            <a:r>
              <a:rPr lang="vi-VN" sz="1200" b="0" i="0" kern="1200" dirty="0">
                <a:solidFill>
                  <a:schemeClr val="tx1"/>
                </a:solidFill>
                <a:effectLst/>
                <a:latin typeface="+mn-lt"/>
                <a:ea typeface="+mn-ea"/>
                <a:cs typeface="+mn-cs"/>
              </a:rPr>
              <a:t> lớn, tiền thân của </a:t>
            </a:r>
            <a:r>
              <a:rPr lang="vi-VN" sz="1200" b="0" i="0" u="none" strike="noStrike" kern="1200" dirty="0">
                <a:solidFill>
                  <a:schemeClr val="tx1"/>
                </a:solidFill>
                <a:effectLst/>
                <a:latin typeface="+mn-lt"/>
                <a:ea typeface="+mn-ea"/>
                <a:cs typeface="+mn-cs"/>
                <a:hlinkClick r:id="rId14" tooltip="Tên lửa hành trình"/>
              </a:rPr>
              <a:t>tên lửa hành trình</a:t>
            </a:r>
            <a:r>
              <a:rPr lang="vi-VN" sz="1200" b="0" i="0" kern="1200" dirty="0">
                <a:solidFill>
                  <a:schemeClr val="tx1"/>
                </a:solidFill>
                <a:effectLst/>
                <a:latin typeface="+mn-lt"/>
                <a:ea typeface="+mn-ea"/>
                <a:cs typeface="+mn-cs"/>
              </a:rPr>
              <a:t> hiện đại. Ngược lại với một </a:t>
            </a:r>
            <a:r>
              <a:rPr lang="vi-VN" sz="1200" b="0" i="0" u="none" strike="noStrike" kern="1200" dirty="0">
                <a:solidFill>
                  <a:schemeClr val="tx1"/>
                </a:solidFill>
                <a:effectLst/>
                <a:latin typeface="+mn-lt"/>
                <a:ea typeface="+mn-ea"/>
                <a:cs typeface="+mn-cs"/>
                <a:hlinkClick r:id="rId15" tooltip="Máy bay ném bom"/>
              </a:rPr>
              <a:t>máy bay ném bom</a:t>
            </a:r>
            <a:r>
              <a:rPr lang="vi-VN" sz="1200" b="0" i="0" kern="1200" dirty="0">
                <a:solidFill>
                  <a:schemeClr val="tx1"/>
                </a:solidFill>
                <a:effectLst/>
                <a:latin typeface="+mn-lt"/>
                <a:ea typeface="+mn-ea"/>
                <a:cs typeface="+mn-cs"/>
              </a:rPr>
              <a:t>, dự định sẽ thả </a:t>
            </a:r>
            <a:r>
              <a:rPr lang="vi-VN" sz="1200" b="0" i="0" u="none" strike="noStrike" kern="1200" dirty="0">
                <a:solidFill>
                  <a:schemeClr val="tx1"/>
                </a:solidFill>
                <a:effectLst/>
                <a:latin typeface="+mn-lt"/>
                <a:ea typeface="+mn-ea"/>
                <a:cs typeface="+mn-cs"/>
                <a:hlinkClick r:id="rId16" tooltip="Bom"/>
              </a:rPr>
              <a:t>bom</a:t>
            </a:r>
            <a:r>
              <a:rPr lang="vi-VN" sz="1200" b="0" i="0" kern="1200" dirty="0">
                <a:solidFill>
                  <a:schemeClr val="tx1"/>
                </a:solidFill>
                <a:effectLst/>
                <a:latin typeface="+mn-lt"/>
                <a:ea typeface="+mn-ea"/>
                <a:cs typeface="+mn-cs"/>
              </a:rPr>
              <a:t> và sau đó quay trở lại căn cứ của nó để tái sử dụng, một quả bom bay đâm vào mục tiêu của nó và do đó chính nó bị phá hủy trong cuộc </a:t>
            </a:r>
            <a:r>
              <a:rPr lang="vi-VN" sz="1200" b="0" i="0" u="none" strike="noStrike" kern="1200" dirty="0">
                <a:solidFill>
                  <a:schemeClr val="tx1"/>
                </a:solidFill>
                <a:effectLst/>
                <a:latin typeface="+mn-lt"/>
                <a:ea typeface="+mn-ea"/>
                <a:cs typeface="+mn-cs"/>
                <a:hlinkClick r:id="rId17" tooltip="Tấn công"/>
              </a:rPr>
              <a:t>tấn công</a:t>
            </a:r>
            <a:r>
              <a:rPr lang="vi-VN" sz="1200" b="0" i="0" kern="1200" dirty="0">
                <a:solidFill>
                  <a:schemeClr val="tx1"/>
                </a:solidFill>
                <a:effectLst/>
                <a:latin typeface="+mn-lt"/>
                <a:ea typeface="+mn-ea"/>
                <a:cs typeface="+mn-cs"/>
              </a:rPr>
              <a:t> của nó.</a:t>
            </a:r>
            <a:endParaRPr lang="zh-CN" altLang="en-US" dirty="0"/>
          </a:p>
        </p:txBody>
      </p:sp>
      <p:sp>
        <p:nvSpPr>
          <p:cNvPr id="4" name="灯片编号占位符 3"/>
          <p:cNvSpPr>
            <a:spLocks noGrp="1"/>
          </p:cNvSpPr>
          <p:nvPr>
            <p:ph type="sldNum" sz="quarter" idx="10"/>
          </p:nvPr>
        </p:nvSpPr>
        <p:spPr/>
        <p:txBody>
          <a:bodyPr/>
          <a:lstStyle/>
          <a:p>
            <a:fld id="{3B3E023A-296E-43EF-ADD3-98ADBC1D006E}" type="slidenum">
              <a:rPr lang="zh-CN" altLang="en-US" smtClean="0"/>
              <a:t>8</a:t>
            </a:fld>
            <a:endParaRPr lang="zh-CN" altLang="en-US"/>
          </a:p>
        </p:txBody>
      </p:sp>
    </p:spTree>
    <p:extLst>
      <p:ext uri="{BB962C8B-B14F-4D97-AF65-F5344CB8AC3E}">
        <p14:creationId xmlns:p14="http://schemas.microsoft.com/office/powerpoint/2010/main" val="158534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sz="1200" b="0" i="0" kern="1200" dirty="0">
                <a:solidFill>
                  <a:schemeClr val="tx1"/>
                </a:solidFill>
                <a:effectLst/>
                <a:latin typeface="+mn-lt"/>
                <a:ea typeface="+mn-ea"/>
                <a:cs typeface="+mn-cs"/>
              </a:rPr>
              <a:t>là một </a:t>
            </a:r>
            <a:r>
              <a:rPr lang="vi-VN" sz="1200" b="0" i="0" u="none" strike="noStrike" kern="1200" dirty="0">
                <a:solidFill>
                  <a:schemeClr val="tx1"/>
                </a:solidFill>
                <a:effectLst/>
                <a:latin typeface="+mn-lt"/>
                <a:ea typeface="+mn-ea"/>
                <a:cs typeface="+mn-cs"/>
                <a:hlinkClick r:id="rId3" tooltip="Giáo sư"/>
              </a:rPr>
              <a:t>giáo sư</a:t>
            </a:r>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4" tooltip="Kỹ sư quân sự"/>
              </a:rPr>
              <a:t>kỹ sư quân sự</a:t>
            </a:r>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5" tooltip="Nhà bác học"/>
              </a:rPr>
              <a:t>nhà bác học</a:t>
            </a:r>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6" tooltip="Tướng lĩnh Quân đội nhân dân Việt Nam"/>
              </a:rPr>
              <a:t>Tướng lĩnh Quân đội nhân dân Việt Nam</a:t>
            </a:r>
            <a:r>
              <a:rPr lang="vi-VN" sz="1200" b="0" i="0" kern="1200" dirty="0">
                <a:solidFill>
                  <a:schemeClr val="tx1"/>
                </a:solidFill>
                <a:effectLst/>
                <a:latin typeface="+mn-lt"/>
                <a:ea typeface="+mn-ea"/>
                <a:cs typeface="+mn-cs"/>
              </a:rPr>
              <a:t>, người đã đặt nền móng xây dựng ngành khoa học </a:t>
            </a:r>
            <a:r>
              <a:rPr lang="vi-VN" sz="1200" b="0" i="0" u="none" strike="noStrike" kern="1200" dirty="0">
                <a:solidFill>
                  <a:schemeClr val="tx1"/>
                </a:solidFill>
                <a:effectLst/>
                <a:latin typeface="+mn-lt"/>
                <a:ea typeface="+mn-ea"/>
                <a:cs typeface="+mn-cs"/>
                <a:hlinkClick r:id="rId7" tooltip="Kỹ thuật quân sự"/>
              </a:rPr>
              <a:t>kỹ thuật quân sự</a:t>
            </a:r>
            <a:r>
              <a:rPr lang="vi-VN" sz="1200" b="0" i="0" kern="1200" dirty="0">
                <a:solidFill>
                  <a:schemeClr val="tx1"/>
                </a:solidFill>
                <a:effectLst/>
                <a:latin typeface="+mn-lt"/>
                <a:ea typeface="+mn-ea"/>
                <a:cs typeface="+mn-cs"/>
              </a:rPr>
              <a:t> và </a:t>
            </a:r>
            <a:r>
              <a:rPr lang="vi-VN" sz="1200" b="0" i="0" u="none" strike="noStrike" kern="1200" dirty="0">
                <a:solidFill>
                  <a:schemeClr val="tx1"/>
                </a:solidFill>
                <a:effectLst/>
                <a:latin typeface="+mn-lt"/>
                <a:ea typeface="+mn-ea"/>
                <a:cs typeface="+mn-cs"/>
                <a:hlinkClick r:id="rId8" tooltip="Tổng cục Công nghiệp Quốc phòng (Việt Nam)"/>
              </a:rPr>
              <a:t>công nghiệp quốc phòng Việt Nam</a:t>
            </a:r>
            <a:r>
              <a:rPr lang="vi-VN" sz="1200" b="0" i="0" kern="1200" dirty="0">
                <a:solidFill>
                  <a:schemeClr val="tx1"/>
                </a:solidFill>
                <a:effectLst/>
                <a:latin typeface="+mn-lt"/>
                <a:ea typeface="+mn-ea"/>
                <a:cs typeface="+mn-cs"/>
              </a:rPr>
              <a:t>.</a:t>
            </a:r>
            <a:r>
              <a:rPr lang="vi-VN" sz="1200" b="0" i="0" u="none" strike="noStrike" kern="1200" baseline="30000" dirty="0">
                <a:solidFill>
                  <a:schemeClr val="tx1"/>
                </a:solidFill>
                <a:effectLst/>
                <a:latin typeface="+mn-lt"/>
                <a:ea typeface="+mn-ea"/>
                <a:cs typeface="+mn-cs"/>
                <a:hlinkClick r:id="rId9"/>
              </a:rPr>
              <a:t>[1]</a:t>
            </a:r>
            <a:endParaRPr lang="zh-CN" altLang="en-US" dirty="0"/>
          </a:p>
        </p:txBody>
      </p:sp>
      <p:sp>
        <p:nvSpPr>
          <p:cNvPr id="4" name="灯片编号占位符 3"/>
          <p:cNvSpPr>
            <a:spLocks noGrp="1"/>
          </p:cNvSpPr>
          <p:nvPr>
            <p:ph type="sldNum" sz="quarter" idx="10"/>
          </p:nvPr>
        </p:nvSpPr>
        <p:spPr/>
        <p:txBody>
          <a:bodyPr/>
          <a:lstStyle/>
          <a:p>
            <a:fld id="{3B3E023A-296E-43EF-ADD3-98ADBC1D006E}" type="slidenum">
              <a:rPr lang="zh-CN" altLang="en-US" smtClean="0"/>
              <a:t>9</a:t>
            </a:fld>
            <a:endParaRPr lang="zh-CN" altLang="en-US"/>
          </a:p>
        </p:txBody>
      </p:sp>
    </p:spTree>
    <p:extLst>
      <p:ext uri="{BB962C8B-B14F-4D97-AF65-F5344CB8AC3E}">
        <p14:creationId xmlns:p14="http://schemas.microsoft.com/office/powerpoint/2010/main" val="110915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10</a:t>
            </a:fld>
            <a:endParaRPr lang="zh-CN" altLang="en-US"/>
          </a:p>
        </p:txBody>
      </p:sp>
    </p:spTree>
    <p:extLst>
      <p:ext uri="{BB962C8B-B14F-4D97-AF65-F5344CB8AC3E}">
        <p14:creationId xmlns:p14="http://schemas.microsoft.com/office/powerpoint/2010/main" val="313522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65C7-1248-A6E4-3C10-7DCE24AC50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D4D6B2A-2970-CDE5-BB81-4FD5497B4B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C35B956-57F3-3D39-4607-5400A4FEA52F}"/>
              </a:ext>
            </a:extLst>
          </p:cNvPr>
          <p:cNvSpPr>
            <a:spLocks noGrp="1"/>
          </p:cNvSpPr>
          <p:nvPr>
            <p:ph type="dt" sz="half" idx="10"/>
          </p:nvPr>
        </p:nvSpPr>
        <p:spPr/>
        <p:txBody>
          <a:bodyPr/>
          <a:lstStyle/>
          <a:p>
            <a:fld id="{195126F6-7F12-4DA4-A1AA-8A3D834AC3C7}" type="datetimeFigureOut">
              <a:rPr lang="vi-VN" smtClean="0"/>
              <a:t>15/02/2023</a:t>
            </a:fld>
            <a:endParaRPr lang="vi-VN"/>
          </a:p>
        </p:txBody>
      </p:sp>
      <p:sp>
        <p:nvSpPr>
          <p:cNvPr id="5" name="Footer Placeholder 4">
            <a:extLst>
              <a:ext uri="{FF2B5EF4-FFF2-40B4-BE49-F238E27FC236}">
                <a16:creationId xmlns:a16="http://schemas.microsoft.com/office/drawing/2014/main" id="{F1924269-1A2C-ED63-D306-45AAC18B66E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9BCF815-AF64-A48A-A6DC-CD5DF5B85B84}"/>
              </a:ext>
            </a:extLst>
          </p:cNvPr>
          <p:cNvSpPr>
            <a:spLocks noGrp="1"/>
          </p:cNvSpPr>
          <p:nvPr>
            <p:ph type="sldNum" sz="quarter" idx="12"/>
          </p:nvPr>
        </p:nvSpPr>
        <p:spPr/>
        <p:txBody>
          <a:bodyPr/>
          <a:lstStyle/>
          <a:p>
            <a:fld id="{7DDB8CDB-6EB0-49DC-BB02-430B6A3DEF95}" type="slidenum">
              <a:rPr lang="vi-VN" smtClean="0"/>
              <a:t>‹#›</a:t>
            </a:fld>
            <a:endParaRPr lang="vi-VN"/>
          </a:p>
        </p:txBody>
      </p:sp>
    </p:spTree>
    <p:extLst>
      <p:ext uri="{BB962C8B-B14F-4D97-AF65-F5344CB8AC3E}">
        <p14:creationId xmlns:p14="http://schemas.microsoft.com/office/powerpoint/2010/main" val="381552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9036-9FAB-0813-04C6-F1FD4216405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73F7F80-2ECF-720B-9EBC-3F36678B75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BA0D042-5905-53B6-6894-FD0CF370EEFF}"/>
              </a:ext>
            </a:extLst>
          </p:cNvPr>
          <p:cNvSpPr>
            <a:spLocks noGrp="1"/>
          </p:cNvSpPr>
          <p:nvPr>
            <p:ph type="dt" sz="half" idx="10"/>
          </p:nvPr>
        </p:nvSpPr>
        <p:spPr/>
        <p:txBody>
          <a:bodyPr/>
          <a:lstStyle/>
          <a:p>
            <a:fld id="{195126F6-7F12-4DA4-A1AA-8A3D834AC3C7}" type="datetimeFigureOut">
              <a:rPr lang="vi-VN" smtClean="0"/>
              <a:t>15/02/2023</a:t>
            </a:fld>
            <a:endParaRPr lang="vi-VN"/>
          </a:p>
        </p:txBody>
      </p:sp>
      <p:sp>
        <p:nvSpPr>
          <p:cNvPr id="5" name="Footer Placeholder 4">
            <a:extLst>
              <a:ext uri="{FF2B5EF4-FFF2-40B4-BE49-F238E27FC236}">
                <a16:creationId xmlns:a16="http://schemas.microsoft.com/office/drawing/2014/main" id="{A0E8F0FA-BFCC-4FC7-CBFA-9D8C38077B9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8C5670F-5161-FD05-E9CF-FAAE2EBBC9A7}"/>
              </a:ext>
            </a:extLst>
          </p:cNvPr>
          <p:cNvSpPr>
            <a:spLocks noGrp="1"/>
          </p:cNvSpPr>
          <p:nvPr>
            <p:ph type="sldNum" sz="quarter" idx="12"/>
          </p:nvPr>
        </p:nvSpPr>
        <p:spPr/>
        <p:txBody>
          <a:bodyPr/>
          <a:lstStyle/>
          <a:p>
            <a:fld id="{7DDB8CDB-6EB0-49DC-BB02-430B6A3DEF95}" type="slidenum">
              <a:rPr lang="vi-VN" smtClean="0"/>
              <a:t>‹#›</a:t>
            </a:fld>
            <a:endParaRPr lang="vi-VN"/>
          </a:p>
        </p:txBody>
      </p:sp>
    </p:spTree>
    <p:extLst>
      <p:ext uri="{BB962C8B-B14F-4D97-AF65-F5344CB8AC3E}">
        <p14:creationId xmlns:p14="http://schemas.microsoft.com/office/powerpoint/2010/main" val="2343791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FFF856-4748-B460-9697-A306A76F9D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6FFC411-35BF-1C18-90AF-0E432A1CC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D2CC921-F21F-3A7C-5673-FBB559B00A6B}"/>
              </a:ext>
            </a:extLst>
          </p:cNvPr>
          <p:cNvSpPr>
            <a:spLocks noGrp="1"/>
          </p:cNvSpPr>
          <p:nvPr>
            <p:ph type="dt" sz="half" idx="10"/>
          </p:nvPr>
        </p:nvSpPr>
        <p:spPr/>
        <p:txBody>
          <a:bodyPr/>
          <a:lstStyle/>
          <a:p>
            <a:fld id="{195126F6-7F12-4DA4-A1AA-8A3D834AC3C7}" type="datetimeFigureOut">
              <a:rPr lang="vi-VN" smtClean="0"/>
              <a:t>15/02/2023</a:t>
            </a:fld>
            <a:endParaRPr lang="vi-VN"/>
          </a:p>
        </p:txBody>
      </p:sp>
      <p:sp>
        <p:nvSpPr>
          <p:cNvPr id="5" name="Footer Placeholder 4">
            <a:extLst>
              <a:ext uri="{FF2B5EF4-FFF2-40B4-BE49-F238E27FC236}">
                <a16:creationId xmlns:a16="http://schemas.microsoft.com/office/drawing/2014/main" id="{4B1E9AD0-2029-E571-7DEF-2D4E87C69A4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82E3D91-22EE-FE48-3050-89C8718D0065}"/>
              </a:ext>
            </a:extLst>
          </p:cNvPr>
          <p:cNvSpPr>
            <a:spLocks noGrp="1"/>
          </p:cNvSpPr>
          <p:nvPr>
            <p:ph type="sldNum" sz="quarter" idx="12"/>
          </p:nvPr>
        </p:nvSpPr>
        <p:spPr/>
        <p:txBody>
          <a:bodyPr/>
          <a:lstStyle/>
          <a:p>
            <a:fld id="{7DDB8CDB-6EB0-49DC-BB02-430B6A3DEF95}" type="slidenum">
              <a:rPr lang="vi-VN" smtClean="0"/>
              <a:t>‹#›</a:t>
            </a:fld>
            <a:endParaRPr lang="vi-VN"/>
          </a:p>
        </p:txBody>
      </p:sp>
    </p:spTree>
    <p:extLst>
      <p:ext uri="{BB962C8B-B14F-4D97-AF65-F5344CB8AC3E}">
        <p14:creationId xmlns:p14="http://schemas.microsoft.com/office/powerpoint/2010/main" val="302530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D5702-2271-CE64-CB2E-4C0EEDAC10A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182970C-4288-A85E-21C8-5587100737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5B0140A-B709-17D0-C35C-E15B50197573}"/>
              </a:ext>
            </a:extLst>
          </p:cNvPr>
          <p:cNvSpPr>
            <a:spLocks noGrp="1"/>
          </p:cNvSpPr>
          <p:nvPr>
            <p:ph type="dt" sz="half" idx="10"/>
          </p:nvPr>
        </p:nvSpPr>
        <p:spPr/>
        <p:txBody>
          <a:bodyPr/>
          <a:lstStyle/>
          <a:p>
            <a:fld id="{195126F6-7F12-4DA4-A1AA-8A3D834AC3C7}" type="datetimeFigureOut">
              <a:rPr lang="vi-VN" smtClean="0"/>
              <a:t>15/02/2023</a:t>
            </a:fld>
            <a:endParaRPr lang="vi-VN"/>
          </a:p>
        </p:txBody>
      </p:sp>
      <p:sp>
        <p:nvSpPr>
          <p:cNvPr id="5" name="Footer Placeholder 4">
            <a:extLst>
              <a:ext uri="{FF2B5EF4-FFF2-40B4-BE49-F238E27FC236}">
                <a16:creationId xmlns:a16="http://schemas.microsoft.com/office/drawing/2014/main" id="{F1C31EAB-264F-1059-AFF1-C1C04FFF49A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EC9F2AD-CB58-1F03-0EAC-50E480161719}"/>
              </a:ext>
            </a:extLst>
          </p:cNvPr>
          <p:cNvSpPr>
            <a:spLocks noGrp="1"/>
          </p:cNvSpPr>
          <p:nvPr>
            <p:ph type="sldNum" sz="quarter" idx="12"/>
          </p:nvPr>
        </p:nvSpPr>
        <p:spPr/>
        <p:txBody>
          <a:bodyPr/>
          <a:lstStyle/>
          <a:p>
            <a:fld id="{7DDB8CDB-6EB0-49DC-BB02-430B6A3DEF95}" type="slidenum">
              <a:rPr lang="vi-VN" smtClean="0"/>
              <a:t>‹#›</a:t>
            </a:fld>
            <a:endParaRPr lang="vi-VN"/>
          </a:p>
        </p:txBody>
      </p:sp>
    </p:spTree>
    <p:extLst>
      <p:ext uri="{BB962C8B-B14F-4D97-AF65-F5344CB8AC3E}">
        <p14:creationId xmlns:p14="http://schemas.microsoft.com/office/powerpoint/2010/main" val="33579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70CC-6F37-0884-F3D1-07F01A4D81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833FDBB-60CF-F35A-F3F7-7AD105E4E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7FFDFD-9C84-7458-E908-4F929BD881CA}"/>
              </a:ext>
            </a:extLst>
          </p:cNvPr>
          <p:cNvSpPr>
            <a:spLocks noGrp="1"/>
          </p:cNvSpPr>
          <p:nvPr>
            <p:ph type="dt" sz="half" idx="10"/>
          </p:nvPr>
        </p:nvSpPr>
        <p:spPr/>
        <p:txBody>
          <a:bodyPr/>
          <a:lstStyle/>
          <a:p>
            <a:fld id="{195126F6-7F12-4DA4-A1AA-8A3D834AC3C7}" type="datetimeFigureOut">
              <a:rPr lang="vi-VN" smtClean="0"/>
              <a:t>15/02/2023</a:t>
            </a:fld>
            <a:endParaRPr lang="vi-VN"/>
          </a:p>
        </p:txBody>
      </p:sp>
      <p:sp>
        <p:nvSpPr>
          <p:cNvPr id="5" name="Footer Placeholder 4">
            <a:extLst>
              <a:ext uri="{FF2B5EF4-FFF2-40B4-BE49-F238E27FC236}">
                <a16:creationId xmlns:a16="http://schemas.microsoft.com/office/drawing/2014/main" id="{CA6ED912-3C61-E85D-E8F4-162F4F09292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D37E320-DA81-10BD-EC19-CF6126A6BC8E}"/>
              </a:ext>
            </a:extLst>
          </p:cNvPr>
          <p:cNvSpPr>
            <a:spLocks noGrp="1"/>
          </p:cNvSpPr>
          <p:nvPr>
            <p:ph type="sldNum" sz="quarter" idx="12"/>
          </p:nvPr>
        </p:nvSpPr>
        <p:spPr/>
        <p:txBody>
          <a:bodyPr/>
          <a:lstStyle/>
          <a:p>
            <a:fld id="{7DDB8CDB-6EB0-49DC-BB02-430B6A3DEF95}" type="slidenum">
              <a:rPr lang="vi-VN" smtClean="0"/>
              <a:t>‹#›</a:t>
            </a:fld>
            <a:endParaRPr lang="vi-VN"/>
          </a:p>
        </p:txBody>
      </p:sp>
    </p:spTree>
    <p:extLst>
      <p:ext uri="{BB962C8B-B14F-4D97-AF65-F5344CB8AC3E}">
        <p14:creationId xmlns:p14="http://schemas.microsoft.com/office/powerpoint/2010/main" val="409906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D884-DA11-6204-AA43-CAF5865DA39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615C952-5D17-C41E-72CB-F005FD9A80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1E08011-479A-C31D-1D65-E1CE24AC99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4A9D396-F224-E563-D8D7-A448FB785FF9}"/>
              </a:ext>
            </a:extLst>
          </p:cNvPr>
          <p:cNvSpPr>
            <a:spLocks noGrp="1"/>
          </p:cNvSpPr>
          <p:nvPr>
            <p:ph type="dt" sz="half" idx="10"/>
          </p:nvPr>
        </p:nvSpPr>
        <p:spPr/>
        <p:txBody>
          <a:bodyPr/>
          <a:lstStyle/>
          <a:p>
            <a:fld id="{195126F6-7F12-4DA4-A1AA-8A3D834AC3C7}" type="datetimeFigureOut">
              <a:rPr lang="vi-VN" smtClean="0"/>
              <a:t>15/02/2023</a:t>
            </a:fld>
            <a:endParaRPr lang="vi-VN"/>
          </a:p>
        </p:txBody>
      </p:sp>
      <p:sp>
        <p:nvSpPr>
          <p:cNvPr id="6" name="Footer Placeholder 5">
            <a:extLst>
              <a:ext uri="{FF2B5EF4-FFF2-40B4-BE49-F238E27FC236}">
                <a16:creationId xmlns:a16="http://schemas.microsoft.com/office/drawing/2014/main" id="{81381780-6C18-684C-0600-FE83ABCF675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ABCA7E6-0288-1F53-3E2C-28EA19959938}"/>
              </a:ext>
            </a:extLst>
          </p:cNvPr>
          <p:cNvSpPr>
            <a:spLocks noGrp="1"/>
          </p:cNvSpPr>
          <p:nvPr>
            <p:ph type="sldNum" sz="quarter" idx="12"/>
          </p:nvPr>
        </p:nvSpPr>
        <p:spPr/>
        <p:txBody>
          <a:bodyPr/>
          <a:lstStyle/>
          <a:p>
            <a:fld id="{7DDB8CDB-6EB0-49DC-BB02-430B6A3DEF95}" type="slidenum">
              <a:rPr lang="vi-VN" smtClean="0"/>
              <a:t>‹#›</a:t>
            </a:fld>
            <a:endParaRPr lang="vi-VN"/>
          </a:p>
        </p:txBody>
      </p:sp>
    </p:spTree>
    <p:extLst>
      <p:ext uri="{BB962C8B-B14F-4D97-AF65-F5344CB8AC3E}">
        <p14:creationId xmlns:p14="http://schemas.microsoft.com/office/powerpoint/2010/main" val="276174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8FAD-A3E3-F647-8CD4-27685DBDF7E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4D3E414-2DE4-C454-79BE-54D52861BC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F87C66-0190-E6F1-F5EE-FB216762E8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B5ED7A0-5855-CD44-8EAC-DB438A862A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98BFAE-3661-9982-3348-176024E4C3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1454777-EF9B-98A7-8B58-9A15B5C0C6EC}"/>
              </a:ext>
            </a:extLst>
          </p:cNvPr>
          <p:cNvSpPr>
            <a:spLocks noGrp="1"/>
          </p:cNvSpPr>
          <p:nvPr>
            <p:ph type="dt" sz="half" idx="10"/>
          </p:nvPr>
        </p:nvSpPr>
        <p:spPr/>
        <p:txBody>
          <a:bodyPr/>
          <a:lstStyle/>
          <a:p>
            <a:fld id="{195126F6-7F12-4DA4-A1AA-8A3D834AC3C7}" type="datetimeFigureOut">
              <a:rPr lang="vi-VN" smtClean="0"/>
              <a:t>15/02/2023</a:t>
            </a:fld>
            <a:endParaRPr lang="vi-VN"/>
          </a:p>
        </p:txBody>
      </p:sp>
      <p:sp>
        <p:nvSpPr>
          <p:cNvPr id="8" name="Footer Placeholder 7">
            <a:extLst>
              <a:ext uri="{FF2B5EF4-FFF2-40B4-BE49-F238E27FC236}">
                <a16:creationId xmlns:a16="http://schemas.microsoft.com/office/drawing/2014/main" id="{6B81EC42-2BA5-7ABD-0021-BC699143020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54B751C-4731-DEE1-B47F-BBA862F1C370}"/>
              </a:ext>
            </a:extLst>
          </p:cNvPr>
          <p:cNvSpPr>
            <a:spLocks noGrp="1"/>
          </p:cNvSpPr>
          <p:nvPr>
            <p:ph type="sldNum" sz="quarter" idx="12"/>
          </p:nvPr>
        </p:nvSpPr>
        <p:spPr/>
        <p:txBody>
          <a:bodyPr/>
          <a:lstStyle/>
          <a:p>
            <a:fld id="{7DDB8CDB-6EB0-49DC-BB02-430B6A3DEF95}" type="slidenum">
              <a:rPr lang="vi-VN" smtClean="0"/>
              <a:t>‹#›</a:t>
            </a:fld>
            <a:endParaRPr lang="vi-VN"/>
          </a:p>
        </p:txBody>
      </p:sp>
    </p:spTree>
    <p:extLst>
      <p:ext uri="{BB962C8B-B14F-4D97-AF65-F5344CB8AC3E}">
        <p14:creationId xmlns:p14="http://schemas.microsoft.com/office/powerpoint/2010/main" val="167627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4B17-FEB0-8B2B-3595-325C5A7F05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FF3EB3A-E1DA-E4FF-23D6-D90D95AA6C43}"/>
              </a:ext>
            </a:extLst>
          </p:cNvPr>
          <p:cNvSpPr>
            <a:spLocks noGrp="1"/>
          </p:cNvSpPr>
          <p:nvPr>
            <p:ph type="dt" sz="half" idx="10"/>
          </p:nvPr>
        </p:nvSpPr>
        <p:spPr/>
        <p:txBody>
          <a:bodyPr/>
          <a:lstStyle/>
          <a:p>
            <a:fld id="{195126F6-7F12-4DA4-A1AA-8A3D834AC3C7}" type="datetimeFigureOut">
              <a:rPr lang="vi-VN" smtClean="0"/>
              <a:t>15/02/2023</a:t>
            </a:fld>
            <a:endParaRPr lang="vi-VN"/>
          </a:p>
        </p:txBody>
      </p:sp>
      <p:sp>
        <p:nvSpPr>
          <p:cNvPr id="4" name="Footer Placeholder 3">
            <a:extLst>
              <a:ext uri="{FF2B5EF4-FFF2-40B4-BE49-F238E27FC236}">
                <a16:creationId xmlns:a16="http://schemas.microsoft.com/office/drawing/2014/main" id="{F7F1B2A3-69C0-0361-D7C6-4337ACA35C1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9085862-2220-23A5-389D-0725442196D5}"/>
              </a:ext>
            </a:extLst>
          </p:cNvPr>
          <p:cNvSpPr>
            <a:spLocks noGrp="1"/>
          </p:cNvSpPr>
          <p:nvPr>
            <p:ph type="sldNum" sz="quarter" idx="12"/>
          </p:nvPr>
        </p:nvSpPr>
        <p:spPr/>
        <p:txBody>
          <a:bodyPr/>
          <a:lstStyle/>
          <a:p>
            <a:fld id="{7DDB8CDB-6EB0-49DC-BB02-430B6A3DEF95}" type="slidenum">
              <a:rPr lang="vi-VN" smtClean="0"/>
              <a:t>‹#›</a:t>
            </a:fld>
            <a:endParaRPr lang="vi-VN"/>
          </a:p>
        </p:txBody>
      </p:sp>
    </p:spTree>
    <p:extLst>
      <p:ext uri="{BB962C8B-B14F-4D97-AF65-F5344CB8AC3E}">
        <p14:creationId xmlns:p14="http://schemas.microsoft.com/office/powerpoint/2010/main" val="194623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79016-68AA-52F6-1E28-E28049FE7819}"/>
              </a:ext>
            </a:extLst>
          </p:cNvPr>
          <p:cNvSpPr>
            <a:spLocks noGrp="1"/>
          </p:cNvSpPr>
          <p:nvPr>
            <p:ph type="dt" sz="half" idx="10"/>
          </p:nvPr>
        </p:nvSpPr>
        <p:spPr/>
        <p:txBody>
          <a:bodyPr/>
          <a:lstStyle/>
          <a:p>
            <a:fld id="{195126F6-7F12-4DA4-A1AA-8A3D834AC3C7}" type="datetimeFigureOut">
              <a:rPr lang="vi-VN" smtClean="0"/>
              <a:t>15/02/2023</a:t>
            </a:fld>
            <a:endParaRPr lang="vi-VN"/>
          </a:p>
        </p:txBody>
      </p:sp>
      <p:sp>
        <p:nvSpPr>
          <p:cNvPr id="3" name="Footer Placeholder 2">
            <a:extLst>
              <a:ext uri="{FF2B5EF4-FFF2-40B4-BE49-F238E27FC236}">
                <a16:creationId xmlns:a16="http://schemas.microsoft.com/office/drawing/2014/main" id="{861D6853-12B0-D261-636E-01D93C47D63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E59CAE9-C800-3D3F-63F5-0ED7A966066A}"/>
              </a:ext>
            </a:extLst>
          </p:cNvPr>
          <p:cNvSpPr>
            <a:spLocks noGrp="1"/>
          </p:cNvSpPr>
          <p:nvPr>
            <p:ph type="sldNum" sz="quarter" idx="12"/>
          </p:nvPr>
        </p:nvSpPr>
        <p:spPr/>
        <p:txBody>
          <a:bodyPr/>
          <a:lstStyle/>
          <a:p>
            <a:fld id="{7DDB8CDB-6EB0-49DC-BB02-430B6A3DEF95}" type="slidenum">
              <a:rPr lang="vi-VN" smtClean="0"/>
              <a:t>‹#›</a:t>
            </a:fld>
            <a:endParaRPr lang="vi-VN"/>
          </a:p>
        </p:txBody>
      </p:sp>
    </p:spTree>
    <p:extLst>
      <p:ext uri="{BB962C8B-B14F-4D97-AF65-F5344CB8AC3E}">
        <p14:creationId xmlns:p14="http://schemas.microsoft.com/office/powerpoint/2010/main" val="48060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4C06-B60C-71DC-A09D-917225FDE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56EB088-CA04-09D5-DDC8-116B25619D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14D1225-42EF-F555-A720-8E8FF429E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25D37D-60B1-6A7A-9FDC-AEF2598BB09E}"/>
              </a:ext>
            </a:extLst>
          </p:cNvPr>
          <p:cNvSpPr>
            <a:spLocks noGrp="1"/>
          </p:cNvSpPr>
          <p:nvPr>
            <p:ph type="dt" sz="half" idx="10"/>
          </p:nvPr>
        </p:nvSpPr>
        <p:spPr/>
        <p:txBody>
          <a:bodyPr/>
          <a:lstStyle/>
          <a:p>
            <a:fld id="{195126F6-7F12-4DA4-A1AA-8A3D834AC3C7}" type="datetimeFigureOut">
              <a:rPr lang="vi-VN" smtClean="0"/>
              <a:t>15/02/2023</a:t>
            </a:fld>
            <a:endParaRPr lang="vi-VN"/>
          </a:p>
        </p:txBody>
      </p:sp>
      <p:sp>
        <p:nvSpPr>
          <p:cNvPr id="6" name="Footer Placeholder 5">
            <a:extLst>
              <a:ext uri="{FF2B5EF4-FFF2-40B4-BE49-F238E27FC236}">
                <a16:creationId xmlns:a16="http://schemas.microsoft.com/office/drawing/2014/main" id="{A99476BB-4414-A1FC-CE58-D2A3296E961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3998904-7D61-4352-F4B6-49EC5B5A5281}"/>
              </a:ext>
            </a:extLst>
          </p:cNvPr>
          <p:cNvSpPr>
            <a:spLocks noGrp="1"/>
          </p:cNvSpPr>
          <p:nvPr>
            <p:ph type="sldNum" sz="quarter" idx="12"/>
          </p:nvPr>
        </p:nvSpPr>
        <p:spPr/>
        <p:txBody>
          <a:bodyPr/>
          <a:lstStyle/>
          <a:p>
            <a:fld id="{7DDB8CDB-6EB0-49DC-BB02-430B6A3DEF95}" type="slidenum">
              <a:rPr lang="vi-VN" smtClean="0"/>
              <a:t>‹#›</a:t>
            </a:fld>
            <a:endParaRPr lang="vi-VN"/>
          </a:p>
        </p:txBody>
      </p:sp>
    </p:spTree>
    <p:extLst>
      <p:ext uri="{BB962C8B-B14F-4D97-AF65-F5344CB8AC3E}">
        <p14:creationId xmlns:p14="http://schemas.microsoft.com/office/powerpoint/2010/main" val="383492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8C0E-329E-CAAB-4C9D-D94D78A6AA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5C8187A-EDCF-8D42-599A-27E57B3B84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FC8F65D-336D-05BC-85B8-D8B0FD7CA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972F1A-A705-654A-4661-EDC4F4D7D00E}"/>
              </a:ext>
            </a:extLst>
          </p:cNvPr>
          <p:cNvSpPr>
            <a:spLocks noGrp="1"/>
          </p:cNvSpPr>
          <p:nvPr>
            <p:ph type="dt" sz="half" idx="10"/>
          </p:nvPr>
        </p:nvSpPr>
        <p:spPr/>
        <p:txBody>
          <a:bodyPr/>
          <a:lstStyle/>
          <a:p>
            <a:fld id="{195126F6-7F12-4DA4-A1AA-8A3D834AC3C7}" type="datetimeFigureOut">
              <a:rPr lang="vi-VN" smtClean="0"/>
              <a:t>15/02/2023</a:t>
            </a:fld>
            <a:endParaRPr lang="vi-VN"/>
          </a:p>
        </p:txBody>
      </p:sp>
      <p:sp>
        <p:nvSpPr>
          <p:cNvPr id="6" name="Footer Placeholder 5">
            <a:extLst>
              <a:ext uri="{FF2B5EF4-FFF2-40B4-BE49-F238E27FC236}">
                <a16:creationId xmlns:a16="http://schemas.microsoft.com/office/drawing/2014/main" id="{4E94A231-7E24-7A97-ED82-E1F99E1BB8B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3DF1C13-A466-7515-19A5-4157CD08B5F4}"/>
              </a:ext>
            </a:extLst>
          </p:cNvPr>
          <p:cNvSpPr>
            <a:spLocks noGrp="1"/>
          </p:cNvSpPr>
          <p:nvPr>
            <p:ph type="sldNum" sz="quarter" idx="12"/>
          </p:nvPr>
        </p:nvSpPr>
        <p:spPr/>
        <p:txBody>
          <a:bodyPr/>
          <a:lstStyle/>
          <a:p>
            <a:fld id="{7DDB8CDB-6EB0-49DC-BB02-430B6A3DEF95}" type="slidenum">
              <a:rPr lang="vi-VN" smtClean="0"/>
              <a:t>‹#›</a:t>
            </a:fld>
            <a:endParaRPr lang="vi-VN"/>
          </a:p>
        </p:txBody>
      </p:sp>
    </p:spTree>
    <p:extLst>
      <p:ext uri="{BB962C8B-B14F-4D97-AF65-F5344CB8AC3E}">
        <p14:creationId xmlns:p14="http://schemas.microsoft.com/office/powerpoint/2010/main" val="212504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C2C1E1-FCD5-4517-7B7C-AB726ED4C9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4DC8657-726E-1E6F-DF73-3A9D840AC3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AC11072-CEB3-EFA3-8D9C-ED8DF64F63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126F6-7F12-4DA4-A1AA-8A3D834AC3C7}" type="datetimeFigureOut">
              <a:rPr lang="vi-VN" smtClean="0"/>
              <a:t>15/02/2023</a:t>
            </a:fld>
            <a:endParaRPr lang="vi-VN"/>
          </a:p>
        </p:txBody>
      </p:sp>
      <p:sp>
        <p:nvSpPr>
          <p:cNvPr id="5" name="Footer Placeholder 4">
            <a:extLst>
              <a:ext uri="{FF2B5EF4-FFF2-40B4-BE49-F238E27FC236}">
                <a16:creationId xmlns:a16="http://schemas.microsoft.com/office/drawing/2014/main" id="{A0C42994-0FF4-E237-1BE6-A109DB241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D8BBDFC-38E7-F35D-7FB1-A6B513BE31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B8CDB-6EB0-49DC-BB02-430B6A3DEF95}" type="slidenum">
              <a:rPr lang="vi-VN" smtClean="0"/>
              <a:t>‹#›</a:t>
            </a:fld>
            <a:endParaRPr lang="vi-VN"/>
          </a:p>
        </p:txBody>
      </p:sp>
    </p:spTree>
    <p:extLst>
      <p:ext uri="{BB962C8B-B14F-4D97-AF65-F5344CB8AC3E}">
        <p14:creationId xmlns:p14="http://schemas.microsoft.com/office/powerpoint/2010/main" val="3643378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microsoft.com/office/2007/relationships/hdphoto" Target="../media/hdphoto2.wdp"/><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png"/><Relationship Id="rId5" Type="http://schemas.openxmlformats.org/officeDocument/2006/relationships/image" Target="../media/image13.jpeg"/><Relationship Id="rId10" Type="http://schemas.openxmlformats.org/officeDocument/2006/relationships/image" Target="../media/image16.jpeg"/><Relationship Id="rId4" Type="http://schemas.openxmlformats.org/officeDocument/2006/relationships/image" Target="../media/image1.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B3AD-D51B-721D-8EAB-B71C866738DE}"/>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0A49084E-9918-276E-61A3-0DA13DD32821}"/>
              </a:ext>
            </a:extLst>
          </p:cNvPr>
          <p:cNvSpPr>
            <a:spLocks noGrp="1"/>
          </p:cNvSpPr>
          <p:nvPr>
            <p:ph type="subTitle" idx="1"/>
          </p:nvPr>
        </p:nvSpPr>
        <p:spPr/>
        <p:txBody>
          <a:bodyPr/>
          <a:lstStyle/>
          <a:p>
            <a:endParaRPr lang="vi-VN"/>
          </a:p>
        </p:txBody>
      </p:sp>
    </p:spTree>
    <p:extLst>
      <p:ext uri="{BB962C8B-B14F-4D97-AF65-F5344CB8AC3E}">
        <p14:creationId xmlns:p14="http://schemas.microsoft.com/office/powerpoint/2010/main" val="99820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5499955" y="445443"/>
            <a:ext cx="1267469" cy="711843"/>
          </a:xfrm>
          <a:prstGeom prst="rect">
            <a:avLst/>
          </a:prstGeom>
        </p:spPr>
      </p:pic>
      <p:sp>
        <p:nvSpPr>
          <p:cNvPr id="12" name="任意多边形 11"/>
          <p:cNvSpPr/>
          <p:nvPr/>
        </p:nvSpPr>
        <p:spPr>
          <a:xfrm flipH="1">
            <a:off x="5937332" y="5220183"/>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4755604"/>
            <a:ext cx="9002980" cy="2102397"/>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b="11664"/>
          <a:stretch/>
        </p:blipFill>
        <p:spPr>
          <a:xfrm>
            <a:off x="0" y="3658588"/>
            <a:ext cx="12192000" cy="3199413"/>
          </a:xfrm>
          <a:prstGeom prst="rect">
            <a:avLst/>
          </a:prstGeom>
        </p:spPr>
      </p:pic>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4221" y="2152770"/>
            <a:ext cx="1733873" cy="967398"/>
          </a:xfrm>
          <a:prstGeom prst="rect">
            <a:avLst/>
          </a:prstGeom>
        </p:spPr>
      </p:pic>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62606" y="-210950"/>
            <a:ext cx="781502" cy="901424"/>
          </a:xfrm>
          <a:prstGeom prst="rect">
            <a:avLst/>
          </a:prstGeom>
        </p:spPr>
      </p:pic>
      <p:pic>
        <p:nvPicPr>
          <p:cNvPr id="27" name="图片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2124" y="3922028"/>
            <a:ext cx="325559" cy="376428"/>
          </a:xfrm>
          <a:prstGeom prst="rect">
            <a:avLst/>
          </a:prstGeom>
        </p:spPr>
      </p:pic>
      <p:pic>
        <p:nvPicPr>
          <p:cNvPr id="17" name="Picture 16" descr="A picture containing umbrella, accessory, toy&#10;&#10;Description automatically generated">
            <a:extLst>
              <a:ext uri="{FF2B5EF4-FFF2-40B4-BE49-F238E27FC236}">
                <a16:creationId xmlns:a16="http://schemas.microsoft.com/office/drawing/2014/main" id="{40B6C157-2752-4FFF-99E8-BD84768795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641" y="4085719"/>
            <a:ext cx="2983964" cy="2983964"/>
          </a:xfrm>
          <a:prstGeom prst="rect">
            <a:avLst/>
          </a:prstGeom>
        </p:spPr>
      </p:pic>
      <p:sp>
        <p:nvSpPr>
          <p:cNvPr id="20" name="TextBox 19">
            <a:extLst>
              <a:ext uri="{FF2B5EF4-FFF2-40B4-BE49-F238E27FC236}">
                <a16:creationId xmlns:a16="http://schemas.microsoft.com/office/drawing/2014/main" id="{6D8DF98A-22C5-4DAB-AA6F-8F728E1483C9}"/>
              </a:ext>
            </a:extLst>
          </p:cNvPr>
          <p:cNvSpPr txBox="1"/>
          <p:nvPr/>
        </p:nvSpPr>
        <p:spPr>
          <a:xfrm>
            <a:off x="1119923" y="220557"/>
            <a:ext cx="10883004" cy="1200329"/>
          </a:xfrm>
          <a:prstGeom prst="rect">
            <a:avLst/>
          </a:prstGeom>
          <a:noFill/>
        </p:spPr>
        <p:txBody>
          <a:bodyPr wrap="square">
            <a:spAutoFit/>
          </a:bodyPr>
          <a:lstStyle/>
          <a:p>
            <a:pPr>
              <a:spcBef>
                <a:spcPct val="50000"/>
              </a:spcBef>
            </a:pPr>
            <a:r>
              <a:rPr lang="en-US" altLang="en-US" sz="3600" b="1" dirty="0">
                <a:latin typeface="Calibri" pitchFamily="34" charset="0"/>
                <a:cs typeface="Calibri" pitchFamily="34" charset="0"/>
              </a:rPr>
              <a:t>4. </a:t>
            </a:r>
            <a:r>
              <a:rPr lang="vi-VN" altLang="en-US" sz="3600" b="1" dirty="0">
                <a:latin typeface="Calibri" pitchFamily="34" charset="0"/>
                <a:cs typeface="Calibri" pitchFamily="34" charset="0"/>
              </a:rPr>
              <a:t>Nhà nước đánh giá cao những cống hiến của ông Trần Đại Nghĩa như thế nào?</a:t>
            </a:r>
            <a:endParaRPr lang="en-US" altLang="en-US" sz="3600" b="1" dirty="0">
              <a:latin typeface="Calibri" pitchFamily="34" charset="0"/>
              <a:cs typeface="Calibri" pitchFamily="34" charset="0"/>
            </a:endParaRPr>
          </a:p>
        </p:txBody>
      </p:sp>
      <p:sp>
        <p:nvSpPr>
          <p:cNvPr id="21" name="矩形 3">
            <a:extLst>
              <a:ext uri="{FF2B5EF4-FFF2-40B4-BE49-F238E27FC236}">
                <a16:creationId xmlns:a16="http://schemas.microsoft.com/office/drawing/2014/main" id="{EE6F9227-9DCF-45BD-9C98-82E0CF4A6943}"/>
              </a:ext>
            </a:extLst>
          </p:cNvPr>
          <p:cNvSpPr/>
          <p:nvPr/>
        </p:nvSpPr>
        <p:spPr>
          <a:xfrm>
            <a:off x="1462458" y="1739119"/>
            <a:ext cx="9795156" cy="2649881"/>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Text Box 19">
            <a:extLst>
              <a:ext uri="{FF2B5EF4-FFF2-40B4-BE49-F238E27FC236}">
                <a16:creationId xmlns:a16="http://schemas.microsoft.com/office/drawing/2014/main" id="{F0859D8C-DF42-4E7B-AFF3-37BA00A90353}"/>
              </a:ext>
            </a:extLst>
          </p:cNvPr>
          <p:cNvSpPr txBox="1">
            <a:spLocks noChangeArrowheads="1"/>
          </p:cNvSpPr>
          <p:nvPr/>
        </p:nvSpPr>
        <p:spPr bwMode="auto">
          <a:xfrm>
            <a:off x="1553227" y="1788696"/>
            <a:ext cx="950880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altLang="en-US" b="1" dirty="0">
                <a:solidFill>
                  <a:srgbClr val="FF0000"/>
                </a:solidFill>
                <a:latin typeface="Arial" pitchFamily="34" charset="0"/>
                <a:cs typeface="Arial" pitchFamily="34" charset="0"/>
              </a:rPr>
              <a:t>	</a:t>
            </a:r>
            <a:r>
              <a:rPr lang="vi-VN" altLang="en-US" b="1" dirty="0">
                <a:solidFill>
                  <a:srgbClr val="FF0000"/>
                </a:solidFill>
                <a:latin typeface="Arial" pitchFamily="34" charset="0"/>
                <a:cs typeface="Arial" pitchFamily="34" charset="0"/>
              </a:rPr>
              <a:t>Năm 1948, ông được phong Thiếu tướng. Năm 1952, ông được tuyên dương Anh hùng Lao động. Ông còn được Nhà nước tặng Giải thưởng Hồ Chí Minh và nhiều huân chương cao quý.</a:t>
            </a:r>
          </a:p>
        </p:txBody>
      </p:sp>
    </p:spTree>
    <p:extLst>
      <p:ext uri="{BB962C8B-B14F-4D97-AF65-F5344CB8AC3E}">
        <p14:creationId xmlns:p14="http://schemas.microsoft.com/office/powerpoint/2010/main" val="27228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5499955" y="445443"/>
            <a:ext cx="1267469" cy="711843"/>
          </a:xfrm>
          <a:prstGeom prst="rect">
            <a:avLst/>
          </a:prstGeom>
        </p:spPr>
      </p:pic>
      <p:sp>
        <p:nvSpPr>
          <p:cNvPr id="12" name="任意多边形 11"/>
          <p:cNvSpPr/>
          <p:nvPr/>
        </p:nvSpPr>
        <p:spPr>
          <a:xfrm flipH="1">
            <a:off x="5937332" y="5220183"/>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4755604"/>
            <a:ext cx="9002980" cy="2102397"/>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b="11664"/>
          <a:stretch/>
        </p:blipFill>
        <p:spPr>
          <a:xfrm>
            <a:off x="0" y="3658588"/>
            <a:ext cx="12192000" cy="3199413"/>
          </a:xfrm>
          <a:prstGeom prst="rect">
            <a:avLst/>
          </a:prstGeom>
        </p:spPr>
      </p:pic>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4221" y="2152770"/>
            <a:ext cx="1733873" cy="967398"/>
          </a:xfrm>
          <a:prstGeom prst="rect">
            <a:avLst/>
          </a:prstGeom>
        </p:spPr>
      </p:pic>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62606" y="-210950"/>
            <a:ext cx="781502" cy="901424"/>
          </a:xfrm>
          <a:prstGeom prst="rect">
            <a:avLst/>
          </a:prstGeom>
        </p:spPr>
      </p:pic>
      <p:pic>
        <p:nvPicPr>
          <p:cNvPr id="27" name="图片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2124" y="3922028"/>
            <a:ext cx="325559" cy="376428"/>
          </a:xfrm>
          <a:prstGeom prst="rect">
            <a:avLst/>
          </a:prstGeom>
        </p:spPr>
      </p:pic>
      <p:pic>
        <p:nvPicPr>
          <p:cNvPr id="17" name="Picture 16" descr="A picture containing umbrella, accessory, toy&#10;&#10;Description automatically generated">
            <a:extLst>
              <a:ext uri="{FF2B5EF4-FFF2-40B4-BE49-F238E27FC236}">
                <a16:creationId xmlns:a16="http://schemas.microsoft.com/office/drawing/2014/main" id="{40B6C157-2752-4FFF-99E8-BD84768795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641" y="4085719"/>
            <a:ext cx="2983964" cy="2983964"/>
          </a:xfrm>
          <a:prstGeom prst="rect">
            <a:avLst/>
          </a:prstGeom>
        </p:spPr>
      </p:pic>
      <p:sp>
        <p:nvSpPr>
          <p:cNvPr id="20" name="TextBox 19">
            <a:extLst>
              <a:ext uri="{FF2B5EF4-FFF2-40B4-BE49-F238E27FC236}">
                <a16:creationId xmlns:a16="http://schemas.microsoft.com/office/drawing/2014/main" id="{6D8DF98A-22C5-4DAB-AA6F-8F728E1483C9}"/>
              </a:ext>
            </a:extLst>
          </p:cNvPr>
          <p:cNvSpPr txBox="1"/>
          <p:nvPr/>
        </p:nvSpPr>
        <p:spPr>
          <a:xfrm>
            <a:off x="1308996" y="201199"/>
            <a:ext cx="10883004" cy="1200329"/>
          </a:xfrm>
          <a:prstGeom prst="rect">
            <a:avLst/>
          </a:prstGeom>
          <a:noFill/>
        </p:spPr>
        <p:txBody>
          <a:bodyPr wrap="square">
            <a:spAutoFit/>
          </a:bodyPr>
          <a:lstStyle/>
          <a:p>
            <a:pPr>
              <a:spcBef>
                <a:spcPct val="50000"/>
              </a:spcBef>
            </a:pPr>
            <a:r>
              <a:rPr lang="en-US" sz="3600" b="1" dirty="0">
                <a:latin typeface="Calibri" pitchFamily="34" charset="0"/>
                <a:cs typeface="Calibri" pitchFamily="34" charset="0"/>
              </a:rPr>
              <a:t>5. </a:t>
            </a:r>
            <a:r>
              <a:rPr lang="vi-VN" sz="3600" b="1" dirty="0">
                <a:latin typeface="Calibri" pitchFamily="34" charset="0"/>
                <a:cs typeface="Calibri" pitchFamily="34" charset="0"/>
              </a:rPr>
              <a:t>Theo em, nhờ đâu ông Trần Đại Nghĩa có được những cống hiến lớn như vậy?</a:t>
            </a:r>
            <a:endParaRPr lang="en-US" sz="3600" b="1" dirty="0">
              <a:latin typeface="Calibri" pitchFamily="34" charset="0"/>
              <a:cs typeface="Calibri" pitchFamily="34" charset="0"/>
            </a:endParaRPr>
          </a:p>
        </p:txBody>
      </p:sp>
      <p:sp>
        <p:nvSpPr>
          <p:cNvPr id="21" name="矩形 3">
            <a:extLst>
              <a:ext uri="{FF2B5EF4-FFF2-40B4-BE49-F238E27FC236}">
                <a16:creationId xmlns:a16="http://schemas.microsoft.com/office/drawing/2014/main" id="{EE6F9227-9DCF-45BD-9C98-82E0CF4A6943}"/>
              </a:ext>
            </a:extLst>
          </p:cNvPr>
          <p:cNvSpPr/>
          <p:nvPr/>
        </p:nvSpPr>
        <p:spPr>
          <a:xfrm>
            <a:off x="1462458" y="1739119"/>
            <a:ext cx="9795156" cy="2649881"/>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Arial" pitchFamily="34" charset="0"/>
              <a:cs typeface="Arial" pitchFamily="34" charset="0"/>
            </a:endParaRPr>
          </a:p>
        </p:txBody>
      </p:sp>
      <p:sp>
        <p:nvSpPr>
          <p:cNvPr id="29" name="Text Box 19">
            <a:extLst>
              <a:ext uri="{FF2B5EF4-FFF2-40B4-BE49-F238E27FC236}">
                <a16:creationId xmlns:a16="http://schemas.microsoft.com/office/drawing/2014/main" id="{F0859D8C-DF42-4E7B-AFF3-37BA00A90353}"/>
              </a:ext>
            </a:extLst>
          </p:cNvPr>
          <p:cNvSpPr txBox="1">
            <a:spLocks noChangeArrowheads="1"/>
          </p:cNvSpPr>
          <p:nvPr/>
        </p:nvSpPr>
        <p:spPr bwMode="auto">
          <a:xfrm>
            <a:off x="1688017" y="1926482"/>
            <a:ext cx="937401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altLang="en-US" sz="3400" b="1" dirty="0">
                <a:solidFill>
                  <a:srgbClr val="FF0000"/>
                </a:solidFill>
                <a:latin typeface="Arial" pitchFamily="34" charset="0"/>
                <a:cs typeface="Arial" pitchFamily="34" charset="0"/>
              </a:rPr>
              <a:t>	</a:t>
            </a:r>
            <a:r>
              <a:rPr lang="vi-VN" sz="3600" b="1" dirty="0">
                <a:solidFill>
                  <a:srgbClr val="FF0000"/>
                </a:solidFill>
                <a:latin typeface="Arial" pitchFamily="34" charset="0"/>
                <a:cs typeface="Arial" pitchFamily="34" charset="0"/>
              </a:rPr>
              <a:t>Trần Đại Nghĩa có được những cống hiến lớn như vậy nhờ ông yêu nước, tận tụy hết lòng vì nước; ông lại là nhà khoa học xuất sắc, ham nghiên cứu học hỏi.</a:t>
            </a:r>
          </a:p>
        </p:txBody>
      </p:sp>
    </p:spTree>
    <p:extLst>
      <p:ext uri="{BB962C8B-B14F-4D97-AF65-F5344CB8AC3E}">
        <p14:creationId xmlns:p14="http://schemas.microsoft.com/office/powerpoint/2010/main" val="87071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8369245" y="480626"/>
            <a:ext cx="1267469" cy="711843"/>
          </a:xfrm>
          <a:prstGeom prst="rect">
            <a:avLst/>
          </a:prstGeom>
        </p:spPr>
      </p:pic>
      <p:sp>
        <p:nvSpPr>
          <p:cNvPr id="12" name="任意多边形 11"/>
          <p:cNvSpPr/>
          <p:nvPr/>
        </p:nvSpPr>
        <p:spPr>
          <a:xfrm flipH="1">
            <a:off x="5937332" y="5891514"/>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UTM Duepuntozero" panose="02040603050506020204" pitchFamily="18" charset="0"/>
            </a:endParaRPr>
          </a:p>
        </p:txBody>
      </p:sp>
      <p:sp>
        <p:nvSpPr>
          <p:cNvPr id="10" name="任意多边形 9"/>
          <p:cNvSpPr/>
          <p:nvPr/>
        </p:nvSpPr>
        <p:spPr>
          <a:xfrm>
            <a:off x="0" y="5426935"/>
            <a:ext cx="9002980" cy="2102397"/>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UTM Duepuntozero" panose="02040603050506020204" pitchFamily="18" charset="0"/>
            </a:endParaRPr>
          </a:p>
        </p:txBody>
      </p:sp>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b="11664"/>
          <a:stretch/>
        </p:blipFill>
        <p:spPr>
          <a:xfrm>
            <a:off x="0" y="4329919"/>
            <a:ext cx="12192000" cy="3199413"/>
          </a:xfrm>
          <a:prstGeom prst="rect">
            <a:avLst/>
          </a:prstGeom>
        </p:spPr>
      </p:pic>
      <p:sp>
        <p:nvSpPr>
          <p:cNvPr id="15" name="矩形 3">
            <a:extLst>
              <a:ext uri="{FF2B5EF4-FFF2-40B4-BE49-F238E27FC236}">
                <a16:creationId xmlns:a16="http://schemas.microsoft.com/office/drawing/2014/main" id="{28EEE3BA-B370-4476-ADB8-5995FB1E8135}"/>
              </a:ext>
            </a:extLst>
          </p:cNvPr>
          <p:cNvSpPr/>
          <p:nvPr/>
        </p:nvSpPr>
        <p:spPr>
          <a:xfrm>
            <a:off x="618896" y="2043455"/>
            <a:ext cx="11314603" cy="2306695"/>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2956" y="2152770"/>
            <a:ext cx="1733873" cy="967398"/>
          </a:xfrm>
          <a:prstGeom prst="rect">
            <a:avLst/>
          </a:prstGeom>
        </p:spPr>
      </p:pic>
      <p:pic>
        <p:nvPicPr>
          <p:cNvPr id="25" name="图片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0599" y="3791499"/>
            <a:ext cx="1387571" cy="676864"/>
          </a:xfrm>
          <a:prstGeom prst="rect">
            <a:avLst/>
          </a:prstGeom>
        </p:spPr>
      </p:pic>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62606" y="-210950"/>
            <a:ext cx="781502" cy="901424"/>
          </a:xfrm>
          <a:prstGeom prst="rect">
            <a:avLst/>
          </a:prstGeom>
        </p:spPr>
      </p:pic>
      <p:pic>
        <p:nvPicPr>
          <p:cNvPr id="27" name="图片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80859" y="4593359"/>
            <a:ext cx="325559" cy="376428"/>
          </a:xfrm>
          <a:prstGeom prst="rect">
            <a:avLst/>
          </a:prstGeom>
        </p:spPr>
      </p:pic>
      <p:sp>
        <p:nvSpPr>
          <p:cNvPr id="23" name="TextBox 22">
            <a:extLst>
              <a:ext uri="{FF2B5EF4-FFF2-40B4-BE49-F238E27FC236}">
                <a16:creationId xmlns:a16="http://schemas.microsoft.com/office/drawing/2014/main" id="{C5CAFA01-AFD3-48D2-BC4F-CE3EBAECC85C}"/>
              </a:ext>
            </a:extLst>
          </p:cNvPr>
          <p:cNvSpPr txBox="1"/>
          <p:nvPr/>
        </p:nvSpPr>
        <p:spPr>
          <a:xfrm>
            <a:off x="6556228" y="690474"/>
            <a:ext cx="4659640" cy="461665"/>
          </a:xfrm>
          <a:prstGeom prst="rect">
            <a:avLst/>
          </a:prstGeom>
          <a:noFill/>
        </p:spPr>
        <p:txBody>
          <a:bodyPr wrap="square">
            <a:spAutoFit/>
          </a:bodyPr>
          <a:lstStyle/>
          <a:p>
            <a:pPr marL="0" indent="0" algn="just" eaLnBrk="1" hangingPunct="1">
              <a:spcBef>
                <a:spcPts val="0"/>
              </a:spcBef>
            </a:pPr>
            <a:endParaRPr lang="en-US" altLang="en-US" sz="2400" b="1" dirty="0">
              <a:latin typeface="UTM Khuccamta" panose="020406030505060202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3153FDA0-DC7D-4CE1-AE82-46033489F69B}"/>
              </a:ext>
            </a:extLst>
          </p:cNvPr>
          <p:cNvSpPr/>
          <p:nvPr/>
        </p:nvSpPr>
        <p:spPr>
          <a:xfrm>
            <a:off x="3220377" y="227236"/>
            <a:ext cx="5509066" cy="1061550"/>
          </a:xfrm>
          <a:prstGeom prst="roundRect">
            <a:avLst>
              <a:gd name="adj" fmla="val 33334"/>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lumMod val="50000"/>
                  </a:schemeClr>
                </a:solidFill>
                <a:latin typeface="Calibri" pitchFamily="34" charset="0"/>
                <a:cs typeface="Calibri" pitchFamily="34" charset="0"/>
              </a:rPr>
              <a:t>NỘI DUNG</a:t>
            </a:r>
          </a:p>
        </p:txBody>
      </p:sp>
      <p:sp>
        <p:nvSpPr>
          <p:cNvPr id="20" name="TextBox 19">
            <a:extLst>
              <a:ext uri="{FF2B5EF4-FFF2-40B4-BE49-F238E27FC236}">
                <a16:creationId xmlns:a16="http://schemas.microsoft.com/office/drawing/2014/main" id="{CAA67E78-B854-4AAB-90B4-7F6B0D18C0A9}"/>
              </a:ext>
            </a:extLst>
          </p:cNvPr>
          <p:cNvSpPr txBox="1"/>
          <p:nvPr/>
        </p:nvSpPr>
        <p:spPr>
          <a:xfrm>
            <a:off x="942507" y="2030063"/>
            <a:ext cx="10517385" cy="2308324"/>
          </a:xfrm>
          <a:prstGeom prst="rect">
            <a:avLst/>
          </a:prstGeom>
          <a:noFill/>
        </p:spPr>
        <p:txBody>
          <a:bodyPr wrap="square">
            <a:spAutoFit/>
          </a:bodyPr>
          <a:lstStyle/>
          <a:p>
            <a:pPr algn="just"/>
            <a:r>
              <a:rPr lang="en-US" sz="3600" b="1" dirty="0">
                <a:solidFill>
                  <a:srgbClr val="FF0000"/>
                </a:solidFill>
                <a:latin typeface="Arial" pitchFamily="34" charset="0"/>
                <a:cs typeface="Arial" pitchFamily="34" charset="0"/>
              </a:rPr>
              <a:t>	Ca </a:t>
            </a:r>
            <a:r>
              <a:rPr lang="en-US" sz="3600" b="1" dirty="0" err="1">
                <a:solidFill>
                  <a:srgbClr val="FF0000"/>
                </a:solidFill>
                <a:latin typeface="Arial" pitchFamily="34" charset="0"/>
                <a:cs typeface="Arial" pitchFamily="34" charset="0"/>
              </a:rPr>
              <a:t>ngợi</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anh</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hùng</a:t>
            </a:r>
            <a:r>
              <a:rPr lang="en-US" sz="3600" b="1" dirty="0">
                <a:solidFill>
                  <a:srgbClr val="FF0000"/>
                </a:solidFill>
                <a:latin typeface="Arial" pitchFamily="34" charset="0"/>
                <a:cs typeface="Arial" pitchFamily="34" charset="0"/>
              </a:rPr>
              <a:t> Lao </a:t>
            </a:r>
            <a:r>
              <a:rPr lang="en-US" sz="3600" b="1" dirty="0" err="1">
                <a:solidFill>
                  <a:srgbClr val="FF0000"/>
                </a:solidFill>
                <a:latin typeface="Arial" pitchFamily="34" charset="0"/>
                <a:cs typeface="Arial" pitchFamily="34" charset="0"/>
              </a:rPr>
              <a:t>động</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Trần</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Đại</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Nghĩa</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đã</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có</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những</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cống</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hiến</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xuất</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sắc</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cho</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sự</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nghiệp</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quốc</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phòng</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và</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xây</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dựng</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nền</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khoa</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học</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trẻ</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của</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đất</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nước</a:t>
            </a:r>
            <a:r>
              <a:rPr lang="en-US" sz="3600" b="1" dirty="0">
                <a:solidFill>
                  <a:srgbClr val="FF0000"/>
                </a:solidFill>
                <a:latin typeface="Arial" pitchFamily="34" charset="0"/>
                <a:cs typeface="Arial" pitchFamily="34" charset="0"/>
              </a:rPr>
              <a:t>.</a:t>
            </a:r>
            <a:endParaRPr lang="en-US" sz="3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0498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1">
            <a:extLst>
              <a:ext uri="{FF2B5EF4-FFF2-40B4-BE49-F238E27FC236}">
                <a16:creationId xmlns:a16="http://schemas.microsoft.com/office/drawing/2014/main" id="{D782707E-6FA8-483A-BCAF-F127FD981BC9}"/>
              </a:ext>
            </a:extLst>
          </p:cNvPr>
          <p:cNvSpPr txBox="1">
            <a:spLocks noChangeArrowheads="1"/>
          </p:cNvSpPr>
          <p:nvPr/>
        </p:nvSpPr>
        <p:spPr bwMode="auto">
          <a:xfrm>
            <a:off x="1617241" y="982480"/>
            <a:ext cx="7929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alt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lang="en-US" altLang="vi-VN" sz="3200" b="1" dirty="0">
                <a:solidFill>
                  <a:prstClr val="white"/>
                </a:solidFill>
                <a:latin typeface="HP001 4 hàng" panose="020B0603050302020204" pitchFamily="34" charset="0"/>
              </a:rPr>
              <a:t>H</a:t>
            </a:r>
            <a:r>
              <a:rPr kumimoji="0" lang="en-US" altLang="vi-VN"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ai</a:t>
            </a:r>
            <a:r>
              <a:rPr kumimoji="0" lang="en-US" alt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altLang="vi-VN"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alt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lang="en-US" altLang="vi-VN" sz="3200" b="1" dirty="0">
                <a:solidFill>
                  <a:prstClr val="white"/>
                </a:solidFill>
                <a:latin typeface="HP001 4 hàng" panose="020B0603050302020204" pitchFamily="34" charset="0"/>
              </a:rPr>
              <a:t>06</a:t>
            </a:r>
            <a:r>
              <a:rPr kumimoji="0" lang="en-US" alt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altLang="vi-VN"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alt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lang="en-US" altLang="vi-VN" sz="3200" b="1" dirty="0">
                <a:solidFill>
                  <a:prstClr val="white"/>
                </a:solidFill>
                <a:latin typeface="HP001 4 hàng" panose="020B0603050302020204" pitchFamily="34" charset="0"/>
              </a:rPr>
              <a:t>02</a:t>
            </a:r>
            <a:r>
              <a:rPr kumimoji="0" lang="en-US" alt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altLang="vi-VN"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alt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2023</a:t>
            </a:r>
            <a:endParaRPr kumimoji="0" lang="vi-VN" alt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102403" name="TextBox 2">
            <a:extLst>
              <a:ext uri="{FF2B5EF4-FFF2-40B4-BE49-F238E27FC236}">
                <a16:creationId xmlns:a16="http://schemas.microsoft.com/office/drawing/2014/main" id="{1476F231-D73D-4C78-90D6-C42E98C61FB9}"/>
              </a:ext>
            </a:extLst>
          </p:cNvPr>
          <p:cNvSpPr txBox="1">
            <a:spLocks noChangeArrowheads="1"/>
          </p:cNvSpPr>
          <p:nvPr/>
        </p:nvSpPr>
        <p:spPr bwMode="auto">
          <a:xfrm>
            <a:off x="4343400" y="1657350"/>
            <a:ext cx="1673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Tập đọc</a:t>
            </a:r>
            <a:endParaRPr kumimoji="0" lang="vi-VN" altLang="vi-VN" sz="32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endParaRPr>
          </a:p>
        </p:txBody>
      </p:sp>
      <p:sp>
        <p:nvSpPr>
          <p:cNvPr id="102404" name="TextBox 3">
            <a:extLst>
              <a:ext uri="{FF2B5EF4-FFF2-40B4-BE49-F238E27FC236}">
                <a16:creationId xmlns:a16="http://schemas.microsoft.com/office/drawing/2014/main" id="{00634431-8D39-4CF9-8BC5-E2C22FE048F8}"/>
              </a:ext>
            </a:extLst>
          </p:cNvPr>
          <p:cNvSpPr txBox="1">
            <a:spLocks noChangeArrowheads="1"/>
          </p:cNvSpPr>
          <p:nvPr/>
        </p:nvSpPr>
        <p:spPr bwMode="auto">
          <a:xfrm>
            <a:off x="2270767" y="2347210"/>
            <a:ext cx="8155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err="1">
                <a:ln>
                  <a:noFill/>
                </a:ln>
                <a:solidFill>
                  <a:srgbClr val="FFC000"/>
                </a:solidFill>
                <a:effectLst/>
                <a:uLnTx/>
                <a:uFillTx/>
                <a:latin typeface="HP001 4 hàng" panose="020B0603050302020204" pitchFamily="34" charset="0"/>
                <a:ea typeface="+mn-ea"/>
                <a:cs typeface="+mn-cs"/>
              </a:rPr>
              <a:t>Anh</a:t>
            </a:r>
            <a:r>
              <a:rPr kumimoji="0" lang="en-US" altLang="vi-VN" sz="3200" b="1" i="0" u="none" strike="noStrike" kern="1200" cap="none" spc="0" normalizeH="0" baseline="0" noProof="0" dirty="0">
                <a:ln>
                  <a:noFill/>
                </a:ln>
                <a:solidFill>
                  <a:srgbClr val="FFC000"/>
                </a:solidFill>
                <a:effectLst/>
                <a:uLnTx/>
                <a:uFillTx/>
                <a:latin typeface="HP001 4 hàng" panose="020B0603050302020204" pitchFamily="34" charset="0"/>
                <a:ea typeface="+mn-ea"/>
                <a:cs typeface="+mn-cs"/>
              </a:rPr>
              <a:t> </a:t>
            </a:r>
            <a:r>
              <a:rPr kumimoji="0" lang="en-US" altLang="vi-VN" sz="3200" b="1" i="0" u="none" strike="noStrike" kern="1200" cap="none" spc="0" normalizeH="0" baseline="0" noProof="0" dirty="0" err="1">
                <a:ln>
                  <a:noFill/>
                </a:ln>
                <a:solidFill>
                  <a:srgbClr val="FFC000"/>
                </a:solidFill>
                <a:effectLst/>
                <a:uLnTx/>
                <a:uFillTx/>
                <a:latin typeface="HP001 4 hàng" panose="020B0603050302020204" pitchFamily="34" charset="0"/>
                <a:ea typeface="+mn-ea"/>
                <a:cs typeface="+mn-cs"/>
              </a:rPr>
              <a:t>hùng</a:t>
            </a:r>
            <a:r>
              <a:rPr kumimoji="0" lang="en-US" altLang="vi-VN" sz="3200" b="1" i="0" u="none" strike="noStrike" kern="1200" cap="none" spc="0" normalizeH="0" baseline="0" noProof="0" dirty="0">
                <a:ln>
                  <a:noFill/>
                </a:ln>
                <a:solidFill>
                  <a:srgbClr val="FFC000"/>
                </a:solidFill>
                <a:effectLst/>
                <a:uLnTx/>
                <a:uFillTx/>
                <a:latin typeface="HP001 4 hàng" panose="020B0603050302020204" pitchFamily="34" charset="0"/>
                <a:ea typeface="+mn-ea"/>
                <a:cs typeface="+mn-cs"/>
              </a:rPr>
              <a:t> Lao </a:t>
            </a:r>
            <a:r>
              <a:rPr kumimoji="0" lang="en-US" altLang="vi-VN" sz="3200" b="1" i="0" u="none" strike="noStrike" kern="1200" cap="none" spc="0" normalizeH="0" baseline="0" noProof="0" dirty="0" err="1">
                <a:ln>
                  <a:noFill/>
                </a:ln>
                <a:solidFill>
                  <a:srgbClr val="FFC000"/>
                </a:solidFill>
                <a:effectLst/>
                <a:uLnTx/>
                <a:uFillTx/>
                <a:latin typeface="HP001 4 hàng" panose="020B0603050302020204" pitchFamily="34" charset="0"/>
                <a:ea typeface="+mn-ea"/>
                <a:cs typeface="+mn-cs"/>
              </a:rPr>
              <a:t>động</a:t>
            </a:r>
            <a:r>
              <a:rPr kumimoji="0" lang="en-US" altLang="vi-VN" sz="3200" b="1" i="0" u="none" strike="noStrike" kern="1200" cap="none" spc="0" normalizeH="0" baseline="0" noProof="0" dirty="0">
                <a:ln>
                  <a:noFill/>
                </a:ln>
                <a:solidFill>
                  <a:srgbClr val="FFC000"/>
                </a:solidFill>
                <a:effectLst/>
                <a:uLnTx/>
                <a:uFillTx/>
                <a:latin typeface="HP001 4 hàng" panose="020B0603050302020204" pitchFamily="34" charset="0"/>
                <a:ea typeface="+mn-ea"/>
                <a:cs typeface="+mn-cs"/>
              </a:rPr>
              <a:t> </a:t>
            </a:r>
            <a:r>
              <a:rPr kumimoji="0" lang="en-US" altLang="vi-VN" sz="3200" b="1" i="0" u="none" strike="noStrike" kern="1200" cap="none" spc="0" normalizeH="0" baseline="0" noProof="0" dirty="0" err="1">
                <a:ln>
                  <a:noFill/>
                </a:ln>
                <a:solidFill>
                  <a:srgbClr val="FFC000"/>
                </a:solidFill>
                <a:effectLst/>
                <a:uLnTx/>
                <a:uFillTx/>
                <a:latin typeface="HP001 4 hàng" panose="020B0603050302020204" pitchFamily="34" charset="0"/>
                <a:ea typeface="+mn-ea"/>
                <a:cs typeface="+mn-cs"/>
              </a:rPr>
              <a:t>Trần</a:t>
            </a:r>
            <a:r>
              <a:rPr kumimoji="0" lang="en-US" altLang="vi-VN" sz="3200" b="1" i="0" u="none" strike="noStrike" kern="1200" cap="none" spc="0" normalizeH="0" baseline="0" noProof="0" dirty="0">
                <a:ln>
                  <a:noFill/>
                </a:ln>
                <a:solidFill>
                  <a:srgbClr val="FFC000"/>
                </a:solidFill>
                <a:effectLst/>
                <a:uLnTx/>
                <a:uFillTx/>
                <a:latin typeface="HP001 4 hàng" panose="020B0603050302020204" pitchFamily="34" charset="0"/>
                <a:ea typeface="+mn-ea"/>
                <a:cs typeface="+mn-cs"/>
              </a:rPr>
              <a:t> </a:t>
            </a:r>
            <a:r>
              <a:rPr kumimoji="0" lang="en-US" altLang="vi-VN" sz="3200" b="1" i="0" u="none" strike="noStrike" kern="1200" cap="none" spc="0" normalizeH="0" baseline="0" noProof="0" dirty="0" err="1">
                <a:ln>
                  <a:noFill/>
                </a:ln>
                <a:solidFill>
                  <a:srgbClr val="FFC000"/>
                </a:solidFill>
                <a:effectLst/>
                <a:uLnTx/>
                <a:uFillTx/>
                <a:latin typeface="HP001 4 hàng" panose="020B0603050302020204" pitchFamily="34" charset="0"/>
                <a:ea typeface="+mn-ea"/>
                <a:cs typeface="+mn-cs"/>
              </a:rPr>
              <a:t>Đại</a:t>
            </a:r>
            <a:r>
              <a:rPr kumimoji="0" lang="en-US" altLang="vi-VN" sz="3200" b="1" i="0" u="none" strike="noStrike" kern="1200" cap="none" spc="0" normalizeH="0" baseline="0" noProof="0" dirty="0">
                <a:ln>
                  <a:noFill/>
                </a:ln>
                <a:solidFill>
                  <a:srgbClr val="FFC000"/>
                </a:solidFill>
                <a:effectLst/>
                <a:uLnTx/>
                <a:uFillTx/>
                <a:latin typeface="HP001 4 hàng" panose="020B0603050302020204" pitchFamily="34" charset="0"/>
                <a:ea typeface="+mn-ea"/>
                <a:cs typeface="+mn-cs"/>
              </a:rPr>
              <a:t> </a:t>
            </a:r>
            <a:r>
              <a:rPr kumimoji="0" lang="en-US" altLang="vi-VN" sz="3200" b="1" i="0" u="none" strike="noStrike" kern="1200" cap="none" spc="0" normalizeH="0" baseline="0" noProof="0" dirty="0" err="1">
                <a:ln>
                  <a:noFill/>
                </a:ln>
                <a:solidFill>
                  <a:srgbClr val="FFC000"/>
                </a:solidFill>
                <a:effectLst/>
                <a:uLnTx/>
                <a:uFillTx/>
                <a:latin typeface="HP001 4 hàng" panose="020B0603050302020204" pitchFamily="34" charset="0"/>
                <a:ea typeface="+mn-ea"/>
                <a:cs typeface="+mn-cs"/>
              </a:rPr>
              <a:t>Nghĩa</a:t>
            </a:r>
            <a:endParaRPr kumimoji="0" lang="vi-VN" altLang="vi-VN" sz="3200" b="1" i="0" u="none" strike="noStrike" kern="1200" cap="none" spc="0" normalizeH="0" baseline="0" noProof="0" dirty="0">
              <a:ln>
                <a:noFill/>
              </a:ln>
              <a:solidFill>
                <a:srgbClr val="FFC000"/>
              </a:solidFill>
              <a:effectLst/>
              <a:uLnTx/>
              <a:uFillTx/>
              <a:latin typeface="HP001 4 hàng" panose="020B0603050302020204" pitchFamily="34" charset="0"/>
              <a:ea typeface="+mn-ea"/>
              <a:cs typeface="+mn-cs"/>
            </a:endParaRPr>
          </a:p>
        </p:txBody>
      </p:sp>
      <p:sp>
        <p:nvSpPr>
          <p:cNvPr id="5" name="TextBox 2">
            <a:extLst>
              <a:ext uri="{FF2B5EF4-FFF2-40B4-BE49-F238E27FC236}">
                <a16:creationId xmlns:a16="http://schemas.microsoft.com/office/drawing/2014/main" id="{E001A58B-7F26-4A83-A7AC-5FBB03DBF47C}"/>
              </a:ext>
            </a:extLst>
          </p:cNvPr>
          <p:cNvSpPr txBox="1">
            <a:spLocks noChangeArrowheads="1"/>
          </p:cNvSpPr>
          <p:nvPr/>
        </p:nvSpPr>
        <p:spPr bwMode="auto">
          <a:xfrm>
            <a:off x="326037" y="2985859"/>
            <a:ext cx="3346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I.  </a:t>
            </a:r>
            <a:r>
              <a:rPr kumimoji="0" lang="en-US" altLang="vi-VN" sz="32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Luyện đọc:</a:t>
            </a:r>
            <a:endParaRPr kumimoji="0" lang="vi-VN" altLang="vi-VN" sz="32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endParaRPr>
          </a:p>
        </p:txBody>
      </p:sp>
      <p:sp>
        <p:nvSpPr>
          <p:cNvPr id="6" name="TextBox 2">
            <a:extLst>
              <a:ext uri="{FF2B5EF4-FFF2-40B4-BE49-F238E27FC236}">
                <a16:creationId xmlns:a16="http://schemas.microsoft.com/office/drawing/2014/main" id="{3FF251FE-5688-4321-ADA9-FD6704FD9555}"/>
              </a:ext>
            </a:extLst>
          </p:cNvPr>
          <p:cNvSpPr txBox="1">
            <a:spLocks noChangeArrowheads="1"/>
          </p:cNvSpPr>
          <p:nvPr/>
        </p:nvSpPr>
        <p:spPr bwMode="auto">
          <a:xfrm>
            <a:off x="326037" y="3691438"/>
            <a:ext cx="3346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II.  </a:t>
            </a:r>
            <a:r>
              <a:rPr kumimoji="0" lang="en-US" altLang="vi-VN" sz="32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Tìm hiểu bài:</a:t>
            </a:r>
            <a:endParaRPr kumimoji="0" lang="vi-VN" altLang="vi-VN" sz="32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endParaRPr>
          </a:p>
        </p:txBody>
      </p:sp>
      <p:sp>
        <p:nvSpPr>
          <p:cNvPr id="7" name="TextBox 2">
            <a:extLst>
              <a:ext uri="{FF2B5EF4-FFF2-40B4-BE49-F238E27FC236}">
                <a16:creationId xmlns:a16="http://schemas.microsoft.com/office/drawing/2014/main" id="{E0E2B427-EE9A-4395-898F-817002F7B391}"/>
              </a:ext>
            </a:extLst>
          </p:cNvPr>
          <p:cNvSpPr txBox="1">
            <a:spLocks noChangeArrowheads="1"/>
          </p:cNvSpPr>
          <p:nvPr/>
        </p:nvSpPr>
        <p:spPr bwMode="auto">
          <a:xfrm>
            <a:off x="326037" y="4382027"/>
            <a:ext cx="115161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chemeClr val="bg1"/>
                </a:solidFill>
                <a:effectLst/>
                <a:uLnTx/>
                <a:uFillTx/>
                <a:latin typeface="HP001 4 hàng" panose="020B0603050302020204" pitchFamily="34" charset="0"/>
              </a:rPr>
              <a:t>Nội dung: </a:t>
            </a:r>
            <a:r>
              <a:rPr lang="en-US" sz="3200" b="1">
                <a:solidFill>
                  <a:schemeClr val="bg1"/>
                </a:solidFill>
                <a:latin typeface="HP001 4 hàng" panose="020B0603050302020204" pitchFamily="34" charset="0"/>
                <a:cs typeface="Times New Roman" panose="02020603050405020304" pitchFamily="18" charset="0"/>
              </a:rPr>
              <a:t>Ca ngợi anh hùng Lao động Trần Đại Nghĩa đã có</a:t>
            </a:r>
            <a:endParaRPr kumimoji="0" lang="vi-VN" altLang="vi-VN" sz="3200" b="1" i="0" u="none" strike="noStrike" kern="1200" cap="none" spc="0" normalizeH="0" baseline="0" noProof="0">
              <a:ln>
                <a:noFill/>
              </a:ln>
              <a:solidFill>
                <a:schemeClr val="bg1"/>
              </a:solidFill>
              <a:effectLst/>
              <a:uLnTx/>
              <a:uFillTx/>
              <a:latin typeface="HP001 4 hàng" panose="020B0603050302020204" pitchFamily="34" charset="0"/>
            </a:endParaRPr>
          </a:p>
        </p:txBody>
      </p:sp>
      <p:sp>
        <p:nvSpPr>
          <p:cNvPr id="8" name="TextBox 2">
            <a:extLst>
              <a:ext uri="{FF2B5EF4-FFF2-40B4-BE49-F238E27FC236}">
                <a16:creationId xmlns:a16="http://schemas.microsoft.com/office/drawing/2014/main" id="{7AE25E18-6417-47C9-9571-EA8813A0418C}"/>
              </a:ext>
            </a:extLst>
          </p:cNvPr>
          <p:cNvSpPr txBox="1">
            <a:spLocks noChangeArrowheads="1"/>
          </p:cNvSpPr>
          <p:nvPr/>
        </p:nvSpPr>
        <p:spPr bwMode="auto">
          <a:xfrm>
            <a:off x="349770" y="5072616"/>
            <a:ext cx="118422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3200" b="1" dirty="0" err="1">
                <a:solidFill>
                  <a:schemeClr val="bg1"/>
                </a:solidFill>
                <a:latin typeface="HP001 4 hàng" panose="020B0603050302020204" pitchFamily="34" charset="0"/>
                <a:cs typeface="Times New Roman" panose="02020603050405020304" pitchFamily="18" charset="0"/>
              </a:rPr>
              <a:t>những</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cống</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hiến</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xuất</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sắc</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cho</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sự</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nghiệp</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quốc</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phòng</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và</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xây</a:t>
            </a:r>
            <a:endParaRPr kumimoji="0" lang="vi-VN" altLang="vi-VN" sz="3200" b="1" i="0" u="none" strike="noStrike" kern="1200" cap="none" spc="0" normalizeH="0" baseline="0" noProof="0" dirty="0">
              <a:ln>
                <a:noFill/>
              </a:ln>
              <a:solidFill>
                <a:schemeClr val="bg1"/>
              </a:solidFill>
              <a:effectLst/>
              <a:uLnTx/>
              <a:uFillTx/>
              <a:latin typeface="HP001 4 hàng" panose="020B0603050302020204" pitchFamily="34" charset="0"/>
            </a:endParaRPr>
          </a:p>
        </p:txBody>
      </p:sp>
      <p:sp>
        <p:nvSpPr>
          <p:cNvPr id="9" name="TextBox 2">
            <a:extLst>
              <a:ext uri="{FF2B5EF4-FFF2-40B4-BE49-F238E27FC236}">
                <a16:creationId xmlns:a16="http://schemas.microsoft.com/office/drawing/2014/main" id="{4C068E07-7CCF-45A2-8D8B-3372C75712DE}"/>
              </a:ext>
            </a:extLst>
          </p:cNvPr>
          <p:cNvSpPr txBox="1">
            <a:spLocks noChangeArrowheads="1"/>
          </p:cNvSpPr>
          <p:nvPr/>
        </p:nvSpPr>
        <p:spPr bwMode="auto">
          <a:xfrm>
            <a:off x="349770" y="5726255"/>
            <a:ext cx="115161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3200" b="1" dirty="0" err="1">
                <a:solidFill>
                  <a:schemeClr val="bg1"/>
                </a:solidFill>
                <a:latin typeface="HP001 4 hàng" panose="020B0603050302020204" pitchFamily="34" charset="0"/>
                <a:cs typeface="Times New Roman" panose="02020603050405020304" pitchFamily="18" charset="0"/>
              </a:rPr>
              <a:t>dựng</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nền</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khoa</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học</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trẻ</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của</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đất</a:t>
            </a:r>
            <a:r>
              <a:rPr lang="en-US" sz="3200" b="1" dirty="0">
                <a:solidFill>
                  <a:schemeClr val="bg1"/>
                </a:solidFill>
                <a:latin typeface="HP001 4 hàng" panose="020B0603050302020204" pitchFamily="34" charset="0"/>
                <a:cs typeface="Times New Roman" panose="02020603050405020304" pitchFamily="18" charset="0"/>
              </a:rPr>
              <a:t> </a:t>
            </a:r>
            <a:r>
              <a:rPr lang="en-US" sz="3200" b="1" dirty="0" err="1">
                <a:solidFill>
                  <a:schemeClr val="bg1"/>
                </a:solidFill>
                <a:latin typeface="HP001 4 hàng" panose="020B0603050302020204" pitchFamily="34" charset="0"/>
                <a:cs typeface="Times New Roman" panose="02020603050405020304" pitchFamily="18" charset="0"/>
              </a:rPr>
              <a:t>nước</a:t>
            </a:r>
            <a:r>
              <a:rPr lang="en-US" sz="3200" b="1" dirty="0">
                <a:solidFill>
                  <a:schemeClr val="bg1"/>
                </a:solidFill>
                <a:latin typeface="HP001 4 hàng" panose="020B0603050302020204" pitchFamily="34" charset="0"/>
                <a:cs typeface="Times New Roman" panose="02020603050405020304" pitchFamily="18" charset="0"/>
              </a:rPr>
              <a:t>.</a:t>
            </a:r>
            <a:r>
              <a:rPr kumimoji="0" lang="en-US" altLang="vi-VN" sz="3200" b="1" i="0" u="none" strike="noStrike" kern="1200" cap="none" spc="0" normalizeH="0" baseline="0" noProof="0" dirty="0">
                <a:ln>
                  <a:noFill/>
                </a:ln>
                <a:solidFill>
                  <a:schemeClr val="bg1"/>
                </a:solidFill>
                <a:effectLst/>
                <a:uLnTx/>
                <a:uFillTx/>
                <a:latin typeface="HP001 4 hàng" panose="020B0603050302020204" pitchFamily="34" charset="0"/>
              </a:rPr>
              <a:t> </a:t>
            </a:r>
            <a:endParaRPr kumimoji="0" lang="vi-VN" altLang="vi-VN" sz="3200" b="1" i="0" u="none" strike="noStrike" kern="1200" cap="none" spc="0" normalizeH="0" baseline="0" noProof="0" dirty="0">
              <a:ln>
                <a:noFill/>
              </a:ln>
              <a:solidFill>
                <a:schemeClr val="bg1"/>
              </a:solidFill>
              <a:effectLst/>
              <a:uLnTx/>
              <a:uFillTx/>
              <a:latin typeface="HP001 4 hàng" panose="020B0603050302020204" pitchFamily="34" charset="0"/>
            </a:endParaRPr>
          </a:p>
        </p:txBody>
      </p:sp>
    </p:spTree>
    <p:extLst>
      <p:ext uri="{BB962C8B-B14F-4D97-AF65-F5344CB8AC3E}">
        <p14:creationId xmlns:p14="http://schemas.microsoft.com/office/powerpoint/2010/main" val="2961856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5499955" y="445443"/>
            <a:ext cx="1267469" cy="711843"/>
          </a:xfrm>
          <a:prstGeom prst="rect">
            <a:avLst/>
          </a:prstGeom>
        </p:spPr>
      </p:pic>
      <p:sp>
        <p:nvSpPr>
          <p:cNvPr id="12" name="任意多边形 11"/>
          <p:cNvSpPr/>
          <p:nvPr/>
        </p:nvSpPr>
        <p:spPr>
          <a:xfrm flipH="1">
            <a:off x="5937332" y="5220183"/>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4755604"/>
            <a:ext cx="9002980" cy="2102397"/>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b="11664"/>
          <a:stretch/>
        </p:blipFill>
        <p:spPr>
          <a:xfrm>
            <a:off x="0" y="3658588"/>
            <a:ext cx="12192000" cy="3199413"/>
          </a:xfrm>
          <a:prstGeom prst="rect">
            <a:avLst/>
          </a:prstGeom>
        </p:spPr>
      </p:pic>
      <p:sp>
        <p:nvSpPr>
          <p:cNvPr id="15" name="矩形 3">
            <a:extLst>
              <a:ext uri="{FF2B5EF4-FFF2-40B4-BE49-F238E27FC236}">
                <a16:creationId xmlns:a16="http://schemas.microsoft.com/office/drawing/2014/main" id="{28EEE3BA-B370-4476-ADB8-5995FB1E8135}"/>
              </a:ext>
            </a:extLst>
          </p:cNvPr>
          <p:cNvSpPr/>
          <p:nvPr/>
        </p:nvSpPr>
        <p:spPr>
          <a:xfrm>
            <a:off x="1202219" y="711125"/>
            <a:ext cx="9862940" cy="3614611"/>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4221" y="2152770"/>
            <a:ext cx="1733873" cy="967398"/>
          </a:xfrm>
          <a:prstGeom prst="rect">
            <a:avLst/>
          </a:prstGeom>
        </p:spPr>
      </p:pic>
      <p:pic>
        <p:nvPicPr>
          <p:cNvPr id="25" name="图片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1864" y="3120168"/>
            <a:ext cx="1387571" cy="676864"/>
          </a:xfrm>
          <a:prstGeom prst="rect">
            <a:avLst/>
          </a:prstGeom>
        </p:spPr>
      </p:pic>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62606" y="-210950"/>
            <a:ext cx="781502" cy="901424"/>
          </a:xfrm>
          <a:prstGeom prst="rect">
            <a:avLst/>
          </a:prstGeom>
        </p:spPr>
      </p:pic>
      <p:pic>
        <p:nvPicPr>
          <p:cNvPr id="27" name="图片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02124" y="3922028"/>
            <a:ext cx="325559" cy="376428"/>
          </a:xfrm>
          <a:prstGeom prst="rect">
            <a:avLst/>
          </a:prstGeom>
        </p:spPr>
      </p:pic>
      <p:pic>
        <p:nvPicPr>
          <p:cNvPr id="17" name="Picture 16" descr="A picture containing umbrella, accessory, toy&#10;&#10;Description automatically generated">
            <a:extLst>
              <a:ext uri="{FF2B5EF4-FFF2-40B4-BE49-F238E27FC236}">
                <a16:creationId xmlns:a16="http://schemas.microsoft.com/office/drawing/2014/main" id="{40B6C157-2752-4FFF-99E8-BD84768795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641" y="4085719"/>
            <a:ext cx="2983964" cy="2983964"/>
          </a:xfrm>
          <a:prstGeom prst="rect">
            <a:avLst/>
          </a:prstGeom>
        </p:spPr>
      </p:pic>
      <p:sp>
        <p:nvSpPr>
          <p:cNvPr id="18" name="TextBox 17">
            <a:extLst>
              <a:ext uri="{FF2B5EF4-FFF2-40B4-BE49-F238E27FC236}">
                <a16:creationId xmlns:a16="http://schemas.microsoft.com/office/drawing/2014/main" id="{1A9877D6-13F0-4F15-B500-598110014254}"/>
              </a:ext>
            </a:extLst>
          </p:cNvPr>
          <p:cNvSpPr txBox="1"/>
          <p:nvPr/>
        </p:nvSpPr>
        <p:spPr>
          <a:xfrm>
            <a:off x="1727688" y="1288722"/>
            <a:ext cx="8812002" cy="2308324"/>
          </a:xfrm>
          <a:prstGeom prst="rect">
            <a:avLst/>
          </a:prstGeom>
          <a:noFill/>
        </p:spPr>
        <p:txBody>
          <a:bodyPr wrap="square">
            <a:spAutoFit/>
          </a:bodyPr>
          <a:lstStyle/>
          <a:p>
            <a:pPr algn="just">
              <a:defRPr/>
            </a:pPr>
            <a:r>
              <a:rPr lang="en-US" sz="4800" b="1" dirty="0">
                <a:latin typeface="Calibri" pitchFamily="34" charset="0"/>
                <a:cs typeface="Calibri" pitchFamily="34" charset="0"/>
              </a:rPr>
              <a:t>	</a:t>
            </a:r>
            <a:r>
              <a:rPr lang="en-US" sz="4800" b="1" dirty="0" err="1">
                <a:latin typeface="Calibri" pitchFamily="34" charset="0"/>
                <a:cs typeface="Calibri" pitchFamily="34" charset="0"/>
              </a:rPr>
              <a:t>Em</a:t>
            </a:r>
            <a:r>
              <a:rPr lang="en-US" sz="4800" b="1" dirty="0">
                <a:latin typeface="Calibri" pitchFamily="34" charset="0"/>
                <a:cs typeface="Calibri" pitchFamily="34" charset="0"/>
              </a:rPr>
              <a:t> </a:t>
            </a:r>
            <a:r>
              <a:rPr lang="en-US" sz="4800" b="1" dirty="0" err="1">
                <a:latin typeface="Calibri" pitchFamily="34" charset="0"/>
                <a:cs typeface="Calibri" pitchFamily="34" charset="0"/>
              </a:rPr>
              <a:t>hãy</a:t>
            </a:r>
            <a:r>
              <a:rPr lang="en-US" sz="4800" b="1" dirty="0">
                <a:latin typeface="Calibri" pitchFamily="34" charset="0"/>
                <a:cs typeface="Calibri" pitchFamily="34" charset="0"/>
              </a:rPr>
              <a:t> </a:t>
            </a:r>
            <a:r>
              <a:rPr lang="en-US" sz="4800" b="1" dirty="0" err="1">
                <a:latin typeface="Calibri" pitchFamily="34" charset="0"/>
                <a:cs typeface="Calibri" pitchFamily="34" charset="0"/>
              </a:rPr>
              <a:t>kể</a:t>
            </a:r>
            <a:r>
              <a:rPr lang="en-US" sz="4800" b="1" dirty="0">
                <a:latin typeface="Calibri" pitchFamily="34" charset="0"/>
                <a:cs typeface="Calibri" pitchFamily="34" charset="0"/>
              </a:rPr>
              <a:t> </a:t>
            </a:r>
            <a:r>
              <a:rPr lang="en-US" sz="4800" b="1" dirty="0" err="1">
                <a:latin typeface="Calibri" pitchFamily="34" charset="0"/>
                <a:cs typeface="Calibri" pitchFamily="34" charset="0"/>
              </a:rPr>
              <a:t>tên</a:t>
            </a:r>
            <a:r>
              <a:rPr lang="en-US" sz="4800" b="1" dirty="0">
                <a:latin typeface="Calibri" pitchFamily="34" charset="0"/>
                <a:cs typeface="Calibri" pitchFamily="34" charset="0"/>
              </a:rPr>
              <a:t> </a:t>
            </a:r>
            <a:r>
              <a:rPr lang="en-US" sz="4800" b="1" dirty="0" err="1">
                <a:latin typeface="Calibri" pitchFamily="34" charset="0"/>
                <a:cs typeface="Calibri" pitchFamily="34" charset="0"/>
              </a:rPr>
              <a:t>một</a:t>
            </a:r>
            <a:r>
              <a:rPr lang="en-US" sz="4800" b="1" dirty="0">
                <a:latin typeface="Calibri" pitchFamily="34" charset="0"/>
                <a:cs typeface="Calibri" pitchFamily="34" charset="0"/>
              </a:rPr>
              <a:t> </a:t>
            </a:r>
            <a:r>
              <a:rPr lang="en-US" sz="4800" b="1" dirty="0" err="1">
                <a:latin typeface="Calibri" pitchFamily="34" charset="0"/>
                <a:cs typeface="Calibri" pitchFamily="34" charset="0"/>
              </a:rPr>
              <a:t>số</a:t>
            </a:r>
            <a:r>
              <a:rPr lang="en-US" sz="4800" b="1" dirty="0">
                <a:latin typeface="Calibri" pitchFamily="34" charset="0"/>
                <a:cs typeface="Calibri" pitchFamily="34" charset="0"/>
              </a:rPr>
              <a:t> </a:t>
            </a:r>
            <a:r>
              <a:rPr lang="en-US" sz="4800" b="1" dirty="0" err="1">
                <a:latin typeface="Calibri" pitchFamily="34" charset="0"/>
                <a:cs typeface="Calibri" pitchFamily="34" charset="0"/>
              </a:rPr>
              <a:t>nhà</a:t>
            </a:r>
            <a:r>
              <a:rPr lang="en-US" sz="4800" b="1" dirty="0">
                <a:latin typeface="Calibri" pitchFamily="34" charset="0"/>
                <a:cs typeface="Calibri" pitchFamily="34" charset="0"/>
              </a:rPr>
              <a:t> </a:t>
            </a:r>
            <a:r>
              <a:rPr lang="en-US" sz="4800" b="1" dirty="0" err="1">
                <a:latin typeface="Calibri" pitchFamily="34" charset="0"/>
                <a:cs typeface="Calibri" pitchFamily="34" charset="0"/>
              </a:rPr>
              <a:t>khoa</a:t>
            </a:r>
            <a:r>
              <a:rPr lang="en-US" sz="4800" b="1" dirty="0">
                <a:latin typeface="Calibri" pitchFamily="34" charset="0"/>
                <a:cs typeface="Calibri" pitchFamily="34" charset="0"/>
              </a:rPr>
              <a:t> </a:t>
            </a:r>
            <a:r>
              <a:rPr lang="en-US" sz="4800" b="1" dirty="0" err="1">
                <a:latin typeface="Calibri" pitchFamily="34" charset="0"/>
                <a:cs typeface="Calibri" pitchFamily="34" charset="0"/>
              </a:rPr>
              <a:t>học</a:t>
            </a:r>
            <a:r>
              <a:rPr lang="en-US" sz="4800" b="1" dirty="0">
                <a:latin typeface="Calibri" pitchFamily="34" charset="0"/>
                <a:cs typeface="Calibri" pitchFamily="34" charset="0"/>
              </a:rPr>
              <a:t> </a:t>
            </a:r>
            <a:r>
              <a:rPr lang="en-US" sz="4800" b="1" dirty="0" err="1">
                <a:latin typeface="Calibri" pitchFamily="34" charset="0"/>
                <a:cs typeface="Calibri" pitchFamily="34" charset="0"/>
              </a:rPr>
              <a:t>đã</a:t>
            </a:r>
            <a:r>
              <a:rPr lang="en-US" sz="4800" b="1" dirty="0">
                <a:latin typeface="Calibri" pitchFamily="34" charset="0"/>
                <a:cs typeface="Calibri" pitchFamily="34" charset="0"/>
              </a:rPr>
              <a:t> </a:t>
            </a:r>
            <a:r>
              <a:rPr lang="en-US" sz="4800" b="1" dirty="0" err="1">
                <a:latin typeface="Calibri" pitchFamily="34" charset="0"/>
                <a:cs typeface="Calibri" pitchFamily="34" charset="0"/>
              </a:rPr>
              <a:t>có</a:t>
            </a:r>
            <a:r>
              <a:rPr lang="en-US" sz="4800" b="1" dirty="0">
                <a:latin typeface="Calibri" pitchFamily="34" charset="0"/>
                <a:cs typeface="Calibri" pitchFamily="34" charset="0"/>
              </a:rPr>
              <a:t> </a:t>
            </a:r>
            <a:r>
              <a:rPr lang="en-US" sz="4800" b="1" dirty="0" err="1">
                <a:latin typeface="Calibri" pitchFamily="34" charset="0"/>
                <a:cs typeface="Calibri" pitchFamily="34" charset="0"/>
              </a:rPr>
              <a:t>nhiều</a:t>
            </a:r>
            <a:r>
              <a:rPr lang="en-US" sz="4800" b="1" dirty="0">
                <a:latin typeface="Calibri" pitchFamily="34" charset="0"/>
                <a:cs typeface="Calibri" pitchFamily="34" charset="0"/>
              </a:rPr>
              <a:t> </a:t>
            </a:r>
            <a:r>
              <a:rPr lang="en-US" sz="4800" b="1" dirty="0" err="1">
                <a:latin typeface="Calibri" pitchFamily="34" charset="0"/>
                <a:cs typeface="Calibri" pitchFamily="34" charset="0"/>
              </a:rPr>
              <a:t>đóng</a:t>
            </a:r>
            <a:r>
              <a:rPr lang="en-US" sz="4800" b="1" dirty="0">
                <a:latin typeface="Calibri" pitchFamily="34" charset="0"/>
                <a:cs typeface="Calibri" pitchFamily="34" charset="0"/>
              </a:rPr>
              <a:t> </a:t>
            </a:r>
            <a:r>
              <a:rPr lang="en-US" sz="4800" b="1" dirty="0" err="1">
                <a:latin typeface="Calibri" pitchFamily="34" charset="0"/>
                <a:cs typeface="Calibri" pitchFamily="34" charset="0"/>
              </a:rPr>
              <a:t>góp</a:t>
            </a:r>
            <a:r>
              <a:rPr lang="en-US" sz="4800" b="1" dirty="0">
                <a:latin typeface="Calibri" pitchFamily="34" charset="0"/>
                <a:cs typeface="Calibri" pitchFamily="34" charset="0"/>
              </a:rPr>
              <a:t> </a:t>
            </a:r>
            <a:r>
              <a:rPr lang="en-US" sz="4800" b="1" dirty="0" err="1">
                <a:latin typeface="Calibri" pitchFamily="34" charset="0"/>
                <a:cs typeface="Calibri" pitchFamily="34" charset="0"/>
              </a:rPr>
              <a:t>cho</a:t>
            </a:r>
            <a:r>
              <a:rPr lang="en-US" sz="4800" b="1" dirty="0">
                <a:latin typeface="Calibri" pitchFamily="34" charset="0"/>
                <a:cs typeface="Calibri" pitchFamily="34" charset="0"/>
              </a:rPr>
              <a:t> </a:t>
            </a:r>
            <a:r>
              <a:rPr lang="en-US" sz="4800" b="1" dirty="0" err="1">
                <a:latin typeface="Calibri" pitchFamily="34" charset="0"/>
                <a:cs typeface="Calibri" pitchFamily="34" charset="0"/>
              </a:rPr>
              <a:t>sự</a:t>
            </a:r>
            <a:r>
              <a:rPr lang="en-US" sz="4800" b="1" dirty="0">
                <a:latin typeface="Calibri" pitchFamily="34" charset="0"/>
                <a:cs typeface="Calibri" pitchFamily="34" charset="0"/>
              </a:rPr>
              <a:t> </a:t>
            </a:r>
            <a:r>
              <a:rPr lang="en-US" sz="4800" b="1" dirty="0" err="1">
                <a:latin typeface="Calibri" pitchFamily="34" charset="0"/>
                <a:cs typeface="Calibri" pitchFamily="34" charset="0"/>
              </a:rPr>
              <a:t>phát</a:t>
            </a:r>
            <a:r>
              <a:rPr lang="en-US" sz="4800" b="1" dirty="0">
                <a:latin typeface="Calibri" pitchFamily="34" charset="0"/>
                <a:cs typeface="Calibri" pitchFamily="34" charset="0"/>
              </a:rPr>
              <a:t> </a:t>
            </a:r>
            <a:r>
              <a:rPr lang="en-US" sz="4800" b="1" dirty="0" err="1">
                <a:latin typeface="Calibri" pitchFamily="34" charset="0"/>
                <a:cs typeface="Calibri" pitchFamily="34" charset="0"/>
              </a:rPr>
              <a:t>triển</a:t>
            </a:r>
            <a:r>
              <a:rPr lang="en-US" sz="4800" b="1" dirty="0">
                <a:latin typeface="Calibri" pitchFamily="34" charset="0"/>
                <a:cs typeface="Calibri" pitchFamily="34" charset="0"/>
              </a:rPr>
              <a:t> </a:t>
            </a:r>
            <a:r>
              <a:rPr lang="en-US" sz="4800" b="1" dirty="0" err="1">
                <a:latin typeface="Calibri" pitchFamily="34" charset="0"/>
                <a:cs typeface="Calibri" pitchFamily="34" charset="0"/>
              </a:rPr>
              <a:t>của</a:t>
            </a:r>
            <a:r>
              <a:rPr lang="en-US" sz="4800" b="1" dirty="0">
                <a:latin typeface="Calibri" pitchFamily="34" charset="0"/>
                <a:cs typeface="Calibri" pitchFamily="34" charset="0"/>
              </a:rPr>
              <a:t> </a:t>
            </a:r>
            <a:r>
              <a:rPr lang="en-US" sz="4800" b="1" dirty="0" err="1">
                <a:latin typeface="Calibri" pitchFamily="34" charset="0"/>
                <a:cs typeface="Calibri" pitchFamily="34" charset="0"/>
              </a:rPr>
              <a:t>đất</a:t>
            </a:r>
            <a:r>
              <a:rPr lang="en-US" sz="4800" b="1" dirty="0">
                <a:latin typeface="Calibri" pitchFamily="34" charset="0"/>
                <a:cs typeface="Calibri" pitchFamily="34" charset="0"/>
              </a:rPr>
              <a:t> </a:t>
            </a:r>
            <a:r>
              <a:rPr lang="en-US" sz="4800" b="1" dirty="0" err="1">
                <a:latin typeface="Calibri" pitchFamily="34" charset="0"/>
                <a:cs typeface="Calibri" pitchFamily="34" charset="0"/>
              </a:rPr>
              <a:t>nước</a:t>
            </a:r>
            <a:r>
              <a:rPr lang="en-US" sz="4800" b="1" dirty="0">
                <a:latin typeface="Calibri" pitchFamily="34" charset="0"/>
                <a:cs typeface="Calibri" pitchFamily="34" charset="0"/>
              </a:rPr>
              <a:t> ?</a:t>
            </a:r>
          </a:p>
        </p:txBody>
      </p:sp>
    </p:spTree>
    <p:extLst>
      <p:ext uri="{BB962C8B-B14F-4D97-AF65-F5344CB8AC3E}">
        <p14:creationId xmlns:p14="http://schemas.microsoft.com/office/powerpoint/2010/main" val="503069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0" y="5537200"/>
            <a:ext cx="12192000" cy="1320801"/>
            <a:chOff x="0" y="4755604"/>
            <a:chExt cx="12192000" cy="2102397"/>
          </a:xfrm>
        </p:grpSpPr>
        <p:sp>
          <p:nvSpPr>
            <p:cNvPr id="23" name="任意多边形 22"/>
            <p:cNvSpPr/>
            <p:nvPr/>
          </p:nvSpPr>
          <p:spPr>
            <a:xfrm>
              <a:off x="0" y="4755604"/>
              <a:ext cx="9002980" cy="2102397"/>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H="1">
              <a:off x="5937332" y="5220183"/>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3">
            <a:extLst>
              <a:ext uri="{FF2B5EF4-FFF2-40B4-BE49-F238E27FC236}">
                <a16:creationId xmlns:a16="http://schemas.microsoft.com/office/drawing/2014/main" id="{982D3224-61EF-4F83-80A9-E38A321060E5}"/>
              </a:ext>
            </a:extLst>
          </p:cNvPr>
          <p:cNvSpPr/>
          <p:nvPr/>
        </p:nvSpPr>
        <p:spPr>
          <a:xfrm>
            <a:off x="3758141" y="514664"/>
            <a:ext cx="8052835" cy="4943873"/>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55664" b="11664"/>
          <a:stretch/>
        </p:blipFill>
        <p:spPr>
          <a:xfrm>
            <a:off x="8493760" y="4669069"/>
            <a:ext cx="3698240" cy="2188932"/>
          </a:xfrm>
          <a:prstGeom prst="rect">
            <a:avLst/>
          </a:prstGeom>
        </p:spPr>
      </p:pic>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l="55664" b="11664"/>
          <a:stretch/>
        </p:blipFill>
        <p:spPr>
          <a:xfrm>
            <a:off x="548640" y="4669069"/>
            <a:ext cx="3698240" cy="2188932"/>
          </a:xfrm>
          <a:prstGeom prst="rect">
            <a:avLst/>
          </a:prstGeom>
        </p:spPr>
      </p:pic>
      <p:sp>
        <p:nvSpPr>
          <p:cNvPr id="14" name="TextBox 3">
            <a:extLst>
              <a:ext uri="{FF2B5EF4-FFF2-40B4-BE49-F238E27FC236}">
                <a16:creationId xmlns:a16="http://schemas.microsoft.com/office/drawing/2014/main" id="{1B89D147-77AD-4F70-9F70-F4403726ED96}"/>
              </a:ext>
            </a:extLst>
          </p:cNvPr>
          <p:cNvSpPr txBox="1">
            <a:spLocks noChangeArrowheads="1"/>
          </p:cNvSpPr>
          <p:nvPr/>
        </p:nvSpPr>
        <p:spPr bwMode="auto">
          <a:xfrm>
            <a:off x="3900307" y="801809"/>
            <a:ext cx="776850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dirty="0">
                <a:latin typeface="Arial" pitchFamily="34" charset="0"/>
                <a:cs typeface="Arial" pitchFamily="34" charset="0"/>
              </a:rPr>
              <a:t>     	</a:t>
            </a:r>
            <a:r>
              <a:rPr lang="en-US" altLang="en-US" sz="2000" b="1" dirty="0">
                <a:solidFill>
                  <a:srgbClr val="FF0000"/>
                </a:solidFill>
                <a:latin typeface="Arial" pitchFamily="34" charset="0"/>
                <a:cs typeface="Arial" pitchFamily="34" charset="0"/>
              </a:rPr>
              <a:t>T</a:t>
            </a:r>
            <a:r>
              <a:rPr lang="vi-VN" altLang="en-US" sz="2000" b="1" dirty="0">
                <a:solidFill>
                  <a:srgbClr val="FF0000"/>
                </a:solidFill>
                <a:latin typeface="Arial" pitchFamily="34" charset="0"/>
                <a:cs typeface="Arial" pitchFamily="34" charset="0"/>
              </a:rPr>
              <a:t>ôn Thất Tùng</a:t>
            </a:r>
            <a:r>
              <a:rPr lang="vi-VN" altLang="en-US" sz="2000" dirty="0">
                <a:latin typeface="Arial" pitchFamily="34" charset="0"/>
                <a:cs typeface="Arial" pitchFamily="34" charset="0"/>
              </a:rPr>
              <a:t> là một</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bác</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sĩ</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phẫu</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thuật</a:t>
            </a:r>
            <a:r>
              <a:rPr lang="vi-VN" altLang="en-US" sz="2000" dirty="0">
                <a:latin typeface="Arial" pitchFamily="34" charset="0"/>
                <a:cs typeface="Arial" pitchFamily="34" charset="0"/>
              </a:rPr>
              <a:t> nổi danh trong lĩnh vực nghiên cứu về </a:t>
            </a:r>
            <a:r>
              <a:rPr lang="en-US" altLang="en-US" sz="2000" dirty="0" err="1">
                <a:latin typeface="Arial" pitchFamily="34" charset="0"/>
                <a:cs typeface="Arial" pitchFamily="34" charset="0"/>
              </a:rPr>
              <a:t>gan</a:t>
            </a:r>
            <a:r>
              <a:rPr lang="vi-VN" altLang="en-US" sz="2000" dirty="0">
                <a:latin typeface="Arial" pitchFamily="34" charset="0"/>
                <a:cs typeface="Arial" pitchFamily="34" charset="0"/>
              </a:rPr>
              <a:t>. Ông được biết đến là tác giả của "phương pháp cắt gan khô“</a:t>
            </a:r>
            <a:r>
              <a:rPr lang="en-US" altLang="en-US" sz="2000" dirty="0">
                <a:latin typeface="Arial" pitchFamily="34" charset="0"/>
                <a:cs typeface="Arial" pitchFamily="34" charset="0"/>
              </a:rPr>
              <a:t>. </a:t>
            </a:r>
          </a:p>
          <a:p>
            <a:pPr algn="just">
              <a:spcBef>
                <a:spcPct val="0"/>
              </a:spcBef>
              <a:buFontTx/>
              <a:buNone/>
            </a:pPr>
            <a:r>
              <a:rPr lang="en-US" altLang="en-US" sz="2000" dirty="0">
                <a:latin typeface="Arial" pitchFamily="34" charset="0"/>
                <a:cs typeface="Arial" pitchFamily="34" charset="0"/>
              </a:rPr>
              <a:t>       	</a:t>
            </a:r>
            <a:r>
              <a:rPr lang="vi-VN" altLang="en-US" sz="2000" dirty="0">
                <a:latin typeface="Arial" pitchFamily="34" charset="0"/>
                <a:cs typeface="Arial" pitchFamily="34" charset="0"/>
              </a:rPr>
              <a:t>Trong thời kỳ chiến tranh ác liệt, ông cùng với Giáo sư Đặng Văn Ngữ đã góp phần sản</a:t>
            </a:r>
            <a:r>
              <a:rPr lang="en-US" altLang="en-US" sz="2000" dirty="0">
                <a:latin typeface="Arial" pitchFamily="34" charset="0"/>
                <a:cs typeface="Arial" pitchFamily="34" charset="0"/>
              </a:rPr>
              <a:t> </a:t>
            </a:r>
            <a:r>
              <a:rPr lang="vi-VN" altLang="en-US" sz="2000" dirty="0">
                <a:latin typeface="Arial" pitchFamily="34" charset="0"/>
                <a:cs typeface="Arial" pitchFamily="34" charset="0"/>
              </a:rPr>
              <a:t>xuất penicillin phục vụ thương bệnh binh trong điều kiện dã chiến.</a:t>
            </a:r>
            <a:r>
              <a:rPr lang="en-US" altLang="en-US" sz="2000" dirty="0">
                <a:latin typeface="Arial" pitchFamily="34" charset="0"/>
                <a:cs typeface="Arial" pitchFamily="34" charset="0"/>
              </a:rPr>
              <a:t> </a:t>
            </a:r>
            <a:r>
              <a:rPr lang="vi-VN" altLang="en-US" sz="2000" dirty="0">
                <a:latin typeface="Arial" pitchFamily="34" charset="0"/>
                <a:cs typeface="Arial" pitchFamily="34" charset="0"/>
              </a:rPr>
              <a:t>Năm 1947, ông được cử giữ chức Thứ trưởng Bộ Y tế và giữ chức vụ này cho tới năm 1961.</a:t>
            </a:r>
            <a:r>
              <a:rPr lang="en-US" altLang="en-US" sz="2000" dirty="0">
                <a:latin typeface="Arial" pitchFamily="34" charset="0"/>
                <a:cs typeface="Arial" pitchFamily="34" charset="0"/>
              </a:rPr>
              <a:t> </a:t>
            </a:r>
            <a:r>
              <a:rPr lang="vi-VN" altLang="en-US" sz="2000" dirty="0">
                <a:latin typeface="Arial" pitchFamily="34" charset="0"/>
                <a:cs typeface="Arial" pitchFamily="34" charset="0"/>
              </a:rPr>
              <a:t>Từ năm 1954, ông làm Giám đốc bệnh viện Hữu nghị Việt Đức, và giữ cương vị Chủ nhiệm Bộ môn Ngoại Đại học Y Dược Hà Nội.</a:t>
            </a:r>
          </a:p>
          <a:p>
            <a:pPr algn="just">
              <a:spcBef>
                <a:spcPct val="0"/>
              </a:spcBef>
              <a:buFontTx/>
              <a:buNone/>
            </a:pPr>
            <a:r>
              <a:rPr lang="vi-VN" altLang="en-US" sz="2000" dirty="0">
                <a:latin typeface="Arial" pitchFamily="34" charset="0"/>
                <a:cs typeface="Arial" pitchFamily="34" charset="0"/>
              </a:rPr>
              <a:t>Nǎm 1958, ông là người thực hiện ca mổ tim đầu tiên ở Việt Nam.</a:t>
            </a:r>
          </a:p>
          <a:p>
            <a:pPr algn="just">
              <a:spcBef>
                <a:spcPct val="0"/>
              </a:spcBef>
              <a:buFontTx/>
              <a:buNone/>
            </a:pPr>
            <a:r>
              <a:rPr lang="en-US" altLang="en-US" sz="2000" dirty="0">
                <a:latin typeface="Arial" pitchFamily="34" charset="0"/>
                <a:cs typeface="Arial" pitchFamily="34" charset="0"/>
              </a:rPr>
              <a:t>          	</a:t>
            </a:r>
            <a:r>
              <a:rPr lang="vi-VN" altLang="en-US" sz="2000" dirty="0">
                <a:latin typeface="Arial" pitchFamily="34" charset="0"/>
                <a:cs typeface="Arial" pitchFamily="34" charset="0"/>
              </a:rPr>
              <a:t>Ông được phong tặng danh hiệu</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Anh</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hùng</a:t>
            </a:r>
            <a:r>
              <a:rPr lang="en-US" altLang="en-US" sz="2000" dirty="0">
                <a:latin typeface="Arial" pitchFamily="34" charset="0"/>
                <a:cs typeface="Arial" pitchFamily="34" charset="0"/>
              </a:rPr>
              <a:t> Lao </a:t>
            </a:r>
            <a:r>
              <a:rPr lang="en-US" altLang="en-US" sz="2000" dirty="0" err="1">
                <a:latin typeface="Arial" pitchFamily="34" charset="0"/>
                <a:cs typeface="Arial" pitchFamily="34" charset="0"/>
              </a:rPr>
              <a:t>động</a:t>
            </a:r>
            <a:r>
              <a:rPr lang="vi-VN" altLang="en-US" sz="2000" dirty="0">
                <a:latin typeface="Arial" pitchFamily="34" charset="0"/>
                <a:cs typeface="Arial" pitchFamily="34" charset="0"/>
              </a:rPr>
              <a:t>, </a:t>
            </a:r>
            <a:r>
              <a:rPr lang="en-US" altLang="en-US" sz="2000" dirty="0" err="1">
                <a:latin typeface="Arial" pitchFamily="34" charset="0"/>
                <a:cs typeface="Arial" pitchFamily="34" charset="0"/>
              </a:rPr>
              <a:t>thành</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viên</a:t>
            </a:r>
            <a:r>
              <a:rPr lang="vi-VN" altLang="en-US" sz="2000" dirty="0">
                <a:latin typeface="Arial" pitchFamily="34" charset="0"/>
                <a:cs typeface="Arial" pitchFamily="34" charset="0"/>
              </a:rPr>
              <a:t> </a:t>
            </a:r>
            <a:r>
              <a:rPr lang="en-US" altLang="en-US" sz="2000" dirty="0" err="1">
                <a:latin typeface="Arial" pitchFamily="34" charset="0"/>
                <a:cs typeface="Arial" pitchFamily="34" charset="0"/>
              </a:rPr>
              <a:t>của</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các</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viện</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Hàn</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lâm</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của</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Liên</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Xô</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Nga</a:t>
            </a:r>
            <a:r>
              <a:rPr lang="en-US" altLang="en-US" sz="2000" dirty="0">
                <a:latin typeface="Arial" pitchFamily="34" charset="0"/>
                <a:cs typeface="Arial" pitchFamily="34" charset="0"/>
              </a:rPr>
              <a:t>), Paris, </a:t>
            </a:r>
            <a:r>
              <a:rPr lang="en-US" altLang="en-US" sz="2000" dirty="0" err="1">
                <a:latin typeface="Arial" pitchFamily="34" charset="0"/>
                <a:cs typeface="Arial" pitchFamily="34" charset="0"/>
              </a:rPr>
              <a:t>Đức</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lúc</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bấy</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giờ</a:t>
            </a:r>
            <a:r>
              <a:rPr lang="en-US" altLang="en-US" sz="2000" dirty="0">
                <a:latin typeface="Arial" pitchFamily="34" charset="0"/>
                <a:cs typeface="Arial" pitchFamily="34" charset="0"/>
              </a:rPr>
              <a:t>. </a:t>
            </a:r>
            <a:r>
              <a:rPr lang="vi-VN" altLang="en-US" sz="2000" dirty="0">
                <a:latin typeface="Arial" pitchFamily="34" charset="0"/>
                <a:cs typeface="Arial" pitchFamily="34" charset="0"/>
              </a:rPr>
              <a:t>Ông còn là một giáo sư, đào tạo ra nhiều thế hệ bác sĩ tài năng tại </a:t>
            </a:r>
            <a:r>
              <a:rPr lang="en-US" altLang="en-US" sz="2000" dirty="0" err="1">
                <a:latin typeface="Arial" pitchFamily="34" charset="0"/>
                <a:cs typeface="Arial" pitchFamily="34" charset="0"/>
              </a:rPr>
              <a:t>Trường</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Đại</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học</a:t>
            </a:r>
            <a:r>
              <a:rPr lang="en-US" altLang="en-US" sz="2000" dirty="0">
                <a:latin typeface="Arial" pitchFamily="34" charset="0"/>
                <a:cs typeface="Arial" pitchFamily="34" charset="0"/>
              </a:rPr>
              <a:t> Y </a:t>
            </a:r>
            <a:r>
              <a:rPr lang="en-US" altLang="en-US" sz="2000" dirty="0" err="1">
                <a:latin typeface="Arial" pitchFamily="34" charset="0"/>
                <a:cs typeface="Arial" pitchFamily="34" charset="0"/>
              </a:rPr>
              <a:t>dược</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Hà</a:t>
            </a:r>
            <a:r>
              <a:rPr lang="en-US" altLang="en-US" sz="2000" dirty="0">
                <a:latin typeface="Arial" pitchFamily="34" charset="0"/>
                <a:cs typeface="Arial" pitchFamily="34" charset="0"/>
              </a:rPr>
              <a:t> </a:t>
            </a:r>
            <a:r>
              <a:rPr lang="en-US" altLang="en-US" sz="2000" dirty="0" err="1">
                <a:latin typeface="Arial" pitchFamily="34" charset="0"/>
                <a:cs typeface="Arial" pitchFamily="34" charset="0"/>
              </a:rPr>
              <a:t>Nội</a:t>
            </a:r>
            <a:r>
              <a:rPr lang="en-US" altLang="en-US" sz="2000" dirty="0">
                <a:latin typeface="Arial" pitchFamily="34" charset="0"/>
                <a:cs typeface="Arial" pitchFamily="34" charset="0"/>
              </a:rPr>
              <a:t>.</a:t>
            </a:r>
          </a:p>
        </p:txBody>
      </p:sp>
      <p:pic>
        <p:nvPicPr>
          <p:cNvPr id="15" name="Picture 2" descr="Tiểu sử GS-BS Tôn Thất Tùng">
            <a:extLst>
              <a:ext uri="{FF2B5EF4-FFF2-40B4-BE49-F238E27FC236}">
                <a16:creationId xmlns:a16="http://schemas.microsoft.com/office/drawing/2014/main" id="{A9F0AA6A-F70A-42AC-A507-CA6F9EA10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0" y="352425"/>
            <a:ext cx="3582739" cy="51847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83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0" y="5537200"/>
            <a:ext cx="12192000" cy="1320801"/>
            <a:chOff x="0" y="4755604"/>
            <a:chExt cx="12192000" cy="2102397"/>
          </a:xfrm>
        </p:grpSpPr>
        <p:sp>
          <p:nvSpPr>
            <p:cNvPr id="23" name="任意多边形 22"/>
            <p:cNvSpPr/>
            <p:nvPr/>
          </p:nvSpPr>
          <p:spPr>
            <a:xfrm>
              <a:off x="0" y="4755604"/>
              <a:ext cx="9002980" cy="2102397"/>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H="1">
              <a:off x="5937332" y="5220183"/>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3">
            <a:extLst>
              <a:ext uri="{FF2B5EF4-FFF2-40B4-BE49-F238E27FC236}">
                <a16:creationId xmlns:a16="http://schemas.microsoft.com/office/drawing/2014/main" id="{982D3224-61EF-4F83-80A9-E38A321060E5}"/>
              </a:ext>
            </a:extLst>
          </p:cNvPr>
          <p:cNvSpPr/>
          <p:nvPr/>
        </p:nvSpPr>
        <p:spPr>
          <a:xfrm>
            <a:off x="3758141" y="514664"/>
            <a:ext cx="8052835" cy="5691264"/>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55664" b="11664"/>
          <a:stretch/>
        </p:blipFill>
        <p:spPr>
          <a:xfrm>
            <a:off x="8493760" y="4669069"/>
            <a:ext cx="3698240" cy="2188932"/>
          </a:xfrm>
          <a:prstGeom prst="rect">
            <a:avLst/>
          </a:prstGeom>
        </p:spPr>
      </p:pic>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l="55664" b="11664"/>
          <a:stretch/>
        </p:blipFill>
        <p:spPr>
          <a:xfrm>
            <a:off x="548640" y="4669069"/>
            <a:ext cx="3698240" cy="2188932"/>
          </a:xfrm>
          <a:prstGeom prst="rect">
            <a:avLst/>
          </a:prstGeom>
        </p:spPr>
      </p:pic>
      <p:pic>
        <p:nvPicPr>
          <p:cNvPr id="10" name="Picture 6" descr="https://cdnmedia.baotintuc.vn/2014/08/16/09/03/dinh1.jpg">
            <a:extLst>
              <a:ext uri="{FF2B5EF4-FFF2-40B4-BE49-F238E27FC236}">
                <a16:creationId xmlns:a16="http://schemas.microsoft.com/office/drawing/2014/main" id="{5B8B6B20-F330-4F18-AAB5-72207A6305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29" y="514664"/>
            <a:ext cx="3231192" cy="48218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a:extLst>
              <a:ext uri="{FF2B5EF4-FFF2-40B4-BE49-F238E27FC236}">
                <a16:creationId xmlns:a16="http://schemas.microsoft.com/office/drawing/2014/main" id="{0D8917D6-3AB8-4B5E-9381-8F072FA3A885}"/>
              </a:ext>
            </a:extLst>
          </p:cNvPr>
          <p:cNvSpPr txBox="1">
            <a:spLocks noChangeArrowheads="1"/>
          </p:cNvSpPr>
          <p:nvPr/>
        </p:nvSpPr>
        <p:spPr bwMode="auto">
          <a:xfrm>
            <a:off x="3758141" y="833309"/>
            <a:ext cx="805283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1800" dirty="0">
                <a:solidFill>
                  <a:srgbClr val="FF0000"/>
                </a:solidFill>
                <a:latin typeface="Arial" pitchFamily="34" charset="0"/>
                <a:cs typeface="Arial" pitchFamily="34" charset="0"/>
              </a:rPr>
              <a:t>	</a:t>
            </a:r>
            <a:r>
              <a:rPr lang="vi-VN" altLang="en-US" sz="1800" dirty="0">
                <a:solidFill>
                  <a:srgbClr val="FF0000"/>
                </a:solidFill>
                <a:latin typeface="Arial" pitchFamily="34" charset="0"/>
                <a:cs typeface="Arial" pitchFamily="34" charset="0"/>
              </a:rPr>
              <a:t>Lương Định Của </a:t>
            </a:r>
            <a:r>
              <a:rPr lang="en-US" altLang="en-US" sz="1800" dirty="0" err="1">
                <a:latin typeface="Arial" pitchFamily="34" charset="0"/>
                <a:cs typeface="Arial" pitchFamily="34" charset="0"/>
              </a:rPr>
              <a:t>thuở</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nhỏ</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học</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rất</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xuất</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sắc</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Thời</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niên</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thiếu</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ông</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đã</a:t>
            </a:r>
            <a:r>
              <a:rPr lang="en-US" altLang="en-US" sz="1800" dirty="0">
                <a:latin typeface="Arial" pitchFamily="34" charset="0"/>
                <a:cs typeface="Arial" pitchFamily="34" charset="0"/>
              </a:rPr>
              <a:t> sang </a:t>
            </a:r>
            <a:r>
              <a:rPr lang="en-US" altLang="en-US" sz="1800" dirty="0" err="1">
                <a:latin typeface="Arial" pitchFamily="34" charset="0"/>
                <a:cs typeface="Arial" pitchFamily="34" charset="0"/>
              </a:rPr>
              <a:t>Trung</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Quốc</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và</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Nhật</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Bản</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học</a:t>
            </a:r>
            <a:r>
              <a:rPr lang="vi-VN" altLang="en-US" sz="1800" dirty="0">
                <a:latin typeface="Arial" pitchFamily="34" charset="0"/>
                <a:cs typeface="Arial" pitchFamily="34" charset="0"/>
              </a:rPr>
              <a:t>.</a:t>
            </a:r>
            <a:r>
              <a:rPr lang="en-US" altLang="en-US" sz="1800" dirty="0">
                <a:latin typeface="Arial" pitchFamily="34" charset="0"/>
                <a:cs typeface="Arial" pitchFamily="34" charset="0"/>
              </a:rPr>
              <a:t> </a:t>
            </a:r>
            <a:r>
              <a:rPr lang="vi-VN" altLang="en-US" sz="1800" dirty="0">
                <a:latin typeface="Arial" pitchFamily="34" charset="0"/>
                <a:cs typeface="Arial" pitchFamily="34" charset="0"/>
              </a:rPr>
              <a:t>Năm 194</a:t>
            </a:r>
            <a:r>
              <a:rPr lang="en-US" altLang="en-US" sz="1800" dirty="0">
                <a:latin typeface="Arial" pitchFamily="34" charset="0"/>
                <a:cs typeface="Arial" pitchFamily="34" charset="0"/>
              </a:rPr>
              <a:t>6</a:t>
            </a:r>
            <a:r>
              <a:rPr lang="vi-VN" altLang="en-US" sz="1800" dirty="0">
                <a:latin typeface="Arial" pitchFamily="34" charset="0"/>
                <a:cs typeface="Arial" pitchFamily="34" charset="0"/>
              </a:rPr>
              <a:t>, ông làm việc tại Viện Thí nghiệm của trường Đại học Kyushu</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và</a:t>
            </a:r>
            <a:r>
              <a:rPr lang="en-US" altLang="en-US" sz="1800" dirty="0">
                <a:latin typeface="Arial" pitchFamily="34" charset="0"/>
                <a:cs typeface="Arial" pitchFamily="34" charset="0"/>
              </a:rPr>
              <a:t> t</a:t>
            </a:r>
            <a:r>
              <a:rPr lang="vi-VN" altLang="en-US" sz="1800" dirty="0">
                <a:latin typeface="Arial" pitchFamily="34" charset="0"/>
                <a:cs typeface="Arial" pitchFamily="34" charset="0"/>
              </a:rPr>
              <a:t>heo học ngành nông nghiệp</a:t>
            </a:r>
            <a:r>
              <a:rPr lang="en-US" altLang="en-US" sz="1800" dirty="0">
                <a:latin typeface="Arial" pitchFamily="34" charset="0"/>
                <a:cs typeface="Arial" pitchFamily="34" charset="0"/>
              </a:rPr>
              <a:t>, </a:t>
            </a:r>
            <a:r>
              <a:rPr lang="vi-VN" altLang="en-US" sz="1800" dirty="0">
                <a:latin typeface="Arial" pitchFamily="34" charset="0"/>
                <a:cs typeface="Arial" pitchFamily="34" charset="0"/>
              </a:rPr>
              <a:t>miệt mài học và nghiên cứu khoa học. </a:t>
            </a:r>
            <a:r>
              <a:rPr lang="en-US" altLang="en-US" sz="1800" dirty="0" err="1">
                <a:latin typeface="Arial" pitchFamily="34" charset="0"/>
                <a:cs typeface="Arial" pitchFamily="34" charset="0"/>
              </a:rPr>
              <a:t>Ông</a:t>
            </a:r>
            <a:r>
              <a:rPr lang="en-US" altLang="en-US" sz="1800" dirty="0">
                <a:latin typeface="Arial" pitchFamily="34" charset="0"/>
                <a:cs typeface="Arial" pitchFamily="34" charset="0"/>
              </a:rPr>
              <a:t> </a:t>
            </a:r>
            <a:r>
              <a:rPr lang="vi-VN" altLang="en-US" sz="1800" dirty="0">
                <a:latin typeface="Arial" pitchFamily="34" charset="0"/>
                <a:cs typeface="Arial" pitchFamily="34" charset="0"/>
              </a:rPr>
              <a:t>tốt nghiệp loại ưu và bảo vệ thành công luận án tiến sĩ nông học, khoa di truyền chọn giống. Đây là học vị cao nhất của ngành nông học Nhật Bản kể từ thời Minh Trị Thiên hoàng. Ông là người thứ 96 trên toàn nước Nhật giành được học vị này trong vòng 10 năm ở Nhật thời kỳ đó.</a:t>
            </a:r>
            <a:br>
              <a:rPr lang="vi-VN" altLang="en-US" sz="1800" dirty="0">
                <a:latin typeface="Arial" pitchFamily="34" charset="0"/>
                <a:cs typeface="Arial" pitchFamily="34" charset="0"/>
              </a:rPr>
            </a:br>
            <a:br>
              <a:rPr lang="vi-VN" altLang="en-US" sz="1800" dirty="0">
                <a:latin typeface="Arial" pitchFamily="34" charset="0"/>
                <a:cs typeface="Arial" pitchFamily="34" charset="0"/>
              </a:rPr>
            </a:br>
            <a:r>
              <a:rPr lang="en-US" altLang="en-US" sz="1800" dirty="0">
                <a:latin typeface="Arial" pitchFamily="34" charset="0"/>
                <a:cs typeface="Arial" pitchFamily="34" charset="0"/>
              </a:rPr>
              <a:t>	</a:t>
            </a:r>
            <a:r>
              <a:rPr lang="vi-VN" altLang="en-US" sz="1800" dirty="0">
                <a:latin typeface="Arial" pitchFamily="34" charset="0"/>
                <a:cs typeface="Arial" pitchFamily="34" charset="0"/>
              </a:rPr>
              <a:t>Năm 1952, với tình yêu đất nước, ông cùng gia đình từ Nhật Bản trở về phục vụ Tổ quốc.</a:t>
            </a:r>
            <a:r>
              <a:rPr lang="en-US" altLang="en-US" sz="1800" dirty="0">
                <a:latin typeface="Arial" pitchFamily="34" charset="0"/>
                <a:cs typeface="Arial" pitchFamily="34" charset="0"/>
              </a:rPr>
              <a:t> </a:t>
            </a:r>
            <a:r>
              <a:rPr lang="vi-VN" altLang="en-US" sz="1800" dirty="0">
                <a:latin typeface="Arial" pitchFamily="34" charset="0"/>
                <a:cs typeface="Arial" pitchFamily="34" charset="0"/>
              </a:rPr>
              <a:t>Lương Định Của là một nhà nông học xuất sắc, người đi đầu trong lĩnh vực cải tạo giống cây trồng của Việt Nam và là ông tổ của giống lúa Nông nghiệp 1, giống lúa lai tạo thành công đầu tiên tại Việt Nam.Tên ông từng được nông dân gọi liền với tên của sản phẩm một cách thân thiết: dưa ông Của, cà chua ông Của, khoai ông Của, lúa ông Của... Còn bạn bè trìu mến gọi ông là “nhà bác học của đồng ruộng”. Ông được đánh giá là một trong những chuyên gia nông nghiệp hàng đầu của Việt Nam và là một nhà khoa học có uy tín.</a:t>
            </a:r>
            <a:endParaRPr lang="en-US" altLang="en-US" sz="1800" dirty="0">
              <a:latin typeface="Arial" pitchFamily="34" charset="0"/>
              <a:cs typeface="Arial" pitchFamily="34" charset="0"/>
            </a:endParaRPr>
          </a:p>
        </p:txBody>
      </p:sp>
    </p:spTree>
    <p:extLst>
      <p:ext uri="{BB962C8B-B14F-4D97-AF65-F5344CB8AC3E}">
        <p14:creationId xmlns:p14="http://schemas.microsoft.com/office/powerpoint/2010/main" val="2005615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14221" y="2152770"/>
            <a:ext cx="1733873" cy="967398"/>
          </a:xfrm>
          <a:prstGeom prst="rect">
            <a:avLst/>
          </a:prstGeom>
        </p:spPr>
      </p:pic>
      <p:pic>
        <p:nvPicPr>
          <p:cNvPr id="25" name="图片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864" y="3120168"/>
            <a:ext cx="1387571" cy="676864"/>
          </a:xfrm>
          <a:prstGeom prst="rect">
            <a:avLst/>
          </a:prstGeom>
        </p:spPr>
      </p:pic>
      <p:pic>
        <p:nvPicPr>
          <p:cNvPr id="26" name="图片 25"/>
          <p:cNvPicPr>
            <a:picLocks noChangeAspect="1"/>
          </p:cNvPicPr>
          <p:nvPr/>
        </p:nvPicPr>
        <p:blipFill rotWithShape="1">
          <a:blip r:embed="rId5" cstate="screen">
            <a:extLst>
              <a:ext uri="{28A0092B-C50C-407E-A947-70E740481C1C}">
                <a14:useLocalDpi xmlns:a14="http://schemas.microsoft.com/office/drawing/2010/main"/>
              </a:ext>
            </a:extLst>
          </a:blip>
          <a:srcRect l="71101"/>
          <a:stretch/>
        </p:blipFill>
        <p:spPr>
          <a:xfrm>
            <a:off x="748630" y="1592340"/>
            <a:ext cx="781502" cy="901424"/>
          </a:xfrm>
          <a:prstGeom prst="rect">
            <a:avLst/>
          </a:prstGeom>
        </p:spPr>
      </p:pic>
      <p:pic>
        <p:nvPicPr>
          <p:cNvPr id="27" name="图片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2124" y="3922028"/>
            <a:ext cx="325559" cy="376428"/>
          </a:xfrm>
          <a:prstGeom prst="rect">
            <a:avLst/>
          </a:prstGeom>
        </p:spPr>
      </p:pic>
      <p:pic>
        <p:nvPicPr>
          <p:cNvPr id="28" name="图片 27"/>
          <p:cNvPicPr>
            <a:picLocks noChangeAspect="1"/>
          </p:cNvPicPr>
          <p:nvPr/>
        </p:nvPicPr>
        <p:blipFill rotWithShape="1">
          <a:blip r:embed="rId5" cstate="screen">
            <a:extLst>
              <a:ext uri="{28A0092B-C50C-407E-A947-70E740481C1C}">
                <a14:useLocalDpi xmlns:a14="http://schemas.microsoft.com/office/drawing/2010/main"/>
              </a:ext>
            </a:extLst>
          </a:blip>
          <a:srcRect r="40649"/>
          <a:stretch/>
        </p:blipFill>
        <p:spPr>
          <a:xfrm>
            <a:off x="219125" y="1029965"/>
            <a:ext cx="1267469" cy="711843"/>
          </a:xfrm>
          <a:prstGeom prst="rect">
            <a:avLst/>
          </a:prstGeom>
        </p:spPr>
      </p:pic>
      <p:pic>
        <p:nvPicPr>
          <p:cNvPr id="11" name="Picture 10">
            <a:extLst>
              <a:ext uri="{FF2B5EF4-FFF2-40B4-BE49-F238E27FC236}">
                <a16:creationId xmlns:a16="http://schemas.microsoft.com/office/drawing/2014/main" id="{31EFF309-BB51-4B33-BDDD-03705EFA3CE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6849" b="94064" l="9877" r="89918">
                        <a14:foregroundMark x1="44444" y1="44444" x2="44856" y2="45510"/>
                        <a14:foregroundMark x1="45885" y1="85845" x2="43827" y2="94216"/>
                        <a14:foregroundMark x1="56996" y1="85540" x2="59877" y2="91476"/>
                        <a14:foregroundMark x1="58025" y1="6849" x2="59671" y2="9132"/>
                        <a14:foregroundMark x1="57819" y1="89498" x2="62757" y2="91476"/>
                      </a14:backgroundRemoval>
                    </a14:imgEffect>
                  </a14:imgLayer>
                </a14:imgProps>
              </a:ext>
            </a:extLst>
          </a:blip>
          <a:stretch>
            <a:fillRect/>
          </a:stretch>
        </p:blipFill>
        <p:spPr>
          <a:xfrm rot="201613">
            <a:off x="8711646" y="1154700"/>
            <a:ext cx="4431990" cy="5991394"/>
          </a:xfrm>
          <a:prstGeom prst="rect">
            <a:avLst/>
          </a:prstGeom>
        </p:spPr>
      </p:pic>
      <p:pic>
        <p:nvPicPr>
          <p:cNvPr id="12" name="图片 3">
            <a:extLst>
              <a:ext uri="{FF2B5EF4-FFF2-40B4-BE49-F238E27FC236}">
                <a16:creationId xmlns:a16="http://schemas.microsoft.com/office/drawing/2014/main" id="{6B84C246-2431-410E-85EB-1F588A114DD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9281" y="650486"/>
            <a:ext cx="5913438"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6">
            <a:extLst>
              <a:ext uri="{FF2B5EF4-FFF2-40B4-BE49-F238E27FC236}">
                <a16:creationId xmlns:a16="http://schemas.microsoft.com/office/drawing/2014/main" id="{5D0393B1-9109-4244-B6FE-0427EA4BB9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666583">
            <a:off x="1102519" y="1593461"/>
            <a:ext cx="2409825"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5EEDA13B-2E1F-4B02-ADB2-2B6AA76CB41D}"/>
              </a:ext>
            </a:extLst>
          </p:cNvPr>
          <p:cNvSpPr/>
          <p:nvPr/>
        </p:nvSpPr>
        <p:spPr>
          <a:xfrm>
            <a:off x="3139281" y="2058878"/>
            <a:ext cx="5861050" cy="1754188"/>
          </a:xfrm>
          <a:prstGeom prst="rect">
            <a:avLst/>
          </a:prstGeom>
          <a:noFill/>
        </p:spPr>
        <p:txBody>
          <a:bodyPr>
            <a:spAutoFit/>
          </a:bodyPr>
          <a:lstStyle/>
          <a:p>
            <a:pPr algn="ctr" eaLnBrk="1" fontAlgn="auto" hangingPunct="1">
              <a:spcBef>
                <a:spcPts val="0"/>
              </a:spcBef>
              <a:spcAft>
                <a:spcPts val="0"/>
              </a:spcAft>
              <a:defRPr/>
            </a:pPr>
            <a:r>
              <a:rPr lang="en-US" sz="5400" b="1">
                <a:ln w="0"/>
                <a:solidFill>
                  <a:srgbClr val="002060"/>
                </a:solidFill>
                <a:effectLst>
                  <a:outerShdw blurRad="38100" dist="19050" dir="2700000" algn="tl" rotWithShape="0">
                    <a:schemeClr val="dk1">
                      <a:alpha val="40000"/>
                    </a:schemeClr>
                  </a:outerShdw>
                </a:effectLst>
                <a:latin typeface="Calisto MT" panose="02040603050505030304" pitchFamily="18" charset="0"/>
                <a:cs typeface="Times New Roman" panose="02020603050405020304" pitchFamily="18" charset="0"/>
              </a:rPr>
              <a:t>LUYỆN ĐỌC DIỄN CẢM</a:t>
            </a:r>
            <a:endParaRPr lang="en-US" sz="5400" b="1" dirty="0">
              <a:ln w="0"/>
              <a:solidFill>
                <a:srgbClr val="002060"/>
              </a:solidFill>
              <a:effectLst>
                <a:outerShdw blurRad="38100" dist="19050" dir="2700000" algn="tl" rotWithShape="0">
                  <a:schemeClr val="dk1">
                    <a:alpha val="40000"/>
                  </a:schemeClr>
                </a:outerShdw>
              </a:effectLst>
              <a:latin typeface="Calisto MT" panose="02040603050505030304" pitchFamily="18" charset="0"/>
              <a:cs typeface="Times New Roman" panose="02020603050405020304" pitchFamily="18" charset="0"/>
            </a:endParaRPr>
          </a:p>
        </p:txBody>
      </p:sp>
    </p:spTree>
    <p:extLst>
      <p:ext uri="{BB962C8B-B14F-4D97-AF65-F5344CB8AC3E}">
        <p14:creationId xmlns:p14="http://schemas.microsoft.com/office/powerpoint/2010/main" val="3991957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8369245" y="480626"/>
            <a:ext cx="1267469" cy="711843"/>
          </a:xfrm>
          <a:prstGeom prst="rect">
            <a:avLst/>
          </a:prstGeom>
        </p:spPr>
      </p:pic>
      <p:sp>
        <p:nvSpPr>
          <p:cNvPr id="12" name="任意多边形 11"/>
          <p:cNvSpPr/>
          <p:nvPr/>
        </p:nvSpPr>
        <p:spPr>
          <a:xfrm flipH="1">
            <a:off x="5937332" y="5891514"/>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UTM Duepuntozero" panose="02040603050506020204" pitchFamily="18" charset="0"/>
            </a:endParaRPr>
          </a:p>
        </p:txBody>
      </p:sp>
      <p:sp>
        <p:nvSpPr>
          <p:cNvPr id="10" name="任意多边形 9"/>
          <p:cNvSpPr/>
          <p:nvPr/>
        </p:nvSpPr>
        <p:spPr>
          <a:xfrm>
            <a:off x="0" y="5426935"/>
            <a:ext cx="9002980" cy="2102397"/>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UTM Duepuntozero" panose="02040603050506020204" pitchFamily="18" charset="0"/>
            </a:endParaRPr>
          </a:p>
        </p:txBody>
      </p:sp>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b="11664"/>
          <a:stretch/>
        </p:blipFill>
        <p:spPr>
          <a:xfrm>
            <a:off x="0" y="4329919"/>
            <a:ext cx="12192000" cy="3199413"/>
          </a:xfrm>
          <a:prstGeom prst="rect">
            <a:avLst/>
          </a:prstGeom>
        </p:spPr>
      </p:pic>
      <p:sp>
        <p:nvSpPr>
          <p:cNvPr id="15" name="矩形 3">
            <a:extLst>
              <a:ext uri="{FF2B5EF4-FFF2-40B4-BE49-F238E27FC236}">
                <a16:creationId xmlns:a16="http://schemas.microsoft.com/office/drawing/2014/main" id="{28EEE3BA-B370-4476-ADB8-5995FB1E8135}"/>
              </a:ext>
            </a:extLst>
          </p:cNvPr>
          <p:cNvSpPr/>
          <p:nvPr/>
        </p:nvSpPr>
        <p:spPr>
          <a:xfrm>
            <a:off x="618896" y="1806372"/>
            <a:ext cx="11314603" cy="4420846"/>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2956" y="2152770"/>
            <a:ext cx="1733873" cy="967398"/>
          </a:xfrm>
          <a:prstGeom prst="rect">
            <a:avLst/>
          </a:prstGeom>
        </p:spPr>
      </p:pic>
      <p:pic>
        <p:nvPicPr>
          <p:cNvPr id="25" name="图片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0599" y="3791499"/>
            <a:ext cx="1387571" cy="676864"/>
          </a:xfrm>
          <a:prstGeom prst="rect">
            <a:avLst/>
          </a:prstGeom>
        </p:spPr>
      </p:pic>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62606" y="-210950"/>
            <a:ext cx="781502" cy="901424"/>
          </a:xfrm>
          <a:prstGeom prst="rect">
            <a:avLst/>
          </a:prstGeom>
        </p:spPr>
      </p:pic>
      <p:pic>
        <p:nvPicPr>
          <p:cNvPr id="27" name="图片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80859" y="4593359"/>
            <a:ext cx="325559" cy="376428"/>
          </a:xfrm>
          <a:prstGeom prst="rect">
            <a:avLst/>
          </a:prstGeom>
        </p:spPr>
      </p:pic>
      <p:sp>
        <p:nvSpPr>
          <p:cNvPr id="23" name="TextBox 22">
            <a:extLst>
              <a:ext uri="{FF2B5EF4-FFF2-40B4-BE49-F238E27FC236}">
                <a16:creationId xmlns:a16="http://schemas.microsoft.com/office/drawing/2014/main" id="{C5CAFA01-AFD3-48D2-BC4F-CE3EBAECC85C}"/>
              </a:ext>
            </a:extLst>
          </p:cNvPr>
          <p:cNvSpPr txBox="1"/>
          <p:nvPr/>
        </p:nvSpPr>
        <p:spPr>
          <a:xfrm>
            <a:off x="6556228" y="690474"/>
            <a:ext cx="4659640" cy="461665"/>
          </a:xfrm>
          <a:prstGeom prst="rect">
            <a:avLst/>
          </a:prstGeom>
          <a:noFill/>
        </p:spPr>
        <p:txBody>
          <a:bodyPr wrap="square">
            <a:spAutoFit/>
          </a:bodyPr>
          <a:lstStyle/>
          <a:p>
            <a:pPr marL="0" indent="0" algn="just" eaLnBrk="1" hangingPunct="1">
              <a:spcBef>
                <a:spcPts val="0"/>
              </a:spcBef>
            </a:pPr>
            <a:endParaRPr lang="en-US" altLang="en-US" sz="2400" b="1" dirty="0">
              <a:latin typeface="UTM Khuccamta" panose="020406030505060202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3153FDA0-DC7D-4CE1-AE82-46033489F69B}"/>
              </a:ext>
            </a:extLst>
          </p:cNvPr>
          <p:cNvSpPr/>
          <p:nvPr/>
        </p:nvSpPr>
        <p:spPr>
          <a:xfrm>
            <a:off x="2349439" y="377030"/>
            <a:ext cx="7493121" cy="1061550"/>
          </a:xfrm>
          <a:prstGeom prst="roundRect">
            <a:avLst>
              <a:gd name="adj" fmla="val 33334"/>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lumMod val="50000"/>
                  </a:schemeClr>
                </a:solidFill>
                <a:latin typeface="Calibri" pitchFamily="34" charset="0"/>
                <a:cs typeface="Calibri" pitchFamily="34" charset="0"/>
              </a:rPr>
              <a:t>LUYỆN ĐỌC DIỄN CẢM</a:t>
            </a:r>
          </a:p>
        </p:txBody>
      </p:sp>
      <p:sp>
        <p:nvSpPr>
          <p:cNvPr id="16" name="Rectangle 1">
            <a:extLst>
              <a:ext uri="{FF2B5EF4-FFF2-40B4-BE49-F238E27FC236}">
                <a16:creationId xmlns:a16="http://schemas.microsoft.com/office/drawing/2014/main" id="{6AFF4607-CEA6-49FF-82AB-987CAD9FB7FC}"/>
              </a:ext>
            </a:extLst>
          </p:cNvPr>
          <p:cNvSpPr>
            <a:spLocks noChangeArrowheads="1"/>
          </p:cNvSpPr>
          <p:nvPr/>
        </p:nvSpPr>
        <p:spPr bwMode="auto">
          <a:xfrm>
            <a:off x="726509" y="2048128"/>
            <a:ext cx="11206989"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000" dirty="0">
                <a:solidFill>
                  <a:srgbClr val="000000"/>
                </a:solidFill>
                <a:latin typeface="Arial" pitchFamily="34" charset="0"/>
                <a:cs typeface="Arial" pitchFamily="34" charset="0"/>
              </a:rPr>
              <a:t>	</a:t>
            </a:r>
            <a:r>
              <a:rPr lang="vi-VN" altLang="en-US" sz="3000" dirty="0">
                <a:solidFill>
                  <a:srgbClr val="000000"/>
                </a:solidFill>
                <a:latin typeface="Arial" pitchFamily="34" charset="0"/>
                <a:cs typeface="Arial" pitchFamily="34" charset="0"/>
              </a:rPr>
              <a:t>Năm 1946, nghe theo tiếng gọi </a:t>
            </a:r>
            <a:r>
              <a:rPr lang="vi-VN" altLang="en-US" sz="3000" dirty="0">
                <a:solidFill>
                  <a:srgbClr val="FF0000"/>
                </a:solidFill>
                <a:latin typeface="Arial" pitchFamily="34" charset="0"/>
                <a:cs typeface="Arial" pitchFamily="34" charset="0"/>
              </a:rPr>
              <a:t>thiêng liêng </a:t>
            </a:r>
            <a:r>
              <a:rPr lang="vi-VN" altLang="en-US" sz="3000" dirty="0">
                <a:solidFill>
                  <a:srgbClr val="000000"/>
                </a:solidFill>
                <a:latin typeface="Arial" pitchFamily="34" charset="0"/>
                <a:cs typeface="Arial" pitchFamily="34" charset="0"/>
              </a:rPr>
              <a:t>của Tổ quốc, ông rời bỏ cuộc sống đầy đủ tiện nghi ở nước ngoài, theo Bác Hồ </a:t>
            </a:r>
            <a:r>
              <a:rPr lang="vi-VN" altLang="en-US" sz="3000" dirty="0">
                <a:solidFill>
                  <a:srgbClr val="FF0000"/>
                </a:solidFill>
                <a:latin typeface="Arial" pitchFamily="34" charset="0"/>
                <a:cs typeface="Arial" pitchFamily="34" charset="0"/>
              </a:rPr>
              <a:t>về nước</a:t>
            </a:r>
            <a:r>
              <a:rPr lang="vi-VN" altLang="en-US" sz="3000" dirty="0">
                <a:solidFill>
                  <a:srgbClr val="000000"/>
                </a:solidFill>
                <a:latin typeface="Arial" pitchFamily="34" charset="0"/>
                <a:cs typeface="Arial" pitchFamily="34" charset="0"/>
              </a:rPr>
              <a:t>. Ông được Bác Hồ đặt tên mới là Trần Đại Nghĩa </a:t>
            </a:r>
            <a:r>
              <a:rPr lang="en-US" altLang="en-US" b="1" dirty="0">
                <a:solidFill>
                  <a:srgbClr val="FF0000"/>
                </a:solidFill>
                <a:latin typeface="Arial" pitchFamily="34" charset="0"/>
                <a:cs typeface="Arial" pitchFamily="34" charset="0"/>
              </a:rPr>
              <a:t>/ </a:t>
            </a:r>
            <a:r>
              <a:rPr lang="vi-VN" altLang="en-US" sz="3000" dirty="0">
                <a:solidFill>
                  <a:srgbClr val="000000"/>
                </a:solidFill>
                <a:latin typeface="Arial" pitchFamily="34" charset="0"/>
                <a:cs typeface="Arial" pitchFamily="34" charset="0"/>
              </a:rPr>
              <a:t>và giao nhiệm vụ </a:t>
            </a:r>
            <a:r>
              <a:rPr lang="vi-VN" altLang="en-US" sz="3000" dirty="0">
                <a:solidFill>
                  <a:srgbClr val="FF0000"/>
                </a:solidFill>
                <a:latin typeface="Arial" pitchFamily="34" charset="0"/>
                <a:cs typeface="Arial" pitchFamily="34" charset="0"/>
              </a:rPr>
              <a:t>nghiên cứu </a:t>
            </a:r>
            <a:r>
              <a:rPr lang="vi-VN" altLang="en-US" sz="3000" dirty="0">
                <a:solidFill>
                  <a:srgbClr val="000000"/>
                </a:solidFill>
                <a:latin typeface="Arial" pitchFamily="34" charset="0"/>
                <a:cs typeface="Arial" pitchFamily="34" charset="0"/>
              </a:rPr>
              <a:t>chế tạo vũ khí</a:t>
            </a:r>
            <a:r>
              <a:rPr lang="en-US" altLang="en-US" sz="3000" dirty="0">
                <a:solidFill>
                  <a:srgbClr val="000000"/>
                </a:solidFill>
                <a:latin typeface="Arial" pitchFamily="34" charset="0"/>
                <a:cs typeface="Arial" pitchFamily="34" charset="0"/>
              </a:rPr>
              <a:t> </a:t>
            </a:r>
            <a:r>
              <a:rPr lang="en-US" altLang="en-US" b="1" dirty="0">
                <a:solidFill>
                  <a:srgbClr val="FF0000"/>
                </a:solidFill>
                <a:latin typeface="Arial" pitchFamily="34" charset="0"/>
                <a:cs typeface="Arial" pitchFamily="34" charset="0"/>
              </a:rPr>
              <a:t>/</a:t>
            </a:r>
            <a:r>
              <a:rPr lang="en-US" altLang="en-US" sz="3000" dirty="0">
                <a:solidFill>
                  <a:srgbClr val="FF0000"/>
                </a:solidFill>
                <a:latin typeface="Arial" pitchFamily="34" charset="0"/>
                <a:cs typeface="Arial" pitchFamily="34" charset="0"/>
              </a:rPr>
              <a:t> </a:t>
            </a:r>
            <a:r>
              <a:rPr lang="vi-VN" altLang="en-US" sz="3000" dirty="0">
                <a:solidFill>
                  <a:srgbClr val="000000"/>
                </a:solidFill>
                <a:latin typeface="Arial" pitchFamily="34" charset="0"/>
                <a:cs typeface="Arial" pitchFamily="34" charset="0"/>
              </a:rPr>
              <a:t>phục vụ cuộc kháng chiến chống thực dân Pháp. Trên cương vị Cục trưởng Cục Quân giới, ông đã cùng anh em </a:t>
            </a:r>
            <a:r>
              <a:rPr lang="vi-VN" altLang="en-US" sz="3000" dirty="0">
                <a:solidFill>
                  <a:srgbClr val="FF0000"/>
                </a:solidFill>
                <a:latin typeface="Arial" pitchFamily="34" charset="0"/>
                <a:cs typeface="Arial" pitchFamily="34" charset="0"/>
              </a:rPr>
              <a:t>miệt mài </a:t>
            </a:r>
            <a:r>
              <a:rPr lang="vi-VN" altLang="en-US" sz="3000" dirty="0">
                <a:latin typeface="Arial" pitchFamily="34" charset="0"/>
                <a:cs typeface="Arial" pitchFamily="34" charset="0"/>
              </a:rPr>
              <a:t>nghiên cứu</a:t>
            </a:r>
            <a:r>
              <a:rPr lang="vi-VN" altLang="en-US" sz="3000" dirty="0">
                <a:solidFill>
                  <a:srgbClr val="000000"/>
                </a:solidFill>
                <a:latin typeface="Arial" pitchFamily="34" charset="0"/>
                <a:cs typeface="Arial" pitchFamily="34" charset="0"/>
              </a:rPr>
              <a:t>, chế ra những loại vũ khí có sức </a:t>
            </a:r>
            <a:r>
              <a:rPr lang="vi-VN" altLang="en-US" sz="3000" dirty="0">
                <a:solidFill>
                  <a:srgbClr val="FF0000"/>
                </a:solidFill>
                <a:latin typeface="Arial" pitchFamily="34" charset="0"/>
                <a:cs typeface="Arial" pitchFamily="34" charset="0"/>
              </a:rPr>
              <a:t>công phá lớn </a:t>
            </a:r>
            <a:r>
              <a:rPr lang="vi-VN" altLang="en-US" sz="3000" dirty="0">
                <a:solidFill>
                  <a:srgbClr val="000000"/>
                </a:solidFill>
                <a:latin typeface="Arial" pitchFamily="34" charset="0"/>
                <a:cs typeface="Arial" pitchFamily="34" charset="0"/>
              </a:rPr>
              <a:t>như</a:t>
            </a:r>
            <a:r>
              <a:rPr lang="en-US" altLang="en-US" sz="3000" dirty="0">
                <a:solidFill>
                  <a:srgbClr val="000000"/>
                </a:solidFill>
                <a:latin typeface="Arial" pitchFamily="34" charset="0"/>
                <a:cs typeface="Arial" pitchFamily="34" charset="0"/>
              </a:rPr>
              <a:t> </a:t>
            </a:r>
            <a:r>
              <a:rPr lang="en-US" altLang="en-US" b="1" dirty="0">
                <a:solidFill>
                  <a:srgbClr val="FF0000"/>
                </a:solidFill>
                <a:latin typeface="Arial" pitchFamily="34" charset="0"/>
                <a:cs typeface="Arial" pitchFamily="34" charset="0"/>
              </a:rPr>
              <a:t>/</a:t>
            </a:r>
            <a:r>
              <a:rPr lang="vi-VN" altLang="en-US" sz="3000" dirty="0">
                <a:solidFill>
                  <a:srgbClr val="000000"/>
                </a:solidFill>
                <a:latin typeface="Arial" pitchFamily="34" charset="0"/>
                <a:cs typeface="Arial" pitchFamily="34" charset="0"/>
              </a:rPr>
              <a:t> </a:t>
            </a:r>
            <a:r>
              <a:rPr lang="en-US" altLang="en-US" sz="3000" dirty="0" err="1">
                <a:solidFill>
                  <a:srgbClr val="000000"/>
                </a:solidFill>
                <a:latin typeface="Arial" pitchFamily="34" charset="0"/>
                <a:cs typeface="Arial" pitchFamily="34" charset="0"/>
              </a:rPr>
              <a:t>súng</a:t>
            </a:r>
            <a:r>
              <a:rPr lang="en-US" altLang="en-US" sz="3000" dirty="0">
                <a:solidFill>
                  <a:srgbClr val="000000"/>
                </a:solidFill>
                <a:latin typeface="Arial" pitchFamily="34" charset="0"/>
                <a:cs typeface="Arial" pitchFamily="34" charset="0"/>
              </a:rPr>
              <a:t> </a:t>
            </a:r>
            <a:r>
              <a:rPr lang="vi-VN" altLang="en-US" sz="3000" dirty="0">
                <a:solidFill>
                  <a:srgbClr val="000000"/>
                </a:solidFill>
                <a:latin typeface="Arial" pitchFamily="34" charset="0"/>
                <a:cs typeface="Arial" pitchFamily="34" charset="0"/>
              </a:rPr>
              <a:t>ba-dô-ca, súng không giật, bom bay tiêu diệt xe tăng và lô cốt của giặc.</a:t>
            </a:r>
            <a:endParaRPr lang="en-US" altLang="en-US" sz="3000" dirty="0">
              <a:latin typeface="Arial" pitchFamily="34" charset="0"/>
              <a:cs typeface="Arial" pitchFamily="34" charset="0"/>
            </a:endParaRPr>
          </a:p>
        </p:txBody>
      </p:sp>
    </p:spTree>
    <p:extLst>
      <p:ext uri="{BB962C8B-B14F-4D97-AF65-F5344CB8AC3E}">
        <p14:creationId xmlns:p14="http://schemas.microsoft.com/office/powerpoint/2010/main" val="3656413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8369245" y="480626"/>
            <a:ext cx="1267469" cy="711843"/>
          </a:xfrm>
          <a:prstGeom prst="rect">
            <a:avLst/>
          </a:prstGeom>
        </p:spPr>
      </p:pic>
      <p:sp>
        <p:nvSpPr>
          <p:cNvPr id="12" name="任意多边形 11"/>
          <p:cNvSpPr/>
          <p:nvPr/>
        </p:nvSpPr>
        <p:spPr>
          <a:xfrm flipH="1">
            <a:off x="5937332" y="5891514"/>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UTM Duepuntozero" panose="02040603050506020204" pitchFamily="18" charset="0"/>
            </a:endParaRPr>
          </a:p>
        </p:txBody>
      </p:sp>
      <p:sp>
        <p:nvSpPr>
          <p:cNvPr id="10" name="任意多边形 9"/>
          <p:cNvSpPr/>
          <p:nvPr/>
        </p:nvSpPr>
        <p:spPr>
          <a:xfrm>
            <a:off x="0" y="5426935"/>
            <a:ext cx="9002980" cy="2102397"/>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UTM Duepuntozero" panose="02040603050506020204" pitchFamily="18" charset="0"/>
            </a:endParaRPr>
          </a:p>
        </p:txBody>
      </p:sp>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b="11664"/>
          <a:stretch/>
        </p:blipFill>
        <p:spPr>
          <a:xfrm>
            <a:off x="0" y="4329919"/>
            <a:ext cx="12192000" cy="3199413"/>
          </a:xfrm>
          <a:prstGeom prst="rect">
            <a:avLst/>
          </a:prstGeom>
        </p:spPr>
      </p:pic>
      <p:sp>
        <p:nvSpPr>
          <p:cNvPr id="15" name="矩形 3">
            <a:extLst>
              <a:ext uri="{FF2B5EF4-FFF2-40B4-BE49-F238E27FC236}">
                <a16:creationId xmlns:a16="http://schemas.microsoft.com/office/drawing/2014/main" id="{28EEE3BA-B370-4476-ADB8-5995FB1E8135}"/>
              </a:ext>
            </a:extLst>
          </p:cNvPr>
          <p:cNvSpPr/>
          <p:nvPr/>
        </p:nvSpPr>
        <p:spPr>
          <a:xfrm>
            <a:off x="1108970" y="1788847"/>
            <a:ext cx="9974060" cy="1154770"/>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2956" y="2152770"/>
            <a:ext cx="1733873" cy="967398"/>
          </a:xfrm>
          <a:prstGeom prst="rect">
            <a:avLst/>
          </a:prstGeom>
        </p:spPr>
      </p:pic>
      <p:pic>
        <p:nvPicPr>
          <p:cNvPr id="25" name="图片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0599" y="3791499"/>
            <a:ext cx="1387571" cy="676864"/>
          </a:xfrm>
          <a:prstGeom prst="rect">
            <a:avLst/>
          </a:prstGeom>
        </p:spPr>
      </p:pic>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62606" y="-210950"/>
            <a:ext cx="781502" cy="901424"/>
          </a:xfrm>
          <a:prstGeom prst="rect">
            <a:avLst/>
          </a:prstGeom>
        </p:spPr>
      </p:pic>
      <p:pic>
        <p:nvPicPr>
          <p:cNvPr id="27" name="图片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80859" y="4593359"/>
            <a:ext cx="325559" cy="376428"/>
          </a:xfrm>
          <a:prstGeom prst="rect">
            <a:avLst/>
          </a:prstGeom>
        </p:spPr>
      </p:pic>
      <p:sp>
        <p:nvSpPr>
          <p:cNvPr id="23" name="TextBox 22">
            <a:extLst>
              <a:ext uri="{FF2B5EF4-FFF2-40B4-BE49-F238E27FC236}">
                <a16:creationId xmlns:a16="http://schemas.microsoft.com/office/drawing/2014/main" id="{C5CAFA01-AFD3-48D2-BC4F-CE3EBAECC85C}"/>
              </a:ext>
            </a:extLst>
          </p:cNvPr>
          <p:cNvSpPr txBox="1"/>
          <p:nvPr/>
        </p:nvSpPr>
        <p:spPr>
          <a:xfrm>
            <a:off x="6556228" y="690474"/>
            <a:ext cx="4659640" cy="461665"/>
          </a:xfrm>
          <a:prstGeom prst="rect">
            <a:avLst/>
          </a:prstGeom>
          <a:noFill/>
        </p:spPr>
        <p:txBody>
          <a:bodyPr wrap="square">
            <a:spAutoFit/>
          </a:bodyPr>
          <a:lstStyle/>
          <a:p>
            <a:pPr marL="0" indent="0" algn="just" eaLnBrk="1" hangingPunct="1">
              <a:spcBef>
                <a:spcPts val="0"/>
              </a:spcBef>
            </a:pPr>
            <a:endParaRPr lang="en-US" altLang="en-US" sz="2400" b="1" dirty="0">
              <a:latin typeface="UTM Khuccamta" panose="020406030505060202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3153FDA0-DC7D-4CE1-AE82-46033489F69B}"/>
              </a:ext>
            </a:extLst>
          </p:cNvPr>
          <p:cNvSpPr/>
          <p:nvPr/>
        </p:nvSpPr>
        <p:spPr>
          <a:xfrm>
            <a:off x="3245540" y="196314"/>
            <a:ext cx="4659640" cy="1061550"/>
          </a:xfrm>
          <a:prstGeom prst="roundRect">
            <a:avLst>
              <a:gd name="adj" fmla="val 33334"/>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lumMod val="50000"/>
                  </a:schemeClr>
                </a:solidFill>
                <a:latin typeface="Calibri" pitchFamily="34" charset="0"/>
                <a:cs typeface="Calibri" pitchFamily="34" charset="0"/>
              </a:rPr>
              <a:t>CỦNG CỐ</a:t>
            </a:r>
          </a:p>
        </p:txBody>
      </p:sp>
      <p:sp>
        <p:nvSpPr>
          <p:cNvPr id="19" name="TextBox 12">
            <a:extLst>
              <a:ext uri="{FF2B5EF4-FFF2-40B4-BE49-F238E27FC236}">
                <a16:creationId xmlns:a16="http://schemas.microsoft.com/office/drawing/2014/main" id="{C76D642C-ADC4-4787-8476-468EC4845576}"/>
              </a:ext>
            </a:extLst>
          </p:cNvPr>
          <p:cNvSpPr txBox="1">
            <a:spLocks noChangeArrowheads="1"/>
          </p:cNvSpPr>
          <p:nvPr/>
        </p:nvSpPr>
        <p:spPr bwMode="auto">
          <a:xfrm>
            <a:off x="1114066" y="1960606"/>
            <a:ext cx="99740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spcBef>
                <a:spcPct val="0"/>
              </a:spcBef>
              <a:buNone/>
            </a:pPr>
            <a:r>
              <a:rPr lang="en-US" altLang="en-US" sz="4000" dirty="0">
                <a:latin typeface="Arial" pitchFamily="34" charset="0"/>
                <a:cs typeface="Arial" pitchFamily="34" charset="0"/>
              </a:rPr>
              <a:t>Qua </a:t>
            </a:r>
            <a:r>
              <a:rPr lang="en-US" altLang="en-US" sz="4000" dirty="0" err="1">
                <a:latin typeface="Arial" pitchFamily="34" charset="0"/>
                <a:cs typeface="Arial" pitchFamily="34" charset="0"/>
              </a:rPr>
              <a:t>tiết</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học</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này</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em</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học</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được</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những</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gì</a:t>
            </a:r>
            <a:r>
              <a:rPr lang="en-US" altLang="en-US" sz="4000" dirty="0">
                <a:latin typeface="Arial" pitchFamily="34" charset="0"/>
                <a:cs typeface="Arial" pitchFamily="34" charset="0"/>
              </a:rPr>
              <a:t>?</a:t>
            </a:r>
          </a:p>
        </p:txBody>
      </p:sp>
    </p:spTree>
    <p:extLst>
      <p:ext uri="{BB962C8B-B14F-4D97-AF65-F5344CB8AC3E}">
        <p14:creationId xmlns:p14="http://schemas.microsoft.com/office/powerpoint/2010/main" val="47273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5499955" y="445443"/>
            <a:ext cx="1267469" cy="711843"/>
          </a:xfrm>
          <a:prstGeom prst="rect">
            <a:avLst/>
          </a:prstGeom>
        </p:spPr>
      </p:pic>
      <p:sp>
        <p:nvSpPr>
          <p:cNvPr id="12" name="任意多边形 11"/>
          <p:cNvSpPr/>
          <p:nvPr/>
        </p:nvSpPr>
        <p:spPr>
          <a:xfrm flipH="1">
            <a:off x="5937332" y="5220183"/>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62606" y="-210950"/>
            <a:ext cx="781502" cy="901424"/>
          </a:xfrm>
          <a:prstGeom prst="rect">
            <a:avLst/>
          </a:prstGeom>
        </p:spPr>
      </p:pic>
      <p:sp>
        <p:nvSpPr>
          <p:cNvPr id="20" name="TextBox 19">
            <a:extLst>
              <a:ext uri="{FF2B5EF4-FFF2-40B4-BE49-F238E27FC236}">
                <a16:creationId xmlns:a16="http://schemas.microsoft.com/office/drawing/2014/main" id="{E5599FE4-3698-4AEE-BDCB-444562031AE5}"/>
              </a:ext>
            </a:extLst>
          </p:cNvPr>
          <p:cNvSpPr txBox="1"/>
          <p:nvPr/>
        </p:nvSpPr>
        <p:spPr>
          <a:xfrm>
            <a:off x="1226018" y="85805"/>
            <a:ext cx="10110354" cy="991875"/>
          </a:xfrm>
          <a:prstGeom prst="rect">
            <a:avLst/>
          </a:prstGeom>
          <a:noFill/>
        </p:spPr>
        <p:txBody>
          <a:bodyPr wrap="square">
            <a:spAutoFit/>
          </a:bodyPr>
          <a:lstStyle/>
          <a:p>
            <a:pPr marL="0" marR="0" algn="ctr">
              <a:lnSpc>
                <a:spcPct val="115000"/>
              </a:lnSpc>
              <a:spcBef>
                <a:spcPts val="0"/>
              </a:spcBef>
              <a:spcAft>
                <a:spcPts val="0"/>
              </a:spcAft>
            </a:pPr>
            <a:r>
              <a:rPr lang="it-IT" sz="5400" b="1" dirty="0">
                <a:solidFill>
                  <a:schemeClr val="accent2">
                    <a:lumMod val="75000"/>
                  </a:schemeClr>
                </a:solidFill>
                <a:effectLst/>
                <a:latin typeface="Calibri" pitchFamily="34" charset="0"/>
                <a:ea typeface="Calibri" panose="020F0502020204030204" pitchFamily="34" charset="0"/>
                <a:cs typeface="Calibri" pitchFamily="34" charset="0"/>
              </a:rPr>
              <a:t>Giải nghĩa từ</a:t>
            </a:r>
            <a:endParaRPr lang="en-US" sz="4400" b="1" dirty="0">
              <a:solidFill>
                <a:schemeClr val="accent2">
                  <a:lumMod val="75000"/>
                </a:schemeClr>
              </a:solidFill>
              <a:effectLst/>
              <a:latin typeface="Calibri" pitchFamily="34" charset="0"/>
              <a:ea typeface="Calibri" panose="020F0502020204030204" pitchFamily="34" charset="0"/>
              <a:cs typeface="Calibri" pitchFamily="34" charset="0"/>
            </a:endParaRPr>
          </a:p>
        </p:txBody>
      </p:sp>
      <p:sp>
        <p:nvSpPr>
          <p:cNvPr id="16" name="Rectangle 15">
            <a:extLst>
              <a:ext uri="{FF2B5EF4-FFF2-40B4-BE49-F238E27FC236}">
                <a16:creationId xmlns:a16="http://schemas.microsoft.com/office/drawing/2014/main" id="{C3836CB7-0AF0-4353-9077-6E6F937F76C1}"/>
              </a:ext>
            </a:extLst>
          </p:cNvPr>
          <p:cNvSpPr/>
          <p:nvPr/>
        </p:nvSpPr>
        <p:spPr>
          <a:xfrm>
            <a:off x="8155407" y="2573350"/>
            <a:ext cx="3916391" cy="3539430"/>
          </a:xfrm>
          <a:prstGeom prst="rect">
            <a:avLst/>
          </a:prstGeom>
        </p:spPr>
        <p:txBody>
          <a:bodyPr wrap="square">
            <a:spAutoFit/>
          </a:bodyPr>
          <a:lstStyle/>
          <a:p>
            <a:pPr algn="just">
              <a:defRPr/>
            </a:pPr>
            <a:r>
              <a:rPr lang="en-US" sz="3200" dirty="0">
                <a:solidFill>
                  <a:srgbClr val="000000"/>
                </a:solidFill>
                <a:latin typeface="Arial" pitchFamily="34" charset="0"/>
                <a:cs typeface="Arial" pitchFamily="34" charset="0"/>
              </a:rPr>
              <a:t>V</a:t>
            </a:r>
            <a:r>
              <a:rPr lang="vi-VN" sz="3200" dirty="0">
                <a:solidFill>
                  <a:srgbClr val="000000"/>
                </a:solidFill>
              </a:rPr>
              <a:t>ật làm bằng kim loại, đeo trước ngực làm dấu hiệu cho phần thưởng lớn được </a:t>
            </a:r>
            <a:r>
              <a:rPr lang="en-US" sz="3200" dirty="0">
                <a:solidFill>
                  <a:srgbClr val="000000"/>
                </a:solidFill>
                <a:latin typeface="Arial" pitchFamily="34" charset="0"/>
                <a:cs typeface="Arial" pitchFamily="34" charset="0"/>
              </a:rPr>
              <a:t>N</a:t>
            </a:r>
            <a:r>
              <a:rPr lang="vi-VN" sz="3200" dirty="0">
                <a:solidFill>
                  <a:srgbClr val="000000"/>
                </a:solidFill>
              </a:rPr>
              <a:t>hà nước trao tặng cho người có công.</a:t>
            </a:r>
          </a:p>
        </p:txBody>
      </p:sp>
      <p:pic>
        <p:nvPicPr>
          <p:cNvPr id="32" name="图片 26">
            <a:extLst>
              <a:ext uri="{FF2B5EF4-FFF2-40B4-BE49-F238E27FC236}">
                <a16:creationId xmlns:a16="http://schemas.microsoft.com/office/drawing/2014/main" id="{4FF48B2B-2183-458B-B37B-0AD99A8A6F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5326" y="4526972"/>
            <a:ext cx="325559" cy="376428"/>
          </a:xfrm>
          <a:prstGeom prst="rect">
            <a:avLst/>
          </a:prstGeom>
        </p:spPr>
      </p:pic>
      <p:pic>
        <p:nvPicPr>
          <p:cNvPr id="36" name="Picture 4" descr="Thủ tục xin cấp lại Huân chương do bị mục nát theo quy định hiện hành -  Luật Việt Phong | Công ty Luật uy tín">
            <a:extLst>
              <a:ext uri="{FF2B5EF4-FFF2-40B4-BE49-F238E27FC236}">
                <a16:creationId xmlns:a16="http://schemas.microsoft.com/office/drawing/2014/main" id="{A459D4E7-C2E5-4D81-B46C-0EE571B813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79" y="1247846"/>
            <a:ext cx="3687969" cy="22822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4D908A30-5D7A-4247-8DEE-058D4AC661EE}"/>
              </a:ext>
            </a:extLst>
          </p:cNvPr>
          <p:cNvSpPr txBox="1"/>
          <p:nvPr/>
        </p:nvSpPr>
        <p:spPr>
          <a:xfrm>
            <a:off x="1019458" y="3516359"/>
            <a:ext cx="3177915" cy="584775"/>
          </a:xfrm>
          <a:prstGeom prst="rect">
            <a:avLst/>
          </a:prstGeom>
          <a:noFill/>
        </p:spPr>
        <p:txBody>
          <a:bodyPr wrap="square">
            <a:spAutoFit/>
          </a:bodyPr>
          <a:lstStyle/>
          <a:p>
            <a:r>
              <a:rPr lang="vi-VN" sz="3200" b="1" dirty="0">
                <a:solidFill>
                  <a:srgbClr val="000000"/>
                </a:solidFill>
              </a:rPr>
              <a:t>Huân chương</a:t>
            </a:r>
            <a:r>
              <a:rPr lang="vi-VN" sz="3200" dirty="0">
                <a:solidFill>
                  <a:srgbClr val="000000"/>
                </a:solidFill>
              </a:rPr>
              <a:t>: </a:t>
            </a:r>
            <a:endParaRPr lang="en-US" sz="3200" dirty="0"/>
          </a:p>
        </p:txBody>
      </p:sp>
      <p:pic>
        <p:nvPicPr>
          <p:cNvPr id="38" name="Picture 6" descr="https://hoanhap.vn/uploads/photos/16/5e9fab6c64892.jpg">
            <a:extLst>
              <a:ext uri="{FF2B5EF4-FFF2-40B4-BE49-F238E27FC236}">
                <a16:creationId xmlns:a16="http://schemas.microsoft.com/office/drawing/2014/main" id="{9FBFB352-B39A-4B10-8B4F-394CDA65BD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1644" y="2687446"/>
            <a:ext cx="4068711" cy="3337900"/>
          </a:xfrm>
          <a:prstGeom prst="hexagon">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87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8369245" y="480626"/>
            <a:ext cx="1267469" cy="711843"/>
          </a:xfrm>
          <a:prstGeom prst="rect">
            <a:avLst/>
          </a:prstGeom>
        </p:spPr>
      </p:pic>
      <p:sp>
        <p:nvSpPr>
          <p:cNvPr id="12" name="任意多边形 11"/>
          <p:cNvSpPr/>
          <p:nvPr/>
        </p:nvSpPr>
        <p:spPr>
          <a:xfrm flipH="1">
            <a:off x="5937332" y="5891514"/>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UTM Duepuntozero" panose="02040603050506020204" pitchFamily="18" charset="0"/>
            </a:endParaRPr>
          </a:p>
        </p:txBody>
      </p:sp>
      <p:sp>
        <p:nvSpPr>
          <p:cNvPr id="10" name="任意多边形 9"/>
          <p:cNvSpPr/>
          <p:nvPr/>
        </p:nvSpPr>
        <p:spPr>
          <a:xfrm>
            <a:off x="0" y="5426935"/>
            <a:ext cx="9002980" cy="2102397"/>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UTM Duepuntozero" panose="02040603050506020204" pitchFamily="18" charset="0"/>
            </a:endParaRPr>
          </a:p>
        </p:txBody>
      </p:sp>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b="11664"/>
          <a:stretch/>
        </p:blipFill>
        <p:spPr>
          <a:xfrm>
            <a:off x="0" y="4329919"/>
            <a:ext cx="12192000" cy="3199413"/>
          </a:xfrm>
          <a:prstGeom prst="rect">
            <a:avLst/>
          </a:prstGeom>
        </p:spPr>
      </p:pic>
      <p:sp>
        <p:nvSpPr>
          <p:cNvPr id="15" name="矩形 3">
            <a:extLst>
              <a:ext uri="{FF2B5EF4-FFF2-40B4-BE49-F238E27FC236}">
                <a16:creationId xmlns:a16="http://schemas.microsoft.com/office/drawing/2014/main" id="{28EEE3BA-B370-4476-ADB8-5995FB1E8135}"/>
              </a:ext>
            </a:extLst>
          </p:cNvPr>
          <p:cNvSpPr/>
          <p:nvPr/>
        </p:nvSpPr>
        <p:spPr>
          <a:xfrm>
            <a:off x="1108970" y="1788846"/>
            <a:ext cx="9974060" cy="3199413"/>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2956" y="2152770"/>
            <a:ext cx="1733873" cy="967398"/>
          </a:xfrm>
          <a:prstGeom prst="rect">
            <a:avLst/>
          </a:prstGeom>
        </p:spPr>
      </p:pic>
      <p:pic>
        <p:nvPicPr>
          <p:cNvPr id="25" name="图片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0599" y="3791499"/>
            <a:ext cx="1387571" cy="676864"/>
          </a:xfrm>
          <a:prstGeom prst="rect">
            <a:avLst/>
          </a:prstGeom>
        </p:spPr>
      </p:pic>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62606" y="-210950"/>
            <a:ext cx="781502" cy="901424"/>
          </a:xfrm>
          <a:prstGeom prst="rect">
            <a:avLst/>
          </a:prstGeom>
        </p:spPr>
      </p:pic>
      <p:pic>
        <p:nvPicPr>
          <p:cNvPr id="27" name="图片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80859" y="4593359"/>
            <a:ext cx="325559" cy="376428"/>
          </a:xfrm>
          <a:prstGeom prst="rect">
            <a:avLst/>
          </a:prstGeom>
        </p:spPr>
      </p:pic>
      <p:sp>
        <p:nvSpPr>
          <p:cNvPr id="23" name="TextBox 22">
            <a:extLst>
              <a:ext uri="{FF2B5EF4-FFF2-40B4-BE49-F238E27FC236}">
                <a16:creationId xmlns:a16="http://schemas.microsoft.com/office/drawing/2014/main" id="{C5CAFA01-AFD3-48D2-BC4F-CE3EBAECC85C}"/>
              </a:ext>
            </a:extLst>
          </p:cNvPr>
          <p:cNvSpPr txBox="1"/>
          <p:nvPr/>
        </p:nvSpPr>
        <p:spPr>
          <a:xfrm>
            <a:off x="6556228" y="690474"/>
            <a:ext cx="4659640" cy="461665"/>
          </a:xfrm>
          <a:prstGeom prst="rect">
            <a:avLst/>
          </a:prstGeom>
          <a:noFill/>
        </p:spPr>
        <p:txBody>
          <a:bodyPr wrap="square">
            <a:spAutoFit/>
          </a:bodyPr>
          <a:lstStyle/>
          <a:p>
            <a:pPr marL="0" indent="0" algn="just" eaLnBrk="1" hangingPunct="1">
              <a:spcBef>
                <a:spcPts val="0"/>
              </a:spcBef>
            </a:pPr>
            <a:endParaRPr lang="en-US" altLang="en-US" sz="2400" b="1" dirty="0">
              <a:latin typeface="UTM Khuccamta" panose="020406030505060202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3153FDA0-DC7D-4CE1-AE82-46033489F69B}"/>
              </a:ext>
            </a:extLst>
          </p:cNvPr>
          <p:cNvSpPr/>
          <p:nvPr/>
        </p:nvSpPr>
        <p:spPr>
          <a:xfrm>
            <a:off x="3245540" y="196314"/>
            <a:ext cx="4659640" cy="1061550"/>
          </a:xfrm>
          <a:prstGeom prst="roundRect">
            <a:avLst>
              <a:gd name="adj" fmla="val 33334"/>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lumMod val="50000"/>
                  </a:schemeClr>
                </a:solidFill>
                <a:latin typeface="Calibri" pitchFamily="34" charset="0"/>
                <a:cs typeface="Calibri" pitchFamily="34" charset="0"/>
              </a:rPr>
              <a:t>DẶN DÒ</a:t>
            </a:r>
          </a:p>
        </p:txBody>
      </p:sp>
      <p:sp>
        <p:nvSpPr>
          <p:cNvPr id="19" name="TextBox 12">
            <a:extLst>
              <a:ext uri="{FF2B5EF4-FFF2-40B4-BE49-F238E27FC236}">
                <a16:creationId xmlns:a16="http://schemas.microsoft.com/office/drawing/2014/main" id="{C76D642C-ADC4-4787-8476-468EC4845576}"/>
              </a:ext>
            </a:extLst>
          </p:cNvPr>
          <p:cNvSpPr txBox="1">
            <a:spLocks noChangeArrowheads="1"/>
          </p:cNvSpPr>
          <p:nvPr/>
        </p:nvSpPr>
        <p:spPr bwMode="auto">
          <a:xfrm>
            <a:off x="1279947" y="2117441"/>
            <a:ext cx="963210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Char char="-"/>
            </a:pPr>
            <a:r>
              <a:rPr lang="en-US" altLang="en-US" sz="3600" dirty="0" err="1">
                <a:latin typeface="Arial" pitchFamily="34" charset="0"/>
                <a:cs typeface="Arial" pitchFamily="34" charset="0"/>
              </a:rPr>
              <a:t>Luyện</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đọc</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bài</a:t>
            </a:r>
            <a:r>
              <a:rPr lang="en-US" altLang="en-US" sz="3600" dirty="0">
                <a:latin typeface="Arial" pitchFamily="34" charset="0"/>
                <a:cs typeface="Arial" pitchFamily="34" charset="0"/>
              </a:rPr>
              <a:t>.</a:t>
            </a:r>
          </a:p>
          <a:p>
            <a:pPr algn="just">
              <a:spcBef>
                <a:spcPct val="0"/>
              </a:spcBef>
              <a:buFontTx/>
              <a:buChar char="-"/>
            </a:pPr>
            <a:r>
              <a:rPr lang="en-US" altLang="en-US" sz="3600" dirty="0" err="1">
                <a:latin typeface="Arial" pitchFamily="34" charset="0"/>
                <a:cs typeface="Arial" pitchFamily="34" charset="0"/>
              </a:rPr>
              <a:t>Tìm</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hiểu</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thêm</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một</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số</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nhà</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khoa</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học</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khác</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có</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đóng</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góp</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cho</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sự</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phát</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triển</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của</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đất</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nước</a:t>
            </a:r>
            <a:r>
              <a:rPr lang="en-US" altLang="en-US" sz="3600" dirty="0">
                <a:latin typeface="Arial" pitchFamily="34" charset="0"/>
                <a:cs typeface="Arial" pitchFamily="34" charset="0"/>
              </a:rPr>
              <a:t>.</a:t>
            </a:r>
          </a:p>
          <a:p>
            <a:pPr algn="just">
              <a:spcBef>
                <a:spcPct val="0"/>
              </a:spcBef>
              <a:buFontTx/>
              <a:buChar char="-"/>
            </a:pPr>
            <a:r>
              <a:rPr lang="en-US" altLang="en-US" sz="3600" dirty="0" err="1">
                <a:latin typeface="Arial" pitchFamily="34" charset="0"/>
                <a:cs typeface="Arial" pitchFamily="34" charset="0"/>
              </a:rPr>
              <a:t>Chuẩn</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bị</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bài</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sau</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Bè</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xuôi</a:t>
            </a:r>
            <a:r>
              <a:rPr lang="en-US" altLang="en-US" sz="3600" dirty="0">
                <a:latin typeface="Arial" pitchFamily="34" charset="0"/>
                <a:cs typeface="Arial" pitchFamily="34" charset="0"/>
              </a:rPr>
              <a:t> </a:t>
            </a:r>
            <a:r>
              <a:rPr lang="en-US" altLang="en-US" sz="3600" dirty="0" err="1">
                <a:latin typeface="Arial" pitchFamily="34" charset="0"/>
                <a:cs typeface="Arial" pitchFamily="34" charset="0"/>
              </a:rPr>
              <a:t>sông</a:t>
            </a:r>
            <a:r>
              <a:rPr lang="en-US" altLang="en-US" sz="3600" dirty="0">
                <a:latin typeface="Arial" pitchFamily="34" charset="0"/>
                <a:cs typeface="Arial" pitchFamily="34" charset="0"/>
              </a:rPr>
              <a:t> La</a:t>
            </a:r>
          </a:p>
        </p:txBody>
      </p:sp>
    </p:spTree>
    <p:extLst>
      <p:ext uri="{BB962C8B-B14F-4D97-AF65-F5344CB8AC3E}">
        <p14:creationId xmlns:p14="http://schemas.microsoft.com/office/powerpoint/2010/main" val="4160979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14221" y="2152770"/>
            <a:ext cx="1733873" cy="967398"/>
          </a:xfrm>
          <a:prstGeom prst="rect">
            <a:avLst/>
          </a:prstGeom>
        </p:spPr>
      </p:pic>
      <p:pic>
        <p:nvPicPr>
          <p:cNvPr id="25" name="图片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864" y="3120168"/>
            <a:ext cx="1387571" cy="676864"/>
          </a:xfrm>
          <a:prstGeom prst="rect">
            <a:avLst/>
          </a:prstGeom>
        </p:spPr>
      </p:pic>
      <p:pic>
        <p:nvPicPr>
          <p:cNvPr id="26" name="图片 25"/>
          <p:cNvPicPr>
            <a:picLocks noChangeAspect="1"/>
          </p:cNvPicPr>
          <p:nvPr/>
        </p:nvPicPr>
        <p:blipFill rotWithShape="1">
          <a:blip r:embed="rId5" cstate="screen">
            <a:extLst>
              <a:ext uri="{28A0092B-C50C-407E-A947-70E740481C1C}">
                <a14:useLocalDpi xmlns:a14="http://schemas.microsoft.com/office/drawing/2010/main"/>
              </a:ext>
            </a:extLst>
          </a:blip>
          <a:srcRect l="71101"/>
          <a:stretch/>
        </p:blipFill>
        <p:spPr>
          <a:xfrm>
            <a:off x="748630" y="1592340"/>
            <a:ext cx="781502" cy="901424"/>
          </a:xfrm>
          <a:prstGeom prst="rect">
            <a:avLst/>
          </a:prstGeom>
        </p:spPr>
      </p:pic>
      <p:pic>
        <p:nvPicPr>
          <p:cNvPr id="27" name="图片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2124" y="3922028"/>
            <a:ext cx="325559" cy="376428"/>
          </a:xfrm>
          <a:prstGeom prst="rect">
            <a:avLst/>
          </a:prstGeom>
        </p:spPr>
      </p:pic>
      <p:pic>
        <p:nvPicPr>
          <p:cNvPr id="28" name="图片 27"/>
          <p:cNvPicPr>
            <a:picLocks noChangeAspect="1"/>
          </p:cNvPicPr>
          <p:nvPr/>
        </p:nvPicPr>
        <p:blipFill rotWithShape="1">
          <a:blip r:embed="rId5" cstate="screen">
            <a:extLst>
              <a:ext uri="{28A0092B-C50C-407E-A947-70E740481C1C}">
                <a14:useLocalDpi xmlns:a14="http://schemas.microsoft.com/office/drawing/2010/main"/>
              </a:ext>
            </a:extLst>
          </a:blip>
          <a:srcRect r="40649"/>
          <a:stretch/>
        </p:blipFill>
        <p:spPr>
          <a:xfrm>
            <a:off x="219125" y="1029965"/>
            <a:ext cx="1267469" cy="711843"/>
          </a:xfrm>
          <a:prstGeom prst="rect">
            <a:avLst/>
          </a:prstGeom>
        </p:spPr>
      </p:pic>
      <p:pic>
        <p:nvPicPr>
          <p:cNvPr id="11" name="Picture 10">
            <a:extLst>
              <a:ext uri="{FF2B5EF4-FFF2-40B4-BE49-F238E27FC236}">
                <a16:creationId xmlns:a16="http://schemas.microsoft.com/office/drawing/2014/main" id="{31EFF309-BB51-4B33-BDDD-03705EFA3CE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6849" b="94064" l="9877" r="89918">
                        <a14:foregroundMark x1="44444" y1="44444" x2="44856" y2="45510"/>
                        <a14:foregroundMark x1="45885" y1="85845" x2="43827" y2="94216"/>
                        <a14:foregroundMark x1="56996" y1="85540" x2="59877" y2="91476"/>
                        <a14:foregroundMark x1="58025" y1="6849" x2="59671" y2="9132"/>
                        <a14:foregroundMark x1="57819" y1="89498" x2="62757" y2="91476"/>
                      </a14:backgroundRemoval>
                    </a14:imgEffect>
                  </a14:imgLayer>
                </a14:imgProps>
              </a:ext>
            </a:extLst>
          </a:blip>
          <a:stretch>
            <a:fillRect/>
          </a:stretch>
        </p:blipFill>
        <p:spPr>
          <a:xfrm rot="201613">
            <a:off x="8711646" y="1154700"/>
            <a:ext cx="4431990" cy="5991394"/>
          </a:xfrm>
          <a:prstGeom prst="rect">
            <a:avLst/>
          </a:prstGeom>
        </p:spPr>
      </p:pic>
      <p:pic>
        <p:nvPicPr>
          <p:cNvPr id="9" name="Picture 8" descr="A picture containing umbrella, accessory, toy&#10;&#10;Description automatically generated">
            <a:extLst>
              <a:ext uri="{FF2B5EF4-FFF2-40B4-BE49-F238E27FC236}">
                <a16:creationId xmlns:a16="http://schemas.microsoft.com/office/drawing/2014/main" id="{B42C1799-599F-4644-93B7-89B3551648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641" y="2033685"/>
            <a:ext cx="5035998" cy="5035998"/>
          </a:xfrm>
          <a:prstGeom prst="rect">
            <a:avLst/>
          </a:prstGeom>
        </p:spPr>
      </p:pic>
      <p:sp>
        <p:nvSpPr>
          <p:cNvPr id="10" name="TextBox 9"/>
          <p:cNvSpPr txBox="1"/>
          <p:nvPr/>
        </p:nvSpPr>
        <p:spPr>
          <a:xfrm>
            <a:off x="2033293" y="1354579"/>
            <a:ext cx="8760139" cy="2308324"/>
          </a:xfrm>
          <a:prstGeom prst="rect">
            <a:avLst/>
          </a:prstGeom>
          <a:noFill/>
        </p:spPr>
        <p:txBody>
          <a:bodyPr wrap="square" rtlCol="0">
            <a:spAutoFit/>
            <a:scene3d>
              <a:camera prst="orthographicFront">
                <a:rot lat="0" lon="0" rev="0"/>
              </a:camera>
              <a:lightRig rig="soft" dir="tl">
                <a:rot lat="0" lon="0" rev="0"/>
              </a:lightRig>
            </a:scene3d>
            <a:sp3d contourW="25400" prstMaterial="matte">
              <a:bevelT w="25400" h="55880" prst="artDeco"/>
              <a:contourClr>
                <a:schemeClr val="accent2">
                  <a:tint val="20000"/>
                </a:schemeClr>
              </a:contourClr>
            </a:sp3d>
          </a:bodyPr>
          <a:lstStyle/>
          <a:p>
            <a:pPr algn="ctr"/>
            <a:endParaRPr lang="en-US" altLang="zh-CN" sz="7200" b="1" spc="50" dirty="0">
              <a:ln w="11430"/>
              <a:solidFill>
                <a:srgbClr val="FF0066"/>
              </a:solidFill>
              <a:effectLst>
                <a:outerShdw blurRad="76200" dist="50800" dir="5400000" algn="tl" rotWithShape="0">
                  <a:srgbClr val="000000">
                    <a:alpha val="65000"/>
                  </a:srgbClr>
                </a:outerShdw>
              </a:effectLst>
              <a:latin typeface="VNI-Avo" pitchFamily="2" charset="0"/>
              <a:ea typeface="华康POP3体W12" pitchFamily="81" charset="-122"/>
            </a:endParaRPr>
          </a:p>
          <a:p>
            <a:pPr algn="ctr"/>
            <a:endParaRPr lang="zh-CN" altLang="en-US" sz="7200" b="1" spc="50" dirty="0">
              <a:ln w="11430"/>
              <a:solidFill>
                <a:srgbClr val="FF0066"/>
              </a:solidFill>
              <a:effectLst>
                <a:outerShdw blurRad="76200" dist="50800" dir="5400000" algn="tl" rotWithShape="0">
                  <a:srgbClr val="000000">
                    <a:alpha val="65000"/>
                  </a:srgbClr>
                </a:outerShdw>
              </a:effectLst>
              <a:latin typeface="VNI-Avo" pitchFamily="2" charset="0"/>
              <a:ea typeface="华康POP3体W12" pitchFamily="81" charset="-122"/>
            </a:endParaRPr>
          </a:p>
        </p:txBody>
      </p:sp>
    </p:spTree>
    <p:extLst>
      <p:ext uri="{BB962C8B-B14F-4D97-AF65-F5344CB8AC3E}">
        <p14:creationId xmlns:p14="http://schemas.microsoft.com/office/powerpoint/2010/main" val="377636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50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71BADD-CBBE-4BCA-92A1-E0B842AD5763}"/>
              </a:ext>
            </a:extLst>
          </p:cNvPr>
          <p:cNvSpPr/>
          <p:nvPr/>
        </p:nvSpPr>
        <p:spPr>
          <a:xfrm>
            <a:off x="0" y="591955"/>
            <a:ext cx="12192000" cy="6309420"/>
          </a:xfrm>
          <a:prstGeom prst="rect">
            <a:avLst/>
          </a:prstGeom>
        </p:spPr>
        <p:txBody>
          <a:bodyPr wrap="square">
            <a:spAutoFit/>
          </a:bodyPr>
          <a:lstStyle/>
          <a:p>
            <a:pPr algn="just">
              <a:defRPr/>
            </a:pPr>
            <a:r>
              <a:rPr lang="vi-VN" sz="2400" dirty="0">
                <a:solidFill>
                  <a:srgbClr val="000000"/>
                </a:solidFill>
              </a:rPr>
              <a:t>   </a:t>
            </a:r>
            <a:r>
              <a:rPr lang="en-US" sz="2400" dirty="0">
                <a:solidFill>
                  <a:srgbClr val="000000"/>
                </a:solidFill>
              </a:rPr>
              <a:t>	</a:t>
            </a:r>
            <a:r>
              <a:rPr lang="vi-VN" sz="2400" dirty="0">
                <a:solidFill>
                  <a:srgbClr val="000000"/>
                </a:solidFill>
              </a:rPr>
              <a:t>Trần Đại Nghĩa tên thật là Phạm Quang Lễ, quê ở tỉnh Vĩnh Long. Sau khi học xong bậc trung học ở Sài Gòn, năm 1935, ông sang Pháp học đại học. Ông theo học cả ba ngành kĩ sư cầu cống, kĩ sư điện và kĩ sư hàng không. Ngoài ra, ông còn miệt mài nghiên cứu kĩ thuật chế tạo vũ khí.</a:t>
            </a:r>
          </a:p>
          <a:p>
            <a:pPr algn="just">
              <a:defRPr/>
            </a:pPr>
            <a:r>
              <a:rPr lang="vi-VN" sz="2400" dirty="0">
                <a:solidFill>
                  <a:srgbClr val="000000"/>
                </a:solidFill>
              </a:rPr>
              <a:t>   </a:t>
            </a:r>
            <a:r>
              <a:rPr lang="en-US" sz="2400" dirty="0">
                <a:solidFill>
                  <a:srgbClr val="000000"/>
                </a:solidFill>
              </a:rPr>
              <a:t>	</a:t>
            </a:r>
            <a:r>
              <a:rPr lang="vi-VN" sz="2400" dirty="0">
                <a:solidFill>
                  <a:srgbClr val="000000"/>
                </a:solidFill>
              </a:rPr>
              <a:t>Năm 1946, nghe theo tiếng gọi thiêng liêng của Tổ quốc, ông rời bỏ cuộc sống đầy đủ tiện nghi ở nước ngoài, theo Bác Hồ về nước. Ông được Bác Hồ đặt tên mới là Trần Đại Nghĩa và giao nhiệm vụ nghiên cứu chế tạo vũ khí phục vụ cuộc kháng chiến chống thực dân Pháp. Trên cương vị Cục trưởng Cục Quân giới, ông đã cùng anh em miệt mài nghiên cứu, chế ra những loại vũ khí có sức công phá lớn như </a:t>
            </a:r>
            <a:r>
              <a:rPr lang="en-US" sz="2400" dirty="0" err="1">
                <a:solidFill>
                  <a:srgbClr val="000000"/>
                </a:solidFill>
                <a:latin typeface="Arial" pitchFamily="34" charset="0"/>
                <a:cs typeface="Arial" pitchFamily="34" charset="0"/>
              </a:rPr>
              <a:t>súng</a:t>
            </a:r>
            <a:r>
              <a:rPr lang="en-US" sz="2400" dirty="0">
                <a:solidFill>
                  <a:srgbClr val="000000"/>
                </a:solidFill>
                <a:latin typeface="Arial" pitchFamily="34" charset="0"/>
                <a:cs typeface="Arial" pitchFamily="34" charset="0"/>
              </a:rPr>
              <a:t> </a:t>
            </a:r>
            <a:r>
              <a:rPr lang="vi-VN" sz="2400" dirty="0">
                <a:solidFill>
                  <a:srgbClr val="000000"/>
                </a:solidFill>
              </a:rPr>
              <a:t>ba-dô-ca, súng không giật, bom bay tiêu diệt xe tăng và lô cốt của giặc.</a:t>
            </a:r>
          </a:p>
          <a:p>
            <a:pPr algn="just">
              <a:defRPr/>
            </a:pPr>
            <a:r>
              <a:rPr lang="vi-VN" sz="2400" dirty="0">
                <a:solidFill>
                  <a:srgbClr val="000000"/>
                </a:solidFill>
              </a:rPr>
              <a:t>   </a:t>
            </a:r>
            <a:r>
              <a:rPr lang="en-US" sz="2400" dirty="0">
                <a:solidFill>
                  <a:srgbClr val="000000"/>
                </a:solidFill>
              </a:rPr>
              <a:t>	</a:t>
            </a:r>
            <a:r>
              <a:rPr lang="vi-VN" sz="2400" dirty="0">
                <a:solidFill>
                  <a:srgbClr val="000000"/>
                </a:solidFill>
              </a:rPr>
              <a:t>Bên cạnh những cống hiến xuất sắc cho sự nghiệp quốc phòng, Giáo sư Trần Đại Nghĩa còn có công lớn trong </a:t>
            </a:r>
            <a:r>
              <a:rPr lang="en-US" sz="2400" dirty="0" err="1">
                <a:solidFill>
                  <a:srgbClr val="000000"/>
                </a:solidFill>
                <a:latin typeface="Arial" pitchFamily="34" charset="0"/>
                <a:cs typeface="Arial" pitchFamily="34" charset="0"/>
              </a:rPr>
              <a:t>việc</a:t>
            </a:r>
            <a:r>
              <a:rPr lang="en-US" sz="2400" dirty="0">
                <a:solidFill>
                  <a:srgbClr val="000000"/>
                </a:solidFill>
              </a:rPr>
              <a:t> </a:t>
            </a:r>
            <a:r>
              <a:rPr lang="vi-VN" sz="2400" dirty="0">
                <a:solidFill>
                  <a:srgbClr val="000000"/>
                </a:solidFill>
              </a:rPr>
              <a:t>xây dựng nền khoa học trẻ tuổi của nước nhà. Nhiều năm liền, ông giữ cương vị Chủ nhiệm Ủy ban Khoa học và Kĩ thuật Nhà nước.</a:t>
            </a:r>
          </a:p>
          <a:p>
            <a:pPr algn="just">
              <a:defRPr/>
            </a:pPr>
            <a:r>
              <a:rPr lang="vi-VN" sz="2400" dirty="0">
                <a:solidFill>
                  <a:srgbClr val="000000"/>
                </a:solidFill>
              </a:rPr>
              <a:t>   </a:t>
            </a:r>
            <a:r>
              <a:rPr lang="en-US" sz="2400" dirty="0">
                <a:solidFill>
                  <a:srgbClr val="000000"/>
                </a:solidFill>
              </a:rPr>
              <a:t>	</a:t>
            </a:r>
            <a:r>
              <a:rPr lang="vi-VN" sz="2400" dirty="0">
                <a:solidFill>
                  <a:srgbClr val="000000"/>
                </a:solidFill>
              </a:rPr>
              <a:t>Những cống hiến của Giáo sư Trần Đại Nghĩa được đánh giá cao. Năm 1948, ông được phong Thiếu tướng. Năm 1952, ông được tuyên dương Anh hùng Lao động. Ông còn được Nhà nước tặng Giải thưởng Hồ Chí Minh và nhiều huân chương cao quý.</a:t>
            </a:r>
          </a:p>
          <a:p>
            <a:pPr algn="r">
              <a:defRPr/>
            </a:pPr>
            <a:r>
              <a:rPr lang="vi-VN" sz="2000" i="1" dirty="0">
                <a:solidFill>
                  <a:srgbClr val="000000"/>
                </a:solidFill>
              </a:rPr>
              <a:t>Theo </a:t>
            </a:r>
            <a:r>
              <a:rPr lang="vi-VN" sz="2000" dirty="0">
                <a:solidFill>
                  <a:srgbClr val="000000"/>
                </a:solidFill>
              </a:rPr>
              <a:t>TỪ ĐIỂN NHÂN VẬT LỊCH SỬ VIỆT NAM</a:t>
            </a:r>
          </a:p>
        </p:txBody>
      </p:sp>
      <p:sp>
        <p:nvSpPr>
          <p:cNvPr id="11" name="TextBox 3">
            <a:extLst>
              <a:ext uri="{FF2B5EF4-FFF2-40B4-BE49-F238E27FC236}">
                <a16:creationId xmlns:a16="http://schemas.microsoft.com/office/drawing/2014/main" id="{AEF4568F-6AA6-4989-8E09-E53775A00467}"/>
              </a:ext>
            </a:extLst>
          </p:cNvPr>
          <p:cNvSpPr txBox="1">
            <a:spLocks noChangeArrowheads="1"/>
          </p:cNvSpPr>
          <p:nvPr/>
        </p:nvSpPr>
        <p:spPr bwMode="auto">
          <a:xfrm>
            <a:off x="2712595" y="14313"/>
            <a:ext cx="769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dirty="0" err="1">
                <a:cs typeface="Arial" pitchFamily="34" charset="0"/>
              </a:rPr>
              <a:t>Anh</a:t>
            </a:r>
            <a:r>
              <a:rPr lang="en-US" altLang="vi-VN" b="1" dirty="0">
                <a:cs typeface="Arial" pitchFamily="34" charset="0"/>
              </a:rPr>
              <a:t> </a:t>
            </a:r>
            <a:r>
              <a:rPr lang="en-US" altLang="vi-VN" b="1" dirty="0" err="1">
                <a:cs typeface="Arial" pitchFamily="34" charset="0"/>
              </a:rPr>
              <a:t>hùng</a:t>
            </a:r>
            <a:r>
              <a:rPr lang="en-US" altLang="vi-VN" b="1" dirty="0">
                <a:cs typeface="Arial" pitchFamily="34" charset="0"/>
              </a:rPr>
              <a:t> Lao </a:t>
            </a:r>
            <a:r>
              <a:rPr lang="en-US" altLang="vi-VN" b="1" dirty="0" err="1">
                <a:cs typeface="Arial" pitchFamily="34" charset="0"/>
              </a:rPr>
              <a:t>động</a:t>
            </a:r>
            <a:r>
              <a:rPr lang="en-US" altLang="vi-VN" b="1" dirty="0">
                <a:cs typeface="Arial" pitchFamily="34" charset="0"/>
              </a:rPr>
              <a:t> </a:t>
            </a:r>
            <a:r>
              <a:rPr lang="en-US" altLang="vi-VN" b="1" dirty="0" err="1">
                <a:cs typeface="Arial" pitchFamily="34" charset="0"/>
              </a:rPr>
              <a:t>Trần</a:t>
            </a:r>
            <a:r>
              <a:rPr lang="en-US" altLang="vi-VN" b="1" dirty="0">
                <a:cs typeface="Arial" pitchFamily="34" charset="0"/>
              </a:rPr>
              <a:t> </a:t>
            </a:r>
            <a:r>
              <a:rPr lang="en-US" altLang="vi-VN" b="1" dirty="0" err="1">
                <a:cs typeface="Arial" pitchFamily="34" charset="0"/>
              </a:rPr>
              <a:t>Đại</a:t>
            </a:r>
            <a:r>
              <a:rPr lang="en-US" altLang="vi-VN" b="1" dirty="0">
                <a:cs typeface="Arial" pitchFamily="34" charset="0"/>
              </a:rPr>
              <a:t> </a:t>
            </a:r>
            <a:r>
              <a:rPr lang="en-US" altLang="vi-VN" b="1" dirty="0" err="1">
                <a:cs typeface="Arial" pitchFamily="34" charset="0"/>
              </a:rPr>
              <a:t>Nghĩa</a:t>
            </a:r>
            <a:endParaRPr lang="vi-VN" altLang="vi-VN" b="1" dirty="0">
              <a:cs typeface="Arial" pitchFamily="34" charset="0"/>
            </a:endParaRPr>
          </a:p>
        </p:txBody>
      </p:sp>
    </p:spTree>
    <p:extLst>
      <p:ext uri="{BB962C8B-B14F-4D97-AF65-F5344CB8AC3E}">
        <p14:creationId xmlns:p14="http://schemas.microsoft.com/office/powerpoint/2010/main" val="47090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14221" y="2152770"/>
            <a:ext cx="1733873" cy="967398"/>
          </a:xfrm>
          <a:prstGeom prst="rect">
            <a:avLst/>
          </a:prstGeom>
        </p:spPr>
      </p:pic>
      <p:pic>
        <p:nvPicPr>
          <p:cNvPr id="25" name="图片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864" y="3120168"/>
            <a:ext cx="1387571" cy="676864"/>
          </a:xfrm>
          <a:prstGeom prst="rect">
            <a:avLst/>
          </a:prstGeom>
        </p:spPr>
      </p:pic>
      <p:pic>
        <p:nvPicPr>
          <p:cNvPr id="26" name="图片 25"/>
          <p:cNvPicPr>
            <a:picLocks noChangeAspect="1"/>
          </p:cNvPicPr>
          <p:nvPr/>
        </p:nvPicPr>
        <p:blipFill rotWithShape="1">
          <a:blip r:embed="rId5" cstate="screen">
            <a:extLst>
              <a:ext uri="{28A0092B-C50C-407E-A947-70E740481C1C}">
                <a14:useLocalDpi xmlns:a14="http://schemas.microsoft.com/office/drawing/2010/main"/>
              </a:ext>
            </a:extLst>
          </a:blip>
          <a:srcRect l="71101"/>
          <a:stretch/>
        </p:blipFill>
        <p:spPr>
          <a:xfrm>
            <a:off x="748630" y="1592340"/>
            <a:ext cx="781502" cy="901424"/>
          </a:xfrm>
          <a:prstGeom prst="rect">
            <a:avLst/>
          </a:prstGeom>
        </p:spPr>
      </p:pic>
      <p:pic>
        <p:nvPicPr>
          <p:cNvPr id="27" name="图片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2124" y="3922028"/>
            <a:ext cx="325559" cy="376428"/>
          </a:xfrm>
          <a:prstGeom prst="rect">
            <a:avLst/>
          </a:prstGeom>
        </p:spPr>
      </p:pic>
      <p:pic>
        <p:nvPicPr>
          <p:cNvPr id="28" name="图片 27"/>
          <p:cNvPicPr>
            <a:picLocks noChangeAspect="1"/>
          </p:cNvPicPr>
          <p:nvPr/>
        </p:nvPicPr>
        <p:blipFill rotWithShape="1">
          <a:blip r:embed="rId5" cstate="screen">
            <a:extLst>
              <a:ext uri="{28A0092B-C50C-407E-A947-70E740481C1C}">
                <a14:useLocalDpi xmlns:a14="http://schemas.microsoft.com/office/drawing/2010/main"/>
              </a:ext>
            </a:extLst>
          </a:blip>
          <a:srcRect r="40649"/>
          <a:stretch/>
        </p:blipFill>
        <p:spPr>
          <a:xfrm>
            <a:off x="219125" y="1029965"/>
            <a:ext cx="1267469" cy="711843"/>
          </a:xfrm>
          <a:prstGeom prst="rect">
            <a:avLst/>
          </a:prstGeom>
        </p:spPr>
      </p:pic>
      <p:pic>
        <p:nvPicPr>
          <p:cNvPr id="11" name="Picture 10">
            <a:extLst>
              <a:ext uri="{FF2B5EF4-FFF2-40B4-BE49-F238E27FC236}">
                <a16:creationId xmlns:a16="http://schemas.microsoft.com/office/drawing/2014/main" id="{31EFF309-BB51-4B33-BDDD-03705EFA3CE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6849" b="94064" l="9877" r="89918">
                        <a14:foregroundMark x1="44444" y1="44444" x2="44856" y2="45510"/>
                        <a14:foregroundMark x1="45885" y1="85845" x2="43827" y2="94216"/>
                        <a14:foregroundMark x1="56996" y1="85540" x2="59877" y2="91476"/>
                        <a14:foregroundMark x1="58025" y1="6849" x2="59671" y2="9132"/>
                        <a14:foregroundMark x1="57819" y1="89498" x2="62757" y2="91476"/>
                      </a14:backgroundRemoval>
                    </a14:imgEffect>
                  </a14:imgLayer>
                </a14:imgProps>
              </a:ext>
            </a:extLst>
          </a:blip>
          <a:stretch>
            <a:fillRect/>
          </a:stretch>
        </p:blipFill>
        <p:spPr>
          <a:xfrm rot="201613">
            <a:off x="8711646" y="1154700"/>
            <a:ext cx="4431990" cy="5991394"/>
          </a:xfrm>
          <a:prstGeom prst="rect">
            <a:avLst/>
          </a:prstGeom>
        </p:spPr>
      </p:pic>
      <p:pic>
        <p:nvPicPr>
          <p:cNvPr id="12" name="图片 3">
            <a:extLst>
              <a:ext uri="{FF2B5EF4-FFF2-40B4-BE49-F238E27FC236}">
                <a16:creationId xmlns:a16="http://schemas.microsoft.com/office/drawing/2014/main" id="{6B84C246-2431-410E-85EB-1F588A114DD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9281" y="650486"/>
            <a:ext cx="5913438"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6">
            <a:extLst>
              <a:ext uri="{FF2B5EF4-FFF2-40B4-BE49-F238E27FC236}">
                <a16:creationId xmlns:a16="http://schemas.microsoft.com/office/drawing/2014/main" id="{5D0393B1-9109-4244-B6FE-0427EA4BB9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666583">
            <a:off x="1102519" y="1593461"/>
            <a:ext cx="2409825"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5EEDA13B-2E1F-4B02-ADB2-2B6AA76CB41D}"/>
              </a:ext>
            </a:extLst>
          </p:cNvPr>
          <p:cNvSpPr/>
          <p:nvPr/>
        </p:nvSpPr>
        <p:spPr>
          <a:xfrm>
            <a:off x="3264541" y="2196664"/>
            <a:ext cx="5861050" cy="1200329"/>
          </a:xfrm>
          <a:prstGeom prst="rect">
            <a:avLst/>
          </a:prstGeom>
          <a:noFill/>
        </p:spPr>
        <p:txBody>
          <a:bodyPr>
            <a:spAutoFit/>
          </a:bodyPr>
          <a:lstStyle/>
          <a:p>
            <a:pPr algn="ctr" eaLnBrk="1" fontAlgn="auto" hangingPunct="1">
              <a:spcBef>
                <a:spcPts val="0"/>
              </a:spcBef>
              <a:spcAft>
                <a:spcPts val="0"/>
              </a:spcAft>
              <a:defRPr/>
            </a:pPr>
            <a:r>
              <a:rPr lang="en-US" sz="7200" b="1" dirty="0">
                <a:ln w="0"/>
                <a:solidFill>
                  <a:srgbClr val="002060"/>
                </a:solidFill>
                <a:effectLst>
                  <a:outerShdw blurRad="38100" dist="19050" dir="2700000" algn="tl" rotWithShape="0">
                    <a:schemeClr val="dk1">
                      <a:alpha val="40000"/>
                    </a:schemeClr>
                  </a:outerShdw>
                </a:effectLst>
                <a:latin typeface="Calibri" pitchFamily="34" charset="0"/>
                <a:cs typeface="Calibri" pitchFamily="34" charset="0"/>
              </a:rPr>
              <a:t>TÌM HIỂU BÀI</a:t>
            </a:r>
          </a:p>
        </p:txBody>
      </p:sp>
    </p:spTree>
    <p:extLst>
      <p:ext uri="{BB962C8B-B14F-4D97-AF65-F5344CB8AC3E}">
        <p14:creationId xmlns:p14="http://schemas.microsoft.com/office/powerpoint/2010/main" val="417201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5499955" y="445443"/>
            <a:ext cx="1267469" cy="711843"/>
          </a:xfrm>
          <a:prstGeom prst="rect">
            <a:avLst/>
          </a:prstGeom>
        </p:spPr>
      </p:pic>
      <p:sp>
        <p:nvSpPr>
          <p:cNvPr id="12" name="任意多边形 11"/>
          <p:cNvSpPr/>
          <p:nvPr/>
        </p:nvSpPr>
        <p:spPr>
          <a:xfrm flipH="1">
            <a:off x="5937332" y="5220183"/>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4755604"/>
            <a:ext cx="9002980" cy="2102397"/>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b="11664"/>
          <a:stretch/>
        </p:blipFill>
        <p:spPr>
          <a:xfrm>
            <a:off x="0" y="3658588"/>
            <a:ext cx="12192000" cy="3199413"/>
          </a:xfrm>
          <a:prstGeom prst="rect">
            <a:avLst/>
          </a:prstGeom>
        </p:spPr>
      </p:pic>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4221" y="2152770"/>
            <a:ext cx="1733873" cy="967398"/>
          </a:xfrm>
          <a:prstGeom prst="rect">
            <a:avLst/>
          </a:prstGeom>
        </p:spPr>
      </p:pic>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62606" y="-210950"/>
            <a:ext cx="781502" cy="901424"/>
          </a:xfrm>
          <a:prstGeom prst="rect">
            <a:avLst/>
          </a:prstGeom>
        </p:spPr>
      </p:pic>
      <p:pic>
        <p:nvPicPr>
          <p:cNvPr id="27" name="图片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2124" y="3922028"/>
            <a:ext cx="325559" cy="376428"/>
          </a:xfrm>
          <a:prstGeom prst="rect">
            <a:avLst/>
          </a:prstGeom>
        </p:spPr>
      </p:pic>
      <p:pic>
        <p:nvPicPr>
          <p:cNvPr id="17" name="Picture 16" descr="A picture containing umbrella, accessory, toy&#10;&#10;Description automatically generated">
            <a:extLst>
              <a:ext uri="{FF2B5EF4-FFF2-40B4-BE49-F238E27FC236}">
                <a16:creationId xmlns:a16="http://schemas.microsoft.com/office/drawing/2014/main" id="{40B6C157-2752-4FFF-99E8-BD84768795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641" y="4085719"/>
            <a:ext cx="2983964" cy="2983964"/>
          </a:xfrm>
          <a:prstGeom prst="rect">
            <a:avLst/>
          </a:prstGeom>
        </p:spPr>
      </p:pic>
      <p:sp>
        <p:nvSpPr>
          <p:cNvPr id="20" name="TextBox 19">
            <a:extLst>
              <a:ext uri="{FF2B5EF4-FFF2-40B4-BE49-F238E27FC236}">
                <a16:creationId xmlns:a16="http://schemas.microsoft.com/office/drawing/2014/main" id="{6D8DF98A-22C5-4DAB-AA6F-8F728E1483C9}"/>
              </a:ext>
            </a:extLst>
          </p:cNvPr>
          <p:cNvSpPr txBox="1"/>
          <p:nvPr/>
        </p:nvSpPr>
        <p:spPr>
          <a:xfrm>
            <a:off x="865090" y="138711"/>
            <a:ext cx="10570133" cy="1200329"/>
          </a:xfrm>
          <a:prstGeom prst="rect">
            <a:avLst/>
          </a:prstGeom>
          <a:noFill/>
        </p:spPr>
        <p:txBody>
          <a:bodyPr wrap="square">
            <a:spAutoFit/>
          </a:bodyPr>
          <a:lstStyle/>
          <a:p>
            <a:pPr marL="457200" indent="-457200">
              <a:spcBef>
                <a:spcPct val="50000"/>
              </a:spcBef>
              <a:buFont typeface="Wingdings" panose="05000000000000000000" pitchFamily="2" charset="2"/>
              <a:buChar char="v"/>
            </a:pPr>
            <a:r>
              <a:rPr lang="en-US" altLang="en-US" sz="3600" b="1" dirty="0" err="1">
                <a:latin typeface="Calibri" pitchFamily="34" charset="0"/>
                <a:cs typeface="Calibri" pitchFamily="34" charset="0"/>
              </a:rPr>
              <a:t>Em</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hãy</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nêu</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đôi</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nét</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về</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tiểu</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sử</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của</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Trần</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Đại</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Nghĩa</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trước</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khi</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theo</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Bác</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Hồ</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về</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nước</a:t>
            </a:r>
            <a:r>
              <a:rPr lang="en-US" altLang="en-US" sz="3600" b="1" dirty="0">
                <a:latin typeface="Calibri" pitchFamily="34" charset="0"/>
                <a:cs typeface="Calibri" pitchFamily="34" charset="0"/>
              </a:rPr>
              <a:t> ?</a:t>
            </a:r>
            <a:endParaRPr lang="en-US" altLang="en-US" sz="3600" dirty="0">
              <a:latin typeface="Calibri" pitchFamily="34" charset="0"/>
              <a:cs typeface="Calibri" pitchFamily="34" charset="0"/>
            </a:endParaRPr>
          </a:p>
        </p:txBody>
      </p:sp>
      <p:sp>
        <p:nvSpPr>
          <p:cNvPr id="21" name="矩形 3">
            <a:extLst>
              <a:ext uri="{FF2B5EF4-FFF2-40B4-BE49-F238E27FC236}">
                <a16:creationId xmlns:a16="http://schemas.microsoft.com/office/drawing/2014/main" id="{EE6F9227-9DCF-45BD-9C98-82E0CF4A6943}"/>
              </a:ext>
            </a:extLst>
          </p:cNvPr>
          <p:cNvSpPr/>
          <p:nvPr/>
        </p:nvSpPr>
        <p:spPr>
          <a:xfrm>
            <a:off x="1462458" y="1739119"/>
            <a:ext cx="9795156" cy="3762272"/>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Text Box 19">
            <a:extLst>
              <a:ext uri="{FF2B5EF4-FFF2-40B4-BE49-F238E27FC236}">
                <a16:creationId xmlns:a16="http://schemas.microsoft.com/office/drawing/2014/main" id="{F0859D8C-DF42-4E7B-AFF3-37BA00A90353}"/>
              </a:ext>
            </a:extLst>
          </p:cNvPr>
          <p:cNvSpPr txBox="1">
            <a:spLocks noChangeArrowheads="1"/>
          </p:cNvSpPr>
          <p:nvPr/>
        </p:nvSpPr>
        <p:spPr bwMode="auto">
          <a:xfrm>
            <a:off x="4310107" y="1827356"/>
            <a:ext cx="694750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nl-NL" altLang="en-US" dirty="0">
                <a:solidFill>
                  <a:srgbClr val="FF0000"/>
                </a:solidFill>
                <a:latin typeface="Arial" pitchFamily="34" charset="0"/>
                <a:cs typeface="Arial" pitchFamily="34" charset="0"/>
              </a:rPr>
              <a:t>	Ông tên thật là Phạm Quang Lễ, quê ở Vĩnh Long. Ông học trung học ở Sài Gòn, năm 1935 sang Pháp học đại học. Ông theo học cả 3 ngành: kĩ sư cầu cống – điện – hàng không. Ngoài ra ông còn miệt mài nghiên cứu chế tạo vũ khí.</a:t>
            </a:r>
            <a:endParaRPr lang="en-US" altLang="en-US" dirty="0">
              <a:solidFill>
                <a:srgbClr val="FF0000"/>
              </a:solidFill>
              <a:latin typeface="Arial" pitchFamily="34" charset="0"/>
              <a:cs typeface="Arial" pitchFamily="34" charset="0"/>
            </a:endParaRPr>
          </a:p>
        </p:txBody>
      </p:sp>
      <p:pic>
        <p:nvPicPr>
          <p:cNvPr id="3074" name="Picture 2" descr="Tập đọc: Anh hùng Lao động Trần Đại Nghĩa">
            <a:extLst>
              <a:ext uri="{FF2B5EF4-FFF2-40B4-BE49-F238E27FC236}">
                <a16:creationId xmlns:a16="http://schemas.microsoft.com/office/drawing/2014/main" id="{C82CB53B-03E6-404F-9468-34BD7E78E0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4462" y="2008925"/>
            <a:ext cx="2585645" cy="32000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98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5499955" y="445443"/>
            <a:ext cx="1267469" cy="711843"/>
          </a:xfrm>
          <a:prstGeom prst="rect">
            <a:avLst/>
          </a:prstGeom>
        </p:spPr>
      </p:pic>
      <p:sp>
        <p:nvSpPr>
          <p:cNvPr id="12" name="任意多边形 11"/>
          <p:cNvSpPr/>
          <p:nvPr/>
        </p:nvSpPr>
        <p:spPr>
          <a:xfrm flipH="1">
            <a:off x="5937332" y="5220183"/>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4755604"/>
            <a:ext cx="9002980" cy="2102397"/>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b="11664"/>
          <a:stretch/>
        </p:blipFill>
        <p:spPr>
          <a:xfrm>
            <a:off x="0" y="3658588"/>
            <a:ext cx="12192000" cy="3199413"/>
          </a:xfrm>
          <a:prstGeom prst="rect">
            <a:avLst/>
          </a:prstGeom>
        </p:spPr>
      </p:pic>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4221" y="2152770"/>
            <a:ext cx="1733873" cy="967398"/>
          </a:xfrm>
          <a:prstGeom prst="rect">
            <a:avLst/>
          </a:prstGeom>
        </p:spPr>
      </p:pic>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62606" y="-210950"/>
            <a:ext cx="781502" cy="901424"/>
          </a:xfrm>
          <a:prstGeom prst="rect">
            <a:avLst/>
          </a:prstGeom>
        </p:spPr>
      </p:pic>
      <p:pic>
        <p:nvPicPr>
          <p:cNvPr id="27" name="图片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2124" y="3922028"/>
            <a:ext cx="325559" cy="376428"/>
          </a:xfrm>
          <a:prstGeom prst="rect">
            <a:avLst/>
          </a:prstGeom>
        </p:spPr>
      </p:pic>
      <p:pic>
        <p:nvPicPr>
          <p:cNvPr id="17" name="Picture 16" descr="A picture containing umbrella, accessory, toy&#10;&#10;Description automatically generated">
            <a:extLst>
              <a:ext uri="{FF2B5EF4-FFF2-40B4-BE49-F238E27FC236}">
                <a16:creationId xmlns:a16="http://schemas.microsoft.com/office/drawing/2014/main" id="{40B6C157-2752-4FFF-99E8-BD84768795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641" y="4085719"/>
            <a:ext cx="2983964" cy="2983964"/>
          </a:xfrm>
          <a:prstGeom prst="rect">
            <a:avLst/>
          </a:prstGeom>
        </p:spPr>
      </p:pic>
      <p:sp>
        <p:nvSpPr>
          <p:cNvPr id="20" name="TextBox 19">
            <a:extLst>
              <a:ext uri="{FF2B5EF4-FFF2-40B4-BE49-F238E27FC236}">
                <a16:creationId xmlns:a16="http://schemas.microsoft.com/office/drawing/2014/main" id="{6D8DF98A-22C5-4DAB-AA6F-8F728E1483C9}"/>
              </a:ext>
            </a:extLst>
          </p:cNvPr>
          <p:cNvSpPr txBox="1"/>
          <p:nvPr/>
        </p:nvSpPr>
        <p:spPr>
          <a:xfrm>
            <a:off x="1342974" y="220557"/>
            <a:ext cx="10883004" cy="1200329"/>
          </a:xfrm>
          <a:prstGeom prst="rect">
            <a:avLst/>
          </a:prstGeom>
          <a:noFill/>
        </p:spPr>
        <p:txBody>
          <a:bodyPr wrap="square">
            <a:spAutoFit/>
          </a:bodyPr>
          <a:lstStyle/>
          <a:p>
            <a:pPr>
              <a:spcBef>
                <a:spcPct val="50000"/>
              </a:spcBef>
            </a:pPr>
            <a:r>
              <a:rPr lang="en-US" altLang="en-US" sz="3600" b="1" dirty="0">
                <a:latin typeface="Calibri" pitchFamily="34" charset="0"/>
                <a:cs typeface="Calibri" pitchFamily="34" charset="0"/>
              </a:rPr>
              <a:t>1. </a:t>
            </a:r>
            <a:r>
              <a:rPr lang="en-US" altLang="en-US" sz="3600" b="1" dirty="0" err="1">
                <a:latin typeface="Calibri" pitchFamily="34" charset="0"/>
                <a:cs typeface="Calibri" pitchFamily="34" charset="0"/>
              </a:rPr>
              <a:t>Em</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hiểu</a:t>
            </a:r>
            <a:r>
              <a:rPr lang="en-US" altLang="en-US" sz="3600" b="1" dirty="0">
                <a:latin typeface="Calibri" pitchFamily="34" charset="0"/>
                <a:cs typeface="Calibri" pitchFamily="34" charset="0"/>
              </a:rPr>
              <a:t> “</a:t>
            </a:r>
            <a:r>
              <a:rPr lang="en-US" altLang="en-US" sz="3600" b="1" dirty="0" err="1">
                <a:solidFill>
                  <a:schemeClr val="accent1">
                    <a:lumMod val="75000"/>
                  </a:schemeClr>
                </a:solidFill>
                <a:latin typeface="Calibri" pitchFamily="34" charset="0"/>
                <a:cs typeface="Calibri" pitchFamily="34" charset="0"/>
              </a:rPr>
              <a:t>nghe</a:t>
            </a:r>
            <a:r>
              <a:rPr lang="en-US" altLang="en-US" sz="3600" b="1" dirty="0">
                <a:solidFill>
                  <a:schemeClr val="accent1">
                    <a:lumMod val="75000"/>
                  </a:schemeClr>
                </a:solidFill>
                <a:latin typeface="Calibri" pitchFamily="34" charset="0"/>
                <a:cs typeface="Calibri" pitchFamily="34" charset="0"/>
              </a:rPr>
              <a:t> </a:t>
            </a:r>
            <a:r>
              <a:rPr lang="en-US" altLang="en-US" sz="3600" b="1" dirty="0" err="1">
                <a:solidFill>
                  <a:schemeClr val="accent1">
                    <a:lumMod val="75000"/>
                  </a:schemeClr>
                </a:solidFill>
                <a:latin typeface="Calibri" pitchFamily="34" charset="0"/>
                <a:cs typeface="Calibri" pitchFamily="34" charset="0"/>
              </a:rPr>
              <a:t>theo</a:t>
            </a:r>
            <a:r>
              <a:rPr lang="en-US" altLang="en-US" sz="3600" b="1" dirty="0">
                <a:solidFill>
                  <a:schemeClr val="accent1">
                    <a:lumMod val="75000"/>
                  </a:schemeClr>
                </a:solidFill>
                <a:latin typeface="Calibri" pitchFamily="34" charset="0"/>
                <a:cs typeface="Calibri" pitchFamily="34" charset="0"/>
              </a:rPr>
              <a:t> </a:t>
            </a:r>
            <a:r>
              <a:rPr lang="en-US" altLang="en-US" sz="3600" b="1" dirty="0" err="1">
                <a:solidFill>
                  <a:schemeClr val="accent1">
                    <a:lumMod val="75000"/>
                  </a:schemeClr>
                </a:solidFill>
                <a:latin typeface="Calibri" pitchFamily="34" charset="0"/>
                <a:cs typeface="Calibri" pitchFamily="34" charset="0"/>
              </a:rPr>
              <a:t>tiếng</a:t>
            </a:r>
            <a:r>
              <a:rPr lang="en-US" altLang="en-US" sz="3600" b="1" dirty="0">
                <a:solidFill>
                  <a:schemeClr val="accent1">
                    <a:lumMod val="75000"/>
                  </a:schemeClr>
                </a:solidFill>
                <a:latin typeface="Calibri" pitchFamily="34" charset="0"/>
                <a:cs typeface="Calibri" pitchFamily="34" charset="0"/>
              </a:rPr>
              <a:t> </a:t>
            </a:r>
            <a:r>
              <a:rPr lang="en-US" altLang="en-US" sz="3600" b="1" dirty="0" err="1">
                <a:solidFill>
                  <a:schemeClr val="accent1">
                    <a:lumMod val="75000"/>
                  </a:schemeClr>
                </a:solidFill>
                <a:latin typeface="Calibri" pitchFamily="34" charset="0"/>
                <a:cs typeface="Calibri" pitchFamily="34" charset="0"/>
              </a:rPr>
              <a:t>gọi</a:t>
            </a:r>
            <a:r>
              <a:rPr lang="en-US" altLang="en-US" sz="3600" b="1" dirty="0">
                <a:solidFill>
                  <a:schemeClr val="accent1">
                    <a:lumMod val="75000"/>
                  </a:schemeClr>
                </a:solidFill>
                <a:latin typeface="Calibri" pitchFamily="34" charset="0"/>
                <a:cs typeface="Calibri" pitchFamily="34" charset="0"/>
              </a:rPr>
              <a:t> </a:t>
            </a:r>
            <a:r>
              <a:rPr lang="en-US" altLang="en-US" sz="3600" b="1" dirty="0" err="1">
                <a:solidFill>
                  <a:schemeClr val="accent1">
                    <a:lumMod val="75000"/>
                  </a:schemeClr>
                </a:solidFill>
                <a:latin typeface="Calibri" pitchFamily="34" charset="0"/>
                <a:cs typeface="Calibri" pitchFamily="34" charset="0"/>
              </a:rPr>
              <a:t>thiêng</a:t>
            </a:r>
            <a:r>
              <a:rPr lang="en-US" altLang="en-US" sz="3600" b="1" dirty="0">
                <a:solidFill>
                  <a:schemeClr val="accent1">
                    <a:lumMod val="75000"/>
                  </a:schemeClr>
                </a:solidFill>
                <a:latin typeface="Calibri" pitchFamily="34" charset="0"/>
                <a:cs typeface="Calibri" pitchFamily="34" charset="0"/>
              </a:rPr>
              <a:t> </a:t>
            </a:r>
            <a:r>
              <a:rPr lang="en-US" altLang="en-US" sz="3600" b="1" dirty="0" err="1">
                <a:solidFill>
                  <a:schemeClr val="accent1">
                    <a:lumMod val="75000"/>
                  </a:schemeClr>
                </a:solidFill>
                <a:latin typeface="Calibri" pitchFamily="34" charset="0"/>
                <a:cs typeface="Calibri" pitchFamily="34" charset="0"/>
              </a:rPr>
              <a:t>liêng</a:t>
            </a:r>
            <a:r>
              <a:rPr lang="en-US" altLang="en-US" sz="3600" b="1" dirty="0">
                <a:solidFill>
                  <a:schemeClr val="accent1">
                    <a:lumMod val="75000"/>
                  </a:schemeClr>
                </a:solidFill>
                <a:latin typeface="Calibri" pitchFamily="34" charset="0"/>
                <a:cs typeface="Calibri" pitchFamily="34" charset="0"/>
              </a:rPr>
              <a:t> </a:t>
            </a:r>
            <a:r>
              <a:rPr lang="en-US" altLang="en-US" sz="3600" b="1" dirty="0" err="1">
                <a:solidFill>
                  <a:schemeClr val="accent1">
                    <a:lumMod val="75000"/>
                  </a:schemeClr>
                </a:solidFill>
                <a:latin typeface="Calibri" pitchFamily="34" charset="0"/>
                <a:cs typeface="Calibri" pitchFamily="34" charset="0"/>
              </a:rPr>
              <a:t>của</a:t>
            </a:r>
            <a:r>
              <a:rPr lang="en-US" altLang="en-US" sz="3600" b="1" dirty="0">
                <a:solidFill>
                  <a:schemeClr val="accent1">
                    <a:lumMod val="75000"/>
                  </a:schemeClr>
                </a:solidFill>
                <a:latin typeface="Calibri" pitchFamily="34" charset="0"/>
                <a:cs typeface="Calibri" pitchFamily="34" charset="0"/>
              </a:rPr>
              <a:t> </a:t>
            </a:r>
            <a:r>
              <a:rPr lang="en-US" altLang="en-US" sz="3600" b="1" dirty="0" err="1">
                <a:solidFill>
                  <a:schemeClr val="accent1">
                    <a:lumMod val="75000"/>
                  </a:schemeClr>
                </a:solidFill>
                <a:latin typeface="Calibri" pitchFamily="34" charset="0"/>
                <a:cs typeface="Calibri" pitchFamily="34" charset="0"/>
              </a:rPr>
              <a:t>Tổ</a:t>
            </a:r>
            <a:r>
              <a:rPr lang="en-US" altLang="en-US" sz="3600" b="1" dirty="0">
                <a:solidFill>
                  <a:schemeClr val="accent1">
                    <a:lumMod val="75000"/>
                  </a:schemeClr>
                </a:solidFill>
                <a:latin typeface="Calibri" pitchFamily="34" charset="0"/>
                <a:cs typeface="Calibri" pitchFamily="34" charset="0"/>
              </a:rPr>
              <a:t> </a:t>
            </a:r>
            <a:r>
              <a:rPr lang="en-US" altLang="en-US" sz="3600" b="1" dirty="0" err="1">
                <a:solidFill>
                  <a:schemeClr val="accent1">
                    <a:lumMod val="75000"/>
                  </a:schemeClr>
                </a:solidFill>
                <a:latin typeface="Calibri" pitchFamily="34" charset="0"/>
                <a:cs typeface="Calibri" pitchFamily="34" charset="0"/>
              </a:rPr>
              <a:t>quốc</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nghĩa</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là</a:t>
            </a:r>
            <a:r>
              <a:rPr lang="en-US" altLang="en-US" sz="3600" b="1" dirty="0">
                <a:latin typeface="Calibri" pitchFamily="34" charset="0"/>
                <a:cs typeface="Calibri" pitchFamily="34" charset="0"/>
              </a:rPr>
              <a:t> </a:t>
            </a:r>
            <a:r>
              <a:rPr lang="en-US" altLang="en-US" sz="3600" b="1" dirty="0" err="1">
                <a:latin typeface="Calibri" pitchFamily="34" charset="0"/>
                <a:cs typeface="Calibri" pitchFamily="34" charset="0"/>
              </a:rPr>
              <a:t>gì</a:t>
            </a:r>
            <a:r>
              <a:rPr lang="en-US" altLang="en-US" sz="3600" b="1" dirty="0">
                <a:latin typeface="Calibri" pitchFamily="34" charset="0"/>
                <a:cs typeface="Calibri" pitchFamily="34" charset="0"/>
              </a:rPr>
              <a:t>?</a:t>
            </a:r>
          </a:p>
        </p:txBody>
      </p:sp>
      <p:sp>
        <p:nvSpPr>
          <p:cNvPr id="21" name="矩形 3">
            <a:extLst>
              <a:ext uri="{FF2B5EF4-FFF2-40B4-BE49-F238E27FC236}">
                <a16:creationId xmlns:a16="http://schemas.microsoft.com/office/drawing/2014/main" id="{EE6F9227-9DCF-45BD-9C98-82E0CF4A6943}"/>
              </a:ext>
            </a:extLst>
          </p:cNvPr>
          <p:cNvSpPr/>
          <p:nvPr/>
        </p:nvSpPr>
        <p:spPr>
          <a:xfrm>
            <a:off x="1462458" y="1739119"/>
            <a:ext cx="9795156" cy="2386281"/>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Text Box 19">
            <a:extLst>
              <a:ext uri="{FF2B5EF4-FFF2-40B4-BE49-F238E27FC236}">
                <a16:creationId xmlns:a16="http://schemas.microsoft.com/office/drawing/2014/main" id="{F0859D8C-DF42-4E7B-AFF3-37BA00A90353}"/>
              </a:ext>
            </a:extLst>
          </p:cNvPr>
          <p:cNvSpPr txBox="1">
            <a:spLocks noChangeArrowheads="1"/>
          </p:cNvSpPr>
          <p:nvPr/>
        </p:nvSpPr>
        <p:spPr bwMode="auto">
          <a:xfrm>
            <a:off x="1793892" y="1911898"/>
            <a:ext cx="909979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altLang="en-US" b="1" dirty="0">
                <a:solidFill>
                  <a:srgbClr val="FF0000"/>
                </a:solidFill>
                <a:latin typeface="Arial" pitchFamily="34" charset="0"/>
                <a:cs typeface="Arial" pitchFamily="34" charset="0"/>
              </a:rPr>
              <a:t>	</a:t>
            </a:r>
            <a:r>
              <a:rPr lang="vi-VN" altLang="en-US" b="1" dirty="0">
                <a:solidFill>
                  <a:srgbClr val="FF0000"/>
                </a:solidFill>
                <a:latin typeface="Arial" pitchFamily="34" charset="0"/>
                <a:cs typeface="Arial" pitchFamily="34" charset="0"/>
              </a:rPr>
              <a:t>Đất nước đang bị giặc xâm lăng, </a:t>
            </a:r>
            <a:r>
              <a:rPr lang="vi-VN" altLang="en-US" b="1" i="1" dirty="0">
                <a:solidFill>
                  <a:srgbClr val="FF0000"/>
                </a:solidFill>
                <a:latin typeface="Arial" pitchFamily="34" charset="0"/>
                <a:cs typeface="Arial" pitchFamily="34" charset="0"/>
              </a:rPr>
              <a:t>nghe theo tiếng gọi của Tổ quốc </a:t>
            </a:r>
            <a:r>
              <a:rPr lang="vi-VN" altLang="en-US" b="1" dirty="0">
                <a:solidFill>
                  <a:srgbClr val="FF0000"/>
                </a:solidFill>
                <a:latin typeface="Arial" pitchFamily="34" charset="0"/>
                <a:cs typeface="Arial" pitchFamily="34" charset="0"/>
              </a:rPr>
              <a:t>là nghe theo tình cảm yêu nước, trở về xây dựng và bảo vệ đất nước.</a:t>
            </a:r>
            <a:endParaRPr lang="en-US" alt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8571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5499955" y="445443"/>
            <a:ext cx="1267469" cy="711843"/>
          </a:xfrm>
          <a:prstGeom prst="rect">
            <a:avLst/>
          </a:prstGeom>
        </p:spPr>
      </p:pic>
      <p:sp>
        <p:nvSpPr>
          <p:cNvPr id="12" name="任意多边形 11"/>
          <p:cNvSpPr/>
          <p:nvPr/>
        </p:nvSpPr>
        <p:spPr>
          <a:xfrm flipH="1">
            <a:off x="5937332" y="5220183"/>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4755604"/>
            <a:ext cx="9002980" cy="2102397"/>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b="11664"/>
          <a:stretch/>
        </p:blipFill>
        <p:spPr>
          <a:xfrm>
            <a:off x="0" y="3658588"/>
            <a:ext cx="12192000" cy="3199413"/>
          </a:xfrm>
          <a:prstGeom prst="rect">
            <a:avLst/>
          </a:prstGeom>
        </p:spPr>
      </p:pic>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4221" y="2152770"/>
            <a:ext cx="1733873" cy="967398"/>
          </a:xfrm>
          <a:prstGeom prst="rect">
            <a:avLst/>
          </a:prstGeom>
        </p:spPr>
      </p:pic>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62606" y="-210950"/>
            <a:ext cx="781502" cy="901424"/>
          </a:xfrm>
          <a:prstGeom prst="rect">
            <a:avLst/>
          </a:prstGeom>
        </p:spPr>
      </p:pic>
      <p:pic>
        <p:nvPicPr>
          <p:cNvPr id="27" name="图片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2124" y="3922028"/>
            <a:ext cx="325559" cy="376428"/>
          </a:xfrm>
          <a:prstGeom prst="rect">
            <a:avLst/>
          </a:prstGeom>
        </p:spPr>
      </p:pic>
      <p:pic>
        <p:nvPicPr>
          <p:cNvPr id="17" name="Picture 16" descr="A picture containing umbrella, accessory, toy&#10;&#10;Description automatically generated">
            <a:extLst>
              <a:ext uri="{FF2B5EF4-FFF2-40B4-BE49-F238E27FC236}">
                <a16:creationId xmlns:a16="http://schemas.microsoft.com/office/drawing/2014/main" id="{40B6C157-2752-4FFF-99E8-BD84768795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641" y="4085719"/>
            <a:ext cx="2983964" cy="2983964"/>
          </a:xfrm>
          <a:prstGeom prst="rect">
            <a:avLst/>
          </a:prstGeom>
        </p:spPr>
      </p:pic>
      <p:sp>
        <p:nvSpPr>
          <p:cNvPr id="20" name="TextBox 19">
            <a:extLst>
              <a:ext uri="{FF2B5EF4-FFF2-40B4-BE49-F238E27FC236}">
                <a16:creationId xmlns:a16="http://schemas.microsoft.com/office/drawing/2014/main" id="{6D8DF98A-22C5-4DAB-AA6F-8F728E1483C9}"/>
              </a:ext>
            </a:extLst>
          </p:cNvPr>
          <p:cNvSpPr txBox="1"/>
          <p:nvPr/>
        </p:nvSpPr>
        <p:spPr>
          <a:xfrm>
            <a:off x="1279910" y="220557"/>
            <a:ext cx="10883004" cy="1200329"/>
          </a:xfrm>
          <a:prstGeom prst="rect">
            <a:avLst/>
          </a:prstGeom>
          <a:noFill/>
        </p:spPr>
        <p:txBody>
          <a:bodyPr wrap="square">
            <a:spAutoFit/>
          </a:bodyPr>
          <a:lstStyle/>
          <a:p>
            <a:pPr>
              <a:spcBef>
                <a:spcPct val="50000"/>
              </a:spcBef>
            </a:pPr>
            <a:r>
              <a:rPr lang="en-US" altLang="en-US" sz="3600" b="1" dirty="0">
                <a:latin typeface="Calibri" pitchFamily="34" charset="0"/>
                <a:cs typeface="Calibri" pitchFamily="34" charset="0"/>
              </a:rPr>
              <a:t>2. </a:t>
            </a:r>
            <a:r>
              <a:rPr lang="vi-VN" altLang="en-US" sz="3600" b="1" dirty="0">
                <a:latin typeface="Calibri" pitchFamily="34" charset="0"/>
                <a:cs typeface="Calibri" pitchFamily="34" charset="0"/>
              </a:rPr>
              <a:t>Giáo sư Trần Đại Nghĩa đã có đóng góp gì lớn trong kháng chiến?</a:t>
            </a:r>
            <a:endParaRPr lang="en-US" altLang="en-US" sz="3600" b="1" dirty="0">
              <a:latin typeface="Calibri" pitchFamily="34" charset="0"/>
              <a:cs typeface="Calibri" pitchFamily="34" charset="0"/>
            </a:endParaRPr>
          </a:p>
        </p:txBody>
      </p:sp>
      <p:sp>
        <p:nvSpPr>
          <p:cNvPr id="21" name="矩形 3">
            <a:extLst>
              <a:ext uri="{FF2B5EF4-FFF2-40B4-BE49-F238E27FC236}">
                <a16:creationId xmlns:a16="http://schemas.microsoft.com/office/drawing/2014/main" id="{EE6F9227-9DCF-45BD-9C98-82E0CF4A6943}"/>
              </a:ext>
            </a:extLst>
          </p:cNvPr>
          <p:cNvSpPr/>
          <p:nvPr/>
        </p:nvSpPr>
        <p:spPr>
          <a:xfrm>
            <a:off x="1462458" y="1739119"/>
            <a:ext cx="9795156" cy="2649881"/>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Text Box 19">
            <a:extLst>
              <a:ext uri="{FF2B5EF4-FFF2-40B4-BE49-F238E27FC236}">
                <a16:creationId xmlns:a16="http://schemas.microsoft.com/office/drawing/2014/main" id="{F0859D8C-DF42-4E7B-AFF3-37BA00A90353}"/>
              </a:ext>
            </a:extLst>
          </p:cNvPr>
          <p:cNvSpPr txBox="1">
            <a:spLocks noChangeArrowheads="1"/>
          </p:cNvSpPr>
          <p:nvPr/>
        </p:nvSpPr>
        <p:spPr bwMode="auto">
          <a:xfrm>
            <a:off x="1449892" y="1813544"/>
            <a:ext cx="980772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altLang="en-US" b="1" dirty="0">
                <a:solidFill>
                  <a:srgbClr val="FF0000"/>
                </a:solidFill>
                <a:latin typeface="Arial" pitchFamily="34" charset="0"/>
                <a:cs typeface="Arial" pitchFamily="34" charset="0"/>
              </a:rPr>
              <a:t>	</a:t>
            </a:r>
            <a:r>
              <a:rPr lang="vi-VN" altLang="en-US" b="1" dirty="0">
                <a:solidFill>
                  <a:srgbClr val="FF0000"/>
                </a:solidFill>
                <a:latin typeface="Arial" pitchFamily="34" charset="0"/>
                <a:cs typeface="Arial" pitchFamily="34" charset="0"/>
              </a:rPr>
              <a:t>Trên cương vị là Cục trưởng Cục Quân Giới, ông đã cùng anh em nghiên cứu, chế ra những loại vũ khí có sức công phá lớn như súng ba-dô-ca, súng không giật, bom bay tiêu diệt xe tăng và lô cốt của giặc.</a:t>
            </a:r>
          </a:p>
        </p:txBody>
      </p:sp>
    </p:spTree>
    <p:extLst>
      <p:ext uri="{BB962C8B-B14F-4D97-AF65-F5344CB8AC3E}">
        <p14:creationId xmlns:p14="http://schemas.microsoft.com/office/powerpoint/2010/main" val="9902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1864" y="3120168"/>
            <a:ext cx="1387571" cy="676864"/>
          </a:xfrm>
          <a:prstGeom prst="rect">
            <a:avLst/>
          </a:prstGeom>
        </p:spPr>
      </p:pic>
      <p:grpSp>
        <p:nvGrpSpPr>
          <p:cNvPr id="3" name="Group 2">
            <a:extLst>
              <a:ext uri="{FF2B5EF4-FFF2-40B4-BE49-F238E27FC236}">
                <a16:creationId xmlns:a16="http://schemas.microsoft.com/office/drawing/2014/main" id="{DC1B712D-0681-402D-85A2-06D0E1D44B5B}"/>
              </a:ext>
            </a:extLst>
          </p:cNvPr>
          <p:cNvGrpSpPr/>
          <p:nvPr/>
        </p:nvGrpSpPr>
        <p:grpSpPr>
          <a:xfrm>
            <a:off x="983211" y="168495"/>
            <a:ext cx="4561774" cy="2987076"/>
            <a:chOff x="219125" y="168495"/>
            <a:chExt cx="4561774" cy="2987076"/>
          </a:xfrm>
        </p:grpSpPr>
        <p:pic>
          <p:nvPicPr>
            <p:cNvPr id="26" name="图片 25"/>
            <p:cNvPicPr>
              <a:picLocks noChangeAspect="1"/>
            </p:cNvPicPr>
            <p:nvPr/>
          </p:nvPicPr>
          <p:blipFill rotWithShape="1">
            <a:blip r:embed="rId4" cstate="screen">
              <a:extLst>
                <a:ext uri="{28A0092B-C50C-407E-A947-70E740481C1C}">
                  <a14:useLocalDpi xmlns:a14="http://schemas.microsoft.com/office/drawing/2010/main"/>
                </a:ext>
              </a:extLst>
            </a:blip>
            <a:srcRect l="71101"/>
            <a:stretch/>
          </p:blipFill>
          <p:spPr>
            <a:xfrm>
              <a:off x="748630" y="1592340"/>
              <a:ext cx="781502" cy="901424"/>
            </a:xfrm>
            <a:prstGeom prst="rect">
              <a:avLst/>
            </a:prstGeom>
          </p:spPr>
        </p:pic>
        <p:pic>
          <p:nvPicPr>
            <p:cNvPr id="28" name="图片 27"/>
            <p:cNvPicPr>
              <a:picLocks noChangeAspect="1"/>
            </p:cNvPicPr>
            <p:nvPr/>
          </p:nvPicPr>
          <p:blipFill rotWithShape="1">
            <a:blip r:embed="rId4" cstate="screen">
              <a:extLst>
                <a:ext uri="{28A0092B-C50C-407E-A947-70E740481C1C}">
                  <a14:useLocalDpi xmlns:a14="http://schemas.microsoft.com/office/drawing/2010/main"/>
                </a:ext>
              </a:extLst>
            </a:blip>
            <a:srcRect r="40649"/>
            <a:stretch/>
          </p:blipFill>
          <p:spPr>
            <a:xfrm>
              <a:off x="219125" y="1029965"/>
              <a:ext cx="1267469" cy="711843"/>
            </a:xfrm>
            <a:prstGeom prst="rect">
              <a:avLst/>
            </a:prstGeom>
          </p:spPr>
        </p:pic>
        <p:pic>
          <p:nvPicPr>
            <p:cNvPr id="9" name="Picture 6" descr="Sung_Badoca_Bazooka_Viet_Nam_san_xuat_su_dung_diet_xe_tang_Phap_o_Ha_Dong_nam_1947">
              <a:extLst>
                <a:ext uri="{FF2B5EF4-FFF2-40B4-BE49-F238E27FC236}">
                  <a16:creationId xmlns:a16="http://schemas.microsoft.com/office/drawing/2014/main" id="{E2888700-798C-4E60-8261-C3C89EF113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826" y="698851"/>
              <a:ext cx="4362073" cy="2456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367A4F1E-3470-4EC7-BD51-6740F1C948C6}"/>
                </a:ext>
              </a:extLst>
            </p:cNvPr>
            <p:cNvGrpSpPr/>
            <p:nvPr/>
          </p:nvGrpSpPr>
          <p:grpSpPr>
            <a:xfrm>
              <a:off x="549317" y="168495"/>
              <a:ext cx="2507994" cy="671250"/>
              <a:chOff x="560326" y="163457"/>
              <a:chExt cx="1718820" cy="671250"/>
            </a:xfrm>
          </p:grpSpPr>
          <p:sp>
            <p:nvSpPr>
              <p:cNvPr id="14" name="Rectangle: Rounded Corners 13">
                <a:extLst>
                  <a:ext uri="{FF2B5EF4-FFF2-40B4-BE49-F238E27FC236}">
                    <a16:creationId xmlns:a16="http://schemas.microsoft.com/office/drawing/2014/main" id="{A131C827-BC64-41A3-8B20-D792AD6C3D84}"/>
                  </a:ext>
                </a:extLst>
              </p:cNvPr>
              <p:cNvSpPr/>
              <p:nvPr/>
            </p:nvSpPr>
            <p:spPr>
              <a:xfrm>
                <a:off x="604582" y="305897"/>
                <a:ext cx="1674564" cy="528810"/>
              </a:xfrm>
              <a:prstGeom prst="roundRect">
                <a:avLst>
                  <a:gd name="adj" fmla="val 33334"/>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tx1">
                        <a:lumMod val="50000"/>
                      </a:schemeClr>
                    </a:solidFill>
                    <a:latin typeface="Calisto MT" panose="02040603050505030304" pitchFamily="18" charset="0"/>
                  </a:rPr>
                  <a:t>Súng ba-dô-ca</a:t>
                </a:r>
              </a:p>
            </p:txBody>
          </p:sp>
          <p:pic>
            <p:nvPicPr>
              <p:cNvPr id="15" name="Picture 14" descr="Báo hiệu Biểu Tượng - Kép trong Suốt PNG png tải về - Miễn phí trong suốt  Máy Tính Nền png Tải về.">
                <a:extLst>
                  <a:ext uri="{FF2B5EF4-FFF2-40B4-BE49-F238E27FC236}">
                    <a16:creationId xmlns:a16="http://schemas.microsoft.com/office/drawing/2014/main" id="{EB05D654-BA4A-4D25-8703-8AA51110C54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1149" y1="64327" x2="61149" y2="64327"/>
                          </a14:backgroundRemoval>
                        </a14:imgEffect>
                      </a14:imgLayer>
                    </a14:imgProps>
                  </a:ext>
                  <a:ext uri="{28A0092B-C50C-407E-A947-70E740481C1C}">
                    <a14:useLocalDpi xmlns:a14="http://schemas.microsoft.com/office/drawing/2010/main" val="0"/>
                  </a:ext>
                </a:extLst>
              </a:blip>
              <a:srcRect/>
              <a:stretch>
                <a:fillRect/>
              </a:stretch>
            </p:blipFill>
            <p:spPr bwMode="auto">
              <a:xfrm>
                <a:off x="560326" y="163457"/>
                <a:ext cx="514357" cy="29714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 name="Group 3">
            <a:extLst>
              <a:ext uri="{FF2B5EF4-FFF2-40B4-BE49-F238E27FC236}">
                <a16:creationId xmlns:a16="http://schemas.microsoft.com/office/drawing/2014/main" id="{25CEDC58-3FB0-41F0-8F0E-0FAB686A8299}"/>
              </a:ext>
            </a:extLst>
          </p:cNvPr>
          <p:cNvGrpSpPr/>
          <p:nvPr/>
        </p:nvGrpSpPr>
        <p:grpSpPr>
          <a:xfrm>
            <a:off x="6259653" y="220929"/>
            <a:ext cx="4448783" cy="2912697"/>
            <a:chOff x="7299311" y="358715"/>
            <a:chExt cx="4448783" cy="2912697"/>
          </a:xfrm>
        </p:grpSpPr>
        <p:pic>
          <p:nvPicPr>
            <p:cNvPr id="24" name="图片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14221" y="2152770"/>
              <a:ext cx="1733873" cy="967398"/>
            </a:xfrm>
            <a:prstGeom prst="rect">
              <a:avLst/>
            </a:prstGeom>
          </p:spPr>
        </p:pic>
        <p:pic>
          <p:nvPicPr>
            <p:cNvPr id="13" name="Picture 2" descr="C:\Users\KIM OANH\Desktop\lo cot.jpg">
              <a:extLst>
                <a:ext uri="{FF2B5EF4-FFF2-40B4-BE49-F238E27FC236}">
                  <a16:creationId xmlns:a16="http://schemas.microsoft.com/office/drawing/2014/main" id="{97A9CA7D-A125-439D-899D-0252C2F63D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9311" y="814692"/>
              <a:ext cx="4343372" cy="2456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8A07E666-9C2D-401C-8A27-807FFECA7492}"/>
                </a:ext>
              </a:extLst>
            </p:cNvPr>
            <p:cNvGrpSpPr/>
            <p:nvPr/>
          </p:nvGrpSpPr>
          <p:grpSpPr>
            <a:xfrm>
              <a:off x="7506227" y="358715"/>
              <a:ext cx="1997537" cy="671250"/>
              <a:chOff x="560326" y="163457"/>
              <a:chExt cx="1368985" cy="671250"/>
            </a:xfrm>
          </p:grpSpPr>
          <p:sp>
            <p:nvSpPr>
              <p:cNvPr id="19" name="Rectangle: Rounded Corners 18">
                <a:extLst>
                  <a:ext uri="{FF2B5EF4-FFF2-40B4-BE49-F238E27FC236}">
                    <a16:creationId xmlns:a16="http://schemas.microsoft.com/office/drawing/2014/main" id="{41DE0BBC-8F85-4341-9F2C-44ADF7E2F945}"/>
                  </a:ext>
                </a:extLst>
              </p:cNvPr>
              <p:cNvSpPr/>
              <p:nvPr/>
            </p:nvSpPr>
            <p:spPr>
              <a:xfrm>
                <a:off x="604582" y="305897"/>
                <a:ext cx="1324729" cy="528810"/>
              </a:xfrm>
              <a:prstGeom prst="roundRect">
                <a:avLst>
                  <a:gd name="adj" fmla="val 33334"/>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tx1">
                        <a:lumMod val="50000"/>
                      </a:schemeClr>
                    </a:solidFill>
                    <a:latin typeface="Calisto MT" panose="02040603050505030304" pitchFamily="18" charset="0"/>
                  </a:rPr>
                  <a:t>Lô cốt</a:t>
                </a:r>
              </a:p>
            </p:txBody>
          </p:sp>
          <p:pic>
            <p:nvPicPr>
              <p:cNvPr id="20" name="Picture 19" descr="Báo hiệu Biểu Tượng - Kép trong Suốt PNG png tải về - Miễn phí trong suốt  Máy Tính Nền png Tải về.">
                <a:extLst>
                  <a:ext uri="{FF2B5EF4-FFF2-40B4-BE49-F238E27FC236}">
                    <a16:creationId xmlns:a16="http://schemas.microsoft.com/office/drawing/2014/main" id="{BA1DC55E-B3A6-4C0D-9481-61A67DB1163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1149" y1="64327" x2="61149" y2="64327"/>
                          </a14:backgroundRemoval>
                        </a14:imgEffect>
                      </a14:imgLayer>
                    </a14:imgProps>
                  </a:ext>
                  <a:ext uri="{28A0092B-C50C-407E-A947-70E740481C1C}">
                    <a14:useLocalDpi xmlns:a14="http://schemas.microsoft.com/office/drawing/2010/main" val="0"/>
                  </a:ext>
                </a:extLst>
              </a:blip>
              <a:srcRect/>
              <a:stretch>
                <a:fillRect/>
              </a:stretch>
            </p:blipFill>
            <p:spPr bwMode="auto">
              <a:xfrm>
                <a:off x="560326" y="163457"/>
                <a:ext cx="514357" cy="29714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 name="Group 4">
            <a:extLst>
              <a:ext uri="{FF2B5EF4-FFF2-40B4-BE49-F238E27FC236}">
                <a16:creationId xmlns:a16="http://schemas.microsoft.com/office/drawing/2014/main" id="{33DDE1E8-7FF9-40B5-89F8-F07DA0077BFD}"/>
              </a:ext>
            </a:extLst>
          </p:cNvPr>
          <p:cNvGrpSpPr/>
          <p:nvPr/>
        </p:nvGrpSpPr>
        <p:grpSpPr>
          <a:xfrm>
            <a:off x="1290523" y="3395939"/>
            <a:ext cx="4343371" cy="3001459"/>
            <a:chOff x="1290523" y="3395939"/>
            <a:chExt cx="4343371" cy="3001459"/>
          </a:xfrm>
        </p:grpSpPr>
        <p:pic>
          <p:nvPicPr>
            <p:cNvPr id="10" name="Picture 52" descr="SKZ_05">
              <a:extLst>
                <a:ext uri="{FF2B5EF4-FFF2-40B4-BE49-F238E27FC236}">
                  <a16:creationId xmlns:a16="http://schemas.microsoft.com/office/drawing/2014/main" id="{32CC5D73-F9E1-448D-A2AB-872378895E32}"/>
                </a:ext>
              </a:extLst>
            </p:cNvPr>
            <p:cNvPicPr>
              <a:picLocks noChangeAspect="1" noChangeArrowheads="1"/>
            </p:cNvPicPr>
            <p:nvPr/>
          </p:nvPicPr>
          <p:blipFill>
            <a:blip r:embed="rId10">
              <a:lum bright="6000" contrast="12000"/>
              <a:extLst>
                <a:ext uri="{28A0092B-C50C-407E-A947-70E740481C1C}">
                  <a14:useLocalDpi xmlns:a14="http://schemas.microsoft.com/office/drawing/2010/main" val="0"/>
                </a:ext>
              </a:extLst>
            </a:blip>
            <a:srcRect/>
            <a:stretch>
              <a:fillRect/>
            </a:stretch>
          </p:blipFill>
          <p:spPr bwMode="auto">
            <a:xfrm>
              <a:off x="1290523" y="3959531"/>
              <a:ext cx="4343371" cy="2437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9C70EF83-59BF-47E1-B2B2-C362B6262169}"/>
                </a:ext>
              </a:extLst>
            </p:cNvPr>
            <p:cNvGrpSpPr/>
            <p:nvPr/>
          </p:nvGrpSpPr>
          <p:grpSpPr>
            <a:xfrm>
              <a:off x="1517070" y="3395939"/>
              <a:ext cx="2507994" cy="671250"/>
              <a:chOff x="560326" y="163457"/>
              <a:chExt cx="1718820" cy="671250"/>
            </a:xfrm>
          </p:grpSpPr>
          <p:sp>
            <p:nvSpPr>
              <p:cNvPr id="23" name="Rectangle: Rounded Corners 22">
                <a:extLst>
                  <a:ext uri="{FF2B5EF4-FFF2-40B4-BE49-F238E27FC236}">
                    <a16:creationId xmlns:a16="http://schemas.microsoft.com/office/drawing/2014/main" id="{892C0007-F7E2-42A0-B9FA-054F21A19D7C}"/>
                  </a:ext>
                </a:extLst>
              </p:cNvPr>
              <p:cNvSpPr/>
              <p:nvPr/>
            </p:nvSpPr>
            <p:spPr>
              <a:xfrm>
                <a:off x="604582" y="305897"/>
                <a:ext cx="1674564" cy="528810"/>
              </a:xfrm>
              <a:prstGeom prst="roundRect">
                <a:avLst>
                  <a:gd name="adj" fmla="val 33334"/>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tx1">
                        <a:lumMod val="50000"/>
                      </a:schemeClr>
                    </a:solidFill>
                    <a:latin typeface="Calisto MT" panose="02040603050505030304" pitchFamily="18" charset="0"/>
                  </a:rPr>
                  <a:t>Súng không giật</a:t>
                </a:r>
              </a:p>
            </p:txBody>
          </p:sp>
          <p:pic>
            <p:nvPicPr>
              <p:cNvPr id="29" name="Picture 28" descr="Báo hiệu Biểu Tượng - Kép trong Suốt PNG png tải về - Miễn phí trong suốt  Máy Tính Nền png Tải về.">
                <a:extLst>
                  <a:ext uri="{FF2B5EF4-FFF2-40B4-BE49-F238E27FC236}">
                    <a16:creationId xmlns:a16="http://schemas.microsoft.com/office/drawing/2014/main" id="{19F37C71-420E-4F06-9576-15D285224C12}"/>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1149" y1="64327" x2="61149" y2="64327"/>
                          </a14:backgroundRemoval>
                        </a14:imgEffect>
                      </a14:imgLayer>
                    </a14:imgProps>
                  </a:ext>
                  <a:ext uri="{28A0092B-C50C-407E-A947-70E740481C1C}">
                    <a14:useLocalDpi xmlns:a14="http://schemas.microsoft.com/office/drawing/2010/main" val="0"/>
                  </a:ext>
                </a:extLst>
              </a:blip>
              <a:srcRect/>
              <a:stretch>
                <a:fillRect/>
              </a:stretch>
            </p:blipFill>
            <p:spPr bwMode="auto">
              <a:xfrm>
                <a:off x="560326" y="163457"/>
                <a:ext cx="514357" cy="29714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 name="Group 5">
            <a:extLst>
              <a:ext uri="{FF2B5EF4-FFF2-40B4-BE49-F238E27FC236}">
                <a16:creationId xmlns:a16="http://schemas.microsoft.com/office/drawing/2014/main" id="{23A9E07A-5A7B-4E23-99C0-C8D203140A76}"/>
              </a:ext>
            </a:extLst>
          </p:cNvPr>
          <p:cNvGrpSpPr/>
          <p:nvPr/>
        </p:nvGrpSpPr>
        <p:grpSpPr>
          <a:xfrm>
            <a:off x="6288287" y="3434419"/>
            <a:ext cx="4336993" cy="2948995"/>
            <a:chOff x="6288287" y="3434419"/>
            <a:chExt cx="4336993" cy="2948995"/>
          </a:xfrm>
        </p:grpSpPr>
        <p:pic>
          <p:nvPicPr>
            <p:cNvPr id="27" name="图片 2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02124" y="3922028"/>
              <a:ext cx="325559" cy="376428"/>
            </a:xfrm>
            <a:prstGeom prst="rect">
              <a:avLst/>
            </a:prstGeom>
          </p:spPr>
        </p:pic>
        <p:pic>
          <p:nvPicPr>
            <p:cNvPr id="12" name="Picture 11">
              <a:extLst>
                <a:ext uri="{FF2B5EF4-FFF2-40B4-BE49-F238E27FC236}">
                  <a16:creationId xmlns:a16="http://schemas.microsoft.com/office/drawing/2014/main" id="{540B85E2-2D73-4D9D-93A3-BE470CB063A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288287" y="3909437"/>
              <a:ext cx="4336993" cy="2473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a:extLst>
                <a:ext uri="{FF2B5EF4-FFF2-40B4-BE49-F238E27FC236}">
                  <a16:creationId xmlns:a16="http://schemas.microsoft.com/office/drawing/2014/main" id="{97F753F4-E0C7-49AC-BE09-9C1353BF8B65}"/>
                </a:ext>
              </a:extLst>
            </p:cNvPr>
            <p:cNvGrpSpPr/>
            <p:nvPr/>
          </p:nvGrpSpPr>
          <p:grpSpPr>
            <a:xfrm>
              <a:off x="6563695" y="3434419"/>
              <a:ext cx="1950717" cy="671250"/>
              <a:chOff x="560326" y="163457"/>
              <a:chExt cx="1336898" cy="671250"/>
            </a:xfrm>
          </p:grpSpPr>
          <p:sp>
            <p:nvSpPr>
              <p:cNvPr id="31" name="Rectangle: Rounded Corners 30">
                <a:extLst>
                  <a:ext uri="{FF2B5EF4-FFF2-40B4-BE49-F238E27FC236}">
                    <a16:creationId xmlns:a16="http://schemas.microsoft.com/office/drawing/2014/main" id="{0252B3D3-86D7-4657-A713-004245718DCD}"/>
                  </a:ext>
                </a:extLst>
              </p:cNvPr>
              <p:cNvSpPr/>
              <p:nvPr/>
            </p:nvSpPr>
            <p:spPr>
              <a:xfrm>
                <a:off x="604582" y="305897"/>
                <a:ext cx="1292642" cy="528810"/>
              </a:xfrm>
              <a:prstGeom prst="roundRect">
                <a:avLst>
                  <a:gd name="adj" fmla="val 33334"/>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tx1">
                        <a:lumMod val="50000"/>
                      </a:schemeClr>
                    </a:solidFill>
                    <a:latin typeface="Calisto MT" panose="02040603050505030304" pitchFamily="18" charset="0"/>
                  </a:rPr>
                  <a:t>Bom bay</a:t>
                </a:r>
              </a:p>
            </p:txBody>
          </p:sp>
          <p:pic>
            <p:nvPicPr>
              <p:cNvPr id="32" name="Picture 31" descr="Báo hiệu Biểu Tượng - Kép trong Suốt PNG png tải về - Miễn phí trong suốt  Máy Tính Nền png Tải về.">
                <a:extLst>
                  <a:ext uri="{FF2B5EF4-FFF2-40B4-BE49-F238E27FC236}">
                    <a16:creationId xmlns:a16="http://schemas.microsoft.com/office/drawing/2014/main" id="{D1B54830-DA66-477C-B687-183B4D37878A}"/>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1149" y1="64327" x2="61149" y2="64327"/>
                          </a14:backgroundRemoval>
                        </a14:imgEffect>
                      </a14:imgLayer>
                    </a14:imgProps>
                  </a:ext>
                  <a:ext uri="{28A0092B-C50C-407E-A947-70E740481C1C}">
                    <a14:useLocalDpi xmlns:a14="http://schemas.microsoft.com/office/drawing/2010/main" val="0"/>
                  </a:ext>
                </a:extLst>
              </a:blip>
              <a:srcRect/>
              <a:stretch>
                <a:fillRect/>
              </a:stretch>
            </p:blipFill>
            <p:spPr bwMode="auto">
              <a:xfrm>
                <a:off x="560326" y="163457"/>
                <a:ext cx="514357" cy="29714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424577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5499955" y="445443"/>
            <a:ext cx="1267469" cy="711843"/>
          </a:xfrm>
          <a:prstGeom prst="rect">
            <a:avLst/>
          </a:prstGeom>
        </p:spPr>
      </p:pic>
      <p:sp>
        <p:nvSpPr>
          <p:cNvPr id="12" name="任意多边形 11"/>
          <p:cNvSpPr/>
          <p:nvPr/>
        </p:nvSpPr>
        <p:spPr>
          <a:xfrm flipH="1">
            <a:off x="5937332" y="5220183"/>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4755604"/>
            <a:ext cx="9002980" cy="2102397"/>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b="11664"/>
          <a:stretch/>
        </p:blipFill>
        <p:spPr>
          <a:xfrm>
            <a:off x="0" y="3658588"/>
            <a:ext cx="12192000" cy="3199413"/>
          </a:xfrm>
          <a:prstGeom prst="rect">
            <a:avLst/>
          </a:prstGeom>
        </p:spPr>
      </p:pic>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4221" y="2152770"/>
            <a:ext cx="1733873" cy="967398"/>
          </a:xfrm>
          <a:prstGeom prst="rect">
            <a:avLst/>
          </a:prstGeom>
        </p:spPr>
      </p:pic>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62606" y="-210950"/>
            <a:ext cx="781502" cy="901424"/>
          </a:xfrm>
          <a:prstGeom prst="rect">
            <a:avLst/>
          </a:prstGeom>
        </p:spPr>
      </p:pic>
      <p:pic>
        <p:nvPicPr>
          <p:cNvPr id="27" name="图片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2124" y="3922028"/>
            <a:ext cx="325559" cy="376428"/>
          </a:xfrm>
          <a:prstGeom prst="rect">
            <a:avLst/>
          </a:prstGeom>
        </p:spPr>
      </p:pic>
      <p:pic>
        <p:nvPicPr>
          <p:cNvPr id="17" name="Picture 16" descr="A picture containing umbrella, accessory, toy&#10;&#10;Description automatically generated">
            <a:extLst>
              <a:ext uri="{FF2B5EF4-FFF2-40B4-BE49-F238E27FC236}">
                <a16:creationId xmlns:a16="http://schemas.microsoft.com/office/drawing/2014/main" id="{40B6C157-2752-4FFF-99E8-BD84768795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641" y="4085719"/>
            <a:ext cx="2983964" cy="2983964"/>
          </a:xfrm>
          <a:prstGeom prst="rect">
            <a:avLst/>
          </a:prstGeom>
        </p:spPr>
      </p:pic>
      <p:sp>
        <p:nvSpPr>
          <p:cNvPr id="20" name="TextBox 19">
            <a:extLst>
              <a:ext uri="{FF2B5EF4-FFF2-40B4-BE49-F238E27FC236}">
                <a16:creationId xmlns:a16="http://schemas.microsoft.com/office/drawing/2014/main" id="{6D8DF98A-22C5-4DAB-AA6F-8F728E1483C9}"/>
              </a:ext>
            </a:extLst>
          </p:cNvPr>
          <p:cNvSpPr txBox="1"/>
          <p:nvPr/>
        </p:nvSpPr>
        <p:spPr>
          <a:xfrm>
            <a:off x="1295676" y="220557"/>
            <a:ext cx="10883004" cy="1200329"/>
          </a:xfrm>
          <a:prstGeom prst="rect">
            <a:avLst/>
          </a:prstGeom>
          <a:noFill/>
        </p:spPr>
        <p:txBody>
          <a:bodyPr wrap="square">
            <a:spAutoFit/>
          </a:bodyPr>
          <a:lstStyle/>
          <a:p>
            <a:pPr>
              <a:spcBef>
                <a:spcPct val="50000"/>
              </a:spcBef>
            </a:pPr>
            <a:r>
              <a:rPr lang="en-US" altLang="en-US" sz="3600" b="1" dirty="0">
                <a:latin typeface="Calibri" pitchFamily="34" charset="0"/>
                <a:cs typeface="Calibri" pitchFamily="34" charset="0"/>
              </a:rPr>
              <a:t>3. </a:t>
            </a:r>
            <a:r>
              <a:rPr lang="vi-VN" altLang="en-US" sz="3600" b="1" dirty="0">
                <a:latin typeface="Calibri" pitchFamily="34" charset="0"/>
                <a:cs typeface="Calibri" pitchFamily="34" charset="0"/>
              </a:rPr>
              <a:t>Nêu đóng góp của Trần Đại Nghĩa cho sự nghiệp xây dựng Tổ quốc?</a:t>
            </a:r>
            <a:endParaRPr lang="en-US" altLang="en-US" sz="3600" b="1" dirty="0">
              <a:latin typeface="Calibri" pitchFamily="34" charset="0"/>
              <a:cs typeface="Calibri" pitchFamily="34" charset="0"/>
            </a:endParaRPr>
          </a:p>
        </p:txBody>
      </p:sp>
      <p:sp>
        <p:nvSpPr>
          <p:cNvPr id="21" name="矩形 3">
            <a:extLst>
              <a:ext uri="{FF2B5EF4-FFF2-40B4-BE49-F238E27FC236}">
                <a16:creationId xmlns:a16="http://schemas.microsoft.com/office/drawing/2014/main" id="{EE6F9227-9DCF-45BD-9C98-82E0CF4A6943}"/>
              </a:ext>
            </a:extLst>
          </p:cNvPr>
          <p:cNvSpPr/>
          <p:nvPr/>
        </p:nvSpPr>
        <p:spPr>
          <a:xfrm>
            <a:off x="1462458" y="1739119"/>
            <a:ext cx="9795156" cy="2649881"/>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Text Box 19">
            <a:extLst>
              <a:ext uri="{FF2B5EF4-FFF2-40B4-BE49-F238E27FC236}">
                <a16:creationId xmlns:a16="http://schemas.microsoft.com/office/drawing/2014/main" id="{F0859D8C-DF42-4E7B-AFF3-37BA00A90353}"/>
              </a:ext>
            </a:extLst>
          </p:cNvPr>
          <p:cNvSpPr txBox="1">
            <a:spLocks noChangeArrowheads="1"/>
          </p:cNvSpPr>
          <p:nvPr/>
        </p:nvSpPr>
        <p:spPr bwMode="auto">
          <a:xfrm>
            <a:off x="1673027" y="1971452"/>
            <a:ext cx="9374017"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altLang="en-US" sz="3400" b="1" dirty="0">
                <a:solidFill>
                  <a:srgbClr val="FF0000"/>
                </a:solidFill>
                <a:latin typeface="Arial" pitchFamily="34" charset="0"/>
                <a:cs typeface="Arial" pitchFamily="34" charset="0"/>
              </a:rPr>
              <a:t>	</a:t>
            </a:r>
            <a:r>
              <a:rPr lang="vi-VN" altLang="en-US" sz="3400" b="1" dirty="0">
                <a:solidFill>
                  <a:srgbClr val="FF0000"/>
                </a:solidFill>
                <a:latin typeface="Arial" pitchFamily="34" charset="0"/>
                <a:cs typeface="Arial" pitchFamily="34" charset="0"/>
              </a:rPr>
              <a:t>Ông có công lớn trong xây dựng nền khoa học trẻ tuổi của nước nhà. Nhiều năm liền, ông giữ cương vị Chủ nhiệm Ủy ban Khoa học và Kĩ thuật Nhà nước.</a:t>
            </a:r>
          </a:p>
        </p:txBody>
      </p:sp>
    </p:spTree>
    <p:extLst>
      <p:ext uri="{BB962C8B-B14F-4D97-AF65-F5344CB8AC3E}">
        <p14:creationId xmlns:p14="http://schemas.microsoft.com/office/powerpoint/2010/main" val="76677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1839</Words>
  <Application>Microsoft Office PowerPoint</Application>
  <PresentationFormat>Widescreen</PresentationFormat>
  <Paragraphs>75</Paragraphs>
  <Slides>21</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Calibri Light</vt:lpstr>
      <vt:lpstr>Calisto MT</vt:lpstr>
      <vt:lpstr>HP001 4 hàng</vt:lpstr>
      <vt:lpstr>Times New Roman</vt:lpstr>
      <vt:lpstr>UTM Duepuntozero</vt:lpstr>
      <vt:lpstr>UTM Khuccamta</vt:lpstr>
      <vt:lpstr>VNI-Avo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Tống Chính</dc:creator>
  <cp:lastModifiedBy>Tống Chính</cp:lastModifiedBy>
  <cp:revision>1</cp:revision>
  <dcterms:created xsi:type="dcterms:W3CDTF">2023-02-15T02:40:57Z</dcterms:created>
  <dcterms:modified xsi:type="dcterms:W3CDTF">2023-02-15T02:42:08Z</dcterms:modified>
</cp:coreProperties>
</file>