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496" r:id="rId3"/>
    <p:sldId id="531" r:id="rId4"/>
    <p:sldId id="296" r:id="rId5"/>
    <p:sldId id="497" r:id="rId6"/>
    <p:sldId id="299" r:id="rId7"/>
    <p:sldId id="498" r:id="rId8"/>
    <p:sldId id="499" r:id="rId9"/>
    <p:sldId id="503" r:id="rId10"/>
    <p:sldId id="529" r:id="rId11"/>
    <p:sldId id="504" r:id="rId12"/>
    <p:sldId id="517" r:id="rId13"/>
    <p:sldId id="506" r:id="rId14"/>
    <p:sldId id="508" r:id="rId15"/>
    <p:sldId id="518" r:id="rId16"/>
    <p:sldId id="521" r:id="rId17"/>
    <p:sldId id="522" r:id="rId18"/>
    <p:sldId id="514" r:id="rId19"/>
    <p:sldId id="524" r:id="rId20"/>
    <p:sldId id="515" r:id="rId21"/>
    <p:sldId id="52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68A1F-9C89-448C-AD9B-F84853DCD3B2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E5B29-53DE-441E-8300-A4E89A72F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92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729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04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E5B29-53DE-441E-8300-A4E89A72FB3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338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Nét</a:t>
            </a:r>
            <a:r>
              <a:rPr lang="en-US" baseline="0"/>
              <a:t> 1: là kết hợp của 2 nét cơ bản cong </a:t>
            </a:r>
            <a:r>
              <a:rPr lang="en-US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trái và lượn ngang</a:t>
            </a:r>
          </a:p>
          <a:p>
            <a:r>
              <a:rPr lang="en-US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Nét 2: là kết hợp của 3 nét cơ bản – khuyết ngược, khuyết xuôi và móc phải</a:t>
            </a:r>
          </a:p>
          <a:p>
            <a:r>
              <a:rPr lang="en-US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Nét 3: là nét thẳng đứng ( nằm giữa đoạn nối của 2 nét khuyết)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88E3-0352-40B4-A9CE-BF7180402E4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732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E5B29-53DE-441E-8300-A4E89A72FB3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797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700758"/>
      </p:ext>
    </p:extLst>
  </p:cSld>
  <p:clrMapOvr>
    <a:masterClrMapping/>
  </p:clrMapOvr>
  <p:transition spd="med" advClick="0" advTm="4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626607"/>
      </p:ext>
    </p:extLst>
  </p:cSld>
  <p:clrMapOvr>
    <a:masterClrMapping/>
  </p:clrMapOvr>
  <p:transition spd="med" advClick="0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874084"/>
      </p:ext>
    </p:extLst>
  </p:cSld>
  <p:clrMapOvr>
    <a:masterClrMapping/>
  </p:clrMapOvr>
  <p:transition spd="med" advClick="0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3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2" y="3676182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6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3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7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1" y="5654757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2" y="5654756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1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1" y="5377068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1" y="4648053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3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326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76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4674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6725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6384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5419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0710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286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881740"/>
      </p:ext>
    </p:extLst>
  </p:cSld>
  <p:clrMapOvr>
    <a:masterClrMapping/>
  </p:clrMapOvr>
  <p:transition spd="med" advClick="0" advTm="4000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92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3564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9830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856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180384"/>
      </p:ext>
    </p:extLst>
  </p:cSld>
  <p:clrMapOvr>
    <a:masterClrMapping/>
  </p:clrMapOvr>
  <p:transition spd="med" advClick="0" advTm="4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879725"/>
      </p:ext>
    </p:extLst>
  </p:cSld>
  <p:clrMapOvr>
    <a:masterClrMapping/>
  </p:clrMapOvr>
  <p:transition spd="med" advClick="0" advTm="4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412838"/>
      </p:ext>
    </p:extLst>
  </p:cSld>
  <p:clrMapOvr>
    <a:masterClrMapping/>
  </p:clrMapOvr>
  <p:transition spd="med" advClick="0" advTm="4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462876"/>
      </p:ext>
    </p:extLst>
  </p:cSld>
  <p:clrMapOvr>
    <a:masterClrMapping/>
  </p:clrMapOvr>
  <p:transition spd="med" advClick="0" advTm="4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442204"/>
      </p:ext>
    </p:extLst>
  </p:cSld>
  <p:clrMapOvr>
    <a:masterClrMapping/>
  </p:clrMapOvr>
  <p:transition spd="med" advClick="0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309350"/>
      </p:ext>
    </p:extLst>
  </p:cSld>
  <p:clrMapOvr>
    <a:masterClrMapping/>
  </p:clrMapOvr>
  <p:transition spd="med" advClick="0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233498"/>
      </p:ext>
    </p:extLst>
  </p:cSld>
  <p:clrMapOvr>
    <a:masterClrMapping/>
  </p:clrMapOvr>
  <p:transition spd="med" advClick="0" advTm="4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75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</p:sldLayoutIdLst>
  <p:transition spd="med" advClick="0" advTm="4000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45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878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1" t="11111"/>
          <a:stretch/>
        </p:blipFill>
        <p:spPr>
          <a:xfrm>
            <a:off x="2147454" y="1027906"/>
            <a:ext cx="8326581" cy="4264530"/>
          </a:xfrm>
          <a:prstGeom prst="rect">
            <a:avLst/>
          </a:prstGeom>
        </p:spPr>
      </p:pic>
      <p:pic>
        <p:nvPicPr>
          <p:cNvPr id="6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22221" r="4445" b="17776"/>
          <a:stretch>
            <a:fillRect/>
          </a:stretch>
        </p:blipFill>
        <p:spPr bwMode="auto">
          <a:xfrm>
            <a:off x="4527460" y="4613565"/>
            <a:ext cx="3209745" cy="242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2"/>
          <a:stretch>
            <a:fillRect/>
          </a:stretch>
        </p:blipFill>
        <p:spPr bwMode="auto">
          <a:xfrm>
            <a:off x="6208636" y="5015685"/>
            <a:ext cx="1387466" cy="147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482972" y="2190675"/>
            <a:ext cx="236978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 dirty="0" err="1" smtClean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Tập</a:t>
            </a:r>
            <a:r>
              <a:rPr lang="en-US" sz="6000" b="0" cap="none" spc="0" dirty="0" smtClean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0" cap="none" spc="0" dirty="0" err="1" smtClean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viết</a:t>
            </a:r>
            <a:endParaRPr lang="en-US" sz="6000" b="0" cap="none" spc="0" dirty="0">
              <a:ln w="0"/>
              <a:solidFill>
                <a:srgbClr val="7030A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10744" y="2611720"/>
            <a:ext cx="4621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Chữ</a:t>
            </a:r>
            <a:r>
              <a:rPr lang="en-US" sz="4800" dirty="0" smtClean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800" err="1" smtClean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hoa</a:t>
            </a:r>
            <a:r>
              <a:rPr lang="en-US" sz="4800" smtClean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L</a:t>
            </a:r>
            <a:endParaRPr lang="en-US" sz="4800" dirty="0">
              <a:solidFill>
                <a:srgbClr val="0070C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07043" y="254693"/>
            <a:ext cx="4599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Thả diều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88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mph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982" cy="6858000"/>
          </a:xfrm>
        </p:spPr>
      </p:pic>
      <p:sp>
        <p:nvSpPr>
          <p:cNvPr id="6" name="Cloud 5"/>
          <p:cNvSpPr/>
          <p:nvPr/>
        </p:nvSpPr>
        <p:spPr>
          <a:xfrm>
            <a:off x="124690" y="0"/>
            <a:ext cx="3893130" cy="3713019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i="1">
                <a:solidFill>
                  <a:schemeClr val="tx1"/>
                </a:solidFill>
                <a:latin typeface="Times New Roman" panose="02020603050405020304" pitchFamily="18" charset="0"/>
              </a:rPr>
              <a:t>Em hãy quan sát và lắng nghe hướng dẫn viết chữ hoa L</a:t>
            </a:r>
            <a:r>
              <a:rPr lang="en-US" altLang="en-US" sz="3200" i="1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i="1">
                <a:solidFill>
                  <a:schemeClr val="tx1"/>
                </a:solidFill>
                <a:latin typeface="Times New Roman" panose="02020603050405020304" pitchFamily="18" charset="0"/>
              </a:rPr>
              <a:t>cỡ vừa.</a:t>
            </a:r>
          </a:p>
        </p:txBody>
      </p:sp>
      <p:pic>
        <p:nvPicPr>
          <p:cNvPr id="3" name="y2mate.com - Hướng dẫn viết chữ L hoa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02730" y="413183"/>
            <a:ext cx="7348104" cy="505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9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3911" y="429491"/>
            <a:ext cx="113580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dừng màn hình, viết 2 dòng chữ hoa L cỡ vừa ( theo mẫu).</a:t>
            </a:r>
          </a:p>
          <a:p>
            <a:r>
              <a:rPr lang="en-US" sz="3200" i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(Em lưu ý</a:t>
            </a:r>
            <a:r>
              <a:rPr lang="en-US" sz="3200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Viết ra nháp thành thạo rồi viết vào vở tập viết nhé.)</a:t>
            </a:r>
            <a:endParaRPr lang="en-US" sz="3200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"/>
          <a:stretch/>
        </p:blipFill>
        <p:spPr>
          <a:xfrm>
            <a:off x="1406670" y="2147453"/>
            <a:ext cx="9663112" cy="331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21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Connector 41"/>
          <p:cNvCxnSpPr/>
          <p:nvPr/>
        </p:nvCxnSpPr>
        <p:spPr>
          <a:xfrm>
            <a:off x="6317673" y="659476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661223" y="4566061"/>
            <a:ext cx="11358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L hoa cỡ nhỏ cao mấy ô li? Rộng mấy ô li?</a:t>
            </a:r>
            <a:endParaRPr lang="en-US" sz="3200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61224" y="5342576"/>
            <a:ext cx="11358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L hoa cỡ nhỏ cao 2,5 ô li,  rộng </a:t>
            </a:r>
            <a:r>
              <a:rPr lang="en-US" sz="3200" i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i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li.</a:t>
            </a:r>
            <a:endParaRPr lang="en-US" sz="3200" i="1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434505" y="355564"/>
            <a:ext cx="4768606" cy="3343600"/>
            <a:chOff x="3088142" y="272436"/>
            <a:chExt cx="4768606" cy="33436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98" t="24242" r="13998" b="24646"/>
            <a:stretch/>
          </p:blipFill>
          <p:spPr>
            <a:xfrm>
              <a:off x="6149997" y="1878937"/>
              <a:ext cx="1706751" cy="172324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84"/>
            <a:stretch/>
          </p:blipFill>
          <p:spPr>
            <a:xfrm>
              <a:off x="3088142" y="272436"/>
              <a:ext cx="2701637" cy="3343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685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9693"/>
          </a:xfr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313267" y="163107"/>
            <a:ext cx="9066428" cy="738664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1575" b="1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8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Em hãy quan sát video hướng dẫn viết chữ hoa L cỡ nhỏ.</a:t>
            </a:r>
            <a:endParaRPr lang="en-US" altLang="en-US" sz="28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y2mate.com - HƯỚNG DẪN VIẾT CHỮ HOA L  CỠ CHỮ 25 LY  KIẾN THỨC TIỂU HỌC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3267" y="1176409"/>
            <a:ext cx="9285460" cy="509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74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9220" y="1274619"/>
            <a:ext cx="113580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dừng màn hình, viết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dòng chữ hoa L cỡ nhỏ (theo mẫu).</a:t>
            </a:r>
          </a:p>
          <a:p>
            <a:r>
              <a:rPr lang="en-US" sz="3200" i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(Em lưu ý</a:t>
            </a:r>
            <a:r>
              <a:rPr lang="en-US" sz="3200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Viết ra nháp thành thạo rồi viết vào vở tập viết nhé.)</a:t>
            </a:r>
            <a:endParaRPr lang="en-US" sz="3200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0" r="965"/>
          <a:stretch/>
        </p:blipFill>
        <p:spPr>
          <a:xfrm>
            <a:off x="1112287" y="2881745"/>
            <a:ext cx="9957495" cy="218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16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011158" y="287835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>
                <a:solidFill>
                  <a:srgbClr val="FF0000"/>
                </a:solidFill>
                <a:latin typeface="UTM Cookies" panose="02040603050506020204" pitchFamily="18" charset="0"/>
              </a:rPr>
              <a:t>VIẾT</a:t>
            </a:r>
            <a:r>
              <a:rPr lang="en-US" sz="4800">
                <a:solidFill>
                  <a:srgbClr val="FF0000"/>
                </a:solidFill>
                <a:latin typeface="UTM Cookies" panose="02040603050506020204" pitchFamily="18" charset="0"/>
              </a:rPr>
              <a:t> CÂU</a:t>
            </a:r>
            <a:r>
              <a:rPr lang="vi-VN" sz="480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vi-VN" sz="4800" dirty="0">
                <a:solidFill>
                  <a:srgbClr val="FF0000"/>
                </a:solidFill>
                <a:latin typeface="UTM Cookies" panose="02040603050506020204" pitchFamily="18" charset="0"/>
              </a:rPr>
              <a:t>ỨNG DỤNG</a:t>
            </a:r>
            <a:endParaRPr lang="en-US" sz="4800" dirty="0">
              <a:solidFill>
                <a:srgbClr val="FF000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601773" y="3346062"/>
            <a:ext cx="81597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vi-VN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b. </a:t>
            </a:r>
            <a:r>
              <a:rPr lang="en-US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 chữ nào cao 2,5 ô li?</a:t>
            </a:r>
          </a:p>
          <a:p>
            <a:pPr algn="just">
              <a:lnSpc>
                <a:spcPct val="150000"/>
              </a:lnSpc>
            </a:pPr>
            <a:r>
              <a:rPr lang="en-US" sz="280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c. Chữ cái nào cao 2 ô li?</a:t>
            </a:r>
          </a:p>
          <a:p>
            <a:pPr algn="just"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sz="280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 chữ cái nào cao 1,5 ô li ?</a:t>
            </a:r>
            <a:endParaRPr lang="vi-VN" sz="28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</a:t>
            </a:r>
            <a:r>
              <a:rPr lang="en-US" sz="280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 chữ cái nào cao 1 ô li ?</a:t>
            </a:r>
            <a:endParaRPr lang="vi-VN" sz="28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28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0E950B-C8BB-4935-91C5-B7A3E6C7EADE}"/>
              </a:ext>
            </a:extLst>
          </p:cNvPr>
          <p:cNvSpPr txBox="1"/>
          <p:nvPr/>
        </p:nvSpPr>
        <p:spPr>
          <a:xfrm>
            <a:off x="5973545" y="5267129"/>
            <a:ext cx="815976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>
                <a:latin typeface="UTM Avo" panose="02040603050506020204" pitchFamily="18" charset="0"/>
                <a:sym typeface="Wingdings" panose="05000000000000000000" pitchFamily="2" charset="2"/>
              </a:rPr>
              <a:t>Chữ </a:t>
            </a:r>
            <a:r>
              <a:rPr lang="en-US" sz="2800">
                <a:latin typeface="HP001 5H" panose="020B0603050302020204" pitchFamily="34" charset="0"/>
                <a:cs typeface="HP001 5H" panose="020B0603050302020204" pitchFamily="34" charset="0"/>
                <a:sym typeface="Wingdings" panose="05000000000000000000" pitchFamily="2" charset="2"/>
              </a:rPr>
              <a:t> </a:t>
            </a: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A12120-69C0-4ED1-8941-E290F22F507E}"/>
              </a:ext>
            </a:extLst>
          </p:cNvPr>
          <p:cNvSpPr txBox="1"/>
          <p:nvPr/>
        </p:nvSpPr>
        <p:spPr>
          <a:xfrm>
            <a:off x="5973545" y="3412766"/>
            <a:ext cx="26855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4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smtClean="0">
                <a:latin typeface="UTM Avo" panose="02040603050506020204" pitchFamily="18" charset="0"/>
                <a:sym typeface="Wingdings" panose="05000000000000000000" pitchFamily="2" charset="2"/>
              </a:rPr>
              <a:t>Chữ </a:t>
            </a:r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L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2CBE13-D5C9-4C68-A64A-97B98D96ED0B}"/>
              </a:ext>
            </a:extLst>
          </p:cNvPr>
          <p:cNvSpPr txBox="1"/>
          <p:nvPr/>
        </p:nvSpPr>
        <p:spPr>
          <a:xfrm>
            <a:off x="6098236" y="4000999"/>
            <a:ext cx="8159768" cy="660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smtClean="0">
                <a:latin typeface="UTM Avo" panose="02040603050506020204" pitchFamily="18" charset="0"/>
              </a:rPr>
              <a:t>Chữ </a:t>
            </a: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L, g, h, b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0E950B-C8BB-4935-91C5-B7A3E6C7EADE}"/>
              </a:ext>
            </a:extLst>
          </p:cNvPr>
          <p:cNvSpPr txBox="1"/>
          <p:nvPr/>
        </p:nvSpPr>
        <p:spPr>
          <a:xfrm>
            <a:off x="5973545" y="5942400"/>
            <a:ext cx="81597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Chữ  </a:t>
            </a: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a, n, u, ê, x, m, r, e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1429795"/>
              </p:ext>
            </p:extLst>
          </p:nvPr>
        </p:nvGraphicFramePr>
        <p:xfrm>
          <a:off x="1678637" y="1400105"/>
          <a:ext cx="9141759" cy="10058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1813">
                  <a:extLst>
                    <a:ext uri="{9D8B030D-6E8A-4147-A177-3AD203B41FA5}">
                      <a16:colId xmlns:a16="http://schemas.microsoft.com/office/drawing/2014/main" val="2286927830"/>
                    </a:ext>
                  </a:extLst>
                </a:gridCol>
                <a:gridCol w="761813">
                  <a:extLst>
                    <a:ext uri="{9D8B030D-6E8A-4147-A177-3AD203B41FA5}">
                      <a16:colId xmlns:a16="http://schemas.microsoft.com/office/drawing/2014/main" val="1402838645"/>
                    </a:ext>
                  </a:extLst>
                </a:gridCol>
                <a:gridCol w="761813">
                  <a:extLst>
                    <a:ext uri="{9D8B030D-6E8A-4147-A177-3AD203B41FA5}">
                      <a16:colId xmlns:a16="http://schemas.microsoft.com/office/drawing/2014/main" val="611870102"/>
                    </a:ext>
                  </a:extLst>
                </a:gridCol>
                <a:gridCol w="761813">
                  <a:extLst>
                    <a:ext uri="{9D8B030D-6E8A-4147-A177-3AD203B41FA5}">
                      <a16:colId xmlns:a16="http://schemas.microsoft.com/office/drawing/2014/main" val="2913790501"/>
                    </a:ext>
                  </a:extLst>
                </a:gridCol>
                <a:gridCol w="761813">
                  <a:extLst>
                    <a:ext uri="{9D8B030D-6E8A-4147-A177-3AD203B41FA5}">
                      <a16:colId xmlns:a16="http://schemas.microsoft.com/office/drawing/2014/main" val="2112383938"/>
                    </a:ext>
                  </a:extLst>
                </a:gridCol>
                <a:gridCol w="761813">
                  <a:extLst>
                    <a:ext uri="{9D8B030D-6E8A-4147-A177-3AD203B41FA5}">
                      <a16:colId xmlns:a16="http://schemas.microsoft.com/office/drawing/2014/main" val="2596779116"/>
                    </a:ext>
                  </a:extLst>
                </a:gridCol>
                <a:gridCol w="761813">
                  <a:extLst>
                    <a:ext uri="{9D8B030D-6E8A-4147-A177-3AD203B41FA5}">
                      <a16:colId xmlns:a16="http://schemas.microsoft.com/office/drawing/2014/main" val="2109400071"/>
                    </a:ext>
                  </a:extLst>
                </a:gridCol>
                <a:gridCol w="793559">
                  <a:extLst>
                    <a:ext uri="{9D8B030D-6E8A-4147-A177-3AD203B41FA5}">
                      <a16:colId xmlns:a16="http://schemas.microsoft.com/office/drawing/2014/main" val="2803052759"/>
                    </a:ext>
                  </a:extLst>
                </a:gridCol>
                <a:gridCol w="730070">
                  <a:extLst>
                    <a:ext uri="{9D8B030D-6E8A-4147-A177-3AD203B41FA5}">
                      <a16:colId xmlns:a16="http://schemas.microsoft.com/office/drawing/2014/main" val="3574858044"/>
                    </a:ext>
                  </a:extLst>
                </a:gridCol>
                <a:gridCol w="761813">
                  <a:extLst>
                    <a:ext uri="{9D8B030D-6E8A-4147-A177-3AD203B41FA5}">
                      <a16:colId xmlns:a16="http://schemas.microsoft.com/office/drawing/2014/main" val="1788627206"/>
                    </a:ext>
                  </a:extLst>
                </a:gridCol>
                <a:gridCol w="761813">
                  <a:extLst>
                    <a:ext uri="{9D8B030D-6E8A-4147-A177-3AD203B41FA5}">
                      <a16:colId xmlns:a16="http://schemas.microsoft.com/office/drawing/2014/main" val="2271902894"/>
                    </a:ext>
                  </a:extLst>
                </a:gridCol>
                <a:gridCol w="761813">
                  <a:extLst>
                    <a:ext uri="{9D8B030D-6E8A-4147-A177-3AD203B41FA5}">
                      <a16:colId xmlns:a16="http://schemas.microsoft.com/office/drawing/2014/main" val="1019298611"/>
                    </a:ext>
                  </a:extLst>
                </a:gridCol>
              </a:tblGrid>
              <a:tr h="247391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2641679"/>
                  </a:ext>
                </a:extLst>
              </a:tr>
              <a:tr h="247391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450255"/>
                  </a:ext>
                </a:extLst>
              </a:tr>
              <a:tr h="247391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3370556"/>
                  </a:ext>
                </a:extLst>
              </a:tr>
              <a:tr h="263668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449209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7403195"/>
              </p:ext>
            </p:extLst>
          </p:nvPr>
        </p:nvGraphicFramePr>
        <p:xfrm>
          <a:off x="1678640" y="2405946"/>
          <a:ext cx="9141759" cy="10058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1813">
                  <a:extLst>
                    <a:ext uri="{9D8B030D-6E8A-4147-A177-3AD203B41FA5}">
                      <a16:colId xmlns:a16="http://schemas.microsoft.com/office/drawing/2014/main" val="2305900539"/>
                    </a:ext>
                  </a:extLst>
                </a:gridCol>
                <a:gridCol w="761813">
                  <a:extLst>
                    <a:ext uri="{9D8B030D-6E8A-4147-A177-3AD203B41FA5}">
                      <a16:colId xmlns:a16="http://schemas.microsoft.com/office/drawing/2014/main" val="1629840859"/>
                    </a:ext>
                  </a:extLst>
                </a:gridCol>
                <a:gridCol w="761813">
                  <a:extLst>
                    <a:ext uri="{9D8B030D-6E8A-4147-A177-3AD203B41FA5}">
                      <a16:colId xmlns:a16="http://schemas.microsoft.com/office/drawing/2014/main" val="2357052635"/>
                    </a:ext>
                  </a:extLst>
                </a:gridCol>
                <a:gridCol w="761813">
                  <a:extLst>
                    <a:ext uri="{9D8B030D-6E8A-4147-A177-3AD203B41FA5}">
                      <a16:colId xmlns:a16="http://schemas.microsoft.com/office/drawing/2014/main" val="2496617045"/>
                    </a:ext>
                  </a:extLst>
                </a:gridCol>
                <a:gridCol w="761813">
                  <a:extLst>
                    <a:ext uri="{9D8B030D-6E8A-4147-A177-3AD203B41FA5}">
                      <a16:colId xmlns:a16="http://schemas.microsoft.com/office/drawing/2014/main" val="1200038764"/>
                    </a:ext>
                  </a:extLst>
                </a:gridCol>
                <a:gridCol w="761813">
                  <a:extLst>
                    <a:ext uri="{9D8B030D-6E8A-4147-A177-3AD203B41FA5}">
                      <a16:colId xmlns:a16="http://schemas.microsoft.com/office/drawing/2014/main" val="3032888867"/>
                    </a:ext>
                  </a:extLst>
                </a:gridCol>
                <a:gridCol w="761813">
                  <a:extLst>
                    <a:ext uri="{9D8B030D-6E8A-4147-A177-3AD203B41FA5}">
                      <a16:colId xmlns:a16="http://schemas.microsoft.com/office/drawing/2014/main" val="3633073116"/>
                    </a:ext>
                  </a:extLst>
                </a:gridCol>
                <a:gridCol w="793559">
                  <a:extLst>
                    <a:ext uri="{9D8B030D-6E8A-4147-A177-3AD203B41FA5}">
                      <a16:colId xmlns:a16="http://schemas.microsoft.com/office/drawing/2014/main" val="71747160"/>
                    </a:ext>
                  </a:extLst>
                </a:gridCol>
                <a:gridCol w="730070">
                  <a:extLst>
                    <a:ext uri="{9D8B030D-6E8A-4147-A177-3AD203B41FA5}">
                      <a16:colId xmlns:a16="http://schemas.microsoft.com/office/drawing/2014/main" val="3389527867"/>
                    </a:ext>
                  </a:extLst>
                </a:gridCol>
                <a:gridCol w="761813">
                  <a:extLst>
                    <a:ext uri="{9D8B030D-6E8A-4147-A177-3AD203B41FA5}">
                      <a16:colId xmlns:a16="http://schemas.microsoft.com/office/drawing/2014/main" val="1691932261"/>
                    </a:ext>
                  </a:extLst>
                </a:gridCol>
                <a:gridCol w="761813">
                  <a:extLst>
                    <a:ext uri="{9D8B030D-6E8A-4147-A177-3AD203B41FA5}">
                      <a16:colId xmlns:a16="http://schemas.microsoft.com/office/drawing/2014/main" val="1211797768"/>
                    </a:ext>
                  </a:extLst>
                </a:gridCol>
                <a:gridCol w="761813">
                  <a:extLst>
                    <a:ext uri="{9D8B030D-6E8A-4147-A177-3AD203B41FA5}">
                      <a16:colId xmlns:a16="http://schemas.microsoft.com/office/drawing/2014/main" val="373041619"/>
                    </a:ext>
                  </a:extLst>
                </a:gridCol>
              </a:tblGrid>
              <a:tr h="247391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7398619"/>
                  </a:ext>
                </a:extLst>
              </a:tr>
              <a:tr h="247391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1631434"/>
                  </a:ext>
                </a:extLst>
              </a:tr>
              <a:tr h="247391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933591"/>
                  </a:ext>
                </a:extLst>
              </a:tr>
              <a:tr h="263668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4609723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713" y="1660592"/>
            <a:ext cx="11973582" cy="139610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00E950B-C8BB-4935-91C5-B7A3E6C7EADE}"/>
              </a:ext>
            </a:extLst>
          </p:cNvPr>
          <p:cNvSpPr txBox="1"/>
          <p:nvPr/>
        </p:nvSpPr>
        <p:spPr>
          <a:xfrm>
            <a:off x="6028963" y="4629603"/>
            <a:ext cx="81597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>
                <a:latin typeface="UTM Avo" panose="02040603050506020204" pitchFamily="18" charset="0"/>
                <a:sym typeface="Wingdings" panose="05000000000000000000" pitchFamily="2" charset="2"/>
              </a:rPr>
              <a:t>Chữ </a:t>
            </a:r>
            <a:r>
              <a:rPr lang="en-US" sz="2800">
                <a:latin typeface="HP001 5H" panose="020B0603050302020204" pitchFamily="34" charset="0"/>
                <a:cs typeface="HP001 5H" panose="020B0603050302020204" pitchFamily="34" charset="0"/>
                <a:sym typeface="Wingdings" panose="05000000000000000000" pitchFamily="2" charset="2"/>
              </a:rPr>
              <a:t>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30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4" grpId="0" uiExpand="1"/>
      <p:bldP spid="15" grpId="0"/>
      <p:bldP spid="16" grpId="0" uiExpand="1"/>
      <p:bldP spid="17" grpId="0" uiExpand="1"/>
      <p:bldP spid="18" grpId="0" uiExpan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068307" y="207010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>
                <a:solidFill>
                  <a:srgbClr val="FF0000"/>
                </a:solidFill>
                <a:latin typeface="UTM Cookies" panose="02040603050506020204" pitchFamily="18" charset="0"/>
              </a:rPr>
              <a:t>VIẾT</a:t>
            </a:r>
            <a:r>
              <a:rPr lang="en-US" sz="4800">
                <a:solidFill>
                  <a:srgbClr val="FF0000"/>
                </a:solidFill>
                <a:latin typeface="UTM Cookies" panose="02040603050506020204" pitchFamily="18" charset="0"/>
              </a:rPr>
              <a:t> CÂU</a:t>
            </a:r>
            <a:r>
              <a:rPr lang="vi-VN" sz="480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vi-VN" sz="4800" dirty="0">
                <a:solidFill>
                  <a:srgbClr val="FF0000"/>
                </a:solidFill>
                <a:latin typeface="UTM Cookies" panose="02040603050506020204" pitchFamily="18" charset="0"/>
              </a:rPr>
              <a:t>ỨNG DỤNG</a:t>
            </a:r>
            <a:endParaRPr lang="en-US" sz="4800" dirty="0">
              <a:solidFill>
                <a:srgbClr val="FF000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876170-DDE8-4115-A142-4F9DDF7BB327}"/>
              </a:ext>
            </a:extLst>
          </p:cNvPr>
          <p:cNvSpPr txBox="1"/>
          <p:nvPr/>
        </p:nvSpPr>
        <p:spPr>
          <a:xfrm>
            <a:off x="4689990" y="4354764"/>
            <a:ext cx="3118677" cy="819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altLang="en-US" sz="3151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altLang="en-US" sz="3151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2222691" y="5085293"/>
            <a:ext cx="6292195" cy="41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Khoảng cách giữa các chữ là bao nhiêu?</a:t>
            </a: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2221797" y="5560753"/>
            <a:ext cx="928468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Khoảng cách giữa các chữ ghi tiếng là một chữ o.</a:t>
            </a: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2238656" y="3510601"/>
            <a:ext cx="72007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</a:rPr>
              <a:t>Các dấu thanh đặt ở những vị trí nào?</a:t>
            </a:r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2222691" y="4255013"/>
            <a:ext cx="99693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Các dấu thanh đặt ở trên/ dưới âm chính của tiếng.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263" y="1213948"/>
            <a:ext cx="11973582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0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263236"/>
            <a:ext cx="12191999" cy="6608618"/>
            <a:chOff x="0" y="263236"/>
            <a:chExt cx="12191999" cy="6608618"/>
          </a:xfrm>
        </p:grpSpPr>
        <p:sp>
          <p:nvSpPr>
            <p:cNvPr id="6" name="Rectangle 5"/>
            <p:cNvSpPr/>
            <p:nvPr/>
          </p:nvSpPr>
          <p:spPr>
            <a:xfrm>
              <a:off x="0" y="4304500"/>
              <a:ext cx="12191999" cy="2567354"/>
            </a:xfrm>
            <a:custGeom>
              <a:avLst/>
              <a:gdLst>
                <a:gd name="connsiteX0" fmla="*/ 0 w 12191999"/>
                <a:gd name="connsiteY0" fmla="*/ 0 h 2202873"/>
                <a:gd name="connsiteX1" fmla="*/ 12191999 w 12191999"/>
                <a:gd name="connsiteY1" fmla="*/ 0 h 2202873"/>
                <a:gd name="connsiteX2" fmla="*/ 12191999 w 12191999"/>
                <a:gd name="connsiteY2" fmla="*/ 2202873 h 2202873"/>
                <a:gd name="connsiteX3" fmla="*/ 0 w 12191999"/>
                <a:gd name="connsiteY3" fmla="*/ 2202873 h 2202873"/>
                <a:gd name="connsiteX4" fmla="*/ 0 w 12191999"/>
                <a:gd name="connsiteY4" fmla="*/ 0 h 2202873"/>
                <a:gd name="connsiteX0" fmla="*/ 0 w 12191999"/>
                <a:gd name="connsiteY0" fmla="*/ 30373 h 2233246"/>
                <a:gd name="connsiteX1" fmla="*/ 4026877 w 12191999"/>
                <a:gd name="connsiteY1" fmla="*/ 0 h 2233246"/>
                <a:gd name="connsiteX2" fmla="*/ 12191999 w 12191999"/>
                <a:gd name="connsiteY2" fmla="*/ 30373 h 2233246"/>
                <a:gd name="connsiteX3" fmla="*/ 12191999 w 12191999"/>
                <a:gd name="connsiteY3" fmla="*/ 2233246 h 2233246"/>
                <a:gd name="connsiteX4" fmla="*/ 0 w 12191999"/>
                <a:gd name="connsiteY4" fmla="*/ 2233246 h 2233246"/>
                <a:gd name="connsiteX5" fmla="*/ 0 w 12191999"/>
                <a:gd name="connsiteY5" fmla="*/ 30373 h 2233246"/>
                <a:gd name="connsiteX0" fmla="*/ 0 w 12191999"/>
                <a:gd name="connsiteY0" fmla="*/ 364481 h 2567354"/>
                <a:gd name="connsiteX1" fmla="*/ 4079631 w 12191999"/>
                <a:gd name="connsiteY1" fmla="*/ 0 h 2567354"/>
                <a:gd name="connsiteX2" fmla="*/ 12191999 w 12191999"/>
                <a:gd name="connsiteY2" fmla="*/ 364481 h 2567354"/>
                <a:gd name="connsiteX3" fmla="*/ 12191999 w 12191999"/>
                <a:gd name="connsiteY3" fmla="*/ 2567354 h 2567354"/>
                <a:gd name="connsiteX4" fmla="*/ 0 w 12191999"/>
                <a:gd name="connsiteY4" fmla="*/ 2567354 h 2567354"/>
                <a:gd name="connsiteX5" fmla="*/ 0 w 12191999"/>
                <a:gd name="connsiteY5" fmla="*/ 364481 h 2567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2567354">
                  <a:moveTo>
                    <a:pt x="0" y="364481"/>
                  </a:moveTo>
                  <a:lnTo>
                    <a:pt x="4079631" y="0"/>
                  </a:lnTo>
                  <a:lnTo>
                    <a:pt x="12191999" y="364481"/>
                  </a:lnTo>
                  <a:lnTo>
                    <a:pt x="12191999" y="2567354"/>
                  </a:lnTo>
                  <a:lnTo>
                    <a:pt x="0" y="2567354"/>
                  </a:lnTo>
                  <a:lnTo>
                    <a:pt x="0" y="364481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0" t="2232" r="3650" b="4665"/>
            <a:stretch>
              <a:fillRect/>
            </a:stretch>
          </p:blipFill>
          <p:spPr bwMode="auto">
            <a:xfrm>
              <a:off x="0" y="263236"/>
              <a:ext cx="4200450" cy="5727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Rectangle 6"/>
          <p:cNvSpPr/>
          <p:nvPr/>
        </p:nvSpPr>
        <p:spPr>
          <a:xfrm>
            <a:off x="4278923" y="1596746"/>
            <a:ext cx="5903626" cy="21190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>
                <a:gd name="adj" fmla="val 33404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THỰC HÀNH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953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641835" y="420811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FF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Tư thế ngồi viết</a:t>
            </a:r>
            <a:endParaRPr lang="en-US" sz="4800" dirty="0">
              <a:solidFill>
                <a:srgbClr val="FFFF00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835" y="1741246"/>
            <a:ext cx="4890753" cy="440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6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60618" y="0"/>
            <a:ext cx="4806986" cy="21190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>
                <a:gd name="adj" fmla="val 33404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 smtClean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Vận</a:t>
            </a:r>
            <a:r>
              <a:rPr lang="en-US" sz="5400" b="1" cap="none" spc="0" dirty="0" smtClean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cap="none" spc="0" dirty="0" err="1" smtClean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dụng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9640" y="3678382"/>
            <a:ext cx="9408942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smtClean="0"/>
              <a:t>Em hãy luyện viết chữ hoa L cho thật đẹp và đúng mẫu nhé.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21953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3885" y="2877985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88647" y="2174776"/>
            <a:ext cx="3507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 cầu cần đạt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26285" y="2942839"/>
            <a:ext cx="6035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Biết viết chữ viết hoa 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>
                <a:latin typeface="Times New Roman" panose="02020603050405020304" pitchFamily="18" charset="0"/>
                <a:cs typeface="Times New Roman" panose="02020603050405020304" pitchFamily="18" charset="0"/>
              </a:rPr>
              <a:t>cỡ vừa và cỡ nhỏ, viết câu ứng </a:t>
            </a:r>
            <a:r>
              <a:rPr lang="vi-VN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 quê xanh mát bóng che</a:t>
            </a:r>
            <a:endParaRPr lang="en-US" sz="20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26285" y="3784603"/>
            <a:ext cx="5643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>
                <a:latin typeface="Times New Roman" panose="02020603050405020304" pitchFamily="18" charset="0"/>
                <a:cs typeface="Times New Roman" panose="02020603050405020304" pitchFamily="18" charset="0"/>
              </a:rPr>
              <a:t>Chữ viết rõ ràng, tương đối đều nét, thẳng hàng, bước đầu biết nối nét giữa chữ viết hoa với chữ viết thường trong chữ ghi tiếng.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HP001 4 hàng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3884" y="3784175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76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52E4E8-B5E7-4677-A96C-56C7E9EF7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DB786E-AACD-47A3-BA91-9A4A8DC7A014}"/>
              </a:ext>
            </a:extLst>
          </p:cNvPr>
          <p:cNvSpPr/>
          <p:nvPr/>
        </p:nvSpPr>
        <p:spPr>
          <a:xfrm>
            <a:off x="2444158" y="1771311"/>
            <a:ext cx="7616508" cy="2045708"/>
          </a:xfrm>
          <a:prstGeom prst="rect">
            <a:avLst/>
          </a:prstGeom>
          <a:noFill/>
        </p:spPr>
        <p:txBody>
          <a:bodyPr wrap="none" lIns="68580" tIns="34291" rIns="68580" bIns="34291" numCol="1">
            <a:prstTxWarp prst="textTriangle">
              <a:avLst>
                <a:gd name="adj" fmla="val 30003"/>
              </a:avLst>
            </a:prstTxWarp>
            <a:spAutoFit/>
          </a:bodyPr>
          <a:lstStyle/>
          <a:p>
            <a:pPr algn="ctr" defTabSz="685783"/>
            <a:r>
              <a:rPr lang="vi-VN" sz="495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CHÚC CÁC CON </a:t>
            </a:r>
          </a:p>
          <a:p>
            <a:pPr algn="ctr" defTabSz="685783"/>
            <a:r>
              <a:rPr lang="vi-VN" sz="495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CHĂM NGOAN HỌC GIỎI</a:t>
            </a:r>
            <a:endParaRPr lang="en-US" sz="4951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8045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9172" y="2298989"/>
            <a:ext cx="7572375" cy="3268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9600" dirty="0" err="1">
                <a:solidFill>
                  <a:srgbClr val="FF0000"/>
                </a:solidFill>
              </a:rPr>
              <a:t>Khởi</a:t>
            </a:r>
            <a:r>
              <a:rPr lang="en-US" sz="9600" dirty="0">
                <a:solidFill>
                  <a:srgbClr val="FF0000"/>
                </a:solidFill>
              </a:rPr>
              <a:t> </a:t>
            </a:r>
            <a:r>
              <a:rPr lang="en-US" sz="9600" dirty="0" err="1">
                <a:solidFill>
                  <a:srgbClr val="FF0000"/>
                </a:solidFill>
              </a:rPr>
              <a:t>động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2448357" y="2266010"/>
            <a:ext cx="7572375" cy="16673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9600" smtClean="0">
                <a:solidFill>
                  <a:srgbClr val="FF0000"/>
                </a:solidFill>
              </a:rPr>
              <a:t>Khởi động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420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31598" y="121959"/>
            <a:ext cx="6571589" cy="124445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2">
              <a:avLst>
                <a:gd name="adj1" fmla="val 8670"/>
                <a:gd name="adj2" fmla="val -211"/>
              </a:avLst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cap="none" spc="0" smtClean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Cháu vẽ ông mặt trời</a:t>
            </a:r>
            <a:endParaRPr lang="en-US" sz="4000" b="1" cap="none" spc="0" dirty="0">
              <a:ln/>
              <a:solidFill>
                <a:srgbClr val="FFC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5500" y="283798"/>
            <a:ext cx="2672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Hát:</a:t>
            </a:r>
            <a:endParaRPr lang="en-US" sz="3600" dirty="0">
              <a:solidFill>
                <a:srgbClr val="FF00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29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014" y="126295"/>
            <a:ext cx="2429021" cy="1344168"/>
          </a:xfrm>
          <a:prstGeom prst="rect">
            <a:avLst/>
          </a:prstGeom>
        </p:spPr>
      </p:pic>
      <p:pic>
        <p:nvPicPr>
          <p:cNvPr id="6" name="Vũ Nguyễn Đan Nguyên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68362" y="1366415"/>
            <a:ext cx="8060980" cy="549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06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619" y="2300284"/>
            <a:ext cx="7572375" cy="1667311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 err="1">
                <a:solidFill>
                  <a:srgbClr val="FF0000"/>
                </a:solidFill>
              </a:rPr>
              <a:t>Khám</a:t>
            </a:r>
            <a:r>
              <a:rPr lang="en-US" sz="9600" dirty="0">
                <a:solidFill>
                  <a:srgbClr val="FF0000"/>
                </a:solidFill>
              </a:rPr>
              <a:t> </a:t>
            </a:r>
            <a:r>
              <a:rPr lang="en-US" sz="9600" dirty="0" err="1">
                <a:solidFill>
                  <a:srgbClr val="FF0000"/>
                </a:solidFill>
              </a:rPr>
              <a:t>phá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33649" y="0"/>
            <a:ext cx="1458351" cy="1659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398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1739" y="842199"/>
            <a:ext cx="74028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li?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30240" y="2041131"/>
            <a:ext cx="20345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4 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li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30240" y="2930296"/>
            <a:ext cx="20040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 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li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60696" y="3850099"/>
            <a:ext cx="20040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4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li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088270" y="2994741"/>
            <a:ext cx="704996" cy="7049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84"/>
          <a:stretch/>
        </p:blipFill>
        <p:spPr>
          <a:xfrm>
            <a:off x="8810069" y="1643216"/>
            <a:ext cx="2701637" cy="33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402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1739" y="842199"/>
            <a:ext cx="76545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li?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30240" y="2041131"/>
            <a:ext cx="20345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 ô li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59707" y="4249075"/>
            <a:ext cx="21451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6 ô li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30240" y="3145103"/>
            <a:ext cx="20040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 ô li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059707" y="2178884"/>
            <a:ext cx="704996" cy="7049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84"/>
          <a:stretch/>
        </p:blipFill>
        <p:spPr>
          <a:xfrm>
            <a:off x="8810069" y="1643216"/>
            <a:ext cx="2701637" cy="33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83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68191" y="818093"/>
            <a:ext cx="590725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30240" y="2041131"/>
            <a:ext cx="19864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30240" y="3057854"/>
            <a:ext cx="20970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2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02213" y="4009018"/>
            <a:ext cx="19559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3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052537" y="2106133"/>
            <a:ext cx="704996" cy="7049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84"/>
          <a:stretch/>
        </p:blipFill>
        <p:spPr>
          <a:xfrm>
            <a:off x="8810069" y="1643216"/>
            <a:ext cx="2701637" cy="33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8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48223" y="2812472"/>
            <a:ext cx="7409486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900" smtClean="0">
                <a:latin typeface="Arial-SGK-TV" pitchFamily="2" charset="0"/>
                <a:cs typeface="Arial-SGK-TV" pitchFamily="2" charset="0"/>
              </a:rPr>
              <a:t>Nét cong dưới nối liền nét lượn hai đầu và nét lượn ngang.</a:t>
            </a:r>
            <a:endParaRPr lang="en-US" sz="29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1090141-E946-499F-B684-95ABE57E6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14398"/>
            <a:ext cx="0" cy="0"/>
          </a:xfrm>
        </p:spPr>
        <p:txBody>
          <a:bodyPr>
            <a:noAutofit/>
          </a:bodyPr>
          <a:lstStyle/>
          <a:p>
            <a:endParaRPr lang="vi-V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84"/>
          <a:stretch/>
        </p:blipFill>
        <p:spPr>
          <a:xfrm>
            <a:off x="580470" y="1630594"/>
            <a:ext cx="3063276" cy="40094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2585" y="200289"/>
            <a:ext cx="4950381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3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924</TotalTime>
  <Words>533</Words>
  <Application>Microsoft Office PowerPoint</Application>
  <PresentationFormat>Widescreen</PresentationFormat>
  <Paragraphs>64</Paragraphs>
  <Slides>20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微软雅黑</vt:lpstr>
      <vt:lpstr>SimSun</vt:lpstr>
      <vt:lpstr>SimSun</vt:lpstr>
      <vt:lpstr>Arial</vt:lpstr>
      <vt:lpstr>Arial-Rounded</vt:lpstr>
      <vt:lpstr>Arial-SGK-TV</vt:lpstr>
      <vt:lpstr>Calibri</vt:lpstr>
      <vt:lpstr>等线</vt:lpstr>
      <vt:lpstr>等线 Light</vt:lpstr>
      <vt:lpstr>Gadugi</vt:lpstr>
      <vt:lpstr>HP001</vt:lpstr>
      <vt:lpstr>HP001 4 hàng</vt:lpstr>
      <vt:lpstr>HP001 5H</vt:lpstr>
      <vt:lpstr>Times New Roman</vt:lpstr>
      <vt:lpstr>UTM Avo</vt:lpstr>
      <vt:lpstr>UTM Cookies</vt:lpstr>
      <vt:lpstr>Wingdings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102</cp:revision>
  <dcterms:created xsi:type="dcterms:W3CDTF">2021-06-19T03:09:12Z</dcterms:created>
  <dcterms:modified xsi:type="dcterms:W3CDTF">2021-11-18T08:30:41Z</dcterms:modified>
</cp:coreProperties>
</file>