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4" r:id="rId2"/>
    <p:sldId id="316" r:id="rId3"/>
    <p:sldId id="302" r:id="rId4"/>
    <p:sldId id="303" r:id="rId5"/>
    <p:sldId id="285" r:id="rId6"/>
    <p:sldId id="282" r:id="rId7"/>
    <p:sldId id="260" r:id="rId8"/>
    <p:sldId id="284" r:id="rId9"/>
    <p:sldId id="263" r:id="rId10"/>
    <p:sldId id="269" r:id="rId11"/>
    <p:sldId id="276" r:id="rId12"/>
    <p:sldId id="261" r:id="rId13"/>
    <p:sldId id="275" r:id="rId14"/>
    <p:sldId id="286" r:id="rId15"/>
    <p:sldId id="287" r:id="rId16"/>
    <p:sldId id="319" r:id="rId17"/>
    <p:sldId id="31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2254"/>
    <a:srgbClr val="FECB70"/>
    <a:srgbClr val="000000"/>
    <a:srgbClr val="3333FF"/>
    <a:srgbClr val="E70586"/>
    <a:srgbClr val="F9F4F1"/>
    <a:srgbClr val="A1C0F7"/>
    <a:srgbClr val="44B3FE"/>
    <a:srgbClr val="1EA3FE"/>
    <a:srgbClr val="006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4" autoAdjust="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79E2F-3537-4DC3-9707-1039A879810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2FFB6-248D-4803-97FD-B2CC68C6A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2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: Đặt câu hỏi ai là con của ai? Dựa vào đâu mà em biết ai là con ai?</a:t>
            </a:r>
          </a:p>
          <a:p>
            <a:r>
              <a:rPr lang="en-US" dirty="0"/>
              <a:t>? Nếu không có sự sinh sản thì điều gì sẽ xảy ra.</a:t>
            </a:r>
          </a:p>
          <a:p>
            <a:r>
              <a:rPr lang="en-US" dirty="0"/>
              <a:t>? Trong các hình trên theo em ai là nam ai là nữ? Vì sao em biết.</a:t>
            </a:r>
          </a:p>
          <a:p>
            <a:r>
              <a:rPr lang="en-US" dirty="0"/>
              <a:t>GV dẫn dắt HS vào bài mới.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2FFB6-248D-4803-97FD-B2CC68C6A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3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:? Trong các hình trên theo em ai là nam ai là nữ? Vì sao em biết.</a:t>
            </a:r>
          </a:p>
          <a:p>
            <a:r>
              <a:rPr lang="en-US"/>
              <a:t>GV dẫn dắt HS vào bài mới.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2FFB6-248D-4803-97FD-B2CC68C6A3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7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95C3-7D80-42E7-8645-C5D2DC854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EC42D-E641-46DF-93A7-E6323AC7E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A52D6-9948-4BF7-8C6E-1AB3996C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EEE33-199E-4496-A82C-E4D683D3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631FF-152B-4330-9232-BE14E5BD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175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320A-938E-455F-B473-3C9BF10B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4EE82-0A6E-4918-88D5-5C1BEE980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CD7F-A8A8-4049-BAF4-F6149755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2E1D-4064-4271-8401-7AF5016F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96EB2-1BB6-4804-BD47-77D89D9F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18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ADB25-8A56-435B-B153-E890E6399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7F9CB-6143-447D-B2D9-CF647D483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CED8F-8ABB-4147-A805-719B047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115C7-41D0-43E2-9C9C-7F9DDB7F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EA31-1832-4B1D-BC97-31764B07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58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A068-41A0-4C57-A792-3E6AEDB6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3EDD-9E75-4676-B162-6948418D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1DE26-FF6B-4A44-A1CE-E8F1698C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F44C5-385D-4D88-973B-B8B99109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A2A44-CB90-4806-95A1-8F2994E9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704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4482-1AE5-4EF9-BB97-D93AEA99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AE2B7-956E-434D-B93C-33D8BB267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B9C3C-80D4-4906-81AC-3E4B936F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65B46-DD9F-4D46-9A71-1FE5DE89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FF3F7-2EEF-4D95-8EA7-F2DAD6F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17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2B8F-B481-4EA2-8EA1-C5F8A4BD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8089-90CA-4154-B0D7-EAF0DFDE0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C228F-C2B4-4471-9AC2-019185C66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503DC-060F-4673-B765-85063486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89B88-6E72-4D31-8C8E-F47DBD6B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652EB-03A5-4CEE-BE54-B65307FA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577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05BA-D70D-48A9-B832-800ED498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167BD-EF0E-4A66-AD20-E1B53E2D7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2DCAF-4E82-44D1-8D1F-A886309E9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38452-1A49-4CD1-9F90-4A327352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A8B36-6BDE-4F29-ABC0-B36ABE2DF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F1FC7-9273-4E0E-874A-C36FC329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A1B75-5C2E-48F7-B771-4C498FFF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0415E8-7A0F-4460-AD8B-F916CB1A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8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F5E5-0B91-49A3-8C5A-94D5FC7C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A2B11-9F49-44D8-B5F8-5C17CB82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AEBD7-2BBF-4530-B358-E63E72D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6A28E-921B-427C-AB41-D73E6CCE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679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D9F1C-130D-4D2C-A295-CE4F7CD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C92EE-CCCE-4D76-A2FC-37ACA9D8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B56A2-E464-4A71-A617-E8447B78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71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90B5-91D8-4AC4-93C2-A32A4CA6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E5C3A-914A-4F77-9259-01593EEE7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80EE5-3A8F-4BB7-9273-F744B4C3C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685D9-3B8F-4FC0-BDD8-1F353338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EEB1B-FA5B-4006-AC1B-A526CBF9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506CC-E847-4076-B752-A9FD0D29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89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273D-B520-407A-B8BA-A9AFB93F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9AFD6-D8F6-46BF-A499-194A5AA19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91784-7313-492C-B0EE-8C6F00339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7E540-38E7-4577-98E4-8972546A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BDAEE-709E-44DB-AA37-F78AFCE0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38A49-5F20-47D4-8129-295B6DFE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193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DCED4B-60A8-47F9-A1B1-72DC2EBE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68552-BA3B-494B-9920-950A2919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611C-EA33-4CB8-A1EE-733260BC6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F15D-E9D2-46D1-96B0-21DA54B99A1C}" type="datetimeFigureOut">
              <a:rPr lang="vi-VN" smtClean="0"/>
              <a:t>02/08/2022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2AD5-C631-4A92-ABBD-388D28C0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B696-216B-4D62-A40D-242AD0C1A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44EC-9012-4A7F-A1B0-B7D76CCBC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384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1"/>
            </a:gs>
            <a:gs pos="47000">
              <a:schemeClr val="bg1"/>
            </a:gs>
            <a:gs pos="95000">
              <a:schemeClr val="accent1">
                <a:lumMod val="45000"/>
                <a:lumOff val="5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EFE469-18F2-4405-AF0D-66571422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D9C7543-6659-4F8C-B3E9-5087F67203A2}"/>
              </a:ext>
            </a:extLst>
          </p:cNvPr>
          <p:cNvGrpSpPr/>
          <p:nvPr/>
        </p:nvGrpSpPr>
        <p:grpSpPr>
          <a:xfrm>
            <a:off x="547469" y="1365511"/>
            <a:ext cx="2021510" cy="2515048"/>
            <a:chOff x="553037" y="1365511"/>
            <a:chExt cx="2021510" cy="25150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1150B15-0212-439F-8DBC-B84D4E1B4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037" y="1365511"/>
              <a:ext cx="2021510" cy="202151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9D94C1-03F9-457B-9CF7-AD1F773F583D}"/>
                </a:ext>
              </a:extLst>
            </p:cNvPr>
            <p:cNvSpPr txBox="1"/>
            <p:nvPr/>
          </p:nvSpPr>
          <p:spPr>
            <a:xfrm>
              <a:off x="1096795" y="3480449"/>
              <a:ext cx="933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E8C1F4-2E08-4A52-A66C-7DFB03395283}"/>
              </a:ext>
            </a:extLst>
          </p:cNvPr>
          <p:cNvGrpSpPr/>
          <p:nvPr/>
        </p:nvGrpSpPr>
        <p:grpSpPr>
          <a:xfrm>
            <a:off x="3322779" y="1365511"/>
            <a:ext cx="2089216" cy="2515048"/>
            <a:chOff x="3322779" y="1365511"/>
            <a:chExt cx="2089216" cy="25150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91B237-F85D-4BD6-BFEB-68148186A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2779" y="1365511"/>
              <a:ext cx="2089216" cy="202151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31C435-502B-4BF4-823F-18AC623D162A}"/>
                </a:ext>
              </a:extLst>
            </p:cNvPr>
            <p:cNvSpPr txBox="1"/>
            <p:nvPr/>
          </p:nvSpPr>
          <p:spPr>
            <a:xfrm>
              <a:off x="3817332" y="3480449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39F38A-F5CE-41B5-BF7F-E84B14B40865}"/>
              </a:ext>
            </a:extLst>
          </p:cNvPr>
          <p:cNvGrpSpPr/>
          <p:nvPr/>
        </p:nvGrpSpPr>
        <p:grpSpPr>
          <a:xfrm>
            <a:off x="6208088" y="1365511"/>
            <a:ext cx="2021511" cy="2515048"/>
            <a:chOff x="6208088" y="1365511"/>
            <a:chExt cx="2021511" cy="251504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C99308-75C1-4C78-AC1A-C9D8D45B7C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025" r="10629"/>
            <a:stretch/>
          </p:blipFill>
          <p:spPr>
            <a:xfrm>
              <a:off x="6208088" y="1365511"/>
              <a:ext cx="2021511" cy="202151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6F085D-0DF7-40E1-9F8A-AE9D8546FC12}"/>
                </a:ext>
              </a:extLst>
            </p:cNvPr>
            <p:cNvSpPr txBox="1"/>
            <p:nvPr/>
          </p:nvSpPr>
          <p:spPr>
            <a:xfrm>
              <a:off x="6986865" y="3480449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CB46A5-4B8C-42D5-87D3-9767F6DA93C8}"/>
              </a:ext>
            </a:extLst>
          </p:cNvPr>
          <p:cNvGrpSpPr/>
          <p:nvPr/>
        </p:nvGrpSpPr>
        <p:grpSpPr>
          <a:xfrm>
            <a:off x="8957793" y="1365511"/>
            <a:ext cx="2201619" cy="2515048"/>
            <a:chOff x="8957793" y="1365511"/>
            <a:chExt cx="2201619" cy="25150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CF3CF0-BFB0-4BD8-B307-44B2124D0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784" r="17482"/>
            <a:stretch/>
          </p:blipFill>
          <p:spPr>
            <a:xfrm>
              <a:off x="8957793" y="1365511"/>
              <a:ext cx="2201619" cy="202151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FDE881-D8C5-463E-A5B1-5D9963CA2010}"/>
                </a:ext>
              </a:extLst>
            </p:cNvPr>
            <p:cNvSpPr txBox="1"/>
            <p:nvPr/>
          </p:nvSpPr>
          <p:spPr>
            <a:xfrm>
              <a:off x="9784690" y="3480449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A1865C-0154-411A-88CD-B56A3A3AFACD}"/>
              </a:ext>
            </a:extLst>
          </p:cNvPr>
          <p:cNvGrpSpPr/>
          <p:nvPr/>
        </p:nvGrpSpPr>
        <p:grpSpPr>
          <a:xfrm>
            <a:off x="640912" y="4087097"/>
            <a:ext cx="1887918" cy="2508928"/>
            <a:chOff x="622373" y="4104532"/>
            <a:chExt cx="1887918" cy="25089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B85269-8AEB-44C9-9A94-EA4669F42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3817"/>
            <a:stretch/>
          </p:blipFill>
          <p:spPr>
            <a:xfrm>
              <a:off x="622373" y="4104532"/>
              <a:ext cx="1887918" cy="199476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473B94-9883-42CA-BBEC-42610476909B}"/>
                </a:ext>
              </a:extLst>
            </p:cNvPr>
            <p:cNvSpPr txBox="1"/>
            <p:nvPr/>
          </p:nvSpPr>
          <p:spPr>
            <a:xfrm>
              <a:off x="1044572" y="6213350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24B37E-6416-4C0D-8397-7AB33450B5C8}"/>
              </a:ext>
            </a:extLst>
          </p:cNvPr>
          <p:cNvGrpSpPr/>
          <p:nvPr/>
        </p:nvGrpSpPr>
        <p:grpSpPr>
          <a:xfrm>
            <a:off x="3297916" y="4104532"/>
            <a:ext cx="1887918" cy="2508928"/>
            <a:chOff x="3322779" y="4104532"/>
            <a:chExt cx="1887918" cy="25089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F5C0E5-D8C3-413B-A5A9-B591CA1B9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283" r="13591"/>
            <a:stretch/>
          </p:blipFill>
          <p:spPr>
            <a:xfrm>
              <a:off x="3322779" y="4104532"/>
              <a:ext cx="1887918" cy="194149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ED9E14-9331-46E8-8485-88E62EAF6FC9}"/>
                </a:ext>
              </a:extLst>
            </p:cNvPr>
            <p:cNvSpPr txBox="1"/>
            <p:nvPr/>
          </p:nvSpPr>
          <p:spPr>
            <a:xfrm>
              <a:off x="3817332" y="6213350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b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7551EC-D421-40EF-A21F-8D492FA42A99}"/>
              </a:ext>
            </a:extLst>
          </p:cNvPr>
          <p:cNvGrpSpPr/>
          <p:nvPr/>
        </p:nvGrpSpPr>
        <p:grpSpPr>
          <a:xfrm>
            <a:off x="6341681" y="4150458"/>
            <a:ext cx="1887918" cy="2526363"/>
            <a:chOff x="6341681" y="4087097"/>
            <a:chExt cx="1887918" cy="252636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EEE2A63-D0D3-4753-B070-6C60D83F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41681" y="4087097"/>
              <a:ext cx="1887918" cy="194341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F4CCB6-E22F-4ED2-A65E-2F5729C241E2}"/>
                </a:ext>
              </a:extLst>
            </p:cNvPr>
            <p:cNvSpPr txBox="1"/>
            <p:nvPr/>
          </p:nvSpPr>
          <p:spPr>
            <a:xfrm>
              <a:off x="6875825" y="6213350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B0DFC8-677B-4D6B-9D0B-BDB93A7EC21D}"/>
              </a:ext>
            </a:extLst>
          </p:cNvPr>
          <p:cNvGrpSpPr/>
          <p:nvPr/>
        </p:nvGrpSpPr>
        <p:grpSpPr>
          <a:xfrm>
            <a:off x="8957793" y="4077851"/>
            <a:ext cx="1771601" cy="2518174"/>
            <a:chOff x="9164812" y="4095286"/>
            <a:chExt cx="1771601" cy="251817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21A72E-5E77-4B11-8EBC-5D6CDF78F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134" r="5596" b="17066"/>
            <a:stretch/>
          </p:blipFill>
          <p:spPr>
            <a:xfrm>
              <a:off x="9164812" y="4095286"/>
              <a:ext cx="1771601" cy="19352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2523F1-E62B-4C6C-992A-B5DA86ECCD26}"/>
                </a:ext>
              </a:extLst>
            </p:cNvPr>
            <p:cNvSpPr txBox="1"/>
            <p:nvPr/>
          </p:nvSpPr>
          <p:spPr>
            <a:xfrm>
              <a:off x="9626070" y="6213350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d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28AA26B-8E3F-4229-AA2E-8EDC4C6F7105}"/>
              </a:ext>
            </a:extLst>
          </p:cNvPr>
          <p:cNvSpPr/>
          <p:nvPr/>
        </p:nvSpPr>
        <p:spPr>
          <a:xfrm>
            <a:off x="4783363" y="388465"/>
            <a:ext cx="23040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LÀ AI </a:t>
            </a:r>
          </a:p>
        </p:txBody>
      </p:sp>
      <p:pic>
        <p:nvPicPr>
          <p:cNvPr id="21" name="Picture 11" descr="Picture2">
            <a:extLst>
              <a:ext uri="{FF2B5EF4-FFF2-40B4-BE49-F238E27FC236}">
                <a16:creationId xmlns:a16="http://schemas.microsoft.com/office/drawing/2014/main" id="{B29832F3-1BC5-4F2D-96C3-7F8877B013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216">
            <a:off x="3936847" y="201094"/>
            <a:ext cx="811347" cy="85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4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 descr="Kết quả hình ảnh | Dấu chấm hỏi, Hình gif, Hình ảnh">
            <a:extLst>
              <a:ext uri="{FF2B5EF4-FFF2-40B4-BE49-F238E27FC236}">
                <a16:creationId xmlns:a16="http://schemas.microsoft.com/office/drawing/2014/main" id="{1A0CEDA5-7F8A-37F0-B246-1E7B88996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1588"/>
            <a:ext cx="35814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C5B56710-E396-11E3-85E2-1CDE0C5F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112713"/>
            <a:ext cx="78486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- Khi một em bé mới sinh dựa </a:t>
            </a: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vào cơ quan nào của cơ thể để biết được đó là bé trai hay bé gái?</a:t>
            </a:r>
          </a:p>
        </p:txBody>
      </p:sp>
      <p:pic>
        <p:nvPicPr>
          <p:cNvPr id="13316" name="Picture 11" descr="Chuyên đề giáo dục kỹ năng sống lớp hai 3 “phòng, tránh xâm hại đối với">
            <a:extLst>
              <a:ext uri="{FF2B5EF4-FFF2-40B4-BE49-F238E27FC236}">
                <a16:creationId xmlns:a16="http://schemas.microsoft.com/office/drawing/2014/main" id="{EA00C792-4260-F0A8-A062-C46DADE4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862513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b_baby_boy_hb">
            <a:extLst>
              <a:ext uri="{FF2B5EF4-FFF2-40B4-BE49-F238E27FC236}">
                <a16:creationId xmlns:a16="http://schemas.microsoft.com/office/drawing/2014/main" id="{F22ABEBA-86D6-334B-6C44-64CA720343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55086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_car_hb">
            <a:extLst>
              <a:ext uri="{FF2B5EF4-FFF2-40B4-BE49-F238E27FC236}">
                <a16:creationId xmlns:a16="http://schemas.microsoft.com/office/drawing/2014/main" id="{DBCFF1FD-18F0-69F4-54A5-5CBD733E80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891088"/>
            <a:ext cx="5540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a_apple_hb">
            <a:extLst>
              <a:ext uri="{FF2B5EF4-FFF2-40B4-BE49-F238E27FC236}">
                <a16:creationId xmlns:a16="http://schemas.microsoft.com/office/drawing/2014/main" id="{FA60D209-E3F0-A847-CFC1-B0DDF0BA74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06713"/>
            <a:ext cx="4619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79EA3029-703B-C18A-BE19-EE59EAE20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41625"/>
            <a:ext cx="49244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>
                <a:solidFill>
                  <a:srgbClr val="110DC8"/>
                </a:solidFill>
                <a:latin typeface="Times New Roman" panose="02020603050405020304" pitchFamily="18" charset="0"/>
              </a:rPr>
              <a:t>Cơ quan tuần hoàn.</a:t>
            </a:r>
            <a:endParaRPr lang="en-US" altLang="en-US" sz="4000" b="1">
              <a:solidFill>
                <a:srgbClr val="110D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7056253-A252-92DB-6F21-7CD30649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92800"/>
            <a:ext cx="5795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>
                <a:solidFill>
                  <a:srgbClr val="110DC8"/>
                </a:solidFill>
                <a:latin typeface="Times New Roman" panose="02020603050405020304" pitchFamily="18" charset="0"/>
              </a:rPr>
              <a:t>Cơ quan hô hấp.</a:t>
            </a:r>
            <a:endParaRPr lang="en-US" altLang="en-US" sz="4000" b="1">
              <a:solidFill>
                <a:srgbClr val="110D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CF67C24C-E37C-BD45-DF9E-9A365C765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3846513"/>
            <a:ext cx="5538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>
                <a:solidFill>
                  <a:srgbClr val="110DC8"/>
                </a:solidFill>
                <a:latin typeface="Times New Roman" panose="02020603050405020304" pitchFamily="18" charset="0"/>
              </a:rPr>
              <a:t>Cơ quan tiêu hóa.</a:t>
            </a:r>
            <a:endParaRPr lang="en-US" altLang="en-US" sz="4000" b="1">
              <a:solidFill>
                <a:srgbClr val="110D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A454B382-2CBF-5EE1-C0CC-2C28AD73E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37113"/>
            <a:ext cx="45450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>
                <a:solidFill>
                  <a:srgbClr val="110DC8"/>
                </a:solidFill>
                <a:latin typeface="Times New Roman" panose="02020603050405020304" pitchFamily="18" charset="0"/>
              </a:rPr>
              <a:t>Cơ quan sinh dục.</a:t>
            </a:r>
            <a:endParaRPr lang="en-US" altLang="en-US" sz="4000" b="1">
              <a:solidFill>
                <a:srgbClr val="110DC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2" descr="d dog wapday com">
            <a:extLst>
              <a:ext uri="{FF2B5EF4-FFF2-40B4-BE49-F238E27FC236}">
                <a16:creationId xmlns:a16="http://schemas.microsoft.com/office/drawing/2014/main" id="{03F05E7D-02DD-44D8-EB65-B4FBDD872A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5768975"/>
            <a:ext cx="5540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 sai lầm của cha mẹ khi giáo dục giới tính cho trẻ - VnExpress Đời sống">
            <a:extLst>
              <a:ext uri="{FF2B5EF4-FFF2-40B4-BE49-F238E27FC236}">
                <a16:creationId xmlns:a16="http://schemas.microsoft.com/office/drawing/2014/main" id="{2FA74CFE-7EEE-893F-D620-EAA59D77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90360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D0BCC3-0A61-9364-A566-A723580D29E6}"/>
              </a:ext>
            </a:extLst>
          </p:cNvPr>
          <p:cNvSpPr/>
          <p:nvPr/>
        </p:nvSpPr>
        <p:spPr>
          <a:xfrm>
            <a:off x="345681" y="963976"/>
            <a:ext cx="118463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SỰ KHÁC BIỆT GIỮA NAM VÀ NỮ VỀ MẶT SINH HỌC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>
            <a:extLst>
              <a:ext uri="{FF2B5EF4-FFF2-40B4-BE49-F238E27FC236}">
                <a16:creationId xmlns:a16="http://schemas.microsoft.com/office/drawing/2014/main" id="{B6AF5047-915F-AD90-065E-A54BD77D7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8600"/>
            <a:ext cx="7010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751" name="AutoShape 7">
            <a:extLst>
              <a:ext uri="{FF2B5EF4-FFF2-40B4-BE49-F238E27FC236}">
                <a16:creationId xmlns:a16="http://schemas.microsoft.com/office/drawing/2014/main" id="{67260FE3-C5A4-E554-B73E-621C2AF3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35" y="1434699"/>
            <a:ext cx="11620500" cy="495141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Times New Roman"/>
              </a:rPr>
              <a:t>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Times New Roman"/>
              </a:rPr>
              <a:t>    </a:t>
            </a:r>
            <a:r>
              <a:rPr lang="en-US" sz="4000" b="1" dirty="0" err="1">
                <a:latin typeface="Times New Roman"/>
              </a:rPr>
              <a:t>Ngoài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những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đặc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điểm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chung</a:t>
            </a:r>
            <a:r>
              <a:rPr lang="en-US" sz="4000" b="1" dirty="0">
                <a:latin typeface="Times New Roman"/>
              </a:rPr>
              <a:t>, </a:t>
            </a:r>
            <a:r>
              <a:rPr lang="en-US" sz="4000" b="1" dirty="0" err="1">
                <a:latin typeface="Times New Roman"/>
              </a:rPr>
              <a:t>giữa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nam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và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nữ</a:t>
            </a:r>
            <a:r>
              <a:rPr lang="en-US" sz="4000" b="1" dirty="0">
                <a:latin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Times New Roman"/>
              </a:rPr>
              <a:t>có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sự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khác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biệt</a:t>
            </a:r>
            <a:r>
              <a:rPr lang="en-US" sz="4000" b="1" dirty="0">
                <a:latin typeface="Times New Roman"/>
              </a:rPr>
              <a:t>, </a:t>
            </a:r>
            <a:r>
              <a:rPr lang="en-US" sz="4000" b="1" dirty="0" err="1">
                <a:latin typeface="Times New Roman"/>
              </a:rPr>
              <a:t>trong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đó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sự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khác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biệt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cơ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bản</a:t>
            </a:r>
            <a:r>
              <a:rPr lang="en-US" sz="4000" b="1" dirty="0">
                <a:latin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Times New Roman"/>
              </a:rPr>
              <a:t>về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cấu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tạo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và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chức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năng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của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cơ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quan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sinh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dục</a:t>
            </a:r>
            <a:r>
              <a:rPr lang="en-US" sz="4000" b="1" dirty="0">
                <a:latin typeface="Times New Roman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Times New Roman"/>
              </a:rPr>
              <a:t>Đến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một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độ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tuổi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nhất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định</a:t>
            </a:r>
            <a:r>
              <a:rPr lang="en-US" sz="4000" b="1" dirty="0">
                <a:latin typeface="Times New Roman"/>
              </a:rPr>
              <a:t>, </a:t>
            </a:r>
            <a:r>
              <a:rPr lang="en-US" sz="4000" b="1" dirty="0" err="1">
                <a:latin typeface="Times New Roman"/>
              </a:rPr>
              <a:t>cơ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quan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sinh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dục</a:t>
            </a:r>
            <a:endParaRPr lang="en-US" sz="4000" b="1" dirty="0"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phát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triển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làm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cho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cơ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thể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nam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và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nữ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có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nhiều</a:t>
            </a:r>
            <a:r>
              <a:rPr lang="en-US" sz="4000" b="1" dirty="0">
                <a:latin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Times New Roman"/>
              </a:rPr>
              <a:t>điểm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khác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biệt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về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mặt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sinh</a:t>
            </a:r>
            <a:r>
              <a:rPr lang="en-US" sz="4000" b="1" dirty="0">
                <a:latin typeface="Times New Roman"/>
              </a:rPr>
              <a:t> </a:t>
            </a:r>
            <a:r>
              <a:rPr lang="en-US" sz="4000" b="1" dirty="0" err="1">
                <a:latin typeface="Times New Roman"/>
              </a:rPr>
              <a:t>học</a:t>
            </a:r>
            <a:r>
              <a:rPr lang="en-US" sz="4000" b="1" dirty="0">
                <a:latin typeface="Times New Roman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1 điều về tinh trùng mọi người thường tin là đúng nhưng thực tế lại hoàn  toàn sai | Vinmec">
            <a:extLst>
              <a:ext uri="{FF2B5EF4-FFF2-40B4-BE49-F238E27FC236}">
                <a16:creationId xmlns:a16="http://schemas.microsoft.com/office/drawing/2014/main" id="{00AC59F7-4D9D-0C71-D6EC-1838588C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5400"/>
            <a:ext cx="62865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Những dấu hiệu khi trứng làm tổ trong tử cung - Tư Vấn Sức khỏe trực tuyến">
            <a:extLst>
              <a:ext uri="{FF2B5EF4-FFF2-40B4-BE49-F238E27FC236}">
                <a16:creationId xmlns:a16="http://schemas.microsoft.com/office/drawing/2014/main" id="{70B2C3BF-63C2-E3EF-5B05-8737AE03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58578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>
            <a:extLst>
              <a:ext uri="{FF2B5EF4-FFF2-40B4-BE49-F238E27FC236}">
                <a16:creationId xmlns:a16="http://schemas.microsoft.com/office/drawing/2014/main" id="{16FA01A9-EF8A-88E5-7967-33D7B35F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4049713"/>
            <a:ext cx="5857875" cy="2122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110DC8"/>
                </a:solidFill>
                <a:latin typeface="Times New Roman" panose="02020603050405020304" pitchFamily="18" charset="0"/>
              </a:rPr>
              <a:t>- Nam thường có râu, cơ quan sinh dục nam tạo ra tinh trùng.</a:t>
            </a:r>
          </a:p>
        </p:txBody>
      </p:sp>
      <p:sp>
        <p:nvSpPr>
          <p:cNvPr id="13317" name="Text Box 6">
            <a:extLst>
              <a:ext uri="{FF2B5EF4-FFF2-40B4-BE49-F238E27FC236}">
                <a16:creationId xmlns:a16="http://schemas.microsoft.com/office/drawing/2014/main" id="{5A4B8E27-F021-9B71-9DCA-ADFC1DF17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91000"/>
            <a:ext cx="5172075" cy="212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- Nữ có kinh nguyệt, cơ quan sinh dục nữ tạo ra trứng.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AutoShape 7">
            <a:extLst>
              <a:ext uri="{FF2B5EF4-FFF2-40B4-BE49-F238E27FC236}">
                <a16:creationId xmlns:a16="http://schemas.microsoft.com/office/drawing/2014/main" id="{D4B9B83A-9674-CFBD-BEB0-C82A2639B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flowChartAlternateProcess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2.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Một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số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quan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niệm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xã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hội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về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vai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trò</a:t>
            </a:r>
            <a:endParaRPr lang="en-US" altLang="vi-VN" sz="40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của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nam</a:t>
            </a:r>
            <a:endParaRPr lang="en-US" altLang="vi-VN" sz="40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nữ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4B20CBE6-A5E2-24C5-1F34-2AAD8DCAA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724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984E84C0-733E-89FC-CD1D-9B74E578E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991198E2-A0F5-BAC7-3317-BE0CF8279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5029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F81AA706-925E-4373-385E-D6BF6A55A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524250"/>
            <a:ext cx="49244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18BAC-38C3-A27F-478D-E20084F26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6050"/>
            <a:ext cx="10404513" cy="13716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4" descr="Cau hoi">
            <a:extLst>
              <a:ext uri="{FF2B5EF4-FFF2-40B4-BE49-F238E27FC236}">
                <a16:creationId xmlns:a16="http://schemas.microsoft.com/office/drawing/2014/main" id="{93FDD1FA-4A71-F841-55B0-9A7E2B0F9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2" y="-246043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0203EE-1116-81CC-29F6-C8989A4A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" y="3649130"/>
            <a:ext cx="10627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E8C39-B328-11EF-D89F-5562E6AA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41" y="4440238"/>
            <a:ext cx="117045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Clr>
                <a:srgbClr val="90C226"/>
              </a:buClr>
              <a:buSzPct val="80000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9A5EB-3E24-6E62-36C5-E36F8C7C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41" y="1316210"/>
            <a:ext cx="11599718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89CDF1-F81B-630D-8809-0E4977DA62E8}"/>
              </a:ext>
            </a:extLst>
          </p:cNvPr>
          <p:cNvSpPr txBox="1"/>
          <p:nvPr/>
        </p:nvSpPr>
        <p:spPr>
          <a:xfrm>
            <a:off x="465003" y="1170023"/>
            <a:ext cx="11261993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 họ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Nam hay nữ?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Đặc điểm về mặt sinh học của nam và nữ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Nam có râu, cơ quan sinh dục tạo ra tinh trùng.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Nữ có kinh nguyệt, cơ quan sinh dục tạo ra trứng.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81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274713-D6A5-4F8E-97BB-BED968980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958E75-4B34-4DD2-B59B-ED1E88F2E126}"/>
              </a:ext>
            </a:extLst>
          </p:cNvPr>
          <p:cNvSpPr txBox="1"/>
          <p:nvPr/>
        </p:nvSpPr>
        <p:spPr>
          <a:xfrm>
            <a:off x="2500441" y="2237641"/>
            <a:ext cx="8015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Chúc các con học tốt!</a:t>
            </a:r>
          </a:p>
        </p:txBody>
      </p:sp>
    </p:spTree>
    <p:extLst>
      <p:ext uri="{BB962C8B-B14F-4D97-AF65-F5344CB8AC3E}">
        <p14:creationId xmlns:p14="http://schemas.microsoft.com/office/powerpoint/2010/main" val="326120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1"/>
            </a:gs>
            <a:gs pos="47000">
              <a:schemeClr val="bg1"/>
            </a:gs>
            <a:gs pos="95000">
              <a:schemeClr val="accent1">
                <a:lumMod val="45000"/>
                <a:lumOff val="5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D1B06-85F2-45E1-8829-7A6E768B9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D9C7543-6659-4F8C-B3E9-5087F67203A2}"/>
              </a:ext>
            </a:extLst>
          </p:cNvPr>
          <p:cNvGrpSpPr/>
          <p:nvPr/>
        </p:nvGrpSpPr>
        <p:grpSpPr>
          <a:xfrm>
            <a:off x="9440535" y="4136211"/>
            <a:ext cx="1887918" cy="2373771"/>
            <a:chOff x="553037" y="1365511"/>
            <a:chExt cx="2021510" cy="25150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1150B15-0212-439F-8DBC-B84D4E1B4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037" y="1365511"/>
              <a:ext cx="2021510" cy="202151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9D94C1-03F9-457B-9CF7-AD1F773F583D}"/>
                </a:ext>
              </a:extLst>
            </p:cNvPr>
            <p:cNvSpPr txBox="1"/>
            <p:nvPr/>
          </p:nvSpPr>
          <p:spPr>
            <a:xfrm>
              <a:off x="1096795" y="3480449"/>
              <a:ext cx="933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E8C1F4-2E08-4A52-A66C-7DFB03395283}"/>
              </a:ext>
            </a:extLst>
          </p:cNvPr>
          <p:cNvGrpSpPr/>
          <p:nvPr/>
        </p:nvGrpSpPr>
        <p:grpSpPr>
          <a:xfrm>
            <a:off x="3092661" y="4104532"/>
            <a:ext cx="2145418" cy="2508928"/>
            <a:chOff x="3322779" y="1365511"/>
            <a:chExt cx="2089216" cy="25150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91B237-F85D-4BD6-BFEB-68148186A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2779" y="1365511"/>
              <a:ext cx="2089216" cy="202151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31C435-502B-4BF4-823F-18AC623D162A}"/>
                </a:ext>
              </a:extLst>
            </p:cNvPr>
            <p:cNvSpPr txBox="1"/>
            <p:nvPr/>
          </p:nvSpPr>
          <p:spPr>
            <a:xfrm>
              <a:off x="3817332" y="3480449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39F38A-F5CE-41B5-BF7F-E84B14B40865}"/>
              </a:ext>
            </a:extLst>
          </p:cNvPr>
          <p:cNvGrpSpPr/>
          <p:nvPr/>
        </p:nvGrpSpPr>
        <p:grpSpPr>
          <a:xfrm>
            <a:off x="3036461" y="1372131"/>
            <a:ext cx="2201618" cy="2531766"/>
            <a:chOff x="6208088" y="1365511"/>
            <a:chExt cx="2021511" cy="251504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C99308-75C1-4C78-AC1A-C9D8D45B7C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025" r="10629"/>
            <a:stretch/>
          </p:blipFill>
          <p:spPr>
            <a:xfrm>
              <a:off x="6208088" y="1365511"/>
              <a:ext cx="2021511" cy="202151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6F085D-0DF7-40E1-9F8A-AE9D8546FC12}"/>
                </a:ext>
              </a:extLst>
            </p:cNvPr>
            <p:cNvSpPr txBox="1"/>
            <p:nvPr/>
          </p:nvSpPr>
          <p:spPr>
            <a:xfrm>
              <a:off x="6986865" y="3480449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CB46A5-4B8C-42D5-87D3-9767F6DA93C8}"/>
              </a:ext>
            </a:extLst>
          </p:cNvPr>
          <p:cNvGrpSpPr/>
          <p:nvPr/>
        </p:nvGrpSpPr>
        <p:grpSpPr>
          <a:xfrm>
            <a:off x="8957793" y="1365511"/>
            <a:ext cx="2201619" cy="2515048"/>
            <a:chOff x="8957793" y="1365511"/>
            <a:chExt cx="2201619" cy="25150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CF3CF0-BFB0-4BD8-B307-44B2124D0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784" r="17482"/>
            <a:stretch/>
          </p:blipFill>
          <p:spPr>
            <a:xfrm>
              <a:off x="8957793" y="1365511"/>
              <a:ext cx="2201619" cy="202151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FDE881-D8C5-463E-A5B1-5D9963CA2010}"/>
                </a:ext>
              </a:extLst>
            </p:cNvPr>
            <p:cNvSpPr txBox="1"/>
            <p:nvPr/>
          </p:nvSpPr>
          <p:spPr>
            <a:xfrm>
              <a:off x="9784690" y="3480449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A1865C-0154-411A-88CD-B56A3A3AFACD}"/>
              </a:ext>
            </a:extLst>
          </p:cNvPr>
          <p:cNvGrpSpPr/>
          <p:nvPr/>
        </p:nvGrpSpPr>
        <p:grpSpPr>
          <a:xfrm>
            <a:off x="1199239" y="4131828"/>
            <a:ext cx="1904900" cy="2508928"/>
            <a:chOff x="622373" y="4104532"/>
            <a:chExt cx="1887918" cy="25089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B85269-8AEB-44C9-9A94-EA4669F42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3817"/>
            <a:stretch/>
          </p:blipFill>
          <p:spPr>
            <a:xfrm>
              <a:off x="622373" y="4104532"/>
              <a:ext cx="1887918" cy="199476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473B94-9883-42CA-BBEC-42610476909B}"/>
                </a:ext>
              </a:extLst>
            </p:cNvPr>
            <p:cNvSpPr txBox="1"/>
            <p:nvPr/>
          </p:nvSpPr>
          <p:spPr>
            <a:xfrm>
              <a:off x="1044572" y="6213350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24B37E-6416-4C0D-8397-7AB33450B5C8}"/>
              </a:ext>
            </a:extLst>
          </p:cNvPr>
          <p:cNvGrpSpPr/>
          <p:nvPr/>
        </p:nvGrpSpPr>
        <p:grpSpPr>
          <a:xfrm>
            <a:off x="6956439" y="1365511"/>
            <a:ext cx="2011823" cy="2692128"/>
            <a:chOff x="3322779" y="4104532"/>
            <a:chExt cx="1887918" cy="25089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F5C0E5-D8C3-413B-A5A9-B591CA1B9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283" r="13591"/>
            <a:stretch/>
          </p:blipFill>
          <p:spPr>
            <a:xfrm>
              <a:off x="3322779" y="4104532"/>
              <a:ext cx="1887918" cy="194149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ED9E14-9331-46E8-8485-88E62EAF6FC9}"/>
                </a:ext>
              </a:extLst>
            </p:cNvPr>
            <p:cNvSpPr txBox="1"/>
            <p:nvPr/>
          </p:nvSpPr>
          <p:spPr>
            <a:xfrm>
              <a:off x="3817332" y="6213350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b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7551EC-D421-40EF-A21F-8D492FA42A99}"/>
              </a:ext>
            </a:extLst>
          </p:cNvPr>
          <p:cNvGrpSpPr/>
          <p:nvPr/>
        </p:nvGrpSpPr>
        <p:grpSpPr>
          <a:xfrm>
            <a:off x="7550447" y="4136211"/>
            <a:ext cx="1887918" cy="2477249"/>
            <a:chOff x="6341681" y="4087097"/>
            <a:chExt cx="1887918" cy="252636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EEE2A63-D0D3-4753-B070-6C60D83F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41681" y="4087097"/>
              <a:ext cx="1887918" cy="194341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F4CCB6-E22F-4ED2-A65E-2F5729C241E2}"/>
                </a:ext>
              </a:extLst>
            </p:cNvPr>
            <p:cNvSpPr txBox="1"/>
            <p:nvPr/>
          </p:nvSpPr>
          <p:spPr>
            <a:xfrm>
              <a:off x="6875825" y="6213350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B0DFC8-677B-4D6B-9D0B-BDB93A7EC21D}"/>
              </a:ext>
            </a:extLst>
          </p:cNvPr>
          <p:cNvGrpSpPr/>
          <p:nvPr/>
        </p:nvGrpSpPr>
        <p:grpSpPr>
          <a:xfrm>
            <a:off x="1185591" y="1372131"/>
            <a:ext cx="1887918" cy="2652381"/>
            <a:chOff x="9164812" y="4095286"/>
            <a:chExt cx="1771601" cy="251817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21A72E-5E77-4B11-8EBC-5D6CDF78F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134" r="5596" b="17066"/>
            <a:stretch/>
          </p:blipFill>
          <p:spPr>
            <a:xfrm>
              <a:off x="9164812" y="4095286"/>
              <a:ext cx="1771601" cy="19352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2523F1-E62B-4C6C-992A-B5DA86ECCD26}"/>
                </a:ext>
              </a:extLst>
            </p:cNvPr>
            <p:cNvSpPr txBox="1"/>
            <p:nvPr/>
          </p:nvSpPr>
          <p:spPr>
            <a:xfrm>
              <a:off x="9626070" y="6213350"/>
              <a:ext cx="849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d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28AA26B-8E3F-4229-AA2E-8EDC4C6F7105}"/>
              </a:ext>
            </a:extLst>
          </p:cNvPr>
          <p:cNvSpPr/>
          <p:nvPr/>
        </p:nvSpPr>
        <p:spPr>
          <a:xfrm>
            <a:off x="4783363" y="388465"/>
            <a:ext cx="23040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LÀ AI </a:t>
            </a:r>
          </a:p>
        </p:txBody>
      </p:sp>
      <p:pic>
        <p:nvPicPr>
          <p:cNvPr id="21" name="Picture 11" descr="Picture2">
            <a:extLst>
              <a:ext uri="{FF2B5EF4-FFF2-40B4-BE49-F238E27FC236}">
                <a16:creationId xmlns:a16="http://schemas.microsoft.com/office/drawing/2014/main" id="{B29832F3-1BC5-4F2D-96C3-7F8877B013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216">
            <a:off x="3936847" y="201094"/>
            <a:ext cx="811347" cy="85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AF413F-2DF0-41AA-83E6-73F94014B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8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4DA135-581F-44EF-85A4-C3712CE53790}"/>
              </a:ext>
            </a:extLst>
          </p:cNvPr>
          <p:cNvSpPr/>
          <p:nvPr/>
        </p:nvSpPr>
        <p:spPr>
          <a:xfrm>
            <a:off x="7145558" y="1663509"/>
            <a:ext cx="1423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55A898-51E5-4FD5-B681-A62AA139790E}"/>
              </a:ext>
            </a:extLst>
          </p:cNvPr>
          <p:cNvSpPr/>
          <p:nvPr/>
        </p:nvSpPr>
        <p:spPr>
          <a:xfrm>
            <a:off x="4628147" y="2659559"/>
            <a:ext cx="5809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hay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7832A-31C1-4D23-987A-96D19A7FB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705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0E05A0-D7D4-49F8-9175-8BD923244975}"/>
              </a:ext>
            </a:extLst>
          </p:cNvPr>
          <p:cNvSpPr txBox="1"/>
          <p:nvPr/>
        </p:nvSpPr>
        <p:spPr>
          <a:xfrm>
            <a:off x="1670744" y="1832268"/>
            <a:ext cx="7569452" cy="80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Học sinh biết đặc điểm giống và khác nhau của nam và nữ.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Hiểu vai trò của nam và nữ trong gia đình và trong xã hội.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1B0FB9-80C6-452E-BFD1-D73F9E2CE9D7}"/>
              </a:ext>
            </a:extLst>
          </p:cNvPr>
          <p:cNvSpPr txBox="1"/>
          <p:nvPr/>
        </p:nvSpPr>
        <p:spPr>
          <a:xfrm>
            <a:off x="1670744" y="3001494"/>
            <a:ext cx="996245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Phân biệt được nam và nữ dựa vào đặc điểm sinh học và đặc điểm xã hội.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63B023A4-12A7-4539-98B5-56F44AB46867}"/>
              </a:ext>
            </a:extLst>
          </p:cNvPr>
          <p:cNvSpPr/>
          <p:nvPr/>
        </p:nvSpPr>
        <p:spPr>
          <a:xfrm>
            <a:off x="955040" y="1928794"/>
            <a:ext cx="375920" cy="257417"/>
          </a:xfrm>
          <a:prstGeom prst="chevron">
            <a:avLst/>
          </a:prstGeom>
          <a:solidFill>
            <a:srgbClr val="242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D5B6C648-8511-4DE6-9709-C277744AD281}"/>
              </a:ext>
            </a:extLst>
          </p:cNvPr>
          <p:cNvSpPr/>
          <p:nvPr/>
        </p:nvSpPr>
        <p:spPr>
          <a:xfrm>
            <a:off x="955040" y="3210587"/>
            <a:ext cx="375920" cy="257417"/>
          </a:xfrm>
          <a:prstGeom prst="chevron">
            <a:avLst/>
          </a:prstGeom>
          <a:solidFill>
            <a:srgbClr val="242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EE903D-30D7-4F15-9045-F84D32AF1AE1}"/>
              </a:ext>
            </a:extLst>
          </p:cNvPr>
          <p:cNvGrpSpPr/>
          <p:nvPr/>
        </p:nvGrpSpPr>
        <p:grpSpPr>
          <a:xfrm>
            <a:off x="955040" y="3862944"/>
            <a:ext cx="10864202" cy="1379865"/>
            <a:chOff x="955040" y="4265006"/>
            <a:chExt cx="10864202" cy="13798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DBC273-D3EC-4C83-A15A-DC65C630B0EF}"/>
                </a:ext>
              </a:extLst>
            </p:cNvPr>
            <p:cNvSpPr txBox="1"/>
            <p:nvPr/>
          </p:nvSpPr>
          <p:spPr>
            <a:xfrm>
              <a:off x="1670744" y="4265006"/>
              <a:ext cx="10148498" cy="137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 i="0" dirty="0">
                  <a:effectLst/>
                  <a:latin typeface="Helvetica Neue"/>
                </a:rPr>
                <a:t>Luôn có ý thức tôn trọng mọi người cùng giới hoặc khác giới. </a:t>
              </a:r>
              <a:endParaRPr lang="en-US" sz="2000" b="1" i="0" dirty="0">
                <a:effectLst/>
                <a:latin typeface="Helvetica Neue"/>
              </a:endParaRPr>
            </a:p>
            <a:p>
              <a:pPr>
                <a:lnSpc>
                  <a:spcPct val="150000"/>
                </a:lnSpc>
              </a:pPr>
              <a:r>
                <a:rPr lang="vi-VN" sz="2000" b="1" i="0" dirty="0">
                  <a:effectLst/>
                  <a:latin typeface="Helvetica Neue"/>
                </a:rPr>
                <a:t>Đoàn kết, yêu thương giúp đỡ mọi người, bạn bè, không phân biệt nam hay nữ.</a:t>
              </a:r>
              <a:br>
                <a:rPr lang="vi-VN" b="1" dirty="0"/>
              </a:b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Arrow: Chevron 42">
              <a:extLst>
                <a:ext uri="{FF2B5EF4-FFF2-40B4-BE49-F238E27FC236}">
                  <a16:creationId xmlns:a16="http://schemas.microsoft.com/office/drawing/2014/main" id="{37B93EB4-2D92-4976-A477-C6ED6F88486F}"/>
                </a:ext>
              </a:extLst>
            </p:cNvPr>
            <p:cNvSpPr/>
            <p:nvPr/>
          </p:nvSpPr>
          <p:spPr>
            <a:xfrm>
              <a:off x="955040" y="4621091"/>
              <a:ext cx="375920" cy="257417"/>
            </a:xfrm>
            <a:prstGeom prst="chevron">
              <a:avLst/>
            </a:prstGeom>
            <a:solidFill>
              <a:srgbClr val="24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50CA13B-8BE0-3778-286B-F919AD463D92}"/>
              </a:ext>
            </a:extLst>
          </p:cNvPr>
          <p:cNvSpPr txBox="1"/>
          <p:nvPr/>
        </p:nvSpPr>
        <p:spPr>
          <a:xfrm>
            <a:off x="2497624" y="68054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9393438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AutoShape 7">
            <a:extLst>
              <a:ext uri="{FF2B5EF4-FFF2-40B4-BE49-F238E27FC236}">
                <a16:creationId xmlns:a16="http://schemas.microsoft.com/office/drawing/2014/main" id="{D4AA446F-2D99-F497-110C-572B93CB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098275" cy="68580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742950" indent="-74295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Sự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khác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nhau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giữa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nam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và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nữ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mặt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  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sinh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học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</a:p>
        </p:txBody>
      </p:sp>
      <p:pic>
        <p:nvPicPr>
          <p:cNvPr id="8195" name="Picture 1">
            <a:extLst>
              <a:ext uri="{FF2B5EF4-FFF2-40B4-BE49-F238E27FC236}">
                <a16:creationId xmlns:a16="http://schemas.microsoft.com/office/drawing/2014/main" id="{E3367025-A372-7283-9E9F-AFCED67C8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28A7076B-1173-04D4-ABCC-E7E554324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7813"/>
            <a:ext cx="1234990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20" name="Picture 4" descr="Trang 6">
            <a:extLst>
              <a:ext uri="{FF2B5EF4-FFF2-40B4-BE49-F238E27FC236}">
                <a16:creationId xmlns:a16="http://schemas.microsoft.com/office/drawing/2014/main" id="{E6543248-3F4E-716A-7312-714760523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219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EED30A5F-2CB8-6D5D-5607-3476E481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888"/>
            <a:ext cx="11909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các bạn nam và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 ở những đặc điểm gì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C9A0AFF-D959-F143-23CB-4123EF02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414" y="1965593"/>
            <a:ext cx="9067800" cy="3478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=&gt;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,…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=&gt;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Khác nhau ở: khuôn mặt, mái tóc, hình dáng...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4">
            <a:extLst>
              <a:ext uri="{FF2B5EF4-FFF2-40B4-BE49-F238E27FC236}">
                <a16:creationId xmlns:a16="http://schemas.microsoft.com/office/drawing/2014/main" id="{4AF5B8F1-E19F-88EE-2ED6-F89EE1C0B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B9A03273-80C3-66F5-86EE-E760B19C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6900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47AE86C8-C72C-8C7E-8F6B-6C34AB85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0"/>
            <a:ext cx="6299200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7EF4EA-DA69-0105-E4E3-62B533C59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99113"/>
            <a:ext cx="5257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Bạn trai thường để tóc ngắn, gọn gàng, mạnh mẽ…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6F61F-254F-D9AB-495F-5E1E91EC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5599113"/>
            <a:ext cx="5981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  Bạn gái thì để tóc dài và nhẹ             nhàng, dịu dàng...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8E545-72D4-2123-3D52-A26F33105FF7}"/>
              </a:ext>
            </a:extLst>
          </p:cNvPr>
          <p:cNvSpPr/>
          <p:nvPr/>
        </p:nvSpPr>
        <p:spPr>
          <a:xfrm>
            <a:off x="7288121" y="541831"/>
            <a:ext cx="22733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NAM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3BFE3-C3B6-A2A4-F5A3-626589C1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22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53D744-9042-85DA-2A58-838FFA5A8957}"/>
              </a:ext>
            </a:extLst>
          </p:cNvPr>
          <p:cNvSpPr/>
          <p:nvPr/>
        </p:nvSpPr>
        <p:spPr>
          <a:xfrm>
            <a:off x="1745717" y="5029200"/>
            <a:ext cx="18742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NỮ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1FE78-EBB3-2BFD-E2CA-FCC7542DB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152650"/>
            <a:ext cx="70770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713</Words>
  <Application>Microsoft Office PowerPoint</Application>
  <PresentationFormat>Widescreen</PresentationFormat>
  <Paragraphs>80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120</cp:revision>
  <dcterms:created xsi:type="dcterms:W3CDTF">2021-08-03T15:20:12Z</dcterms:created>
  <dcterms:modified xsi:type="dcterms:W3CDTF">2022-08-02T04:15:31Z</dcterms:modified>
</cp:coreProperties>
</file>