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66" r:id="rId2"/>
    <p:sldId id="443" r:id="rId3"/>
    <p:sldId id="432" r:id="rId4"/>
    <p:sldId id="467" r:id="rId5"/>
    <p:sldId id="468" r:id="rId6"/>
    <p:sldId id="469" r:id="rId7"/>
    <p:sldId id="470" r:id="rId8"/>
    <p:sldId id="460" r:id="rId9"/>
    <p:sldId id="461" r:id="rId10"/>
    <p:sldId id="472" r:id="rId11"/>
    <p:sldId id="462" r:id="rId12"/>
    <p:sldId id="473" r:id="rId13"/>
    <p:sldId id="465" r:id="rId14"/>
    <p:sldId id="464" r:id="rId15"/>
    <p:sldId id="475" r:id="rId16"/>
    <p:sldId id="476"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B2BE"/>
    <a:srgbClr val="0000CC"/>
    <a:srgbClr val="FEDEEC"/>
    <a:srgbClr val="FDCFE3"/>
    <a:srgbClr val="FF7C80"/>
    <a:srgbClr val="FF0066"/>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9274" autoAdjust="0"/>
  </p:normalViewPr>
  <p:slideViewPr>
    <p:cSldViewPr>
      <p:cViewPr>
        <p:scale>
          <a:sx n="33" d="100"/>
          <a:sy n="33" d="100"/>
        </p:scale>
        <p:origin x="-2214" y="-112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xmlns=""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xmlns=""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xmlns=""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pic>
        <p:nvPicPr>
          <p:cNvPr id="16" name="Hình ảnh 15">
            <a:extLst>
              <a:ext uri="{FF2B5EF4-FFF2-40B4-BE49-F238E27FC236}">
                <a16:creationId xmlns:a16="http://schemas.microsoft.com/office/drawing/2014/main" xmlns="" id="{C708FC56-9584-17F6-3E3C-058C5B3D0B95}"/>
              </a:ext>
            </a:extLst>
          </p:cNvPr>
          <p:cNvPicPr>
            <a:picLocks noChangeAspect="1"/>
          </p:cNvPicPr>
          <p:nvPr userDrawn="1"/>
        </p:nvPicPr>
        <p:blipFill>
          <a:blip r:embed="rId5"/>
          <a:stretch>
            <a:fillRect/>
          </a:stretch>
        </p:blipFill>
        <p:spPr>
          <a:xfrm>
            <a:off x="6490714" y="1134779"/>
            <a:ext cx="2816596" cy="1335140"/>
          </a:xfrm>
          <a:prstGeom prst="rect">
            <a:avLst/>
          </a:prstGeom>
        </p:spPr>
      </p:pic>
    </p:spTree>
    <p:extLst>
      <p:ext uri="{BB962C8B-B14F-4D97-AF65-F5344CB8AC3E}">
        <p14:creationId xmlns:p14="http://schemas.microsoft.com/office/powerpoint/2010/main" val="1727349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96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xmlns=""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16195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422475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xmlns=""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471218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xmlns=""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1633542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8973C05-8520-0A42-B6CD-9C65A2B5E665}"/>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3" name="Hình ảnh 2">
            <a:extLst>
              <a:ext uri="{FF2B5EF4-FFF2-40B4-BE49-F238E27FC236}">
                <a16:creationId xmlns:a16="http://schemas.microsoft.com/office/drawing/2014/main" xmlns="" id="{F239D790-E980-B048-0202-4F58B09156E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77056" y="65314"/>
            <a:ext cx="1195387" cy="1513837"/>
          </a:xfrm>
          <a:prstGeom prst="rect">
            <a:avLst/>
          </a:prstGeom>
        </p:spPr>
      </p:pic>
    </p:spTree>
    <p:extLst>
      <p:ext uri="{BB962C8B-B14F-4D97-AF65-F5344CB8AC3E}">
        <p14:creationId xmlns:p14="http://schemas.microsoft.com/office/powerpoint/2010/main" val="1701471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23119" y="6967583"/>
            <a:ext cx="12435839" cy="116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600" b="1" i="0" u="none" strike="noStrike" kern="1200" cap="none" spc="0" normalizeH="0" baseline="0" noProof="0">
                <a:ln>
                  <a:noFill/>
                </a:ln>
                <a:solidFill>
                  <a:srgbClr val="000000"/>
                </a:solidFill>
                <a:effectLst/>
                <a:uLnTx/>
                <a:uFillTx/>
                <a:latin typeface="SVN-Anastasia" panose="020B0606040200020203" pitchFamily="34" charset="0"/>
                <a:ea typeface="Times New Roman" panose="02020603050405020304" pitchFamily="18" charset="0"/>
                <a:cs typeface="+mn-cs"/>
              </a:rPr>
              <a:t>Quan tâm, chăm sóc người thân</a:t>
            </a:r>
            <a:endParaRPr kumimoji="0" lang="en-US" sz="6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ea typeface="+mn-ea"/>
              <a:cs typeface="Times New Roman" pitchFamily="18" charset="0"/>
            </a:endParaRPr>
          </a:p>
        </p:txBody>
      </p:sp>
      <p:sp>
        <p:nvSpPr>
          <p:cNvPr id="3" name="Hộp Văn bản 2">
            <a:extLst>
              <a:ext uri="{FF2B5EF4-FFF2-40B4-BE49-F238E27FC236}">
                <a16:creationId xmlns:a16="http://schemas.microsoft.com/office/drawing/2014/main" xmlns=""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26</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8594970C-D9CB-4068-038F-3F2791AAE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spTree>
    <p:extLst>
      <p:ext uri="{BB962C8B-B14F-4D97-AF65-F5344CB8AC3E}">
        <p14:creationId xmlns:p14="http://schemas.microsoft.com/office/powerpoint/2010/main" val="9649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4">
            <a:extLst>
              <a:ext uri="{FF2B5EF4-FFF2-40B4-BE49-F238E27FC236}">
                <a16:creationId xmlns:a16="http://schemas.microsoft.com/office/drawing/2014/main" xmlns="" id="{F106267D-A54E-762E-CE63-FAED0CAEF717}"/>
              </a:ext>
            </a:extLst>
          </p:cNvPr>
          <p:cNvSpPr txBox="1"/>
          <p:nvPr/>
        </p:nvSpPr>
        <p:spPr>
          <a:xfrm>
            <a:off x="708819" y="391180"/>
            <a:ext cx="14859000" cy="39703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a:t>
            </a:r>
            <a:r>
              <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Làm</a:t>
            </a:r>
            <a:r>
              <a:rPr kumimoji="0" lang="en-US" sz="3600" b="1" i="0" u="none" strike="noStrike" kern="1200" cap="none" spc="0" normalizeH="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món quà biết ơn</a:t>
            </a:r>
            <a:endPar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Chuẩn</a:t>
            </a:r>
            <a:r>
              <a:rPr kumimoji="0" lang="en-US" sz="3600" b="1" i="0" u="none" strike="noStrike" kern="1200" cap="none" spc="0" normalizeH="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 bị: Giấy, bìa màu, bút màu, kéo, hồ dán, ...</a:t>
            </a: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600" b="1" baseline="0">
                <a:solidFill>
                  <a:srgbClr val="000000"/>
                </a:solidFill>
                <a:latin typeface="AvantGarde" panose="00000400000000000000" pitchFamily="2" charset="0"/>
                <a:ea typeface="AvantGarde" panose="00000400000000000000" pitchFamily="2" charset="0"/>
                <a:cs typeface="AvantGarde" panose="00000400000000000000" pitchFamily="2" charset="0"/>
              </a:rPr>
              <a:t>Làm</a:t>
            </a: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 món quà tặng người thân để thể hiện lòng biết ơn của em</a:t>
            </a: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Giới</a:t>
            </a:r>
            <a:r>
              <a:rPr kumimoji="0" lang="en-US" sz="3600" b="1" i="0" u="none" strike="noStrike" kern="1200" cap="none" spc="0" normalizeH="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 thiệu món quà của em theo gợi ý:</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Tên món quà:</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Điều em muốn nói với người thân qua món quà đó.</a:t>
            </a:r>
            <a:endParaRPr kumimoji="0" lang="en-US" sz="360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7" name="Hình ảnh 6" descr="Ảnh có chứa văn bản&#10;&#10;Mô tả được tạo tự động">
            <a:extLst>
              <a:ext uri="{FF2B5EF4-FFF2-40B4-BE49-F238E27FC236}">
                <a16:creationId xmlns:a16="http://schemas.microsoft.com/office/drawing/2014/main" xmlns="" id="{51EF5EF4-C4BA-7FDC-0A80-76623F136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3519" y="5715000"/>
            <a:ext cx="3678542" cy="3678542"/>
          </a:xfrm>
          <a:prstGeom prst="rect">
            <a:avLst/>
          </a:prstGeom>
        </p:spPr>
      </p:pic>
      <p:pic>
        <p:nvPicPr>
          <p:cNvPr id="3" name="Hình ảnh 2">
            <a:extLst>
              <a:ext uri="{FF2B5EF4-FFF2-40B4-BE49-F238E27FC236}">
                <a16:creationId xmlns:a16="http://schemas.microsoft.com/office/drawing/2014/main" xmlns="" id="{8E07CB30-C0B2-FCA0-027C-16BA070CB503}"/>
              </a:ext>
            </a:extLst>
          </p:cNvPr>
          <p:cNvPicPr>
            <a:picLocks noChangeAspect="1"/>
          </p:cNvPicPr>
          <p:nvPr/>
        </p:nvPicPr>
        <p:blipFill rotWithShape="1">
          <a:blip r:embed="rId3">
            <a:extLst>
              <a:ext uri="{28A0092B-C50C-407E-A947-70E740481C1C}">
                <a14:useLocalDpi xmlns:a14="http://schemas.microsoft.com/office/drawing/2010/main" val="0"/>
              </a:ext>
            </a:extLst>
          </a:blip>
          <a:srcRect l="29152" t="52364" r="27459" b="6229"/>
          <a:stretch/>
        </p:blipFill>
        <p:spPr>
          <a:xfrm>
            <a:off x="1966119" y="4361498"/>
            <a:ext cx="8075515" cy="4355334"/>
          </a:xfrm>
          <a:prstGeom prst="rect">
            <a:avLst/>
          </a:prstGeom>
        </p:spPr>
      </p:pic>
    </p:spTree>
    <p:extLst>
      <p:ext uri="{BB962C8B-B14F-4D97-AF65-F5344CB8AC3E}">
        <p14:creationId xmlns:p14="http://schemas.microsoft.com/office/powerpoint/2010/main" val="12677604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38129010-2398-E38C-2B73-B1E7A6539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205389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A16F7435-C188-5742-6583-4D0233F4F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319" y="-152400"/>
            <a:ext cx="9906000" cy="8611939"/>
          </a:xfrm>
          <a:prstGeom prst="rect">
            <a:avLst/>
          </a:prstGeom>
        </p:spPr>
      </p:pic>
      <p:sp>
        <p:nvSpPr>
          <p:cNvPr id="18" name="TextBox 17"/>
          <p:cNvSpPr txBox="1"/>
          <p:nvPr/>
        </p:nvSpPr>
        <p:spPr>
          <a:xfrm>
            <a:off x="3408057" y="3411415"/>
            <a:ext cx="9525000" cy="5047536"/>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0" normalizeH="0" baseline="0" noProof="0">
                <a:ln>
                  <a:noFill/>
                </a:ln>
                <a:solidFill>
                  <a:srgbClr val="FF0066"/>
                </a:solidFill>
                <a:effectLst/>
                <a:uLnTx/>
                <a:uFillTx/>
                <a:latin typeface="SVN-Anastasia" panose="020B0606040200020203" pitchFamily="34" charset="0"/>
                <a:ea typeface="+mn-ea"/>
                <a:cs typeface="Times New Roman" pitchFamily="18" charset="0"/>
              </a:rPr>
              <a:t>Kết </a:t>
            </a:r>
            <a:r>
              <a:rPr kumimoji="0" lang="en-US" sz="4600" b="0" i="0" u="none" strike="noStrike" kern="1200" cap="none" spc="0" normalizeH="0" baseline="0" noProof="0" dirty="0" err="1">
                <a:ln>
                  <a:noFill/>
                </a:ln>
                <a:solidFill>
                  <a:srgbClr val="FF0066"/>
                </a:solidFill>
                <a:effectLst/>
                <a:uLnTx/>
                <a:uFillTx/>
                <a:latin typeface="SVN-Anastasia" panose="020B0606040200020203" pitchFamily="34" charset="0"/>
                <a:ea typeface="+mn-ea"/>
                <a:cs typeface="Times New Roman" pitchFamily="18" charset="0"/>
              </a:rPr>
              <a:t>luận</a:t>
            </a:r>
            <a:r>
              <a:rPr kumimoji="0" lang="en-US" sz="4600" b="0" i="0" u="none" strike="noStrike" kern="1200" cap="none" spc="0" normalizeH="0" baseline="0" noProof="0">
                <a:ln>
                  <a:noFill/>
                </a:ln>
                <a:solidFill>
                  <a:srgbClr val="FF0066"/>
                </a:solidFill>
                <a:effectLst/>
                <a:uLnTx/>
                <a:uFillTx/>
                <a:latin typeface="SVN-Anastasia" panose="020B0606040200020203" pitchFamily="34" charset="0"/>
                <a:ea typeface="+mn-ea"/>
                <a:cs typeface="Times New Roman" pitchFamily="18" charset="0"/>
              </a:rPr>
              <a:t>:</a:t>
            </a:r>
            <a:r>
              <a:rPr kumimoji="0" lang="en-US" sz="4600" b="0" i="0" u="none" strike="noStrike" kern="1200" cap="none" spc="0" normalizeH="0" baseline="0" noProof="0">
                <a:ln>
                  <a:noFill/>
                </a:ln>
                <a:solidFill>
                  <a:srgbClr val="0000FF"/>
                </a:solidFill>
                <a:effectLst/>
                <a:uLnTx/>
                <a:uFillTx/>
                <a:latin typeface="SVN-Anastasia" panose="020B0606040200020203" pitchFamily="34" charset="0"/>
                <a:ea typeface="+mn-ea"/>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0" normalizeH="0" baseline="0" noProof="0">
                <a:ln>
                  <a:noFill/>
                </a:ln>
                <a:solidFill>
                  <a:srgbClr val="000000">
                    <a:lumMod val="65000"/>
                    <a:lumOff val="35000"/>
                  </a:srgbClr>
                </a:solidFill>
                <a:effectLst/>
                <a:uLnTx/>
                <a:uFillTx/>
                <a:latin typeface="SVN-Anastasia" panose="020B0606040200020203" pitchFamily="34" charset="0"/>
                <a:ea typeface="+mn-ea"/>
                <a:cs typeface="Times New Roman" pitchFamily="18" charset="0"/>
              </a:rPr>
              <a:t>Món</a:t>
            </a:r>
            <a:r>
              <a:rPr kumimoji="0" lang="en-US" sz="4600" b="0" i="0" u="none" strike="noStrike" kern="1200" cap="none" spc="0" normalizeH="0" noProof="0">
                <a:ln>
                  <a:noFill/>
                </a:ln>
                <a:solidFill>
                  <a:srgbClr val="000000">
                    <a:lumMod val="65000"/>
                    <a:lumOff val="35000"/>
                  </a:srgbClr>
                </a:solidFill>
                <a:effectLst/>
                <a:uLnTx/>
                <a:uFillTx/>
                <a:latin typeface="SVN-Anastasia" panose="020B0606040200020203" pitchFamily="34" charset="0"/>
                <a:ea typeface="+mn-ea"/>
                <a:cs typeface="Times New Roman" pitchFamily="18" charset="0"/>
              </a:rPr>
              <a:t> quà chứa đựng những tình cảm yêu thương, lòng biết ơn của em với người thân trong gia đình. Đó là điều rất đáng trân trọng! Hãy dành những tình cảm tốt đẹp nhất tặng người thân bằng những món quà từ tấm lòng của mình.</a:t>
            </a:r>
            <a:endParaRPr kumimoji="0" lang="en-US" sz="4600" b="0" i="0" u="none" strike="noStrike" kern="1200" cap="none" spc="0" normalizeH="0" baseline="0" noProof="0" dirty="0">
              <a:ln>
                <a:noFill/>
              </a:ln>
              <a:solidFill>
                <a:srgbClr val="000000">
                  <a:lumMod val="65000"/>
                  <a:lumOff val="35000"/>
                </a:srgbClr>
              </a:solidFill>
              <a:effectLst/>
              <a:uLnTx/>
              <a:uFillTx/>
              <a:latin typeface="SVN-Anastasia" panose="020B0606040200020203" pitchFamily="34" charset="0"/>
              <a:ea typeface="+mn-ea"/>
              <a:cs typeface="Times New Roman" pitchFamily="18" charset="0"/>
            </a:endParaRPr>
          </a:p>
        </p:txBody>
      </p:sp>
    </p:spTree>
    <p:extLst>
      <p:ext uri="{BB962C8B-B14F-4D97-AF65-F5344CB8AC3E}">
        <p14:creationId xmlns:p14="http://schemas.microsoft.com/office/powerpoint/2010/main" val="1562800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mirror&#10;&#10;Description automatically generated">
            <a:extLst>
              <a:ext uri="{FF2B5EF4-FFF2-40B4-BE49-F238E27FC236}">
                <a16:creationId xmlns:a16="http://schemas.microsoft.com/office/drawing/2014/main" xmlns="" id="{0501D55B-5F5C-B62B-9A8C-D9A186E18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180" y="-1053892"/>
            <a:ext cx="14706600" cy="9830407"/>
          </a:xfrm>
          <a:prstGeom prst="rect">
            <a:avLst/>
          </a:prstGeom>
        </p:spPr>
      </p:pic>
      <p:sp>
        <p:nvSpPr>
          <p:cNvPr id="4" name="TextBox 15">
            <a:extLst>
              <a:ext uri="{FF2B5EF4-FFF2-40B4-BE49-F238E27FC236}">
                <a16:creationId xmlns:a16="http://schemas.microsoft.com/office/drawing/2014/main" xmlns="" id="{78DA4E1E-57C8-305D-616D-7ECA887BDDE1}"/>
              </a:ext>
            </a:extLst>
          </p:cNvPr>
          <p:cNvSpPr txBox="1"/>
          <p:nvPr/>
        </p:nvSpPr>
        <p:spPr>
          <a:xfrm rot="21178601">
            <a:off x="1865690" y="3630265"/>
            <a:ext cx="8828614" cy="2973506"/>
          </a:xfrm>
          <a:prstGeom prst="rect">
            <a:avLst/>
          </a:prstGeom>
          <a:noFill/>
        </p:spPr>
        <p:txBody>
          <a:bodyPr wrap="square">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nl-NL" sz="5400" b="1" i="0" u="none" strike="noStrike" kern="1200" cap="none" spc="0" normalizeH="0" baseline="0" noProof="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Tặng người thân món quà em đã làm để bày tỏ lòng biết ơn.</a:t>
            </a:r>
            <a:endParaRPr kumimoji="0" lang="en-US" sz="5400" b="1" i="0" u="none" strike="noStrike" kern="1200" cap="none" spc="0" normalizeH="0" baseline="0" noProof="0" dirty="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5" name="Picture 2">
            <a:extLst>
              <a:ext uri="{FF2B5EF4-FFF2-40B4-BE49-F238E27FC236}">
                <a16:creationId xmlns:a16="http://schemas.microsoft.com/office/drawing/2014/main" xmlns="" id="{67FE53C4-FC30-4FF3-9622-619FD821C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519" y="2667000"/>
            <a:ext cx="7132417" cy="5690084"/>
          </a:xfrm>
          <a:prstGeom prst="rect">
            <a:avLst/>
          </a:prstGeom>
        </p:spPr>
      </p:pic>
    </p:spTree>
    <p:extLst>
      <p:ext uri="{BB962C8B-B14F-4D97-AF65-F5344CB8AC3E}">
        <p14:creationId xmlns:p14="http://schemas.microsoft.com/office/powerpoint/2010/main" val="1940447953"/>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xmlns="" id="{10F65EC0-05A0-B17B-62C3-2DFAE1CC8F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504691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326AE0F9-AC56-E727-4A5B-886C28F31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07"/>
            <a:ext cx="16276638" cy="9155608"/>
          </a:xfrm>
          <a:prstGeom prst="rect">
            <a:avLst/>
          </a:prstGeom>
        </p:spPr>
      </p:pic>
      <p:pic>
        <p:nvPicPr>
          <p:cNvPr id="5" name="Picture 4" descr="A picture containing text, container, can&#10;&#10;Description automatically generated">
            <a:extLst>
              <a:ext uri="{FF2B5EF4-FFF2-40B4-BE49-F238E27FC236}">
                <a16:creationId xmlns:a16="http://schemas.microsoft.com/office/drawing/2014/main" xmlns="" id="{72E5E312-2A37-2268-FCA6-D92AB4B79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90" y="573953"/>
            <a:ext cx="7787083" cy="3428934"/>
          </a:xfrm>
          <a:prstGeom prst="rect">
            <a:avLst/>
          </a:prstGeom>
        </p:spPr>
      </p:pic>
      <p:pic>
        <p:nvPicPr>
          <p:cNvPr id="7" name="Picture 6" descr="A picture containing doll, toy&#10;&#10;Description automatically generated">
            <a:extLst>
              <a:ext uri="{FF2B5EF4-FFF2-40B4-BE49-F238E27FC236}">
                <a16:creationId xmlns:a16="http://schemas.microsoft.com/office/drawing/2014/main" xmlns="" id="{AF7FAF36-3E97-7FEE-C3D1-556E33A9D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719" y="4654410"/>
            <a:ext cx="4019397" cy="373259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xmlns="" id="{98609869-7BD3-3D5D-ABB2-8AA7CCFA8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56917">
            <a:off x="2063046" y="295860"/>
            <a:ext cx="2139419" cy="3370828"/>
          </a:xfrm>
          <a:prstGeom prst="rect">
            <a:avLst/>
          </a:prstGeom>
        </p:spPr>
      </p:pic>
    </p:spTree>
    <p:extLst>
      <p:ext uri="{BB962C8B-B14F-4D97-AF65-F5344CB8AC3E}">
        <p14:creationId xmlns:p14="http://schemas.microsoft.com/office/powerpoint/2010/main" val="211784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E9F11888-839C-B596-368D-52DBA3A0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6.1 KĐ">
            <a:hlinkClick r:id="" action="ppaction://media"/>
            <a:extLst>
              <a:ext uri="{FF2B5EF4-FFF2-40B4-BE49-F238E27FC236}">
                <a16:creationId xmlns:a16="http://schemas.microsoft.com/office/drawing/2014/main" xmlns="" id="{5FB2AEEF-8199-CCBF-F48C-43E7FA0776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6276638" cy="914890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E2EA2C3F-7262-0540-B1E2-F04961EF103F}"/>
              </a:ext>
            </a:extLst>
          </p:cNvPr>
          <p:cNvSpPr txBox="1"/>
          <p:nvPr/>
        </p:nvSpPr>
        <p:spPr>
          <a:xfrm>
            <a:off x="2651920" y="1364159"/>
            <a:ext cx="12725400"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Hoạt động trải nghiệm</a:t>
            </a:r>
          </a:p>
        </p:txBody>
      </p:sp>
      <p:sp>
        <p:nvSpPr>
          <p:cNvPr id="4" name="Hộp Văn bản 3">
            <a:extLst>
              <a:ext uri="{FF2B5EF4-FFF2-40B4-BE49-F238E27FC236}">
                <a16:creationId xmlns:a16="http://schemas.microsoft.com/office/drawing/2014/main" xmlns="" id="{4F8F7E7A-C6ED-E27B-D36A-FE13320942D9}"/>
              </a:ext>
            </a:extLst>
          </p:cNvPr>
          <p:cNvSpPr txBox="1"/>
          <p:nvPr/>
        </p:nvSpPr>
        <p:spPr>
          <a:xfrm>
            <a:off x="2347119" y="2265778"/>
            <a:ext cx="12725400"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rPr>
              <a:t>Quan tâm, chăm sóc người thân</a:t>
            </a:r>
            <a:endParaRPr kumimoji="0" lang="en-US" sz="4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35301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B63116D6-73DC-0975-5D4A-11FDFF279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092" y="2402357"/>
            <a:ext cx="5486453" cy="4339286"/>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9C7DE636-2F9B-078E-715D-95D41F46A9AB}"/>
              </a:ext>
            </a:extLst>
          </p:cNvPr>
          <p:cNvPicPr>
            <a:picLocks noChangeAspect="1"/>
          </p:cNvPicPr>
          <p:nvPr/>
        </p:nvPicPr>
        <p:blipFill rotWithShape="1">
          <a:blip r:embed="rId2">
            <a:extLst>
              <a:ext uri="{28A0092B-C50C-407E-A947-70E740481C1C}">
                <a14:useLocalDpi xmlns:a14="http://schemas.microsoft.com/office/drawing/2010/main" val="0"/>
              </a:ext>
            </a:extLst>
          </a:blip>
          <a:srcRect l="12053" t="46923" r="9432" b="4615"/>
          <a:stretch/>
        </p:blipFill>
        <p:spPr>
          <a:xfrm>
            <a:off x="442119" y="3180784"/>
            <a:ext cx="12582139" cy="5582216"/>
          </a:xfrm>
          <a:prstGeom prst="roundRect">
            <a:avLst/>
          </a:prstGeom>
        </p:spPr>
      </p:pic>
      <p:sp>
        <p:nvSpPr>
          <p:cNvPr id="25" name="TextBox 24"/>
          <p:cNvSpPr txBox="1"/>
          <p:nvPr/>
        </p:nvSpPr>
        <p:spPr>
          <a:xfrm>
            <a:off x="758342" y="381000"/>
            <a:ext cx="14859000" cy="34163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3. Mong muốn</a:t>
            </a:r>
            <a:r>
              <a:rPr kumimoji="0" lang="en-US" sz="3600" b="1" i="0" u="none" strike="noStrike" kern="1200" cap="none" spc="0" normalizeH="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của em với người thân</a:t>
            </a:r>
            <a:endPar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Nhận</a:t>
            </a:r>
            <a:r>
              <a:rPr kumimoji="0" lang="en-US" sz="3600" b="1" i="0" u="none" strike="noStrike" kern="1200" cap="none" spc="0" normalizeH="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 diện cảm xúc, lời nói, hành động của người thân khi được em quan tâm, chăm sóc.</a:t>
            </a: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600" b="1" baseline="0">
                <a:solidFill>
                  <a:srgbClr val="000000"/>
                </a:solidFill>
                <a:latin typeface="AvantGarde" panose="00000400000000000000" pitchFamily="2" charset="0"/>
                <a:ea typeface="AvantGarde" panose="00000400000000000000" pitchFamily="2" charset="0"/>
                <a:cs typeface="AvantGarde" panose="00000400000000000000" pitchFamily="2" charset="0"/>
              </a:rPr>
              <a:t>Chia</a:t>
            </a: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 sẻ những việc em mong muốn thực hiện để bày tỏ lòng biết ơn, sự quan tâm, chăm sóc người thân trong gia đình.</a:t>
            </a:r>
            <a:endPar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5" name="Hình ảnh 4" descr="Ảnh có chứa văn bản&#10;&#10;Mô tả được tạo tự động">
            <a:extLst>
              <a:ext uri="{FF2B5EF4-FFF2-40B4-BE49-F238E27FC236}">
                <a16:creationId xmlns:a16="http://schemas.microsoft.com/office/drawing/2014/main" xmlns="" id="{CF44D6E2-811C-6889-61F8-1589D00A0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19113" y="6096000"/>
            <a:ext cx="4074668" cy="4074668"/>
          </a:xfrm>
          <a:prstGeom prst="rect">
            <a:avLst/>
          </a:prstGeom>
        </p:spPr>
      </p:pic>
    </p:spTree>
    <p:extLst>
      <p:ext uri="{BB962C8B-B14F-4D97-AF65-F5344CB8AC3E}">
        <p14:creationId xmlns:p14="http://schemas.microsoft.com/office/powerpoint/2010/main" val="14618989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38129010-2398-E38C-2B73-B1E7A6539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3876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91913" y="498959"/>
            <a:ext cx="14646265" cy="1754326"/>
          </a:xfrm>
          <a:prstGeom prst="rect">
            <a:avLst/>
          </a:prstGeom>
          <a:noFill/>
          <a:ln>
            <a:noFill/>
          </a:ln>
        </p:spPr>
        <p:txBody>
          <a:bodyPr wrap="square" rtlCol="0">
            <a:spAutoFit/>
          </a:bodyPr>
          <a:lstStyle/>
          <a:p>
            <a:pPr algn="just"/>
            <a:r>
              <a:rPr kumimoji="0" lang="en-US" sz="36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Chia sẻ những việc em mong muốn thực hiện để bày tỏ lòng biết ơn, sự quan tâm, chăm sóc người thân trong gia đình.</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791913" y="2337195"/>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nấu</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p:cNvSpPr txBox="1"/>
          <p:nvPr/>
        </p:nvSpPr>
        <p:spPr>
          <a:xfrm>
            <a:off x="791913" y="3067436"/>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p:cNvSpPr txBox="1"/>
          <p:nvPr/>
        </p:nvSpPr>
        <p:spPr>
          <a:xfrm>
            <a:off x="791913" y="3797677"/>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TextBox 28"/>
          <p:cNvSpPr txBox="1"/>
          <p:nvPr/>
        </p:nvSpPr>
        <p:spPr>
          <a:xfrm>
            <a:off x="791913" y="4527918"/>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0" name="TextBox 29"/>
          <p:cNvSpPr txBox="1"/>
          <p:nvPr/>
        </p:nvSpPr>
        <p:spPr>
          <a:xfrm>
            <a:off x="791913" y="5258159"/>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rót</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mời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7" name="TextBox 36"/>
          <p:cNvSpPr txBox="1"/>
          <p:nvPr/>
        </p:nvSpPr>
        <p:spPr>
          <a:xfrm>
            <a:off x="791913" y="5988400"/>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Hình ảnh 3">
            <a:extLst>
              <a:ext uri="{FF2B5EF4-FFF2-40B4-BE49-F238E27FC236}">
                <a16:creationId xmlns:a16="http://schemas.microsoft.com/office/drawing/2014/main" xmlns="" id="{3B93AFEC-DB72-108E-3726-F795F9A92B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1304" l="9756" r="89895">
                        <a14:foregroundMark x1="60279" y1="62174" x2="61324" y2="74783"/>
                        <a14:foregroundMark x1="51916" y1="73478" x2="52962" y2="78696"/>
                        <a14:foregroundMark x1="66202" y1="65217" x2="68641" y2="69130"/>
                        <a14:foregroundMark x1="22997" y1="60435" x2="22300" y2="68696"/>
                        <a14:foregroundMark x1="34146" y1="91304" x2="34146" y2="91304"/>
                        <a14:backgroundMark x1="39024" y1="12174" x2="36585" y2="23043"/>
                        <a14:backgroundMark x1="76307" y1="49130" x2="79443" y2="55652"/>
                        <a14:backgroundMark x1="49826" y1="62609" x2="49826" y2="63043"/>
                        <a14:backgroundMark x1="46690" y1="81739" x2="47735" y2="81739"/>
                      </a14:backgroundRemoval>
                    </a14:imgEffect>
                  </a14:imgLayer>
                </a14:imgProps>
              </a:ext>
              <a:ext uri="{28A0092B-C50C-407E-A947-70E740481C1C}">
                <a14:useLocalDpi xmlns:a14="http://schemas.microsoft.com/office/drawing/2010/main" val="0"/>
              </a:ext>
            </a:extLst>
          </a:blip>
          <a:stretch>
            <a:fillRect/>
          </a:stretch>
        </p:blipFill>
        <p:spPr>
          <a:xfrm>
            <a:off x="9890919" y="2836603"/>
            <a:ext cx="6849868" cy="5489441"/>
          </a:xfrm>
          <a:prstGeom prst="rect">
            <a:avLst/>
          </a:prstGeom>
        </p:spPr>
      </p:pic>
    </p:spTree>
    <p:extLst>
      <p:ext uri="{BB962C8B-B14F-4D97-AF65-F5344CB8AC3E}">
        <p14:creationId xmlns:p14="http://schemas.microsoft.com/office/powerpoint/2010/main" val="2329150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1" grpId="0"/>
      <p:bldP spid="22" grpId="0"/>
      <p:bldP spid="29" grpId="0"/>
      <p:bldP spid="30"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E20C4CF8-33F7-9376-A02C-B8E04A5D49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319" y="-152400"/>
            <a:ext cx="9906000" cy="8611939"/>
          </a:xfrm>
          <a:prstGeom prst="rect">
            <a:avLst/>
          </a:prstGeom>
        </p:spPr>
      </p:pic>
      <p:sp>
        <p:nvSpPr>
          <p:cNvPr id="24" name="TextBox 23"/>
          <p:cNvSpPr txBox="1"/>
          <p:nvPr/>
        </p:nvSpPr>
        <p:spPr>
          <a:xfrm>
            <a:off x="3542873" y="3276600"/>
            <a:ext cx="9220200" cy="526297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rPr>
              <a:t>  </a:t>
            </a:r>
            <a:r>
              <a:rPr kumimoji="0" lang="en-US" sz="4800" b="0" i="0" u="none" strike="noStrike" kern="1200" cap="none" spc="0" normalizeH="0" baseline="0" noProof="0" dirty="0">
                <a:ln>
                  <a:noFill/>
                </a:ln>
                <a:solidFill>
                  <a:srgbClr val="FF0066"/>
                </a:solidFill>
                <a:effectLst/>
                <a:uLnTx/>
                <a:uFillTx/>
                <a:latin typeface="SVN-Anastasia" panose="020B0606040200020203" pitchFamily="34" charset="0"/>
                <a:ea typeface="AvantGarde" panose="00000400000000000000" pitchFamily="2" charset="0"/>
                <a:cs typeface="AvantGarde" panose="00000400000000000000" pitchFamily="2" charset="0"/>
              </a:rPr>
              <a:t> </a:t>
            </a:r>
            <a:r>
              <a:rPr kumimoji="0" lang="en-US" sz="4800" b="0" i="0" u="none" strike="noStrike" kern="1200" cap="none" spc="0" normalizeH="0" baseline="0" noProof="0" err="1">
                <a:ln>
                  <a:noFill/>
                </a:ln>
                <a:solidFill>
                  <a:srgbClr val="FF0066"/>
                </a:solidFill>
                <a:effectLst/>
                <a:uLnTx/>
                <a:uFillTx/>
                <a:latin typeface="SVN-Anastasia" panose="020B0606040200020203" pitchFamily="34" charset="0"/>
                <a:ea typeface="AvantGarde" panose="00000400000000000000" pitchFamily="2" charset="0"/>
                <a:cs typeface="AvantGarde" panose="00000400000000000000" pitchFamily="2" charset="0"/>
              </a:rPr>
              <a:t>Kết</a:t>
            </a:r>
            <a:r>
              <a:rPr kumimoji="0" lang="en-US" sz="4800" b="0" i="0" u="none" strike="noStrike" kern="1200" cap="none" spc="0" normalizeH="0" baseline="0" noProof="0">
                <a:ln>
                  <a:noFill/>
                </a:ln>
                <a:solidFill>
                  <a:srgbClr val="FF0066"/>
                </a:solidFill>
                <a:effectLst/>
                <a:uLnTx/>
                <a:uFillTx/>
                <a:latin typeface="SVN-Anastasia" panose="020B0606040200020203" pitchFamily="34" charset="0"/>
                <a:ea typeface="AvantGarde" panose="00000400000000000000" pitchFamily="2" charset="0"/>
                <a:cs typeface="AvantGarde" panose="00000400000000000000" pitchFamily="2" charset="0"/>
              </a:rPr>
              <a:t> luận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rPr>
              <a:t>Bố</a:t>
            </a:r>
            <a:r>
              <a:rPr kumimoji="0" lang="en-US" sz="4800" b="0" i="0" u="none" strike="noStrike" kern="1200" cap="none" spc="0" normalizeH="0" noProof="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rPr>
              <a:t> mẹ, người thân sẽ rất vui và hạnh phúc khi được các em quan tâm, chăm sóc. Mỗi em hãy biết tìm những việc làm phù hợp với bản thân để thể hiện sự biết ơn, quan tâm, chăm sóc bố mẹ, người thân của mình.</a:t>
            </a:r>
            <a:endParaRPr kumimoji="0" lang="en-US" sz="4800" b="0" i="0" u="none" strike="noStrike" kern="1200" cap="none" spc="0" normalizeH="0" baseline="0" noProof="0" dirty="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4394726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10784</TotalTime>
  <Words>358</Words>
  <Application>Microsoft Office PowerPoint</Application>
  <PresentationFormat>Custom</PresentationFormat>
  <Paragraphs>25</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Minhthangpc.VN</cp:lastModifiedBy>
  <cp:revision>1179</cp:revision>
  <dcterms:created xsi:type="dcterms:W3CDTF">2008-09-09T22:52:10Z</dcterms:created>
  <dcterms:modified xsi:type="dcterms:W3CDTF">2023-03-15T21:26:33Z</dcterms:modified>
  <cp:category>9Slide.vn</cp:category>
</cp:coreProperties>
</file>