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19"/>
  </p:notesMasterIdLst>
  <p:sldIdLst>
    <p:sldId id="256" r:id="rId3"/>
    <p:sldId id="453" r:id="rId4"/>
    <p:sldId id="450" r:id="rId5"/>
    <p:sldId id="465" r:id="rId6"/>
    <p:sldId id="408" r:id="rId7"/>
    <p:sldId id="460" r:id="rId8"/>
    <p:sldId id="462" r:id="rId9"/>
    <p:sldId id="463" r:id="rId10"/>
    <p:sldId id="466" r:id="rId11"/>
    <p:sldId id="454" r:id="rId12"/>
    <p:sldId id="467" r:id="rId13"/>
    <p:sldId id="468" r:id="rId14"/>
    <p:sldId id="448" r:id="rId15"/>
    <p:sldId id="469" r:id="rId16"/>
    <p:sldId id="288" r:id="rId17"/>
    <p:sldId id="289" r:id="rId18"/>
  </p:sldIdLst>
  <p:sldSz cx="16276638"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CC9900"/>
    <a:srgbClr val="0000FF"/>
    <a:srgbClr val="F7E54C"/>
    <a:srgbClr val="0000CC"/>
    <a:srgbClr val="FF3399"/>
    <a:srgbClr val="FF7C80"/>
    <a:srgbClr val="EDF6F7"/>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1765" autoAdjust="0"/>
  </p:normalViewPr>
  <p:slideViewPr>
    <p:cSldViewPr>
      <p:cViewPr varScale="1">
        <p:scale>
          <a:sx n="33" d="100"/>
          <a:sy n="33" d="100"/>
        </p:scale>
        <p:origin x="-738" y="-7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r>
              <a:rPr lang="vi-VN" sz="2000" b="1" dirty="0">
                <a:solidFill>
                  <a:srgbClr val="0000CC"/>
                </a:solidFill>
                <a:latin typeface="Times New Roman" panose="02020603050405020304" pitchFamily="18" charset="0"/>
                <a:cs typeface="Times New Roman" panose="02020603050405020304" pitchFamily="18" charset="0"/>
              </a:rPr>
              <a:t> 1. Ngày xưa, có hai vợ chồng người nông dân kia rất cần cù, chịu khó. Hai ông</a:t>
            </a:r>
          </a:p>
          <a:p>
            <a:pPr algn="just"/>
            <a:r>
              <a:rPr lang="vi-VN" sz="2000" b="1" dirty="0">
                <a:solidFill>
                  <a:srgbClr val="0000CC"/>
                </a:solidFill>
                <a:latin typeface="Times New Roman" panose="02020603050405020304" pitchFamily="18" charset="0"/>
                <a:cs typeface="Times New Roman" panose="02020603050405020304" pitchFamily="18" charset="0"/>
              </a:rPr>
              <a:t>bà thường ra đồng từ lúc gà gáy sáng và trở về nhà khi đã lặn Mặt Trời. Đến vụ lúa họ cấy lúa, gặt hái xong, lại trồng khoai, trồng cà. Họ không để cho đất nghi, mà cũng chẳng lúc nào ngơi tay. Nhờ làm lụng chuyên cần, họ đã gây dựng được một cơ ngơi đàng hoàng.</a:t>
            </a:r>
          </a:p>
          <a:p>
            <a:pPr algn="just"/>
            <a:r>
              <a:rPr lang="vi-VN" sz="2000" b="1" dirty="0">
                <a:solidFill>
                  <a:srgbClr val="0000CC"/>
                </a:solidFill>
                <a:latin typeface="Times New Roman" panose="02020603050405020304" pitchFamily="18" charset="0"/>
                <a:cs typeface="Times New Roman" panose="02020603050405020304" pitchFamily="18" charset="0"/>
              </a:rPr>
              <a:t>     2. Nhưng rồi, hai ông bà mỗi ngày một già yếu. Hai con trai của họ đều ngại làm ruộng, chỉ mơ chuyện hão huyền. Ít lâu sau, bà lão qua đời. Rồi ông lão cũng lâm bệnh nặng. Biết mình khó lòng qua khỏi, ông dặn dò các con:</a:t>
            </a:r>
          </a:p>
          <a:p>
            <a:pPr algn="just"/>
            <a:r>
              <a:rPr lang="vi-VN" sz="2000" b="1" dirty="0">
                <a:solidFill>
                  <a:srgbClr val="0000CC"/>
                </a:solidFill>
                <a:latin typeface="Times New Roman" panose="02020603050405020304" pitchFamily="18" charset="0"/>
                <a:cs typeface="Times New Roman" panose="02020603050405020304" pitchFamily="18" charset="0"/>
              </a:rPr>
              <a:t>– Cha không sống mãi để lo cho các con được. Ruộng nhà có một kho báu, các</a:t>
            </a:r>
          </a:p>
          <a:p>
            <a:pPr algn="just"/>
            <a:r>
              <a:rPr lang="vi-VN" sz="2000" b="1" dirty="0">
                <a:solidFill>
                  <a:srgbClr val="0000CC"/>
                </a:solidFill>
                <a:latin typeface="Times New Roman" panose="02020603050405020304" pitchFamily="18" charset="0"/>
                <a:cs typeface="Times New Roman" panose="02020603050405020304" pitchFamily="18" charset="0"/>
              </a:rPr>
              <a:t>con hãy tự đào lên mà dùng.</a:t>
            </a:r>
          </a:p>
          <a:p>
            <a:pPr algn="just"/>
            <a:r>
              <a:rPr lang="vi-VN" sz="2000" b="1" dirty="0">
                <a:solidFill>
                  <a:srgbClr val="0000CC"/>
                </a:solidFill>
                <a:latin typeface="Times New Roman" panose="02020603050405020304" pitchFamily="18" charset="0"/>
                <a:cs typeface="Times New Roman" panose="02020603050405020304" pitchFamily="18" charset="0"/>
              </a:rPr>
              <a:t>     3. Theo lời cha, hai người con đào bới cả đám ruộng mà chẳng thấy kho báu đâu.</a:t>
            </a:r>
          </a:p>
          <a:p>
            <a:pPr algn="just"/>
            <a:r>
              <a:rPr lang="vi-VN" sz="2000" b="1" dirty="0">
                <a:solidFill>
                  <a:srgbClr val="0000CC"/>
                </a:solidFill>
                <a:latin typeface="Times New Roman" panose="02020603050405020304" pitchFamily="18" charset="0"/>
                <a:cs typeface="Times New Roman" panose="02020603050405020304" pitchFamily="18" charset="0"/>
              </a:rPr>
              <a:t>     Vụ mùa đến, họ đành trồng lúa. Nhờ làm đất kĩ, vụ ấy lúa bội thu. Hết mùa, hai</a:t>
            </a:r>
          </a:p>
          <a:p>
            <a:pPr algn="just"/>
            <a:r>
              <a:rPr lang="vi-VN" sz="2000" b="1" dirty="0">
                <a:solidFill>
                  <a:srgbClr val="0000CC"/>
                </a:solidFill>
                <a:latin typeface="Times New Roman" panose="02020603050405020304" pitchFamily="18" charset="0"/>
                <a:cs typeface="Times New Roman" panose="02020603050405020304" pitchFamily="18" charset="0"/>
              </a:rPr>
              <a:t>người con lại ra công đào bới mà vẫn không tìm được gì. Mùa tiếp theo, họ lại đành trồng lúa vả vụ ấy lúa cũng bội thu.</a:t>
            </a:r>
          </a:p>
          <a:p>
            <a:pPr algn="just"/>
            <a:r>
              <a:rPr lang="vi-VN" sz="2000" b="1" dirty="0">
                <a:solidFill>
                  <a:srgbClr val="0000CC"/>
                </a:solidFill>
                <a:latin typeface="Times New Roman" panose="02020603050405020304" pitchFamily="18" charset="0"/>
                <a:cs typeface="Times New Roman" panose="02020603050405020304" pitchFamily="18" charset="0"/>
              </a:rPr>
              <a:t>     Liên tiếp mấy vụ liền được mùa, hai anh em có của ăn của để. Lúc ấy, họ mới hiểu lời dặn dò khi trước của người cha.</a:t>
            </a:r>
            <a:endParaRPr lang="en-US" dirty="0"/>
          </a:p>
        </p:txBody>
      </p:sp>
      <p:sp>
        <p:nvSpPr>
          <p:cNvPr id="4" name="Chỗ dành sẵn cho Số hiệu Bản chiếu 3"/>
          <p:cNvSpPr>
            <a:spLocks noGrp="1"/>
          </p:cNvSpPr>
          <p:nvPr>
            <p:ph type="sldNum" sz="quarter" idx="5"/>
          </p:nvPr>
        </p:nvSpPr>
        <p:spPr/>
        <p:txBody>
          <a:bodyPr/>
          <a:lstStyle/>
          <a:p>
            <a:pPr>
              <a:defRPr/>
            </a:pPr>
            <a:fld id="{51C4FA25-5DD5-485C-BCD2-EF739D2A7194}" type="slidenum">
              <a:rPr lang="en-US" altLang="en-US" smtClean="0"/>
              <a:pPr>
                <a:defRPr/>
              </a:pPr>
              <a:t>3</a:t>
            </a:fld>
            <a:endParaRPr lang="en-US" altLang="en-US"/>
          </a:p>
        </p:txBody>
      </p:sp>
    </p:spTree>
    <p:extLst>
      <p:ext uri="{BB962C8B-B14F-4D97-AF65-F5344CB8AC3E}">
        <p14:creationId xmlns:p14="http://schemas.microsoft.com/office/powerpoint/2010/main" val="3999920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33: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4: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69263" y="-54007"/>
            <a:ext cx="16415163" cy="3617833"/>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14419350" y="0"/>
            <a:ext cx="1857288" cy="2349085"/>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69263" y="-54008"/>
            <a:ext cx="5387741" cy="623499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6920040" y="1"/>
            <a:ext cx="6193688" cy="1138716"/>
          </a:xfrm>
          <a:prstGeom prst="rect">
            <a:avLst/>
          </a:prstGeom>
          <a:noFill/>
          <a:ln>
            <a:noFill/>
          </a:ln>
        </p:spPr>
      </p:pic>
      <p:pic>
        <p:nvPicPr>
          <p:cNvPr id="3" name="Picture 2">
            <a:extLst>
              <a:ext uri="{FF2B5EF4-FFF2-40B4-BE49-F238E27FC236}">
                <a16:creationId xmlns:a16="http://schemas.microsoft.com/office/drawing/2014/main" xmlns="" id="{48BFFE47-1551-CDCF-BE4C-D907A61A5B4C}"/>
              </a:ext>
            </a:extLst>
          </p:cNvPr>
          <p:cNvPicPr>
            <a:picLocks noChangeAspect="1"/>
          </p:cNvPicPr>
          <p:nvPr userDrawn="1"/>
        </p:nvPicPr>
        <p:blipFill>
          <a:blip r:embed="rId5"/>
          <a:stretch>
            <a:fillRect/>
          </a:stretch>
        </p:blipFill>
        <p:spPr>
          <a:xfrm>
            <a:off x="4311478" y="948795"/>
            <a:ext cx="11036516" cy="2406096"/>
          </a:xfrm>
          <a:prstGeom prst="rect">
            <a:avLst/>
          </a:prstGeom>
        </p:spPr>
      </p:pic>
    </p:spTree>
    <p:extLst>
      <p:ext uri="{BB962C8B-B14F-4D97-AF65-F5344CB8AC3E}">
        <p14:creationId xmlns:p14="http://schemas.microsoft.com/office/powerpoint/2010/main" val="314249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4885597" cy="665019"/>
          </a:xfrm>
          <a:prstGeom prst="rect">
            <a:avLst/>
          </a:prstGeom>
          <a:noFill/>
          <a:ln>
            <a:noFill/>
          </a:ln>
        </p:spPr>
      </p:pic>
    </p:spTree>
    <p:extLst>
      <p:ext uri="{BB962C8B-B14F-4D97-AF65-F5344CB8AC3E}">
        <p14:creationId xmlns:p14="http://schemas.microsoft.com/office/powerpoint/2010/main" val="2805787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2_Custom Layout">
  <p:cSld name="2_Custom Layout">
    <p:spTree>
      <p:nvGrpSpPr>
        <p:cNvPr id="1" name="Shape 32"/>
        <p:cNvGrpSpPr/>
        <p:nvPr/>
      </p:nvGrpSpPr>
      <p:grpSpPr>
        <a:xfrm>
          <a:off x="0" y="0"/>
          <a:ext cx="0" cy="0"/>
          <a:chOff x="0" y="0"/>
          <a:chExt cx="0" cy="0"/>
        </a:xfrm>
      </p:grpSpPr>
      <p:pic>
        <p:nvPicPr>
          <p:cNvPr id="33" name="Google Shape;33;p43" descr="A picture containing background pattern&#10;&#10;Description automatically generated"/>
          <p:cNvPicPr preferRelativeResize="0"/>
          <p:nvPr/>
        </p:nvPicPr>
        <p:blipFill rotWithShape="1">
          <a:blip r:embed="rId2">
            <a:alphaModFix/>
          </a:blip>
          <a:srcRect/>
          <a:stretch/>
        </p:blipFill>
        <p:spPr>
          <a:xfrm>
            <a:off x="838246" y="0"/>
            <a:ext cx="14600146" cy="9144000"/>
          </a:xfrm>
          <a:prstGeom prst="rect">
            <a:avLst/>
          </a:prstGeom>
          <a:noFill/>
          <a:ln>
            <a:noFill/>
          </a:ln>
        </p:spPr>
      </p:pic>
      <p:sp>
        <p:nvSpPr>
          <p:cNvPr id="34" name="Google Shape;34;p43"/>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35" name="Google Shape;35;p43"/>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304343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pic>
        <p:nvPicPr>
          <p:cNvPr id="37" name="Google Shape;37;p44"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2718228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ố trí Tùy chỉnh">
  <p:cSld name="1_Bố trí Tùy chỉnh">
    <p:spTree>
      <p:nvGrpSpPr>
        <p:cNvPr id="1" name="Shape 38"/>
        <p:cNvGrpSpPr/>
        <p:nvPr/>
      </p:nvGrpSpPr>
      <p:grpSpPr>
        <a:xfrm>
          <a:off x="0" y="0"/>
          <a:ext cx="0" cy="0"/>
          <a:chOff x="0" y="0"/>
          <a:chExt cx="0" cy="0"/>
        </a:xfrm>
      </p:grpSpPr>
      <p:pic>
        <p:nvPicPr>
          <p:cNvPr id="39" name="Google Shape;39;p45"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2777346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64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4885597" cy="665019"/>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81367" y="548632"/>
            <a:ext cx="16113904" cy="8046736"/>
          </a:xfrm>
          <a:prstGeom prst="rect">
            <a:avLst/>
          </a:prstGeom>
          <a:noFill/>
          <a:ln>
            <a:noFill/>
          </a:ln>
        </p:spPr>
      </p:pic>
    </p:spTree>
    <p:extLst>
      <p:ext uri="{BB962C8B-B14F-4D97-AF65-F5344CB8AC3E}">
        <p14:creationId xmlns:p14="http://schemas.microsoft.com/office/powerpoint/2010/main" val="160654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28" name="Google Shape;28;p41"/>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9540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4885597" cy="665019"/>
          </a:xfrm>
          <a:prstGeom prst="rect">
            <a:avLst/>
          </a:prstGeom>
          <a:noFill/>
          <a:ln>
            <a:noFill/>
          </a:ln>
        </p:spPr>
      </p:pic>
    </p:spTree>
    <p:extLst>
      <p:ext uri="{BB962C8B-B14F-4D97-AF65-F5344CB8AC3E}">
        <p14:creationId xmlns:p14="http://schemas.microsoft.com/office/powerpoint/2010/main" val="922365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pic>
        <p:nvPicPr>
          <p:cNvPr id="37" name="Google Shape;37;p44"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414032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ố trí Tùy chỉnh">
  <p:cSld name="1_Bố trí Tùy chỉnh">
    <p:spTree>
      <p:nvGrpSpPr>
        <p:cNvPr id="1" name="Shape 38"/>
        <p:cNvGrpSpPr/>
        <p:nvPr/>
      </p:nvGrpSpPr>
      <p:grpSpPr>
        <a:xfrm>
          <a:off x="0" y="0"/>
          <a:ext cx="0" cy="0"/>
          <a:chOff x="0" y="0"/>
          <a:chExt cx="0" cy="0"/>
        </a:xfrm>
      </p:grpSpPr>
      <p:pic>
        <p:nvPicPr>
          <p:cNvPr id="39" name="Google Shape;39;p45"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112608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05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69263" y="-54007"/>
            <a:ext cx="16415163" cy="3617833"/>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14419350" y="0"/>
            <a:ext cx="1857288" cy="2349085"/>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69263" y="-54008"/>
            <a:ext cx="5387741" cy="623499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6920040" y="1"/>
            <a:ext cx="6193688" cy="1138716"/>
          </a:xfrm>
          <a:prstGeom prst="rect">
            <a:avLst/>
          </a:prstGeom>
          <a:noFill/>
          <a:ln>
            <a:noFill/>
          </a:ln>
        </p:spPr>
      </p:pic>
      <p:pic>
        <p:nvPicPr>
          <p:cNvPr id="3" name="Picture 2">
            <a:extLst>
              <a:ext uri="{FF2B5EF4-FFF2-40B4-BE49-F238E27FC236}">
                <a16:creationId xmlns:a16="http://schemas.microsoft.com/office/drawing/2014/main" xmlns="" id="{48BFFE47-1551-CDCF-BE4C-D907A61A5B4C}"/>
              </a:ext>
            </a:extLst>
          </p:cNvPr>
          <p:cNvPicPr>
            <a:picLocks noChangeAspect="1"/>
          </p:cNvPicPr>
          <p:nvPr userDrawn="1"/>
        </p:nvPicPr>
        <p:blipFill>
          <a:blip r:embed="rId5"/>
          <a:stretch>
            <a:fillRect/>
          </a:stretch>
        </p:blipFill>
        <p:spPr>
          <a:xfrm>
            <a:off x="4311478" y="948795"/>
            <a:ext cx="11036516" cy="2406096"/>
          </a:xfrm>
          <a:prstGeom prst="rect">
            <a:avLst/>
          </a:prstGeom>
        </p:spPr>
      </p:pic>
    </p:spTree>
    <p:extLst>
      <p:ext uri="{BB962C8B-B14F-4D97-AF65-F5344CB8AC3E}">
        <p14:creationId xmlns:p14="http://schemas.microsoft.com/office/powerpoint/2010/main" val="1524766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4885597" cy="665019"/>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81367" y="548632"/>
            <a:ext cx="16113904" cy="8046736"/>
          </a:xfrm>
          <a:prstGeom prst="rect">
            <a:avLst/>
          </a:prstGeom>
          <a:noFill/>
          <a:ln>
            <a:noFill/>
          </a:ln>
        </p:spPr>
      </p:pic>
    </p:spTree>
    <p:extLst>
      <p:ext uri="{BB962C8B-B14F-4D97-AF65-F5344CB8AC3E}">
        <p14:creationId xmlns:p14="http://schemas.microsoft.com/office/powerpoint/2010/main" val="1119220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xmlns="" id="{8FA201CB-C03D-605C-E2EA-6CEE27E04C0D}"/>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9">
            <a:alphaModFix/>
          </a:blip>
          <a:srcRect/>
          <a:stretch/>
        </p:blipFill>
        <p:spPr>
          <a:xfrm>
            <a:off x="16276639" y="1"/>
            <a:ext cx="2477153" cy="2456911"/>
          </a:xfrm>
          <a:prstGeom prst="rect">
            <a:avLst/>
          </a:prstGeom>
          <a:noFill/>
          <a:ln>
            <a:noFill/>
          </a:ln>
        </p:spPr>
      </p:pic>
      <p:pic>
        <p:nvPicPr>
          <p:cNvPr id="11" name="Google Shape;11;p38" descr="Logo, company name&#10;&#10;Description automatically generated"/>
          <p:cNvPicPr preferRelativeResize="0"/>
          <p:nvPr/>
        </p:nvPicPr>
        <p:blipFill rotWithShape="1">
          <a:blip r:embed="rId10">
            <a:alphaModFix/>
          </a:blip>
          <a:srcRect/>
          <a:stretch/>
        </p:blipFill>
        <p:spPr>
          <a:xfrm>
            <a:off x="15361077" y="16934"/>
            <a:ext cx="898606" cy="1136551"/>
          </a:xfrm>
          <a:prstGeom prst="rect">
            <a:avLst/>
          </a:prstGeom>
          <a:noFill/>
          <a:ln>
            <a:noFill/>
          </a:ln>
        </p:spPr>
      </p:pic>
    </p:spTree>
    <p:extLst>
      <p:ext uri="{BB962C8B-B14F-4D97-AF65-F5344CB8AC3E}">
        <p14:creationId xmlns:p14="http://schemas.microsoft.com/office/powerpoint/2010/main" val="499308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xmlns="" id="{1C5ADCBD-1D08-93B8-3941-29EA10F2EF4E}"/>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9">
            <a:alphaModFix/>
          </a:blip>
          <a:srcRect/>
          <a:stretch/>
        </p:blipFill>
        <p:spPr>
          <a:xfrm>
            <a:off x="16276639" y="1"/>
            <a:ext cx="2477153" cy="2456911"/>
          </a:xfrm>
          <a:prstGeom prst="rect">
            <a:avLst/>
          </a:prstGeom>
          <a:noFill/>
          <a:ln>
            <a:noFill/>
          </a:ln>
        </p:spPr>
      </p:pic>
      <p:pic>
        <p:nvPicPr>
          <p:cNvPr id="11" name="Google Shape;11;p38" descr="Logo, company name&#10;&#10;Description automatically generated"/>
          <p:cNvPicPr preferRelativeResize="0"/>
          <p:nvPr/>
        </p:nvPicPr>
        <p:blipFill rotWithShape="1">
          <a:blip r:embed="rId10">
            <a:alphaModFix/>
          </a:blip>
          <a:srcRect/>
          <a:stretch/>
        </p:blipFill>
        <p:spPr>
          <a:xfrm>
            <a:off x="15361077" y="16934"/>
            <a:ext cx="898606" cy="1136551"/>
          </a:xfrm>
          <a:prstGeom prst="rect">
            <a:avLst/>
          </a:prstGeom>
          <a:noFill/>
          <a:ln>
            <a:noFill/>
          </a:ln>
        </p:spPr>
      </p:pic>
    </p:spTree>
    <p:extLst>
      <p:ext uri="{BB962C8B-B14F-4D97-AF65-F5344CB8AC3E}">
        <p14:creationId xmlns:p14="http://schemas.microsoft.com/office/powerpoint/2010/main" val="1223604886"/>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3" r:id="rId3"/>
    <p:sldLayoutId id="2147483674" r:id="rId4"/>
    <p:sldLayoutId id="2147483675" r:id="rId5"/>
    <p:sldLayoutId id="2147483676" r:id="rId6"/>
    <p:sldLayoutId id="21474836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10.wdp"/><Relationship Id="rId3" Type="http://schemas.openxmlformats.org/officeDocument/2006/relationships/image" Target="../media/image28.png"/><Relationship Id="rId7" Type="http://schemas.microsoft.com/office/2007/relationships/hdphoto" Target="../media/hdphoto8.wdp"/><Relationship Id="rId12"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20.png"/><Relationship Id="rId10" Type="http://schemas.microsoft.com/office/2007/relationships/hdphoto" Target="../media/hdphoto9.wdp"/><Relationship Id="rId4" Type="http://schemas.microsoft.com/office/2007/relationships/hdphoto" Target="../media/hdphoto7.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4.wdp"/><Relationship Id="rId3" Type="http://schemas.openxmlformats.org/officeDocument/2006/relationships/image" Target="../media/image19.png"/><Relationship Id="rId7" Type="http://schemas.microsoft.com/office/2007/relationships/hdphoto" Target="../media/hdphoto2.wdp"/><Relationship Id="rId12"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10.wdp"/><Relationship Id="rId3" Type="http://schemas.openxmlformats.org/officeDocument/2006/relationships/image" Target="../media/image28.png"/><Relationship Id="rId7" Type="http://schemas.microsoft.com/office/2007/relationships/hdphoto" Target="../media/hdphoto8.wdp"/><Relationship Id="rId12"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20.png"/><Relationship Id="rId10" Type="http://schemas.microsoft.com/office/2007/relationships/hdphoto" Target="../media/hdphoto9.wdp"/><Relationship Id="rId4" Type="http://schemas.microsoft.com/office/2007/relationships/hdphoto" Target="../media/hdphoto7.wdp"/><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p:nvPr/>
        </p:nvSpPr>
        <p:spPr>
          <a:xfrm>
            <a:off x="5371329" y="3597668"/>
            <a:ext cx="10586567" cy="1600384"/>
          </a:xfrm>
          <a:prstGeom prst="rect">
            <a:avLst/>
          </a:prstGeom>
          <a:noFill/>
          <a:ln>
            <a:noFill/>
          </a:ln>
        </p:spPr>
        <p:txBody>
          <a:bodyPr spcFirstLastPara="1" wrap="square" lIns="121900" tIns="60933" rIns="121900" bIns="60933" anchor="t" anchorCtr="0">
            <a:spAutoFit/>
          </a:bodyPr>
          <a:lstStyle/>
          <a:p>
            <a:pPr algn="ctr" defTabSz="1219170" eaLnBrk="1" fontAlgn="auto" hangingPunct="1">
              <a:spcBef>
                <a:spcPts val="0"/>
              </a:spcBef>
              <a:spcAft>
                <a:spcPts val="0"/>
              </a:spcAft>
              <a:buClr>
                <a:srgbClr val="000000"/>
              </a:buClr>
            </a:pPr>
            <a:r>
              <a:rPr lang="en-US" sz="9600" b="1"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Kể</a:t>
            </a:r>
            <a:r>
              <a:rPr lang="en-US" sz="9600" b="1"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9600" b="1"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chuyện</a:t>
            </a:r>
            <a:endParaRPr sz="9600" b="1"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47" name="Google Shape;47;p1" descr="A picture containing text, vector graphics&#10;&#10;Description automatically generated"/>
          <p:cNvPicPr preferRelativeResize="0"/>
          <p:nvPr/>
        </p:nvPicPr>
        <p:blipFill rotWithShape="1">
          <a:blip r:embed="rId3">
            <a:alphaModFix/>
          </a:blip>
          <a:srcRect/>
          <a:stretch/>
        </p:blipFill>
        <p:spPr>
          <a:xfrm>
            <a:off x="10805319" y="5438335"/>
            <a:ext cx="3321428" cy="3705665"/>
          </a:xfrm>
          <a:prstGeom prst="rect">
            <a:avLst/>
          </a:prstGeom>
          <a:noFill/>
          <a:ln>
            <a:noFill/>
          </a:ln>
        </p:spPr>
      </p:pic>
      <p:pic>
        <p:nvPicPr>
          <p:cNvPr id="48" name="Google Shape;48;p1" descr="A cartoon of a child&#10;&#10;Description automatically generated with low confidence"/>
          <p:cNvPicPr preferRelativeResize="0"/>
          <p:nvPr/>
        </p:nvPicPr>
        <p:blipFill rotWithShape="1">
          <a:blip r:embed="rId4">
            <a:alphaModFix/>
          </a:blip>
          <a:srcRect/>
          <a:stretch/>
        </p:blipFill>
        <p:spPr>
          <a:xfrm>
            <a:off x="6339057" y="5656713"/>
            <a:ext cx="3598523" cy="3284483"/>
          </a:xfrm>
          <a:prstGeom prst="rect">
            <a:avLst/>
          </a:prstGeom>
          <a:noFill/>
          <a:ln>
            <a:noFill/>
          </a:ln>
        </p:spPr>
      </p:pic>
      <p:pic>
        <p:nvPicPr>
          <p:cNvPr id="49" name="Google Shape;49;p1" descr="A picture containing vector graphics&#10;&#10;Description automatically generated"/>
          <p:cNvPicPr preferRelativeResize="0"/>
          <p:nvPr/>
        </p:nvPicPr>
        <p:blipFill rotWithShape="1">
          <a:blip r:embed="rId5">
            <a:alphaModFix/>
          </a:blip>
          <a:srcRect/>
          <a:stretch/>
        </p:blipFill>
        <p:spPr>
          <a:xfrm>
            <a:off x="3201142" y="6044112"/>
            <a:ext cx="3033251" cy="2859605"/>
          </a:xfrm>
          <a:prstGeom prst="rect">
            <a:avLst/>
          </a:prstGeom>
          <a:noFill/>
          <a:ln>
            <a:noFill/>
          </a:ln>
        </p:spPr>
      </p:pic>
      <p:pic>
        <p:nvPicPr>
          <p:cNvPr id="50" name="Google Shape;50;p1"/>
          <p:cNvPicPr preferRelativeResize="0"/>
          <p:nvPr/>
        </p:nvPicPr>
        <p:blipFill rotWithShape="1">
          <a:blip r:embed="rId6">
            <a:alphaModFix/>
          </a:blip>
          <a:srcRect/>
          <a:stretch/>
        </p:blipFill>
        <p:spPr>
          <a:xfrm>
            <a:off x="10319" y="-20046"/>
            <a:ext cx="1882189" cy="3909139"/>
          </a:xfrm>
          <a:prstGeom prst="rect">
            <a:avLst/>
          </a:prstGeom>
          <a:noFill/>
          <a:ln>
            <a:noFill/>
          </a:ln>
        </p:spPr>
      </p:pic>
      <p:sp>
        <p:nvSpPr>
          <p:cNvPr id="3" name="TextBox 2">
            <a:extLst>
              <a:ext uri="{FF2B5EF4-FFF2-40B4-BE49-F238E27FC236}">
                <a16:creationId xmlns:a16="http://schemas.microsoft.com/office/drawing/2014/main" xmlns="" id="{D3817878-7096-3B7A-FBBE-C1BD2EF83EE4}"/>
              </a:ext>
            </a:extLst>
          </p:cNvPr>
          <p:cNvSpPr txBox="1"/>
          <p:nvPr/>
        </p:nvSpPr>
        <p:spPr>
          <a:xfrm>
            <a:off x="-159413" y="3750354"/>
            <a:ext cx="2221653" cy="1897892"/>
          </a:xfrm>
          <a:prstGeom prst="rect">
            <a:avLst/>
          </a:prstGeom>
          <a:noFill/>
        </p:spPr>
        <p:txBody>
          <a:bodyPr wrap="square" rtlCol="0">
            <a:spAutoFit/>
          </a:bodyPr>
          <a:lstStyle/>
          <a:p>
            <a:pPr algn="ctr" defTabSz="1219170" eaLnBrk="1" fontAlgn="auto" hangingPunct="1">
              <a:spcBef>
                <a:spcPts val="0"/>
              </a:spcBef>
              <a:spcAft>
                <a:spcPts val="0"/>
              </a:spcAft>
              <a:buClr>
                <a:srgbClr val="000000"/>
              </a:buClr>
            </a:pPr>
            <a:r>
              <a:rPr lang="en-US" sz="11733" b="1" kern="0">
                <a:ln w="76200">
                  <a:solidFill>
                    <a:srgbClr val="FFFFFF"/>
                  </a:solidFill>
                </a:ln>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22</a:t>
            </a:r>
            <a:endParaRPr lang="en-US" sz="11733" b="1" kern="0" dirty="0">
              <a:ln w="76200">
                <a:solidFill>
                  <a:srgbClr val="FFFFFF"/>
                </a:solidFill>
              </a:ln>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2DCD92-3A14-4488-A4B4-FC3D931FC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319" y="5334000"/>
            <a:ext cx="4286250" cy="3419475"/>
          </a:xfrm>
          <a:prstGeom prst="rect">
            <a:avLst/>
          </a:prstGeom>
        </p:spPr>
      </p:pic>
      <p:sp>
        <p:nvSpPr>
          <p:cNvPr id="4" name="TextBox 3">
            <a:extLst>
              <a:ext uri="{FF2B5EF4-FFF2-40B4-BE49-F238E27FC236}">
                <a16:creationId xmlns:a16="http://schemas.microsoft.com/office/drawing/2014/main" xmlns="" id="{AFE9D068-5E25-4622-9839-93BE0B0FFE33}"/>
              </a:ext>
            </a:extLst>
          </p:cNvPr>
          <p:cNvSpPr txBox="1"/>
          <p:nvPr/>
        </p:nvSpPr>
        <p:spPr>
          <a:xfrm>
            <a:off x="4633119" y="3505200"/>
            <a:ext cx="7543800" cy="1200329"/>
          </a:xfrm>
          <a:prstGeom prst="rect">
            <a:avLst/>
          </a:prstGeom>
          <a:noFill/>
          <a:ln>
            <a:noFill/>
          </a:ln>
        </p:spPr>
        <p:txBody>
          <a:bodyPr wrap="square" rtlCol="0">
            <a:spAutoFit/>
          </a:bodyPr>
          <a:lstStyle/>
          <a:p>
            <a:pPr algn="ctr"/>
            <a:r>
              <a:rPr lang="en-US" sz="7200" b="1" dirty="0">
                <a:ln w="22225">
                  <a:solidFill>
                    <a:srgbClr val="FF0066"/>
                  </a:solidFill>
                  <a:prstDash val="solid"/>
                </a:ln>
                <a:solidFill>
                  <a:srgbClr val="FF6600"/>
                </a:solidFill>
                <a:latin typeface="#9Slide07 SVNZiclets" panose="02000603000000000000" pitchFamily="2" charset="0"/>
              </a:rPr>
              <a:t>Chia </a:t>
            </a:r>
            <a:r>
              <a:rPr lang="en-US" sz="7200" b="1" dirty="0" err="1">
                <a:ln w="22225">
                  <a:solidFill>
                    <a:srgbClr val="FF0066"/>
                  </a:solidFill>
                  <a:prstDash val="solid"/>
                </a:ln>
                <a:solidFill>
                  <a:srgbClr val="FF6600"/>
                </a:solidFill>
                <a:latin typeface="#9Slide07 SVNZiclets" panose="02000603000000000000" pitchFamily="2" charset="0"/>
              </a:rPr>
              <a:t>Sẻ</a:t>
            </a:r>
            <a:endParaRPr lang="en-US" sz="7200" b="1" dirty="0">
              <a:ln w="22225">
                <a:solidFill>
                  <a:srgbClr val="FF0066"/>
                </a:solidFill>
                <a:prstDash val="solid"/>
              </a:ln>
              <a:solidFill>
                <a:srgbClr val="FF6600"/>
              </a:solidFill>
              <a:latin typeface="#9Slide07 SVNZiclets" panose="02000603000000000000" pitchFamily="2" charset="0"/>
            </a:endParaRPr>
          </a:p>
        </p:txBody>
      </p:sp>
      <p:pic>
        <p:nvPicPr>
          <p:cNvPr id="5" name="Picture 4">
            <a:extLst>
              <a:ext uri="{FF2B5EF4-FFF2-40B4-BE49-F238E27FC236}">
                <a16:creationId xmlns:a16="http://schemas.microsoft.com/office/drawing/2014/main" xmlns="" id="{E9CB0DAA-719C-D5E5-2E02-73477836E03A}"/>
              </a:ext>
            </a:extLst>
          </p:cNvPr>
          <p:cNvPicPr>
            <a:picLocks noChangeAspect="1"/>
          </p:cNvPicPr>
          <p:nvPr/>
        </p:nvPicPr>
        <p:blipFill>
          <a:blip r:embed="rId3"/>
          <a:stretch>
            <a:fillRect/>
          </a:stretch>
        </p:blipFill>
        <p:spPr>
          <a:xfrm>
            <a:off x="10319" y="0"/>
            <a:ext cx="16256000" cy="9144000"/>
          </a:xfrm>
          <a:prstGeom prst="rect">
            <a:avLst/>
          </a:prstGeom>
        </p:spPr>
      </p:pic>
    </p:spTree>
    <p:extLst>
      <p:ext uri="{BB962C8B-B14F-4D97-AF65-F5344CB8AC3E}">
        <p14:creationId xmlns:p14="http://schemas.microsoft.com/office/powerpoint/2010/main" val="2083938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xmlns="" id="{CF4E8784-19F3-966E-C6DA-E9BD9C8F1A8C}"/>
              </a:ext>
            </a:extLst>
          </p:cNvPr>
          <p:cNvSpPr/>
          <p:nvPr/>
        </p:nvSpPr>
        <p:spPr>
          <a:xfrm>
            <a:off x="4328319" y="2819400"/>
            <a:ext cx="9670252" cy="1272135"/>
          </a:xfrm>
          <a:prstGeom prst="rect">
            <a:avLst/>
          </a:prstGeom>
        </p:spPr>
        <p:txBody>
          <a:bodyPr wrap="square" lIns="162549" tIns="81276" rIns="162549" bIns="81276">
            <a:spAutoFit/>
            <a:scene3d>
              <a:camera prst="orthographicFront"/>
              <a:lightRig rig="threePt" dir="t"/>
            </a:scene3d>
            <a:sp3d contourW="12700"/>
          </a:bodyPr>
          <a:lstStyle/>
          <a:p>
            <a:pPr defTabSz="2167334"/>
            <a:r>
              <a:rPr lang="en-US" altLang="en-US" sz="7200" b="1" dirty="0" err="1">
                <a:solidFill>
                  <a:srgbClr val="B23112"/>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en-US" sz="7200" b="1" dirty="0">
                <a:solidFill>
                  <a:srgbClr val="B23112"/>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7200" b="1" dirty="0" err="1">
                <a:solidFill>
                  <a:srgbClr val="B23112"/>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en-US" sz="7200" b="1" dirty="0">
                <a:solidFill>
                  <a:srgbClr val="B23112"/>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7200" b="1" dirty="0" err="1">
                <a:solidFill>
                  <a:srgbClr val="B23112"/>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en-US" sz="7200" b="1" dirty="0">
                <a:solidFill>
                  <a:srgbClr val="B23112"/>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7200" b="1" dirty="0" err="1">
                <a:solidFill>
                  <a:srgbClr val="B23112"/>
                </a:solidFill>
                <a:latin typeface="Arial-Rounded" panose="020B0500000000000000" pitchFamily="34" charset="0"/>
                <a:ea typeface="Arial-Rounded" panose="020B0500000000000000" pitchFamily="34" charset="0"/>
                <a:cs typeface="Arial-Rounded" panose="020B0500000000000000" pitchFamily="34" charset="0"/>
              </a:rPr>
              <a:t>nhóm</a:t>
            </a:r>
            <a:endParaRPr lang="en-GB" altLang="en-US" sz="7200" b="1" dirty="0">
              <a:solidFill>
                <a:srgbClr val="B23112"/>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4" descr="Illustration Of Cute Students Answer Questions. Royalty Free SVG, Cliparts,  Vectors, And Stock Illustration. Image 137742496.">
            <a:extLst>
              <a:ext uri="{FF2B5EF4-FFF2-40B4-BE49-F238E27FC236}">
                <a16:creationId xmlns:a16="http://schemas.microsoft.com/office/drawing/2014/main" xmlns="" id="{29D2B0EA-E4AB-87A4-B33A-A8F97E02B3C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88" b="89892" l="3769" r="90462">
                        <a14:foregroundMark x1="19385" y1="34416" x2="19846" y2="51384"/>
                        <a14:foregroundMark x1="33154" y1="16486" x2="34385" y2="24549"/>
                        <a14:foregroundMark x1="31154" y1="14079" x2="29462" y2="19976"/>
                        <a14:foregroundMark x1="29462" y1="19976" x2="29462" y2="20337"/>
                        <a14:foregroundMark x1="28462" y1="19254" x2="32000" y2="26233"/>
                        <a14:foregroundMark x1="32462" y1="13598" x2="35462" y2="20457"/>
                        <a14:foregroundMark x1="32462" y1="25993" x2="34385" y2="29603"/>
                        <a14:foregroundMark x1="49769" y1="63899" x2="49462" y2="78580"/>
                        <a14:foregroundMark x1="42769" y1="82912" x2="50077" y2="80265"/>
                        <a14:foregroundMark x1="51154" y1="86402" x2="58538" y2="79543"/>
                        <a14:foregroundMark x1="58538" y1="79543" x2="58538" y2="79543"/>
                        <a14:foregroundMark x1="58000" y1="55716" x2="59692" y2="56679"/>
                        <a14:foregroundMark x1="66308" y1="48014" x2="66000" y2="53069"/>
                        <a14:foregroundMark x1="65538" y1="54272" x2="62385" y2="58845"/>
                        <a14:foregroundMark x1="62385" y1="58845" x2="62385" y2="58845"/>
                        <a14:foregroundMark x1="61154" y1="53791" x2="59000" y2="52226"/>
                        <a14:foregroundMark x1="42385" y1="35499" x2="44154" y2="35018"/>
                        <a14:foregroundMark x1="32692" y1="28279" x2="33308" y2="31408"/>
                        <a14:foregroundMark x1="34308" y1="31288" x2="33692" y2="26715"/>
                        <a14:foregroundMark x1="34846" y1="29122" x2="34692" y2="32010"/>
                        <a14:foregroundMark x1="34308" y1="29362" x2="34462" y2="28881"/>
                        <a14:foregroundMark x1="3846" y1="39711" x2="5077" y2="43803"/>
                        <a14:foregroundMark x1="7231" y1="52708" x2="17000" y2="69314"/>
                        <a14:foregroundMark x1="17000" y1="69314" x2="17077" y2="69314"/>
                        <a14:foregroundMark x1="14923" y1="83394" x2="22385" y2="83153"/>
                        <a14:foregroundMark x1="46769" y1="38869" x2="47615" y2="63779"/>
                        <a14:foregroundMark x1="68154" y1="16366" x2="68154" y2="37665"/>
                        <a14:foregroundMark x1="92462" y1="34176" x2="90462" y2="50542"/>
                        <a14:foregroundMark x1="90462" y1="50542" x2="88000" y2="55114"/>
                        <a14:foregroundMark x1="69538" y1="15764" x2="72462" y2="17690"/>
                        <a14:foregroundMark x1="23923" y1="84717" x2="26846" y2="84958"/>
                        <a14:foregroundMark x1="42923" y1="38267" x2="40154" y2="41998"/>
                        <a14:foregroundMark x1="59846" y1="54513" x2="62231" y2="60409"/>
                        <a14:foregroundMark x1="72077" y1="17930" x2="75000" y2="16606"/>
                      </a14:backgroundRemoval>
                    </a14:imgEffect>
                  </a14:imgLayer>
                </a14:imgProps>
              </a:ext>
              <a:ext uri="{28A0092B-C50C-407E-A947-70E740481C1C}">
                <a14:useLocalDpi xmlns:a14="http://schemas.microsoft.com/office/drawing/2010/main" val="0"/>
              </a:ext>
            </a:extLst>
          </a:blip>
          <a:srcRect l="-6" r="1612"/>
          <a:stretch/>
        </p:blipFill>
        <p:spPr bwMode="auto">
          <a:xfrm>
            <a:off x="4480719" y="3657600"/>
            <a:ext cx="7315200" cy="475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89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20A8930-2F5A-4476-962E-151D181636C1}"/>
              </a:ext>
            </a:extLst>
          </p:cNvPr>
          <p:cNvGrpSpPr/>
          <p:nvPr/>
        </p:nvGrpSpPr>
        <p:grpSpPr>
          <a:xfrm>
            <a:off x="569231" y="737931"/>
            <a:ext cx="6121288" cy="3025040"/>
            <a:chOff x="115861" y="1599435"/>
            <a:chExt cx="7111874" cy="3733800"/>
          </a:xfrm>
        </p:grpSpPr>
        <p:pic>
          <p:nvPicPr>
            <p:cNvPr id="3" name="Picture 2">
              <a:extLst>
                <a:ext uri="{FF2B5EF4-FFF2-40B4-BE49-F238E27FC236}">
                  <a16:creationId xmlns:a16="http://schemas.microsoft.com/office/drawing/2014/main" xmlns="" id="{8D820476-32DE-4FB9-8802-DCBDF16F7008}"/>
                </a:ext>
              </a:extLst>
            </p:cNvPr>
            <p:cNvPicPr>
              <a:picLocks noChangeAspect="1"/>
            </p:cNvPicPr>
            <p:nvPr/>
          </p:nvPicPr>
          <p:blipFill>
            <a:blip r:embed="rId2"/>
            <a:stretch>
              <a:fillRect/>
            </a:stretch>
          </p:blipFill>
          <p:spPr>
            <a:xfrm>
              <a:off x="589868" y="1599435"/>
              <a:ext cx="6637867" cy="3733800"/>
            </a:xfrm>
            <a:prstGeom prst="rect">
              <a:avLst/>
            </a:prstGeom>
            <a:ln>
              <a:noFill/>
            </a:ln>
            <a:effectLst>
              <a:softEdge rad="112500"/>
            </a:effectLst>
          </p:spPr>
        </p:pic>
        <p:pic>
          <p:nvPicPr>
            <p:cNvPr id="4" name="Picture 2" descr="Bài 2: Số đếm và số thứ tự trong tiếng anh - Tiếng Anh ABC - YouTube">
              <a:extLst>
                <a:ext uri="{FF2B5EF4-FFF2-40B4-BE49-F238E27FC236}">
                  <a16:creationId xmlns:a16="http://schemas.microsoft.com/office/drawing/2014/main" xmlns="" id="{98BA5396-8212-36FC-69A6-630940420C4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028" b="66667" l="21641" r="45234">
                          <a14:foregroundMark x1="23594" y1="15417" x2="23203" y2="20417"/>
                          <a14:foregroundMark x1="25625" y1="40139" x2="23203" y2="42917"/>
                          <a14:foregroundMark x1="24141" y1="45417" x2="32188" y2="45972"/>
                          <a14:foregroundMark x1="32188" y1="45972" x2="32813" y2="45972"/>
                          <a14:foregroundMark x1="38516" y1="44722" x2="40313" y2="39444"/>
                          <a14:foregroundMark x1="34531" y1="7639" x2="33828" y2="4028"/>
                          <a14:foregroundMark x1="23125" y1="19861" x2="22188" y2="20972"/>
                          <a14:foregroundMark x1="23047" y1="41389" x2="21641" y2="40139"/>
                          <a14:foregroundMark x1="37188" y1="33750" x2="39531" y2="34167"/>
                          <a14:foregroundMark x1="45234" y1="66667" x2="45234" y2="66667"/>
                        </a14:backgroundRemoval>
                      </a14:imgEffect>
                    </a14:imgLayer>
                  </a14:imgProps>
                </a:ext>
                <a:ext uri="{28A0092B-C50C-407E-A947-70E740481C1C}">
                  <a14:useLocalDpi xmlns:a14="http://schemas.microsoft.com/office/drawing/2010/main" val="0"/>
                </a:ext>
              </a:extLst>
            </a:blip>
            <a:srcRect l="21247" t="2187" r="58565" b="52765"/>
            <a:stretch/>
          </p:blipFill>
          <p:spPr bwMode="auto">
            <a:xfrm>
              <a:off x="115861" y="4522471"/>
              <a:ext cx="645911" cy="8107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38DAE9EF-A9F0-DFEB-A3C4-C83BEC9BDA2F}"/>
              </a:ext>
            </a:extLst>
          </p:cNvPr>
          <p:cNvGrpSpPr/>
          <p:nvPr/>
        </p:nvGrpSpPr>
        <p:grpSpPr>
          <a:xfrm>
            <a:off x="8753159" y="823138"/>
            <a:ext cx="5938360" cy="3002485"/>
            <a:chOff x="7808522" y="1599435"/>
            <a:chExt cx="7087442" cy="3776052"/>
          </a:xfrm>
        </p:grpSpPr>
        <p:pic>
          <p:nvPicPr>
            <p:cNvPr id="6" name="Picture 5">
              <a:extLst>
                <a:ext uri="{FF2B5EF4-FFF2-40B4-BE49-F238E27FC236}">
                  <a16:creationId xmlns:a16="http://schemas.microsoft.com/office/drawing/2014/main" xmlns="" id="{D347A079-E99E-6988-C222-C81B90A6C4F4}"/>
                </a:ext>
              </a:extLst>
            </p:cNvPr>
            <p:cNvPicPr>
              <a:picLocks noChangeAspect="1"/>
            </p:cNvPicPr>
            <p:nvPr/>
          </p:nvPicPr>
          <p:blipFill>
            <a:blip r:embed="rId5"/>
            <a:stretch>
              <a:fillRect/>
            </a:stretch>
          </p:blipFill>
          <p:spPr>
            <a:xfrm>
              <a:off x="8209868" y="1599435"/>
              <a:ext cx="6686096" cy="3733800"/>
            </a:xfrm>
            <a:prstGeom prst="rect">
              <a:avLst/>
            </a:prstGeom>
            <a:ln>
              <a:noFill/>
            </a:ln>
            <a:effectLst>
              <a:softEdge rad="112500"/>
            </a:effectLst>
          </p:spPr>
        </p:pic>
        <p:pic>
          <p:nvPicPr>
            <p:cNvPr id="7" name="Picture 4" descr="Bài 2: Số đếm và số thứ tự trong tiếng anh - Tiếng Anh ABC - YouTube">
              <a:extLst>
                <a:ext uri="{FF2B5EF4-FFF2-40B4-BE49-F238E27FC236}">
                  <a16:creationId xmlns:a16="http://schemas.microsoft.com/office/drawing/2014/main" xmlns="" id="{DA3C9208-A255-4948-5EA5-FC0AA9AA3F7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750" b="55833" l="42891" r="84297">
                          <a14:foregroundMark x1="52188" y1="6250" x2="52500" y2="3750"/>
                          <a14:foregroundMark x1="60547" y1="10417" x2="58125" y2="16250"/>
                          <a14:foregroundMark x1="58594" y1="42778" x2="58672" y2="36528"/>
                          <a14:foregroundMark x1="42891" y1="38889" x2="42969" y2="32361"/>
                          <a14:foregroundMark x1="46953" y1="42917" x2="56875" y2="45417"/>
                          <a14:foregroundMark x1="58672" y1="35139" x2="57500" y2="38611"/>
                          <a14:foregroundMark x1="59141" y1="33750" x2="58906" y2="38194"/>
                          <a14:foregroundMark x1="46953" y1="19167" x2="45313" y2="21944"/>
                          <a14:foregroundMark x1="44375" y1="41111" x2="49375" y2="41111"/>
                          <a14:foregroundMark x1="83906" y1="43611" x2="83906" y2="43611"/>
                          <a14:foregroundMark x1="84297" y1="55833" x2="84297" y2="55833"/>
                        </a14:backgroundRemoval>
                      </a14:imgEffect>
                    </a14:imgLayer>
                  </a14:imgProps>
                </a:ext>
                <a:ext uri="{28A0092B-C50C-407E-A947-70E740481C1C}">
                  <a14:useLocalDpi xmlns:a14="http://schemas.microsoft.com/office/drawing/2010/main" val="0"/>
                </a:ext>
              </a:extLst>
            </a:blip>
            <a:srcRect l="41585" t="1229" r="38009" b="49610"/>
            <a:stretch/>
          </p:blipFill>
          <p:spPr bwMode="auto">
            <a:xfrm rot="20918105">
              <a:off x="7808522" y="4589092"/>
              <a:ext cx="580314" cy="7863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25FBF941-3B02-01C5-E5F6-0F340A899FED}"/>
              </a:ext>
            </a:extLst>
          </p:cNvPr>
          <p:cNvGrpSpPr/>
          <p:nvPr/>
        </p:nvGrpSpPr>
        <p:grpSpPr>
          <a:xfrm>
            <a:off x="400981" y="5101782"/>
            <a:ext cx="6289538" cy="3091439"/>
            <a:chOff x="57836" y="5410200"/>
            <a:chExt cx="7205356" cy="3733800"/>
          </a:xfrm>
        </p:grpSpPr>
        <p:pic>
          <p:nvPicPr>
            <p:cNvPr id="9" name="Picture 8">
              <a:extLst>
                <a:ext uri="{FF2B5EF4-FFF2-40B4-BE49-F238E27FC236}">
                  <a16:creationId xmlns:a16="http://schemas.microsoft.com/office/drawing/2014/main" xmlns="" id="{8F58536F-A013-90B0-E36F-7677C50A8D3F}"/>
                </a:ext>
              </a:extLst>
            </p:cNvPr>
            <p:cNvPicPr>
              <a:picLocks noChangeAspect="1"/>
            </p:cNvPicPr>
            <p:nvPr/>
          </p:nvPicPr>
          <p:blipFill>
            <a:blip r:embed="rId8"/>
            <a:stretch>
              <a:fillRect/>
            </a:stretch>
          </p:blipFill>
          <p:spPr>
            <a:xfrm>
              <a:off x="625325" y="5410200"/>
              <a:ext cx="6637867" cy="3733800"/>
            </a:xfrm>
            <a:prstGeom prst="rect">
              <a:avLst/>
            </a:prstGeom>
            <a:ln>
              <a:noFill/>
            </a:ln>
            <a:effectLst>
              <a:softEdge rad="112500"/>
            </a:effectLst>
          </p:spPr>
        </p:pic>
        <p:pic>
          <p:nvPicPr>
            <p:cNvPr id="10" name="Picture 2" descr="Illustration Colorful Numbers Stock Vector (Royalty Free) 140583256 |  Shutterstock">
              <a:extLst>
                <a:ext uri="{FF2B5EF4-FFF2-40B4-BE49-F238E27FC236}">
                  <a16:creationId xmlns:a16="http://schemas.microsoft.com/office/drawing/2014/main" xmlns="" id="{13DBED34-2E66-0411-7BA4-1EEB8155193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776" b="41640" l="42867" r="59533">
                          <a14:foregroundMark x1="49467" y1="5502" x2="51867" y2="3776"/>
                          <a14:foregroundMark x1="57067" y1="11974" x2="57867" y2="11003"/>
                          <a14:foregroundMark x1="43200" y1="11866" x2="42933" y2="16613"/>
                          <a14:foregroundMark x1="59400" y1="33118" x2="57600" y2="33225"/>
                          <a14:foregroundMark x1="55400" y1="39482" x2="50533" y2="41640"/>
                          <a14:foregroundMark x1="56800" y1="37001" x2="59533" y2="33981"/>
                          <a14:foregroundMark x1="55200" y1="36570" x2="55200" y2="39590"/>
                          <a14:foregroundMark x1="56600" y1="39266" x2="54533" y2="39266"/>
                          <a14:foregroundMark x1="45467" y1="39590" x2="45467" y2="35383"/>
                          <a14:foregroundMark x1="56000" y1="6688" x2="54133" y2="6904"/>
                          <a14:foregroundMark x1="48333" y1="5825" x2="44467" y2="5070"/>
                          <a14:foregroundMark x1="45000" y1="12729" x2="45067" y2="8198"/>
                          <a14:foregroundMark x1="47400" y1="38296" x2="44533" y2="33441"/>
                        </a14:backgroundRemoval>
                      </a14:imgEffect>
                    </a14:imgLayer>
                  </a14:imgProps>
                </a:ext>
                <a:ext uri="{28A0092B-C50C-407E-A947-70E740481C1C}">
                  <a14:useLocalDpi xmlns:a14="http://schemas.microsoft.com/office/drawing/2010/main" val="0"/>
                </a:ext>
              </a:extLst>
            </a:blip>
            <a:srcRect l="42129" t="2747" r="40166" b="55917"/>
            <a:stretch/>
          </p:blipFill>
          <p:spPr bwMode="auto">
            <a:xfrm rot="500243">
              <a:off x="57836" y="8255953"/>
              <a:ext cx="589042" cy="8498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9ADFE0AB-203B-C554-2A72-4079AD132446}"/>
              </a:ext>
            </a:extLst>
          </p:cNvPr>
          <p:cNvGrpSpPr/>
          <p:nvPr/>
        </p:nvGrpSpPr>
        <p:grpSpPr>
          <a:xfrm>
            <a:off x="8670758" y="5050787"/>
            <a:ext cx="6020761" cy="3182751"/>
            <a:chOff x="7728292" y="5483067"/>
            <a:chExt cx="7203129" cy="3660933"/>
          </a:xfrm>
        </p:grpSpPr>
        <p:pic>
          <p:nvPicPr>
            <p:cNvPr id="12" name="Picture 11">
              <a:extLst>
                <a:ext uri="{FF2B5EF4-FFF2-40B4-BE49-F238E27FC236}">
                  <a16:creationId xmlns:a16="http://schemas.microsoft.com/office/drawing/2014/main" xmlns="" id="{1F37B2E7-ED3C-24BC-E2B5-E8FF37654E5E}"/>
                </a:ext>
              </a:extLst>
            </p:cNvPr>
            <p:cNvPicPr>
              <a:picLocks noChangeAspect="1"/>
            </p:cNvPicPr>
            <p:nvPr/>
          </p:nvPicPr>
          <p:blipFill>
            <a:blip r:embed="rId11"/>
            <a:stretch>
              <a:fillRect/>
            </a:stretch>
          </p:blipFill>
          <p:spPr>
            <a:xfrm>
              <a:off x="8293553" y="5483067"/>
              <a:ext cx="6637868" cy="3555902"/>
            </a:xfrm>
            <a:prstGeom prst="rect">
              <a:avLst/>
            </a:prstGeom>
            <a:ln>
              <a:noFill/>
            </a:ln>
            <a:effectLst>
              <a:softEdge rad="112500"/>
            </a:effectLst>
          </p:spPr>
        </p:pic>
        <p:pic>
          <p:nvPicPr>
            <p:cNvPr id="13" name="Picture 2" descr="Number 0123456789 Hand Drawn Cartoon Cute PNG Free Download And Clipart  Image For Free Download - Lovepik | 401379683">
              <a:extLst>
                <a:ext uri="{FF2B5EF4-FFF2-40B4-BE49-F238E27FC236}">
                  <a16:creationId xmlns:a16="http://schemas.microsoft.com/office/drawing/2014/main" xmlns="" id="{4782B9C8-4FC0-3313-24E8-6DC05AC2551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6489" b="45757" l="73000" r="86250">
                          <a14:foregroundMark x1="83083" y1="45923" x2="82500" y2="42596"/>
                          <a14:foregroundMark x1="79000" y1="6489" x2="78083" y2="7654"/>
                        </a14:backgroundRemoval>
                      </a14:imgEffect>
                    </a14:imgLayer>
                  </a14:imgProps>
                </a:ext>
                <a:ext uri="{28A0092B-C50C-407E-A947-70E740481C1C}">
                  <a14:useLocalDpi xmlns:a14="http://schemas.microsoft.com/office/drawing/2010/main" val="0"/>
                </a:ext>
              </a:extLst>
            </a:blip>
            <a:srcRect l="71340" t="3411" r="11993" b="52488"/>
            <a:stretch/>
          </p:blipFill>
          <p:spPr bwMode="auto">
            <a:xfrm>
              <a:off x="7728292" y="8184662"/>
              <a:ext cx="723899" cy="95933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5">
            <a:extLst>
              <a:ext uri="{FF2B5EF4-FFF2-40B4-BE49-F238E27FC236}">
                <a16:creationId xmlns:a16="http://schemas.microsoft.com/office/drawing/2014/main" xmlns="" id="{11812F51-45A9-9AA6-40F3-77D7F6C50769}"/>
              </a:ext>
            </a:extLst>
          </p:cNvPr>
          <p:cNvSpPr txBox="1"/>
          <p:nvPr/>
        </p:nvSpPr>
        <p:spPr>
          <a:xfrm>
            <a:off x="6538119" y="0"/>
            <a:ext cx="9259330" cy="923330"/>
          </a:xfrm>
          <a:prstGeom prst="rect">
            <a:avLst/>
          </a:prstGeom>
          <a:noFill/>
        </p:spPr>
        <p:txBody>
          <a:bodyPr wrap="square" rtlCol="0">
            <a:spAutoFit/>
          </a:bodyPr>
          <a:lstStyle/>
          <a:p>
            <a:r>
              <a:rPr lang="en-US" sz="54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Kho </a:t>
            </a:r>
            <a:r>
              <a:rPr lang="en-US" sz="54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báu</a:t>
            </a:r>
            <a:endParaRPr lang="en-US" sz="54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5" name="TextBox 5">
            <a:extLst>
              <a:ext uri="{FF2B5EF4-FFF2-40B4-BE49-F238E27FC236}">
                <a16:creationId xmlns:a16="http://schemas.microsoft.com/office/drawing/2014/main" xmlns="" id="{27558778-1237-BE38-C79C-14E05457A6ED}"/>
              </a:ext>
            </a:extLst>
          </p:cNvPr>
          <p:cNvSpPr txBox="1"/>
          <p:nvPr/>
        </p:nvSpPr>
        <p:spPr>
          <a:xfrm>
            <a:off x="569231" y="3770320"/>
            <a:ext cx="6361936" cy="1200329"/>
          </a:xfrm>
          <a:prstGeom prst="rect">
            <a:avLst/>
          </a:prstGeom>
          <a:noFill/>
        </p:spPr>
        <p:txBody>
          <a:bodyPr wrap="square" rtlCol="0">
            <a:spAutoFit/>
          </a:bodyPr>
          <a:lstStyle/>
          <a:p>
            <a:pPr algn="ct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Hai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vợ</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chồng</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người</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nông</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dân</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làm</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lụng</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chăm</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chỉ</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6" name="TextBox 5">
            <a:extLst>
              <a:ext uri="{FF2B5EF4-FFF2-40B4-BE49-F238E27FC236}">
                <a16:creationId xmlns:a16="http://schemas.microsoft.com/office/drawing/2014/main" xmlns="" id="{A781E8CC-9082-0506-041D-38711CF6913B}"/>
              </a:ext>
            </a:extLst>
          </p:cNvPr>
          <p:cNvSpPr txBox="1"/>
          <p:nvPr/>
        </p:nvSpPr>
        <p:spPr>
          <a:xfrm>
            <a:off x="8670758" y="3714695"/>
            <a:ext cx="6361936" cy="1200329"/>
          </a:xfrm>
          <a:prstGeom prst="rect">
            <a:avLst/>
          </a:prstGeom>
          <a:noFill/>
        </p:spPr>
        <p:txBody>
          <a:bodyPr wrap="square" rtlCol="0">
            <a:spAutoFit/>
          </a:bodyPr>
          <a:lstStyle/>
          <a:p>
            <a:pPr algn="ct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Trước</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khi</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mất</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người</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cha </a:t>
            </a:r>
          </a:p>
          <a:p>
            <a:pPr algn="ct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dặn</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dò</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các</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con</a:t>
            </a:r>
          </a:p>
        </p:txBody>
      </p:sp>
      <p:sp>
        <p:nvSpPr>
          <p:cNvPr id="17" name="TextBox 5">
            <a:extLst>
              <a:ext uri="{FF2B5EF4-FFF2-40B4-BE49-F238E27FC236}">
                <a16:creationId xmlns:a16="http://schemas.microsoft.com/office/drawing/2014/main" xmlns="" id="{439A2D49-12B1-6791-FBC5-211C48689762}"/>
              </a:ext>
            </a:extLst>
          </p:cNvPr>
          <p:cNvSpPr txBox="1"/>
          <p:nvPr/>
        </p:nvSpPr>
        <p:spPr>
          <a:xfrm>
            <a:off x="-91281" y="8291222"/>
            <a:ext cx="7569088" cy="646331"/>
          </a:xfrm>
          <a:prstGeom prst="rect">
            <a:avLst/>
          </a:prstGeom>
          <a:noFill/>
        </p:spPr>
        <p:txBody>
          <a:bodyPr wrap="square" rtlCol="0">
            <a:spAutoFit/>
          </a:bodyPr>
          <a:lstStyle/>
          <a:p>
            <a:pPr algn="ct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Hai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anh</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em</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ra</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sức</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đào</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kho</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báu</a:t>
            </a:r>
            <a:endPar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8" name="TextBox 5">
            <a:extLst>
              <a:ext uri="{FF2B5EF4-FFF2-40B4-BE49-F238E27FC236}">
                <a16:creationId xmlns:a16="http://schemas.microsoft.com/office/drawing/2014/main" xmlns="" id="{6C097C9C-4EE9-3CB7-3B87-00586F96E480}"/>
              </a:ext>
            </a:extLst>
          </p:cNvPr>
          <p:cNvSpPr txBox="1"/>
          <p:nvPr/>
        </p:nvSpPr>
        <p:spPr>
          <a:xfrm>
            <a:off x="8366919" y="8277989"/>
            <a:ext cx="7569088" cy="646331"/>
          </a:xfrm>
          <a:prstGeom prst="rect">
            <a:avLst/>
          </a:prstGeom>
          <a:noFill/>
        </p:spPr>
        <p:txBody>
          <a:bodyPr wrap="square" rtlCol="0">
            <a:spAutoFit/>
          </a:bodyPr>
          <a:lstStyle/>
          <a:p>
            <a:pPr algn="ct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Hai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anh</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em</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hiểu</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lời</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dặn</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của</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cha</a:t>
            </a:r>
          </a:p>
        </p:txBody>
      </p:sp>
    </p:spTree>
    <p:extLst>
      <p:ext uri="{BB962C8B-B14F-4D97-AF65-F5344CB8AC3E}">
        <p14:creationId xmlns:p14="http://schemas.microsoft.com/office/powerpoint/2010/main" val="903348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1F27D9A4-FF1E-4836-9871-C01E86C779A3}"/>
              </a:ext>
            </a:extLst>
          </p:cNvPr>
          <p:cNvSpPr/>
          <p:nvPr/>
        </p:nvSpPr>
        <p:spPr>
          <a:xfrm>
            <a:off x="213519" y="152400"/>
            <a:ext cx="15011400" cy="846386"/>
          </a:xfrm>
          <a:prstGeom prst="rect">
            <a:avLst/>
          </a:prstGeom>
        </p:spPr>
        <p:txBody>
          <a:bodyPr wrap="square">
            <a:spAutoFit/>
          </a:bodyPr>
          <a:lstStyle/>
          <a:p>
            <a:pPr algn="just"/>
            <a:r>
              <a:rPr lang="en-US" sz="49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2. </a:t>
            </a:r>
            <a:r>
              <a:rPr lang="en-US" sz="4900" b="1" dirty="0" err="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Trao</a:t>
            </a:r>
            <a:r>
              <a:rPr lang="en-US" sz="49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4900" b="1" dirty="0" err="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đổi</a:t>
            </a:r>
            <a:r>
              <a:rPr lang="en-US" sz="49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4900" b="1" dirty="0" err="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về</a:t>
            </a:r>
            <a:r>
              <a:rPr lang="en-US" sz="49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4900" b="1" dirty="0" err="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nội</a:t>
            </a:r>
            <a:r>
              <a:rPr lang="en-US" sz="49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 dung, ý </a:t>
            </a:r>
            <a:r>
              <a:rPr lang="en-US" sz="4900" b="1" dirty="0" err="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nghĩa</a:t>
            </a:r>
            <a:r>
              <a:rPr lang="en-US" sz="49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4900" b="1" dirty="0" err="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câu</a:t>
            </a:r>
            <a:r>
              <a:rPr lang="en-US" sz="49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4900" b="1" dirty="0" err="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chuyện</a:t>
            </a:r>
            <a:r>
              <a:rPr lang="en-US" sz="49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30" name="Rectangle 29">
            <a:extLst>
              <a:ext uri="{FF2B5EF4-FFF2-40B4-BE49-F238E27FC236}">
                <a16:creationId xmlns:a16="http://schemas.microsoft.com/office/drawing/2014/main" xmlns="" id="{A0F8E5E9-8BFE-4D3F-932D-B86A72544734}"/>
              </a:ext>
            </a:extLst>
          </p:cNvPr>
          <p:cNvSpPr/>
          <p:nvPr/>
        </p:nvSpPr>
        <p:spPr>
          <a:xfrm>
            <a:off x="213519" y="1219200"/>
            <a:ext cx="15278100" cy="3699090"/>
          </a:xfrm>
          <a:prstGeom prst="rect">
            <a:avLst/>
          </a:prstGeom>
        </p:spPr>
        <p:txBody>
          <a:bodyPr wrap="square">
            <a:spAutoFit/>
          </a:bodyPr>
          <a:lstStyle/>
          <a:p>
            <a:pPr algn="ctr">
              <a:lnSpc>
                <a:spcPct val="150000"/>
              </a:lnSpc>
            </a:pPr>
            <a:r>
              <a:rPr lang="en-US" sz="6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Gợi</a:t>
            </a:r>
            <a:r>
              <a:rPr lang="en-US" sz="6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ý:</a:t>
            </a:r>
          </a:p>
          <a:p>
            <a:pPr marL="742950" indent="-742950" algn="just">
              <a:lnSpc>
                <a:spcPct val="150000"/>
              </a:lnSpc>
              <a:buAutoNum type="alphaLcParenR"/>
            </a:pP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Em</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hiểu</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kho</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báu</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mà</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người</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cha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dặn</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các</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con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tìm</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là</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gì</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a:t>
            </a:r>
          </a:p>
          <a:p>
            <a:pPr marL="742950" indent="-742950" algn="just">
              <a:lnSpc>
                <a:spcPct val="150000"/>
              </a:lnSpc>
              <a:buAutoNum type="alphaLcParenR"/>
            </a:pP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Câu</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chuyện</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khuyên</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chúng</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ta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điều</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gì</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a:t>
            </a:r>
          </a:p>
        </p:txBody>
      </p:sp>
      <p:cxnSp>
        <p:nvCxnSpPr>
          <p:cNvPr id="2" name="Straight Connector 1">
            <a:extLst>
              <a:ext uri="{FF2B5EF4-FFF2-40B4-BE49-F238E27FC236}">
                <a16:creationId xmlns:a16="http://schemas.microsoft.com/office/drawing/2014/main" xmlns="" id="{AD6F7378-F8ED-EFEF-9E99-0C19E2662469}"/>
              </a:ext>
            </a:extLst>
          </p:cNvPr>
          <p:cNvCxnSpPr>
            <a:cxnSpLocks/>
          </p:cNvCxnSpPr>
          <p:nvPr/>
        </p:nvCxnSpPr>
        <p:spPr>
          <a:xfrm>
            <a:off x="1051719" y="1007912"/>
            <a:ext cx="1791729" cy="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 name="Straight Connector 2">
            <a:extLst>
              <a:ext uri="{FF2B5EF4-FFF2-40B4-BE49-F238E27FC236}">
                <a16:creationId xmlns:a16="http://schemas.microsoft.com/office/drawing/2014/main" xmlns="" id="{8E6A4C56-75F9-DD8C-FE02-BB709A049430}"/>
              </a:ext>
            </a:extLst>
          </p:cNvPr>
          <p:cNvCxnSpPr>
            <a:cxnSpLocks/>
          </p:cNvCxnSpPr>
          <p:nvPr/>
        </p:nvCxnSpPr>
        <p:spPr>
          <a:xfrm>
            <a:off x="4099719" y="1034401"/>
            <a:ext cx="4495800" cy="0"/>
          </a:xfrm>
          <a:prstGeom prst="line">
            <a:avLst/>
          </a:prstGeom>
          <a:ln/>
        </p:spPr>
        <p:style>
          <a:lnRef idx="2">
            <a:schemeClr val="accent6"/>
          </a:lnRef>
          <a:fillRef idx="0">
            <a:schemeClr val="accent6"/>
          </a:fillRef>
          <a:effectRef idx="1">
            <a:schemeClr val="accent6"/>
          </a:effectRef>
          <a:fontRef idx="minor">
            <a:schemeClr val="tx1"/>
          </a:fontRef>
        </p:style>
      </p:cxnSp>
      <p:pic>
        <p:nvPicPr>
          <p:cNvPr id="7" name="Picture 4" descr="Illustration Of Cute Students Answer Questions. Royalty Free SVG, Cliparts,  Vectors, And Stock Illustration. Image 137742496.">
            <a:extLst>
              <a:ext uri="{FF2B5EF4-FFF2-40B4-BE49-F238E27FC236}">
                <a16:creationId xmlns:a16="http://schemas.microsoft.com/office/drawing/2014/main" xmlns="" id="{1AA84D3D-7FA7-9153-CA4C-3D3C2659FC0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88" b="89892" l="3769" r="90462">
                        <a14:foregroundMark x1="19385" y1="34416" x2="19846" y2="51384"/>
                        <a14:foregroundMark x1="33154" y1="16486" x2="34385" y2="24549"/>
                        <a14:foregroundMark x1="31154" y1="14079" x2="29462" y2="19976"/>
                        <a14:foregroundMark x1="29462" y1="19976" x2="29462" y2="20337"/>
                        <a14:foregroundMark x1="28462" y1="19254" x2="32000" y2="26233"/>
                        <a14:foregroundMark x1="32462" y1="13598" x2="35462" y2="20457"/>
                        <a14:foregroundMark x1="32462" y1="25993" x2="34385" y2="29603"/>
                        <a14:foregroundMark x1="49769" y1="63899" x2="49462" y2="78580"/>
                        <a14:foregroundMark x1="42769" y1="82912" x2="50077" y2="80265"/>
                        <a14:foregroundMark x1="51154" y1="86402" x2="58538" y2="79543"/>
                        <a14:foregroundMark x1="58538" y1="79543" x2="58538" y2="79543"/>
                        <a14:foregroundMark x1="58000" y1="55716" x2="59692" y2="56679"/>
                        <a14:foregroundMark x1="66308" y1="48014" x2="66000" y2="53069"/>
                        <a14:foregroundMark x1="65538" y1="54272" x2="62385" y2="58845"/>
                        <a14:foregroundMark x1="62385" y1="58845" x2="62385" y2="58845"/>
                        <a14:foregroundMark x1="61154" y1="53791" x2="59000" y2="52226"/>
                        <a14:foregroundMark x1="42385" y1="35499" x2="44154" y2="35018"/>
                        <a14:foregroundMark x1="32692" y1="28279" x2="33308" y2="31408"/>
                        <a14:foregroundMark x1="34308" y1="31288" x2="33692" y2="26715"/>
                        <a14:foregroundMark x1="34846" y1="29122" x2="34692" y2="32010"/>
                        <a14:foregroundMark x1="34308" y1="29362" x2="34462" y2="28881"/>
                        <a14:foregroundMark x1="3846" y1="39711" x2="5077" y2="43803"/>
                        <a14:foregroundMark x1="7231" y1="52708" x2="17000" y2="69314"/>
                        <a14:foregroundMark x1="17000" y1="69314" x2="17077" y2="69314"/>
                        <a14:foregroundMark x1="14923" y1="83394" x2="22385" y2="83153"/>
                        <a14:foregroundMark x1="46769" y1="38869" x2="47615" y2="63779"/>
                        <a14:foregroundMark x1="68154" y1="16366" x2="68154" y2="37665"/>
                        <a14:foregroundMark x1="92462" y1="34176" x2="90462" y2="50542"/>
                        <a14:foregroundMark x1="90462" y1="50542" x2="88000" y2="55114"/>
                        <a14:foregroundMark x1="69538" y1="15764" x2="72462" y2="17690"/>
                        <a14:foregroundMark x1="23923" y1="84717" x2="26846" y2="84958"/>
                        <a14:foregroundMark x1="42923" y1="38267" x2="40154" y2="41998"/>
                        <a14:foregroundMark x1="59846" y1="54513" x2="62231" y2="60409"/>
                        <a14:foregroundMark x1="72077" y1="17930" x2="75000" y2="16606"/>
                      </a14:backgroundRemoval>
                    </a14:imgEffect>
                  </a14:imgLayer>
                </a14:imgProps>
              </a:ext>
              <a:ext uri="{28A0092B-C50C-407E-A947-70E740481C1C}">
                <a14:useLocalDpi xmlns:a14="http://schemas.microsoft.com/office/drawing/2010/main" val="0"/>
              </a:ext>
            </a:extLst>
          </a:blip>
          <a:srcRect l="-6" r="1612"/>
          <a:stretch/>
        </p:blipFill>
        <p:spPr bwMode="auto">
          <a:xfrm>
            <a:off x="9738519" y="5410200"/>
            <a:ext cx="6172200" cy="4009807"/>
          </a:xfrm>
          <a:prstGeom prst="rect">
            <a:avLst/>
          </a:prstGeom>
          <a:noFill/>
          <a:extLst>
            <a:ext uri="{909E8E84-426E-40DD-AFC4-6F175D3DCCD1}">
              <a14:hiddenFill xmlns:a14="http://schemas.microsoft.com/office/drawing/2010/main">
                <a:solidFill>
                  <a:srgbClr val="FFFFFF"/>
                </a:solidFill>
              </a14:hiddenFill>
            </a:ext>
          </a:extLst>
        </p:spPr>
      </p:pic>
      <p:sp>
        <p:nvSpPr>
          <p:cNvPr id="8" name="Cloud 7">
            <a:extLst>
              <a:ext uri="{FF2B5EF4-FFF2-40B4-BE49-F238E27FC236}">
                <a16:creationId xmlns:a16="http://schemas.microsoft.com/office/drawing/2014/main" xmlns="" id="{7AB57577-1D87-71A7-B2C5-B19C4EB945C7}"/>
              </a:ext>
            </a:extLst>
          </p:cNvPr>
          <p:cNvSpPr/>
          <p:nvPr/>
        </p:nvSpPr>
        <p:spPr>
          <a:xfrm>
            <a:off x="6690519" y="5408503"/>
            <a:ext cx="3543300" cy="2057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i="1" dirty="0" err="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Thảo</a:t>
            </a:r>
            <a:r>
              <a:rPr lang="en-US" sz="3600" b="1" i="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dirty="0" err="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luận</a:t>
            </a:r>
            <a:r>
              <a:rPr lang="en-US" sz="3600" b="1" i="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i="1" dirty="0" err="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nhóm</a:t>
            </a:r>
            <a:r>
              <a:rPr lang="en-US" sz="3600" b="1" i="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4</a:t>
            </a:r>
          </a:p>
        </p:txBody>
      </p:sp>
    </p:spTree>
    <p:extLst>
      <p:ext uri="{BB962C8B-B14F-4D97-AF65-F5344CB8AC3E}">
        <p14:creationId xmlns:p14="http://schemas.microsoft.com/office/powerpoint/2010/main" val="12430303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0142034-1825-85EF-00C1-D6F4743E89B8}"/>
              </a:ext>
            </a:extLst>
          </p:cNvPr>
          <p:cNvSpPr txBox="1"/>
          <p:nvPr/>
        </p:nvSpPr>
        <p:spPr>
          <a:xfrm>
            <a:off x="1920296" y="2805522"/>
            <a:ext cx="12436046" cy="3532955"/>
          </a:xfrm>
          <a:prstGeom prst="rect">
            <a:avLst/>
          </a:prstGeom>
          <a:noFill/>
        </p:spPr>
        <p:txBody>
          <a:bodyPr wrap="square">
            <a:spAutoFit/>
          </a:bodyPr>
          <a:lstStyle/>
          <a:p>
            <a:pPr algn="just">
              <a:lnSpc>
                <a:spcPct val="119000"/>
              </a:lnSpc>
            </a:pP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Câu</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chuyện</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khuyên</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chúng</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ta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yêu</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quý</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đất</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đai</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và</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chăm</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chỉ</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lao</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động</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Nếu</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biết</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yêu</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quý</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đất</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đai</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lao</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động</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chăm</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chỉ</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thì</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sẽ</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có</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cuộc</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sống</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ấm</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no,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hạnh</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48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phúc</a:t>
            </a:r>
            <a:r>
              <a:rPr lang="en-US" sz="48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5" name="TextBox 4">
            <a:extLst>
              <a:ext uri="{FF2B5EF4-FFF2-40B4-BE49-F238E27FC236}">
                <a16:creationId xmlns:a16="http://schemas.microsoft.com/office/drawing/2014/main" xmlns="" id="{6D4DD23E-979C-26C2-3E7D-0B73607C6010}"/>
              </a:ext>
            </a:extLst>
          </p:cNvPr>
          <p:cNvSpPr txBox="1"/>
          <p:nvPr/>
        </p:nvSpPr>
        <p:spPr>
          <a:xfrm>
            <a:off x="3794919" y="304800"/>
            <a:ext cx="8136924" cy="1200329"/>
          </a:xfrm>
          <a:prstGeom prst="rect">
            <a:avLst/>
          </a:prstGeom>
          <a:noFill/>
        </p:spPr>
        <p:txBody>
          <a:bodyPr wrap="square">
            <a:spAutoFit/>
          </a:bodyPr>
          <a:lstStyle/>
          <a:p>
            <a:pPr algn="ctr"/>
            <a:r>
              <a:rPr lang="en-US" sz="7200" b="1" dirty="0" err="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Nội</a:t>
            </a:r>
            <a:r>
              <a:rPr lang="en-US" sz="72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dung</a:t>
            </a:r>
          </a:p>
        </p:txBody>
      </p:sp>
      <p:sp>
        <p:nvSpPr>
          <p:cNvPr id="6" name="Cloud 5">
            <a:extLst>
              <a:ext uri="{FF2B5EF4-FFF2-40B4-BE49-F238E27FC236}">
                <a16:creationId xmlns:a16="http://schemas.microsoft.com/office/drawing/2014/main" xmlns="" id="{086AD60E-81B1-5321-DC43-91E5DD97C181}"/>
              </a:ext>
            </a:extLst>
          </p:cNvPr>
          <p:cNvSpPr/>
          <p:nvPr/>
        </p:nvSpPr>
        <p:spPr>
          <a:xfrm rot="230739">
            <a:off x="165071" y="1581313"/>
            <a:ext cx="15621000" cy="6575337"/>
          </a:xfrm>
          <a:prstGeom prst="cloud">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noFill/>
            </a:endParaRPr>
          </a:p>
        </p:txBody>
      </p:sp>
      <p:pic>
        <p:nvPicPr>
          <p:cNvPr id="7" name="Picture 4" descr="Hình ảnh Phim Hoạt Hình Phim Hoạt Hình Nông Dân Hiện đại Nông Dân Rơm PNG ,  Hoạt Hình, Phim Hoạt Hình Nông Dân Hiện đại, Nông Phu PNG miễn phí tải">
            <a:extLst>
              <a:ext uri="{FF2B5EF4-FFF2-40B4-BE49-F238E27FC236}">
                <a16:creationId xmlns:a16="http://schemas.microsoft.com/office/drawing/2014/main" xmlns="" id="{7549A022-A7AC-0E50-8174-8BDD04E995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125" b="90000" l="8594" r="90625">
                        <a14:foregroundMark x1="10469" y1="44375" x2="11094" y2="55313"/>
                        <a14:foregroundMark x1="84063" y1="26094" x2="85625" y2="25938"/>
                        <a14:foregroundMark x1="82500" y1="19219" x2="85625" y2="18438"/>
                        <a14:foregroundMark x1="80000" y1="13594" x2="80625" y2="12188"/>
                        <a14:foregroundMark x1="47813" y1="10469" x2="48438" y2="8125"/>
                        <a14:foregroundMark x1="88750" y1="49844" x2="90625" y2="51094"/>
                        <a14:foregroundMark x1="11563" y1="60156" x2="8594" y2="55313"/>
                        <a14:foregroundMark x1="20469" y1="33281" x2="2156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11612070" y="4953000"/>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747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3"/>
          <p:cNvPicPr preferRelativeResize="0"/>
          <p:nvPr/>
        </p:nvPicPr>
        <p:blipFill rotWithShape="1">
          <a:blip r:embed="rId3">
            <a:alphaModFix/>
          </a:blip>
          <a:srcRect/>
          <a:stretch/>
        </p:blipFill>
        <p:spPr>
          <a:xfrm>
            <a:off x="4281337" y="3094168"/>
            <a:ext cx="8331281" cy="2955665"/>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4" descr="Ảnh có chứa chong chóng, đồ họa véc-tơ, vật thể ngoài trời&#10;&#10;Mô tả được tạo tự động"/>
          <p:cNvPicPr preferRelativeResize="0"/>
          <p:nvPr/>
        </p:nvPicPr>
        <p:blipFill rotWithShape="1">
          <a:blip r:embed="rId3">
            <a:alphaModFix/>
          </a:blip>
          <a:srcRect/>
          <a:stretch/>
        </p:blipFill>
        <p:spPr>
          <a:xfrm>
            <a:off x="44045" y="0"/>
            <a:ext cx="16188548" cy="9144000"/>
          </a:xfrm>
          <a:prstGeom prst="rect">
            <a:avLst/>
          </a:prstGeom>
          <a:noFill/>
          <a:ln>
            <a:noFill/>
          </a:ln>
        </p:spPr>
      </p:pic>
      <p:pic>
        <p:nvPicPr>
          <p:cNvPr id="398" name="Google Shape;398;p34" descr="Ảnh có chứa văn bản, vật chứa, lon&#10;&#10;Mô tả được tạo tự động"/>
          <p:cNvPicPr preferRelativeResize="0"/>
          <p:nvPr/>
        </p:nvPicPr>
        <p:blipFill rotWithShape="1">
          <a:blip r:embed="rId4">
            <a:alphaModFix/>
          </a:blip>
          <a:srcRect/>
          <a:stretch/>
        </p:blipFill>
        <p:spPr>
          <a:xfrm>
            <a:off x="3325538" y="4204433"/>
            <a:ext cx="7557555" cy="3327864"/>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13198A6-9E20-4A17-BD13-F5ADB105AC3C}"/>
              </a:ext>
            </a:extLst>
          </p:cNvPr>
          <p:cNvPicPr>
            <a:picLocks noChangeAspect="1"/>
          </p:cNvPicPr>
          <p:nvPr/>
        </p:nvPicPr>
        <p:blipFill>
          <a:blip r:embed="rId2"/>
          <a:stretch>
            <a:fillRect/>
          </a:stretch>
        </p:blipFill>
        <p:spPr>
          <a:xfrm>
            <a:off x="4785519" y="3639231"/>
            <a:ext cx="7492633" cy="1865538"/>
          </a:xfrm>
          <a:prstGeom prst="rect">
            <a:avLst/>
          </a:prstGeom>
        </p:spPr>
      </p:pic>
    </p:spTree>
    <p:extLst>
      <p:ext uri="{BB962C8B-B14F-4D97-AF65-F5344CB8AC3E}">
        <p14:creationId xmlns:p14="http://schemas.microsoft.com/office/powerpoint/2010/main" val="92876601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xmlns="" id="{E8ECD359-1E6F-C08C-92D8-2FED6888E0CB}"/>
              </a:ext>
            </a:extLst>
          </p:cNvPr>
          <p:cNvPicPr>
            <a:picLocks noChangeAspect="1"/>
          </p:cNvPicPr>
          <p:nvPr/>
        </p:nvPicPr>
        <p:blipFill rotWithShape="1">
          <a:blip r:embed="rId3">
            <a:extLst>
              <a:ext uri="{28A0092B-C50C-407E-A947-70E740481C1C}">
                <a14:useLocalDpi xmlns:a14="http://schemas.microsoft.com/office/drawing/2010/main" val="0"/>
              </a:ext>
            </a:extLst>
          </a:blip>
          <a:srcRect l="25225" t="23623" r="14203" b="32979"/>
          <a:stretch/>
        </p:blipFill>
        <p:spPr>
          <a:xfrm>
            <a:off x="975519" y="8467"/>
            <a:ext cx="14325600" cy="9135533"/>
          </a:xfrm>
          <a:prstGeom prst="roundRect">
            <a:avLst/>
          </a:prstGeom>
        </p:spPr>
      </p:pic>
    </p:spTree>
    <p:extLst>
      <p:ext uri="{BB962C8B-B14F-4D97-AF65-F5344CB8AC3E}">
        <p14:creationId xmlns:p14="http://schemas.microsoft.com/office/powerpoint/2010/main" val="25819651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E002DF74-7390-7779-338A-2F19A0D5629B}"/>
              </a:ext>
            </a:extLst>
          </p:cNvPr>
          <p:cNvGrpSpPr/>
          <p:nvPr/>
        </p:nvGrpSpPr>
        <p:grpSpPr>
          <a:xfrm>
            <a:off x="115861" y="1599435"/>
            <a:ext cx="7111874" cy="3733800"/>
            <a:chOff x="115861" y="1599435"/>
            <a:chExt cx="7111874" cy="3733800"/>
          </a:xfrm>
        </p:grpSpPr>
        <p:pic>
          <p:nvPicPr>
            <p:cNvPr id="5" name="Picture 4">
              <a:extLst>
                <a:ext uri="{FF2B5EF4-FFF2-40B4-BE49-F238E27FC236}">
                  <a16:creationId xmlns:a16="http://schemas.microsoft.com/office/drawing/2014/main" xmlns="" id="{7C1C86DA-2AA2-9B33-9964-4BF055EE4DD9}"/>
                </a:ext>
              </a:extLst>
            </p:cNvPr>
            <p:cNvPicPr>
              <a:picLocks noChangeAspect="1"/>
            </p:cNvPicPr>
            <p:nvPr/>
          </p:nvPicPr>
          <p:blipFill>
            <a:blip r:embed="rId2"/>
            <a:stretch>
              <a:fillRect/>
            </a:stretch>
          </p:blipFill>
          <p:spPr>
            <a:xfrm>
              <a:off x="589868" y="1599435"/>
              <a:ext cx="6637867" cy="3733800"/>
            </a:xfrm>
            <a:prstGeom prst="rect">
              <a:avLst/>
            </a:prstGeom>
            <a:ln>
              <a:noFill/>
            </a:ln>
            <a:effectLst>
              <a:softEdge rad="112500"/>
            </a:effectLst>
          </p:spPr>
        </p:pic>
        <p:pic>
          <p:nvPicPr>
            <p:cNvPr id="2" name="Picture 2" descr="Bài 2: Số đếm và số thứ tự trong tiếng anh - Tiếng Anh ABC - YouTube">
              <a:extLst>
                <a:ext uri="{FF2B5EF4-FFF2-40B4-BE49-F238E27FC236}">
                  <a16:creationId xmlns:a16="http://schemas.microsoft.com/office/drawing/2014/main" xmlns="" id="{A84CDAA6-185E-91A9-C5DF-61286A9561A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028" b="66667" l="21641" r="45234">
                          <a14:foregroundMark x1="23594" y1="15417" x2="23203" y2="20417"/>
                          <a14:foregroundMark x1="25625" y1="40139" x2="23203" y2="42917"/>
                          <a14:foregroundMark x1="24141" y1="45417" x2="32188" y2="45972"/>
                          <a14:foregroundMark x1="32188" y1="45972" x2="32813" y2="45972"/>
                          <a14:foregroundMark x1="38516" y1="44722" x2="40313" y2="39444"/>
                          <a14:foregroundMark x1="34531" y1="7639" x2="33828" y2="4028"/>
                          <a14:foregroundMark x1="23125" y1="19861" x2="22188" y2="20972"/>
                          <a14:foregroundMark x1="23047" y1="41389" x2="21641" y2="40139"/>
                          <a14:foregroundMark x1="37188" y1="33750" x2="39531" y2="34167"/>
                          <a14:foregroundMark x1="45234" y1="66667" x2="45234" y2="66667"/>
                        </a14:backgroundRemoval>
                      </a14:imgEffect>
                    </a14:imgLayer>
                  </a14:imgProps>
                </a:ext>
                <a:ext uri="{28A0092B-C50C-407E-A947-70E740481C1C}">
                  <a14:useLocalDpi xmlns:a14="http://schemas.microsoft.com/office/drawing/2010/main" val="0"/>
                </a:ext>
              </a:extLst>
            </a:blip>
            <a:srcRect l="21247" t="2187" r="58565" b="52765"/>
            <a:stretch/>
          </p:blipFill>
          <p:spPr bwMode="auto">
            <a:xfrm>
              <a:off x="115861" y="4522471"/>
              <a:ext cx="645911" cy="8107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BA82C550-669B-E4A6-6001-477E95F18CEB}"/>
              </a:ext>
            </a:extLst>
          </p:cNvPr>
          <p:cNvGrpSpPr/>
          <p:nvPr/>
        </p:nvGrpSpPr>
        <p:grpSpPr>
          <a:xfrm>
            <a:off x="7808522" y="1599435"/>
            <a:ext cx="7087442" cy="3776052"/>
            <a:chOff x="7808522" y="1599435"/>
            <a:chExt cx="7087442" cy="3776052"/>
          </a:xfrm>
        </p:grpSpPr>
        <p:pic>
          <p:nvPicPr>
            <p:cNvPr id="7" name="Picture 6">
              <a:extLst>
                <a:ext uri="{FF2B5EF4-FFF2-40B4-BE49-F238E27FC236}">
                  <a16:creationId xmlns:a16="http://schemas.microsoft.com/office/drawing/2014/main" xmlns="" id="{57A2D699-B721-37FB-62B8-72FBC8B5FEBE}"/>
                </a:ext>
              </a:extLst>
            </p:cNvPr>
            <p:cNvPicPr>
              <a:picLocks noChangeAspect="1"/>
            </p:cNvPicPr>
            <p:nvPr/>
          </p:nvPicPr>
          <p:blipFill>
            <a:blip r:embed="rId5"/>
            <a:stretch>
              <a:fillRect/>
            </a:stretch>
          </p:blipFill>
          <p:spPr>
            <a:xfrm>
              <a:off x="8209868" y="1599435"/>
              <a:ext cx="6686096" cy="3733800"/>
            </a:xfrm>
            <a:prstGeom prst="rect">
              <a:avLst/>
            </a:prstGeom>
            <a:ln>
              <a:noFill/>
            </a:ln>
            <a:effectLst>
              <a:softEdge rad="112500"/>
            </a:effectLst>
          </p:spPr>
        </p:pic>
        <p:pic>
          <p:nvPicPr>
            <p:cNvPr id="3" name="Picture 4" descr="Bài 2: Số đếm và số thứ tự trong tiếng anh - Tiếng Anh ABC - YouTube">
              <a:extLst>
                <a:ext uri="{FF2B5EF4-FFF2-40B4-BE49-F238E27FC236}">
                  <a16:creationId xmlns:a16="http://schemas.microsoft.com/office/drawing/2014/main" xmlns="" id="{504DE8E9-5CED-4604-EDAE-25698A6F206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750" b="55833" l="42891" r="84297">
                          <a14:foregroundMark x1="52188" y1="6250" x2="52500" y2="3750"/>
                          <a14:foregroundMark x1="60547" y1="10417" x2="58125" y2="16250"/>
                          <a14:foregroundMark x1="58594" y1="42778" x2="58672" y2="36528"/>
                          <a14:foregroundMark x1="42891" y1="38889" x2="42969" y2="32361"/>
                          <a14:foregroundMark x1="46953" y1="42917" x2="56875" y2="45417"/>
                          <a14:foregroundMark x1="58672" y1="35139" x2="57500" y2="38611"/>
                          <a14:foregroundMark x1="59141" y1="33750" x2="58906" y2="38194"/>
                          <a14:foregroundMark x1="46953" y1="19167" x2="45313" y2="21944"/>
                          <a14:foregroundMark x1="44375" y1="41111" x2="49375" y2="41111"/>
                          <a14:foregroundMark x1="83906" y1="43611" x2="83906" y2="43611"/>
                          <a14:foregroundMark x1="84297" y1="55833" x2="84297" y2="55833"/>
                        </a14:backgroundRemoval>
                      </a14:imgEffect>
                    </a14:imgLayer>
                  </a14:imgProps>
                </a:ext>
                <a:ext uri="{28A0092B-C50C-407E-A947-70E740481C1C}">
                  <a14:useLocalDpi xmlns:a14="http://schemas.microsoft.com/office/drawing/2010/main" val="0"/>
                </a:ext>
              </a:extLst>
            </a:blip>
            <a:srcRect l="41585" t="1229" r="38009" b="49610"/>
            <a:stretch/>
          </p:blipFill>
          <p:spPr bwMode="auto">
            <a:xfrm rot="20918105">
              <a:off x="7808522" y="4589092"/>
              <a:ext cx="580314" cy="7863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xmlns="" id="{0AFC243B-44A2-547D-B110-DEC4FA7EAFE3}"/>
              </a:ext>
            </a:extLst>
          </p:cNvPr>
          <p:cNvGrpSpPr/>
          <p:nvPr/>
        </p:nvGrpSpPr>
        <p:grpSpPr>
          <a:xfrm>
            <a:off x="57836" y="5410200"/>
            <a:ext cx="7205356" cy="3733800"/>
            <a:chOff x="57836" y="5410200"/>
            <a:chExt cx="7205356" cy="3733800"/>
          </a:xfrm>
        </p:grpSpPr>
        <p:pic>
          <p:nvPicPr>
            <p:cNvPr id="9" name="Picture 8">
              <a:extLst>
                <a:ext uri="{FF2B5EF4-FFF2-40B4-BE49-F238E27FC236}">
                  <a16:creationId xmlns:a16="http://schemas.microsoft.com/office/drawing/2014/main" xmlns="" id="{30ABC2E5-3E29-EF1F-5278-CF6C0A12283C}"/>
                </a:ext>
              </a:extLst>
            </p:cNvPr>
            <p:cNvPicPr>
              <a:picLocks noChangeAspect="1"/>
            </p:cNvPicPr>
            <p:nvPr/>
          </p:nvPicPr>
          <p:blipFill>
            <a:blip r:embed="rId8"/>
            <a:stretch>
              <a:fillRect/>
            </a:stretch>
          </p:blipFill>
          <p:spPr>
            <a:xfrm>
              <a:off x="625325" y="5410200"/>
              <a:ext cx="6637867" cy="3733800"/>
            </a:xfrm>
            <a:prstGeom prst="rect">
              <a:avLst/>
            </a:prstGeom>
            <a:ln>
              <a:noFill/>
            </a:ln>
            <a:effectLst>
              <a:softEdge rad="112500"/>
            </a:effectLst>
          </p:spPr>
        </p:pic>
        <p:pic>
          <p:nvPicPr>
            <p:cNvPr id="4" name="Picture 2" descr="Illustration Colorful Numbers Stock Vector (Royalty Free) 140583256 |  Shutterstock">
              <a:extLst>
                <a:ext uri="{FF2B5EF4-FFF2-40B4-BE49-F238E27FC236}">
                  <a16:creationId xmlns:a16="http://schemas.microsoft.com/office/drawing/2014/main" xmlns="" id="{1CB18F86-7A62-FD1C-0DAA-071DC621D390}"/>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776" b="41640" l="42867" r="59533">
                          <a14:foregroundMark x1="49467" y1="5502" x2="51867" y2="3776"/>
                          <a14:foregroundMark x1="57067" y1="11974" x2="57867" y2="11003"/>
                          <a14:foregroundMark x1="43200" y1="11866" x2="42933" y2="16613"/>
                          <a14:foregroundMark x1="59400" y1="33118" x2="57600" y2="33225"/>
                          <a14:foregroundMark x1="55400" y1="39482" x2="50533" y2="41640"/>
                          <a14:foregroundMark x1="56800" y1="37001" x2="59533" y2="33981"/>
                          <a14:foregroundMark x1="55200" y1="36570" x2="55200" y2="39590"/>
                          <a14:foregroundMark x1="56600" y1="39266" x2="54533" y2="39266"/>
                          <a14:foregroundMark x1="45467" y1="39590" x2="45467" y2="35383"/>
                          <a14:foregroundMark x1="56000" y1="6688" x2="54133" y2="6904"/>
                          <a14:foregroundMark x1="48333" y1="5825" x2="44467" y2="5070"/>
                          <a14:foregroundMark x1="45000" y1="12729" x2="45067" y2="8198"/>
                          <a14:foregroundMark x1="47400" y1="38296" x2="44533" y2="33441"/>
                        </a14:backgroundRemoval>
                      </a14:imgEffect>
                    </a14:imgLayer>
                  </a14:imgProps>
                </a:ext>
                <a:ext uri="{28A0092B-C50C-407E-A947-70E740481C1C}">
                  <a14:useLocalDpi xmlns:a14="http://schemas.microsoft.com/office/drawing/2010/main" val="0"/>
                </a:ext>
              </a:extLst>
            </a:blip>
            <a:srcRect l="42129" t="2747" r="40166" b="55917"/>
            <a:stretch/>
          </p:blipFill>
          <p:spPr bwMode="auto">
            <a:xfrm rot="500243">
              <a:off x="57836" y="8255953"/>
              <a:ext cx="589042" cy="8498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xmlns="" id="{E8E039A8-5973-9630-6A8E-FDF6824F3C0C}"/>
              </a:ext>
            </a:extLst>
          </p:cNvPr>
          <p:cNvGrpSpPr/>
          <p:nvPr/>
        </p:nvGrpSpPr>
        <p:grpSpPr>
          <a:xfrm>
            <a:off x="7728292" y="5483067"/>
            <a:ext cx="7203129" cy="3660933"/>
            <a:chOff x="7728292" y="5483067"/>
            <a:chExt cx="7203129" cy="3660933"/>
          </a:xfrm>
        </p:grpSpPr>
        <p:pic>
          <p:nvPicPr>
            <p:cNvPr id="11" name="Picture 10">
              <a:extLst>
                <a:ext uri="{FF2B5EF4-FFF2-40B4-BE49-F238E27FC236}">
                  <a16:creationId xmlns:a16="http://schemas.microsoft.com/office/drawing/2014/main" xmlns="" id="{B6BE7089-92C3-70E0-781C-3AE75B41EBE7}"/>
                </a:ext>
              </a:extLst>
            </p:cNvPr>
            <p:cNvPicPr>
              <a:picLocks noChangeAspect="1"/>
            </p:cNvPicPr>
            <p:nvPr/>
          </p:nvPicPr>
          <p:blipFill>
            <a:blip r:embed="rId11"/>
            <a:stretch>
              <a:fillRect/>
            </a:stretch>
          </p:blipFill>
          <p:spPr>
            <a:xfrm>
              <a:off x="8293553" y="5483067"/>
              <a:ext cx="6637868" cy="3555902"/>
            </a:xfrm>
            <a:prstGeom prst="rect">
              <a:avLst/>
            </a:prstGeom>
            <a:ln>
              <a:noFill/>
            </a:ln>
            <a:effectLst>
              <a:softEdge rad="112500"/>
            </a:effectLst>
          </p:spPr>
        </p:pic>
        <p:pic>
          <p:nvPicPr>
            <p:cNvPr id="4098" name="Picture 2" descr="Number 0123456789 Hand Drawn Cartoon Cute PNG Free Download And Clipart  Image For Free Download - Lovepik | 401379683">
              <a:extLst>
                <a:ext uri="{FF2B5EF4-FFF2-40B4-BE49-F238E27FC236}">
                  <a16:creationId xmlns:a16="http://schemas.microsoft.com/office/drawing/2014/main" xmlns="" id="{C5E76AAA-7671-94FB-B063-3247F7AC734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6489" b="45757" l="73000" r="86250">
                          <a14:foregroundMark x1="83083" y1="45923" x2="82500" y2="42596"/>
                          <a14:foregroundMark x1="79000" y1="6489" x2="78083" y2="7654"/>
                        </a14:backgroundRemoval>
                      </a14:imgEffect>
                    </a14:imgLayer>
                  </a14:imgProps>
                </a:ext>
                <a:ext uri="{28A0092B-C50C-407E-A947-70E740481C1C}">
                  <a14:useLocalDpi xmlns:a14="http://schemas.microsoft.com/office/drawing/2010/main" val="0"/>
                </a:ext>
              </a:extLst>
            </a:blip>
            <a:srcRect l="71340" t="3411" r="11993" b="52488"/>
            <a:stretch/>
          </p:blipFill>
          <p:spPr bwMode="auto">
            <a:xfrm>
              <a:off x="7728292" y="8184662"/>
              <a:ext cx="723899" cy="95933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5">
            <a:extLst>
              <a:ext uri="{FF2B5EF4-FFF2-40B4-BE49-F238E27FC236}">
                <a16:creationId xmlns:a16="http://schemas.microsoft.com/office/drawing/2014/main" xmlns="" id="{55A11EF4-E496-D2B2-B166-345F3D011A6C}"/>
              </a:ext>
            </a:extLst>
          </p:cNvPr>
          <p:cNvSpPr txBox="1"/>
          <p:nvPr/>
        </p:nvSpPr>
        <p:spPr>
          <a:xfrm>
            <a:off x="83574" y="1685"/>
            <a:ext cx="9259330" cy="769441"/>
          </a:xfrm>
          <a:prstGeom prst="rect">
            <a:avLst/>
          </a:prstGeom>
          <a:noFill/>
        </p:spPr>
        <p:txBody>
          <a:bodyPr wrap="square" rtlCol="0">
            <a:spAutoFit/>
          </a:bodyPr>
          <a:lstStyle/>
          <a:p>
            <a:r>
              <a:rPr lang="en-US" sz="44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1. Nghe </a:t>
            </a:r>
            <a:r>
              <a:rPr lang="en-US" sz="4400" b="1" dirty="0" err="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và</a:t>
            </a:r>
            <a:r>
              <a:rPr lang="en-US" sz="44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kể</a:t>
            </a:r>
            <a:r>
              <a:rPr lang="en-US" sz="44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lại</a:t>
            </a:r>
            <a:r>
              <a:rPr lang="en-US" sz="44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câu</a:t>
            </a:r>
            <a:r>
              <a:rPr lang="en-US" sz="44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chuyện</a:t>
            </a:r>
            <a:r>
              <a:rPr lang="en-US" sz="4400" b="1" dirty="0">
                <a:solidFill>
                  <a:schemeClr val="accent2">
                    <a:lumMod val="75000"/>
                  </a:schemeClr>
                </a:solidFill>
                <a:latin typeface="Times New Roman" panose="02020603050405020304" pitchFamily="18" charset="0"/>
                <a:ea typeface="AvantGarde" panose="00000400000000000000" pitchFamily="2" charset="0"/>
                <a:cs typeface="Times New Roman" panose="02020603050405020304" pitchFamily="18" charset="0"/>
              </a:rPr>
              <a:t>:</a:t>
            </a:r>
          </a:p>
        </p:txBody>
      </p:sp>
      <p:cxnSp>
        <p:nvCxnSpPr>
          <p:cNvPr id="13" name="Straight Connector 12">
            <a:extLst>
              <a:ext uri="{FF2B5EF4-FFF2-40B4-BE49-F238E27FC236}">
                <a16:creationId xmlns:a16="http://schemas.microsoft.com/office/drawing/2014/main" xmlns="" id="{2EC04FD9-BC64-447E-C0F4-EE4DF70D5947}"/>
              </a:ext>
            </a:extLst>
          </p:cNvPr>
          <p:cNvCxnSpPr>
            <a:cxnSpLocks/>
          </p:cNvCxnSpPr>
          <p:nvPr/>
        </p:nvCxnSpPr>
        <p:spPr>
          <a:xfrm>
            <a:off x="705379" y="771126"/>
            <a:ext cx="1260740" cy="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14" name="Straight Connector 13">
            <a:extLst>
              <a:ext uri="{FF2B5EF4-FFF2-40B4-BE49-F238E27FC236}">
                <a16:creationId xmlns:a16="http://schemas.microsoft.com/office/drawing/2014/main" xmlns="" id="{383DB13E-97A8-93A8-21B0-D86544026FC9}"/>
              </a:ext>
            </a:extLst>
          </p:cNvPr>
          <p:cNvCxnSpPr>
            <a:cxnSpLocks/>
          </p:cNvCxnSpPr>
          <p:nvPr/>
        </p:nvCxnSpPr>
        <p:spPr>
          <a:xfrm>
            <a:off x="2843448" y="788489"/>
            <a:ext cx="1216139" cy="0"/>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TextBox 5">
            <a:extLst>
              <a:ext uri="{FF2B5EF4-FFF2-40B4-BE49-F238E27FC236}">
                <a16:creationId xmlns:a16="http://schemas.microsoft.com/office/drawing/2014/main" xmlns="" id="{925A23FB-C5EF-20D3-DDB2-88971AE3B5FE}"/>
              </a:ext>
            </a:extLst>
          </p:cNvPr>
          <p:cNvSpPr txBox="1"/>
          <p:nvPr/>
        </p:nvSpPr>
        <p:spPr>
          <a:xfrm>
            <a:off x="6285024" y="676105"/>
            <a:ext cx="9259330" cy="923330"/>
          </a:xfrm>
          <a:prstGeom prst="rect">
            <a:avLst/>
          </a:prstGeom>
          <a:noFill/>
        </p:spPr>
        <p:txBody>
          <a:bodyPr wrap="square" rtlCol="0">
            <a:spAutoFit/>
          </a:bodyPr>
          <a:lstStyle/>
          <a:p>
            <a:r>
              <a:rPr lang="en-US" sz="54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Kho </a:t>
            </a:r>
            <a:r>
              <a:rPr lang="en-US" sz="54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báu</a:t>
            </a:r>
            <a:endParaRPr lang="en-US" sz="54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150014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161DAD88-853F-C3E6-D75B-7BCE7F1A16B5}"/>
              </a:ext>
            </a:extLst>
          </p:cNvPr>
          <p:cNvSpPr txBox="1"/>
          <p:nvPr/>
        </p:nvSpPr>
        <p:spPr>
          <a:xfrm>
            <a:off x="518319" y="762000"/>
            <a:ext cx="14630400" cy="4391587"/>
          </a:xfrm>
          <a:prstGeom prst="rect">
            <a:avLst/>
          </a:prstGeom>
          <a:noFill/>
        </p:spPr>
        <p:txBody>
          <a:bodyPr wrap="square">
            <a:spAutoFit/>
          </a:bodyPr>
          <a:lstStyle/>
          <a:p>
            <a:pPr algn="just">
              <a:lnSpc>
                <a:spcPct val="150000"/>
              </a:lnSpc>
            </a:pPr>
            <a:r>
              <a:rPr lang="en-US" sz="4800" b="0" i="1" dirty="0">
                <a:solidFill>
                  <a:srgbClr val="000000"/>
                </a:solidFill>
                <a:effectLst/>
                <a:latin typeface="Times New Roman" panose="02020603050405020304" pitchFamily="18" charset="0"/>
                <a:cs typeface="Times New Roman" panose="02020603050405020304" pitchFamily="18" charset="0"/>
              </a:rPr>
              <a:t>G</a:t>
            </a:r>
            <a:r>
              <a:rPr lang="vi-VN" sz="4800" b="0" i="1" dirty="0">
                <a:solidFill>
                  <a:srgbClr val="000000"/>
                </a:solidFill>
                <a:effectLst/>
                <a:latin typeface="Times New Roman" panose="02020603050405020304" pitchFamily="18" charset="0"/>
                <a:cs typeface="Times New Roman" panose="02020603050405020304" pitchFamily="18" charset="0"/>
              </a:rPr>
              <a:t>ợi ý:</a:t>
            </a:r>
          </a:p>
          <a:p>
            <a:pPr algn="just">
              <a:lnSpc>
                <a:spcPct val="150000"/>
              </a:lnSpc>
            </a:pPr>
            <a:r>
              <a:rPr lang="vi-VN" sz="4800" b="0" i="0" dirty="0">
                <a:solidFill>
                  <a:srgbClr val="000000"/>
                </a:solidFill>
                <a:effectLst/>
                <a:latin typeface="Times New Roman" panose="02020603050405020304" pitchFamily="18" charset="0"/>
                <a:cs typeface="Times New Roman" panose="02020603050405020304" pitchFamily="18" charset="0"/>
              </a:rPr>
              <a:t>a) Hai vợ chồng người nông dân chịu khó như thế nào?</a:t>
            </a:r>
          </a:p>
          <a:p>
            <a:pPr algn="just">
              <a:lnSpc>
                <a:spcPct val="150000"/>
              </a:lnSpc>
            </a:pPr>
            <a:r>
              <a:rPr lang="vi-VN" sz="4800" b="0" i="0" dirty="0">
                <a:solidFill>
                  <a:srgbClr val="000000"/>
                </a:solidFill>
                <a:effectLst/>
                <a:latin typeface="Times New Roman" panose="02020603050405020304" pitchFamily="18" charset="0"/>
                <a:cs typeface="Times New Roman" panose="02020603050405020304" pitchFamily="18" charset="0"/>
              </a:rPr>
              <a:t>b) Tính tình hai người con của họ ra sao? </a:t>
            </a:r>
          </a:p>
          <a:p>
            <a:pPr algn="just">
              <a:lnSpc>
                <a:spcPct val="150000"/>
              </a:lnSpc>
            </a:pPr>
            <a:r>
              <a:rPr lang="vi-VN" sz="4800" b="0" i="0" dirty="0">
                <a:solidFill>
                  <a:srgbClr val="000000"/>
                </a:solidFill>
                <a:effectLst/>
                <a:latin typeface="Times New Roman" panose="02020603050405020304" pitchFamily="18" charset="0"/>
                <a:cs typeface="Times New Roman" panose="02020603050405020304" pitchFamily="18" charset="0"/>
              </a:rPr>
              <a:t>c) Trước khi mất, người cha dặn dò các con điều gì?</a:t>
            </a:r>
            <a:endParaRPr lang="en-US" sz="4800" dirty="0">
              <a:latin typeface="Times New Roman" panose="02020603050405020304" pitchFamily="18" charset="0"/>
              <a:cs typeface="Times New Roman" panose="02020603050405020304" pitchFamily="18" charset="0"/>
            </a:endParaRPr>
          </a:p>
        </p:txBody>
      </p:sp>
      <p:pic>
        <p:nvPicPr>
          <p:cNvPr id="12" name="Picture 4" descr="Hình ảnh Phim Hoạt Hình Phim Hoạt Hình Nông Dân Hiện đại Nông Dân Rơm PNG ,  Hoạt Hình, Phim Hoạt Hình Nông Dân Hiện đại, Nông Phu PNG miễn phí tải">
            <a:extLst>
              <a:ext uri="{FF2B5EF4-FFF2-40B4-BE49-F238E27FC236}">
                <a16:creationId xmlns:a16="http://schemas.microsoft.com/office/drawing/2014/main" xmlns="" id="{726EF27E-64FB-98C1-2B9F-DB7D82EED9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125" b="90000" l="8594" r="90625">
                        <a14:foregroundMark x1="10469" y1="44375" x2="11094" y2="55313"/>
                        <a14:foregroundMark x1="84063" y1="26094" x2="85625" y2="25938"/>
                        <a14:foregroundMark x1="82500" y1="19219" x2="85625" y2="18438"/>
                        <a14:foregroundMark x1="80000" y1="13594" x2="80625" y2="12188"/>
                        <a14:foregroundMark x1="47813" y1="10469" x2="48438" y2="8125"/>
                        <a14:foregroundMark x1="88750" y1="49844" x2="90625" y2="51094"/>
                        <a14:foregroundMark x1="11563" y1="60156" x2="8594" y2="55313"/>
                        <a14:foregroundMark x1="20469" y1="33281" x2="2156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11552238" y="4800600"/>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1DAC637-0BDB-F856-32C3-13E6E5DB10E7}"/>
              </a:ext>
            </a:extLst>
          </p:cNvPr>
          <p:cNvSpPr txBox="1"/>
          <p:nvPr/>
        </p:nvSpPr>
        <p:spPr>
          <a:xfrm>
            <a:off x="442119" y="762000"/>
            <a:ext cx="14630400" cy="4391587"/>
          </a:xfrm>
          <a:prstGeom prst="rect">
            <a:avLst/>
          </a:prstGeom>
          <a:noFill/>
        </p:spPr>
        <p:txBody>
          <a:bodyPr wrap="square">
            <a:spAutoFit/>
          </a:bodyPr>
          <a:lstStyle/>
          <a:p>
            <a:pPr algn="just">
              <a:lnSpc>
                <a:spcPct val="150000"/>
              </a:lnSpc>
            </a:pPr>
            <a:r>
              <a:rPr lang="en-US" sz="4800" b="0" i="1" dirty="0">
                <a:solidFill>
                  <a:srgbClr val="000000"/>
                </a:solidFill>
                <a:effectLst/>
                <a:latin typeface="Times New Roman" panose="02020603050405020304" pitchFamily="18" charset="0"/>
                <a:cs typeface="Times New Roman" panose="02020603050405020304" pitchFamily="18" charset="0"/>
              </a:rPr>
              <a:t>G</a:t>
            </a:r>
            <a:r>
              <a:rPr lang="vi-VN" sz="4800" b="0" i="1" dirty="0">
                <a:solidFill>
                  <a:srgbClr val="000000"/>
                </a:solidFill>
                <a:effectLst/>
                <a:latin typeface="Times New Roman" panose="02020603050405020304" pitchFamily="18" charset="0"/>
                <a:cs typeface="Times New Roman" panose="02020603050405020304" pitchFamily="18" charset="0"/>
              </a:rPr>
              <a:t>ợi ý:</a:t>
            </a:r>
          </a:p>
          <a:p>
            <a:pPr algn="just">
              <a:lnSpc>
                <a:spcPct val="150000"/>
              </a:lnSpc>
            </a:pPr>
            <a:r>
              <a:rPr lang="vi-VN" sz="4800" b="0" i="0" dirty="0">
                <a:solidFill>
                  <a:srgbClr val="000000"/>
                </a:solidFill>
                <a:effectLst/>
                <a:latin typeface="Times New Roman" panose="02020603050405020304" pitchFamily="18" charset="0"/>
                <a:cs typeface="Times New Roman" panose="02020603050405020304" pitchFamily="18" charset="0"/>
              </a:rPr>
              <a:t>a) Hai vợ chồng người nông dân chịu khó như thế nào?</a:t>
            </a:r>
          </a:p>
          <a:p>
            <a:pPr algn="just">
              <a:lnSpc>
                <a:spcPct val="150000"/>
              </a:lnSpc>
            </a:pPr>
            <a:r>
              <a:rPr lang="vi-VN" sz="4800" b="0" i="0" dirty="0">
                <a:solidFill>
                  <a:srgbClr val="000000"/>
                </a:solidFill>
                <a:effectLst/>
                <a:latin typeface="Times New Roman" panose="02020603050405020304" pitchFamily="18" charset="0"/>
                <a:cs typeface="Times New Roman" panose="02020603050405020304" pitchFamily="18" charset="0"/>
              </a:rPr>
              <a:t>b) Tính tình hai người con của họ ra sao? </a:t>
            </a:r>
          </a:p>
          <a:p>
            <a:pPr algn="just">
              <a:lnSpc>
                <a:spcPct val="150000"/>
              </a:lnSpc>
            </a:pPr>
            <a:r>
              <a:rPr lang="vi-VN" sz="4800" b="0" i="0" dirty="0">
                <a:solidFill>
                  <a:srgbClr val="000000"/>
                </a:solidFill>
                <a:effectLst/>
                <a:latin typeface="Times New Roman" panose="02020603050405020304" pitchFamily="18" charset="0"/>
                <a:cs typeface="Times New Roman" panose="02020603050405020304" pitchFamily="18" charset="0"/>
              </a:rPr>
              <a:t>c) Trước khi mất, người cha dặn dò các con điều gì?</a:t>
            </a:r>
            <a:endParaRPr lang="en-US" sz="4800" dirty="0">
              <a:latin typeface="Times New Roman" panose="02020603050405020304" pitchFamily="18" charset="0"/>
              <a:cs typeface="Times New Roman" panose="02020603050405020304" pitchFamily="18" charset="0"/>
            </a:endParaRPr>
          </a:p>
        </p:txBody>
      </p:sp>
      <p:pic>
        <p:nvPicPr>
          <p:cNvPr id="1028" name="Picture 4" descr="Hình ảnh Phim Hoạt Hình Phim Hoạt Hình Nông Dân Hiện đại Nông Dân Rơm PNG ,  Hoạt Hình, Phim Hoạt Hình Nông Dân Hiện đại, Nông Phu PNG miễn phí tải">
            <a:extLst>
              <a:ext uri="{FF2B5EF4-FFF2-40B4-BE49-F238E27FC236}">
                <a16:creationId xmlns:a16="http://schemas.microsoft.com/office/drawing/2014/main" xmlns="" id="{4CC1CAC4-EE70-DA7D-C8D1-5B846C28BCB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125" b="90000" l="8594" r="90625">
                        <a14:foregroundMark x1="10469" y1="44375" x2="11094" y2="55313"/>
                        <a14:foregroundMark x1="84063" y1="26094" x2="85625" y2="25938"/>
                        <a14:foregroundMark x1="82500" y1="19219" x2="85625" y2="18438"/>
                        <a14:foregroundMark x1="80000" y1="13594" x2="80625" y2="12188"/>
                        <a14:foregroundMark x1="47813" y1="10469" x2="48438" y2="8125"/>
                        <a14:foregroundMark x1="88750" y1="49844" x2="90625" y2="51094"/>
                        <a14:foregroundMark x1="11563" y1="60156" x2="8594" y2="55313"/>
                        <a14:foregroundMark x1="20469" y1="33281" x2="2156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11552238" y="4800600"/>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53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1DAC637-0BDB-F856-32C3-13E6E5DB10E7}"/>
              </a:ext>
            </a:extLst>
          </p:cNvPr>
          <p:cNvSpPr txBox="1"/>
          <p:nvPr/>
        </p:nvSpPr>
        <p:spPr>
          <a:xfrm>
            <a:off x="594519" y="838200"/>
            <a:ext cx="14630400" cy="6607578"/>
          </a:xfrm>
          <a:prstGeom prst="rect">
            <a:avLst/>
          </a:prstGeom>
          <a:noFill/>
        </p:spPr>
        <p:txBody>
          <a:bodyPr wrap="square">
            <a:spAutoFit/>
          </a:bodyPr>
          <a:lstStyle/>
          <a:p>
            <a:pPr algn="just">
              <a:lnSpc>
                <a:spcPct val="150000"/>
              </a:lnSpc>
            </a:pPr>
            <a:r>
              <a:rPr lang="en-US" sz="4800" b="0" i="1" dirty="0">
                <a:solidFill>
                  <a:srgbClr val="000000"/>
                </a:solidFill>
                <a:effectLst/>
                <a:latin typeface="Times New Roman" panose="02020603050405020304" pitchFamily="18" charset="0"/>
                <a:cs typeface="Times New Roman" panose="02020603050405020304" pitchFamily="18" charset="0"/>
              </a:rPr>
              <a:t>G</a:t>
            </a:r>
            <a:r>
              <a:rPr lang="vi-VN" sz="4800" b="0" i="1" dirty="0">
                <a:solidFill>
                  <a:srgbClr val="000000"/>
                </a:solidFill>
                <a:effectLst/>
                <a:latin typeface="Times New Roman" panose="02020603050405020304" pitchFamily="18" charset="0"/>
                <a:cs typeface="Times New Roman" panose="02020603050405020304" pitchFamily="18" charset="0"/>
              </a:rPr>
              <a:t>ợi ý:</a:t>
            </a:r>
          </a:p>
          <a:p>
            <a:pPr>
              <a:lnSpc>
                <a:spcPct val="150000"/>
              </a:lnSpc>
            </a:pPr>
            <a:r>
              <a:rPr lang="vi-VN" sz="4800" dirty="0">
                <a:latin typeface="+mj-lt"/>
              </a:rPr>
              <a:t>d) Hai người con đã làm gì? Không tìm thấy thứ cha nói, họ làm gì?</a:t>
            </a:r>
          </a:p>
          <a:p>
            <a:pPr>
              <a:lnSpc>
                <a:spcPct val="150000"/>
              </a:lnSpc>
            </a:pPr>
            <a:r>
              <a:rPr lang="vi-VN" sz="4800" dirty="0">
                <a:latin typeface="+mj-lt"/>
              </a:rPr>
              <a:t>e) Cuối cùng, hai người con đã thay đổi như thế nào?</a:t>
            </a:r>
          </a:p>
          <a:p>
            <a:pPr>
              <a:lnSpc>
                <a:spcPct val="150000"/>
              </a:lnSpc>
            </a:pPr>
            <a:r>
              <a:rPr lang="vi-VN" sz="4800" dirty="0"/>
              <a:t/>
            </a:r>
            <a:br>
              <a:rPr lang="vi-VN" sz="4800" dirty="0"/>
            </a:br>
            <a:endParaRPr lang="en-US" sz="4800" dirty="0">
              <a:latin typeface="Times New Roman" panose="02020603050405020304" pitchFamily="18" charset="0"/>
              <a:cs typeface="Times New Roman" panose="02020603050405020304" pitchFamily="18" charset="0"/>
            </a:endParaRPr>
          </a:p>
        </p:txBody>
      </p:sp>
      <p:pic>
        <p:nvPicPr>
          <p:cNvPr id="2052" name="Picture 4" descr="Illustration Of Cute Students Answer Questions. Royalty Free SVG, Cliparts,  Vectors, And Stock Illustration. Image 137742496.">
            <a:extLst>
              <a:ext uri="{FF2B5EF4-FFF2-40B4-BE49-F238E27FC236}">
                <a16:creationId xmlns:a16="http://schemas.microsoft.com/office/drawing/2014/main" xmlns="" id="{07804DF8-99C1-A668-86C9-67640E57E90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88" b="89892" l="3846" r="90000">
                        <a14:foregroundMark x1="19385" y1="34416" x2="19846" y2="51384"/>
                        <a14:foregroundMark x1="33154" y1="16486" x2="34385" y2="24549"/>
                        <a14:foregroundMark x1="31154" y1="14079" x2="29462" y2="19976"/>
                        <a14:foregroundMark x1="29462" y1="19976" x2="29462" y2="20337"/>
                        <a14:foregroundMark x1="28462" y1="19254" x2="32000" y2="26233"/>
                        <a14:foregroundMark x1="32462" y1="13598" x2="35462" y2="20457"/>
                        <a14:foregroundMark x1="32462" y1="25993" x2="34385" y2="29603"/>
                        <a14:foregroundMark x1="49769" y1="63899" x2="49462" y2="78580"/>
                        <a14:foregroundMark x1="42769" y1="82912" x2="50077" y2="80265"/>
                        <a14:foregroundMark x1="51154" y1="86402" x2="58538" y2="79543"/>
                        <a14:foregroundMark x1="58538" y1="79543" x2="58538" y2="79543"/>
                        <a14:foregroundMark x1="58000" y1="55716" x2="59692" y2="56679"/>
                        <a14:foregroundMark x1="66308" y1="48014" x2="66000" y2="53069"/>
                        <a14:foregroundMark x1="65538" y1="54272" x2="62385" y2="58845"/>
                        <a14:foregroundMark x1="62385" y1="58845" x2="62385" y2="58845"/>
                        <a14:foregroundMark x1="61154" y1="53791" x2="59000" y2="52226"/>
                        <a14:foregroundMark x1="42385" y1="35499" x2="44154" y2="35018"/>
                        <a14:foregroundMark x1="32692" y1="28279" x2="33308" y2="31408"/>
                        <a14:foregroundMark x1="34308" y1="31288" x2="33692" y2="26715"/>
                        <a14:foregroundMark x1="34846" y1="29122" x2="34692" y2="32010"/>
                        <a14:foregroundMark x1="34308" y1="29362" x2="34462" y2="28881"/>
                        <a14:foregroundMark x1="3846" y1="39711" x2="5077" y2="43803"/>
                        <a14:foregroundMark x1="7231" y1="52708" x2="17000" y2="69314"/>
                        <a14:foregroundMark x1="17000" y1="69314" x2="17077" y2="69314"/>
                        <a14:foregroundMark x1="14923" y1="83394" x2="22385" y2="83153"/>
                        <a14:foregroundMark x1="46769" y1="38869" x2="47615" y2="63779"/>
                      </a14:backgroundRemoval>
                    </a14:imgEffect>
                  </a14:imgLayer>
                </a14:imgProps>
              </a:ext>
              <a:ext uri="{28A0092B-C50C-407E-A947-70E740481C1C}">
                <a14:useLocalDpi xmlns:a14="http://schemas.microsoft.com/office/drawing/2010/main" val="0"/>
              </a:ext>
            </a:extLst>
          </a:blip>
          <a:srcRect l="-6" r="33385"/>
          <a:stretch/>
        </p:blipFill>
        <p:spPr bwMode="auto">
          <a:xfrm>
            <a:off x="10957719" y="4724400"/>
            <a:ext cx="4953000" cy="475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52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1DAC637-0BDB-F856-32C3-13E6E5DB10E7}"/>
              </a:ext>
            </a:extLst>
          </p:cNvPr>
          <p:cNvSpPr txBox="1"/>
          <p:nvPr/>
        </p:nvSpPr>
        <p:spPr>
          <a:xfrm>
            <a:off x="594519" y="838200"/>
            <a:ext cx="14630400" cy="6607578"/>
          </a:xfrm>
          <a:prstGeom prst="rect">
            <a:avLst/>
          </a:prstGeom>
          <a:noFill/>
        </p:spPr>
        <p:txBody>
          <a:bodyPr wrap="square">
            <a:spAutoFit/>
          </a:bodyPr>
          <a:lstStyle/>
          <a:p>
            <a:pPr algn="just">
              <a:lnSpc>
                <a:spcPct val="150000"/>
              </a:lnSpc>
            </a:pPr>
            <a:r>
              <a:rPr lang="en-US" sz="4800" b="0" i="1" dirty="0">
                <a:solidFill>
                  <a:srgbClr val="000000"/>
                </a:solidFill>
                <a:effectLst/>
                <a:latin typeface="Times New Roman" panose="02020603050405020304" pitchFamily="18" charset="0"/>
                <a:cs typeface="Times New Roman" panose="02020603050405020304" pitchFamily="18" charset="0"/>
              </a:rPr>
              <a:t>G</a:t>
            </a:r>
            <a:r>
              <a:rPr lang="vi-VN" sz="4800" b="0" i="1" dirty="0">
                <a:solidFill>
                  <a:srgbClr val="000000"/>
                </a:solidFill>
                <a:effectLst/>
                <a:latin typeface="Times New Roman" panose="02020603050405020304" pitchFamily="18" charset="0"/>
                <a:cs typeface="Times New Roman" panose="02020603050405020304" pitchFamily="18" charset="0"/>
              </a:rPr>
              <a:t>ợi ý:</a:t>
            </a:r>
          </a:p>
          <a:p>
            <a:pPr>
              <a:lnSpc>
                <a:spcPct val="150000"/>
              </a:lnSpc>
            </a:pPr>
            <a:r>
              <a:rPr lang="vi-VN" sz="4800" dirty="0">
                <a:latin typeface="+mj-lt"/>
              </a:rPr>
              <a:t>d) Hai người con đã làm gì? Không tìm thấy thứ cha nói, họ làm gì?</a:t>
            </a:r>
          </a:p>
          <a:p>
            <a:pPr>
              <a:lnSpc>
                <a:spcPct val="150000"/>
              </a:lnSpc>
            </a:pPr>
            <a:r>
              <a:rPr lang="vi-VN" sz="4800" dirty="0">
                <a:latin typeface="+mj-lt"/>
              </a:rPr>
              <a:t>e) Cuối cùng, hai người con đã thay đổi như thế nào?</a:t>
            </a:r>
          </a:p>
          <a:p>
            <a:pPr>
              <a:lnSpc>
                <a:spcPct val="150000"/>
              </a:lnSpc>
            </a:pPr>
            <a:r>
              <a:rPr lang="vi-VN" sz="4800" dirty="0"/>
              <a:t/>
            </a:r>
            <a:br>
              <a:rPr lang="vi-VN" sz="4800" dirty="0"/>
            </a:br>
            <a:endParaRPr lang="en-US" sz="4800" dirty="0">
              <a:latin typeface="Times New Roman" panose="02020603050405020304" pitchFamily="18" charset="0"/>
              <a:cs typeface="Times New Roman" panose="02020603050405020304" pitchFamily="18" charset="0"/>
            </a:endParaRPr>
          </a:p>
        </p:txBody>
      </p:sp>
      <p:pic>
        <p:nvPicPr>
          <p:cNvPr id="3" name="Picture 4" descr="Illustration Of Cute Students Answer Questions. Royalty Free SVG, Cliparts,  Vectors, And Stock Illustration. Image 137742496.">
            <a:extLst>
              <a:ext uri="{FF2B5EF4-FFF2-40B4-BE49-F238E27FC236}">
                <a16:creationId xmlns:a16="http://schemas.microsoft.com/office/drawing/2014/main" xmlns="" id="{B78EF13F-A633-506C-A3AE-0827870CC6D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88" b="89892" l="3846" r="90000">
                        <a14:foregroundMark x1="19385" y1="34416" x2="19846" y2="51384"/>
                        <a14:foregroundMark x1="33154" y1="16486" x2="34385" y2="24549"/>
                        <a14:foregroundMark x1="31154" y1="14079" x2="29462" y2="19976"/>
                        <a14:foregroundMark x1="29462" y1="19976" x2="29462" y2="20337"/>
                        <a14:foregroundMark x1="28462" y1="19254" x2="32000" y2="26233"/>
                        <a14:foregroundMark x1="32462" y1="13598" x2="35462" y2="20457"/>
                        <a14:foregroundMark x1="32462" y1="25993" x2="34385" y2="29603"/>
                        <a14:foregroundMark x1="49769" y1="63899" x2="49462" y2="78580"/>
                        <a14:foregroundMark x1="42769" y1="82912" x2="50077" y2="80265"/>
                        <a14:foregroundMark x1="51154" y1="86402" x2="58538" y2="79543"/>
                        <a14:foregroundMark x1="58538" y1="79543" x2="58538" y2="79543"/>
                        <a14:foregroundMark x1="58000" y1="55716" x2="59692" y2="56679"/>
                        <a14:foregroundMark x1="66308" y1="48014" x2="66000" y2="53069"/>
                        <a14:foregroundMark x1="65538" y1="54272" x2="62385" y2="58845"/>
                        <a14:foregroundMark x1="62385" y1="58845" x2="62385" y2="58845"/>
                        <a14:foregroundMark x1="61154" y1="53791" x2="59000" y2="52226"/>
                        <a14:foregroundMark x1="42385" y1="35499" x2="44154" y2="35018"/>
                        <a14:foregroundMark x1="32692" y1="28279" x2="33308" y2="31408"/>
                        <a14:foregroundMark x1="34308" y1="31288" x2="33692" y2="26715"/>
                        <a14:foregroundMark x1="34846" y1="29122" x2="34692" y2="32010"/>
                        <a14:foregroundMark x1="34308" y1="29362" x2="34462" y2="28881"/>
                        <a14:foregroundMark x1="3846" y1="39711" x2="5077" y2="43803"/>
                        <a14:foregroundMark x1="7231" y1="52708" x2="17000" y2="69314"/>
                        <a14:foregroundMark x1="17000" y1="69314" x2="17077" y2="69314"/>
                        <a14:foregroundMark x1="14923" y1="83394" x2="22385" y2="83153"/>
                        <a14:foregroundMark x1="46769" y1="38869" x2="47615" y2="63779"/>
                      </a14:backgroundRemoval>
                    </a14:imgEffect>
                  </a14:imgLayer>
                </a14:imgProps>
              </a:ext>
              <a:ext uri="{28A0092B-C50C-407E-A947-70E740481C1C}">
                <a14:useLocalDpi xmlns:a14="http://schemas.microsoft.com/office/drawing/2010/main" val="0"/>
              </a:ext>
            </a:extLst>
          </a:blip>
          <a:srcRect l="-6" r="33385"/>
          <a:stretch/>
        </p:blipFill>
        <p:spPr bwMode="auto">
          <a:xfrm>
            <a:off x="10957719" y="4724400"/>
            <a:ext cx="4953000" cy="475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9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20A8930-2F5A-4476-962E-151D181636C1}"/>
              </a:ext>
            </a:extLst>
          </p:cNvPr>
          <p:cNvGrpSpPr/>
          <p:nvPr/>
        </p:nvGrpSpPr>
        <p:grpSpPr>
          <a:xfrm>
            <a:off x="569231" y="737931"/>
            <a:ext cx="6121288" cy="3025040"/>
            <a:chOff x="115861" y="1599435"/>
            <a:chExt cx="7111874" cy="3733800"/>
          </a:xfrm>
        </p:grpSpPr>
        <p:pic>
          <p:nvPicPr>
            <p:cNvPr id="3" name="Picture 2">
              <a:extLst>
                <a:ext uri="{FF2B5EF4-FFF2-40B4-BE49-F238E27FC236}">
                  <a16:creationId xmlns:a16="http://schemas.microsoft.com/office/drawing/2014/main" xmlns="" id="{8D820476-32DE-4FB9-8802-DCBDF16F7008}"/>
                </a:ext>
              </a:extLst>
            </p:cNvPr>
            <p:cNvPicPr>
              <a:picLocks noChangeAspect="1"/>
            </p:cNvPicPr>
            <p:nvPr/>
          </p:nvPicPr>
          <p:blipFill>
            <a:blip r:embed="rId2"/>
            <a:stretch>
              <a:fillRect/>
            </a:stretch>
          </p:blipFill>
          <p:spPr>
            <a:xfrm>
              <a:off x="589868" y="1599435"/>
              <a:ext cx="6637867" cy="3733800"/>
            </a:xfrm>
            <a:prstGeom prst="rect">
              <a:avLst/>
            </a:prstGeom>
            <a:ln>
              <a:noFill/>
            </a:ln>
            <a:effectLst>
              <a:softEdge rad="112500"/>
            </a:effectLst>
          </p:spPr>
        </p:pic>
        <p:pic>
          <p:nvPicPr>
            <p:cNvPr id="4" name="Picture 2" descr="Bài 2: Số đếm và số thứ tự trong tiếng anh - Tiếng Anh ABC - YouTube">
              <a:extLst>
                <a:ext uri="{FF2B5EF4-FFF2-40B4-BE49-F238E27FC236}">
                  <a16:creationId xmlns:a16="http://schemas.microsoft.com/office/drawing/2014/main" xmlns="" id="{98BA5396-8212-36FC-69A6-630940420C4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028" b="66667" l="21641" r="45234">
                          <a14:foregroundMark x1="23594" y1="15417" x2="23203" y2="20417"/>
                          <a14:foregroundMark x1="25625" y1="40139" x2="23203" y2="42917"/>
                          <a14:foregroundMark x1="24141" y1="45417" x2="32188" y2="45972"/>
                          <a14:foregroundMark x1="32188" y1="45972" x2="32813" y2="45972"/>
                          <a14:foregroundMark x1="38516" y1="44722" x2="40313" y2="39444"/>
                          <a14:foregroundMark x1="34531" y1="7639" x2="33828" y2="4028"/>
                          <a14:foregroundMark x1="23125" y1="19861" x2="22188" y2="20972"/>
                          <a14:foregroundMark x1="23047" y1="41389" x2="21641" y2="40139"/>
                          <a14:foregroundMark x1="37188" y1="33750" x2="39531" y2="34167"/>
                          <a14:foregroundMark x1="45234" y1="66667" x2="45234" y2="66667"/>
                        </a14:backgroundRemoval>
                      </a14:imgEffect>
                    </a14:imgLayer>
                  </a14:imgProps>
                </a:ext>
                <a:ext uri="{28A0092B-C50C-407E-A947-70E740481C1C}">
                  <a14:useLocalDpi xmlns:a14="http://schemas.microsoft.com/office/drawing/2010/main" val="0"/>
                </a:ext>
              </a:extLst>
            </a:blip>
            <a:srcRect l="21247" t="2187" r="58565" b="52765"/>
            <a:stretch/>
          </p:blipFill>
          <p:spPr bwMode="auto">
            <a:xfrm>
              <a:off x="115861" y="4522471"/>
              <a:ext cx="645911" cy="8107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38DAE9EF-A9F0-DFEB-A3C4-C83BEC9BDA2F}"/>
              </a:ext>
            </a:extLst>
          </p:cNvPr>
          <p:cNvGrpSpPr/>
          <p:nvPr/>
        </p:nvGrpSpPr>
        <p:grpSpPr>
          <a:xfrm>
            <a:off x="8753159" y="823138"/>
            <a:ext cx="5938360" cy="3002485"/>
            <a:chOff x="7808522" y="1599435"/>
            <a:chExt cx="7087442" cy="3776052"/>
          </a:xfrm>
        </p:grpSpPr>
        <p:pic>
          <p:nvPicPr>
            <p:cNvPr id="6" name="Picture 5">
              <a:extLst>
                <a:ext uri="{FF2B5EF4-FFF2-40B4-BE49-F238E27FC236}">
                  <a16:creationId xmlns:a16="http://schemas.microsoft.com/office/drawing/2014/main" xmlns="" id="{D347A079-E99E-6988-C222-C81B90A6C4F4}"/>
                </a:ext>
              </a:extLst>
            </p:cNvPr>
            <p:cNvPicPr>
              <a:picLocks noChangeAspect="1"/>
            </p:cNvPicPr>
            <p:nvPr/>
          </p:nvPicPr>
          <p:blipFill>
            <a:blip r:embed="rId5"/>
            <a:stretch>
              <a:fillRect/>
            </a:stretch>
          </p:blipFill>
          <p:spPr>
            <a:xfrm>
              <a:off x="8209868" y="1599435"/>
              <a:ext cx="6686096" cy="3733800"/>
            </a:xfrm>
            <a:prstGeom prst="rect">
              <a:avLst/>
            </a:prstGeom>
            <a:ln>
              <a:noFill/>
            </a:ln>
            <a:effectLst>
              <a:softEdge rad="112500"/>
            </a:effectLst>
          </p:spPr>
        </p:pic>
        <p:pic>
          <p:nvPicPr>
            <p:cNvPr id="7" name="Picture 4" descr="Bài 2: Số đếm và số thứ tự trong tiếng anh - Tiếng Anh ABC - YouTube">
              <a:extLst>
                <a:ext uri="{FF2B5EF4-FFF2-40B4-BE49-F238E27FC236}">
                  <a16:creationId xmlns:a16="http://schemas.microsoft.com/office/drawing/2014/main" xmlns="" id="{DA3C9208-A255-4948-5EA5-FC0AA9AA3F7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750" b="55833" l="42891" r="84297">
                          <a14:foregroundMark x1="52188" y1="6250" x2="52500" y2="3750"/>
                          <a14:foregroundMark x1="60547" y1="10417" x2="58125" y2="16250"/>
                          <a14:foregroundMark x1="58594" y1="42778" x2="58672" y2="36528"/>
                          <a14:foregroundMark x1="42891" y1="38889" x2="42969" y2="32361"/>
                          <a14:foregroundMark x1="46953" y1="42917" x2="56875" y2="45417"/>
                          <a14:foregroundMark x1="58672" y1="35139" x2="57500" y2="38611"/>
                          <a14:foregroundMark x1="59141" y1="33750" x2="58906" y2="38194"/>
                          <a14:foregroundMark x1="46953" y1="19167" x2="45313" y2="21944"/>
                          <a14:foregroundMark x1="44375" y1="41111" x2="49375" y2="41111"/>
                          <a14:foregroundMark x1="83906" y1="43611" x2="83906" y2="43611"/>
                          <a14:foregroundMark x1="84297" y1="55833" x2="84297" y2="55833"/>
                        </a14:backgroundRemoval>
                      </a14:imgEffect>
                    </a14:imgLayer>
                  </a14:imgProps>
                </a:ext>
                <a:ext uri="{28A0092B-C50C-407E-A947-70E740481C1C}">
                  <a14:useLocalDpi xmlns:a14="http://schemas.microsoft.com/office/drawing/2010/main" val="0"/>
                </a:ext>
              </a:extLst>
            </a:blip>
            <a:srcRect l="41585" t="1229" r="38009" b="49610"/>
            <a:stretch/>
          </p:blipFill>
          <p:spPr bwMode="auto">
            <a:xfrm rot="20918105">
              <a:off x="7808522" y="4589092"/>
              <a:ext cx="580314" cy="7863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25FBF941-3B02-01C5-E5F6-0F340A899FED}"/>
              </a:ext>
            </a:extLst>
          </p:cNvPr>
          <p:cNvGrpSpPr/>
          <p:nvPr/>
        </p:nvGrpSpPr>
        <p:grpSpPr>
          <a:xfrm>
            <a:off x="400981" y="5101782"/>
            <a:ext cx="6289538" cy="3091439"/>
            <a:chOff x="57836" y="5410200"/>
            <a:chExt cx="7205356" cy="3733800"/>
          </a:xfrm>
        </p:grpSpPr>
        <p:pic>
          <p:nvPicPr>
            <p:cNvPr id="9" name="Picture 8">
              <a:extLst>
                <a:ext uri="{FF2B5EF4-FFF2-40B4-BE49-F238E27FC236}">
                  <a16:creationId xmlns:a16="http://schemas.microsoft.com/office/drawing/2014/main" xmlns="" id="{8F58536F-A013-90B0-E36F-7677C50A8D3F}"/>
                </a:ext>
              </a:extLst>
            </p:cNvPr>
            <p:cNvPicPr>
              <a:picLocks noChangeAspect="1"/>
            </p:cNvPicPr>
            <p:nvPr/>
          </p:nvPicPr>
          <p:blipFill>
            <a:blip r:embed="rId8"/>
            <a:stretch>
              <a:fillRect/>
            </a:stretch>
          </p:blipFill>
          <p:spPr>
            <a:xfrm>
              <a:off x="625325" y="5410200"/>
              <a:ext cx="6637867" cy="3733800"/>
            </a:xfrm>
            <a:prstGeom prst="rect">
              <a:avLst/>
            </a:prstGeom>
            <a:ln>
              <a:noFill/>
            </a:ln>
            <a:effectLst>
              <a:softEdge rad="112500"/>
            </a:effectLst>
          </p:spPr>
        </p:pic>
        <p:pic>
          <p:nvPicPr>
            <p:cNvPr id="10" name="Picture 2" descr="Illustration Colorful Numbers Stock Vector (Royalty Free) 140583256 |  Shutterstock">
              <a:extLst>
                <a:ext uri="{FF2B5EF4-FFF2-40B4-BE49-F238E27FC236}">
                  <a16:creationId xmlns:a16="http://schemas.microsoft.com/office/drawing/2014/main" xmlns="" id="{13DBED34-2E66-0411-7BA4-1EEB8155193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776" b="41640" l="42867" r="59533">
                          <a14:foregroundMark x1="49467" y1="5502" x2="51867" y2="3776"/>
                          <a14:foregroundMark x1="57067" y1="11974" x2="57867" y2="11003"/>
                          <a14:foregroundMark x1="43200" y1="11866" x2="42933" y2="16613"/>
                          <a14:foregroundMark x1="59400" y1="33118" x2="57600" y2="33225"/>
                          <a14:foregroundMark x1="55400" y1="39482" x2="50533" y2="41640"/>
                          <a14:foregroundMark x1="56800" y1="37001" x2="59533" y2="33981"/>
                          <a14:foregroundMark x1="55200" y1="36570" x2="55200" y2="39590"/>
                          <a14:foregroundMark x1="56600" y1="39266" x2="54533" y2="39266"/>
                          <a14:foregroundMark x1="45467" y1="39590" x2="45467" y2="35383"/>
                          <a14:foregroundMark x1="56000" y1="6688" x2="54133" y2="6904"/>
                          <a14:foregroundMark x1="48333" y1="5825" x2="44467" y2="5070"/>
                          <a14:foregroundMark x1="45000" y1="12729" x2="45067" y2="8198"/>
                          <a14:foregroundMark x1="47400" y1="38296" x2="44533" y2="33441"/>
                        </a14:backgroundRemoval>
                      </a14:imgEffect>
                    </a14:imgLayer>
                  </a14:imgProps>
                </a:ext>
                <a:ext uri="{28A0092B-C50C-407E-A947-70E740481C1C}">
                  <a14:useLocalDpi xmlns:a14="http://schemas.microsoft.com/office/drawing/2010/main" val="0"/>
                </a:ext>
              </a:extLst>
            </a:blip>
            <a:srcRect l="42129" t="2747" r="40166" b="55917"/>
            <a:stretch/>
          </p:blipFill>
          <p:spPr bwMode="auto">
            <a:xfrm rot="500243">
              <a:off x="57836" y="8255953"/>
              <a:ext cx="589042" cy="8498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9ADFE0AB-203B-C554-2A72-4079AD132446}"/>
              </a:ext>
            </a:extLst>
          </p:cNvPr>
          <p:cNvGrpSpPr/>
          <p:nvPr/>
        </p:nvGrpSpPr>
        <p:grpSpPr>
          <a:xfrm>
            <a:off x="8670758" y="5050787"/>
            <a:ext cx="6020761" cy="3182751"/>
            <a:chOff x="7728292" y="5483067"/>
            <a:chExt cx="7203129" cy="3660933"/>
          </a:xfrm>
        </p:grpSpPr>
        <p:pic>
          <p:nvPicPr>
            <p:cNvPr id="12" name="Picture 11">
              <a:extLst>
                <a:ext uri="{FF2B5EF4-FFF2-40B4-BE49-F238E27FC236}">
                  <a16:creationId xmlns:a16="http://schemas.microsoft.com/office/drawing/2014/main" xmlns="" id="{1F37B2E7-ED3C-24BC-E2B5-E8FF37654E5E}"/>
                </a:ext>
              </a:extLst>
            </p:cNvPr>
            <p:cNvPicPr>
              <a:picLocks noChangeAspect="1"/>
            </p:cNvPicPr>
            <p:nvPr/>
          </p:nvPicPr>
          <p:blipFill>
            <a:blip r:embed="rId11"/>
            <a:stretch>
              <a:fillRect/>
            </a:stretch>
          </p:blipFill>
          <p:spPr>
            <a:xfrm>
              <a:off x="8293553" y="5483067"/>
              <a:ext cx="6637868" cy="3555902"/>
            </a:xfrm>
            <a:prstGeom prst="rect">
              <a:avLst/>
            </a:prstGeom>
            <a:ln>
              <a:noFill/>
            </a:ln>
            <a:effectLst>
              <a:softEdge rad="112500"/>
            </a:effectLst>
          </p:spPr>
        </p:pic>
        <p:pic>
          <p:nvPicPr>
            <p:cNvPr id="13" name="Picture 2" descr="Number 0123456789 Hand Drawn Cartoon Cute PNG Free Download And Clipart  Image For Free Download - Lovepik | 401379683">
              <a:extLst>
                <a:ext uri="{FF2B5EF4-FFF2-40B4-BE49-F238E27FC236}">
                  <a16:creationId xmlns:a16="http://schemas.microsoft.com/office/drawing/2014/main" xmlns="" id="{4782B9C8-4FC0-3313-24E8-6DC05AC2551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6489" b="45757" l="73000" r="86250">
                          <a14:foregroundMark x1="83083" y1="45923" x2="82500" y2="42596"/>
                          <a14:foregroundMark x1="79000" y1="6489" x2="78083" y2="7654"/>
                        </a14:backgroundRemoval>
                      </a14:imgEffect>
                    </a14:imgLayer>
                  </a14:imgProps>
                </a:ext>
                <a:ext uri="{28A0092B-C50C-407E-A947-70E740481C1C}">
                  <a14:useLocalDpi xmlns:a14="http://schemas.microsoft.com/office/drawing/2010/main" val="0"/>
                </a:ext>
              </a:extLst>
            </a:blip>
            <a:srcRect l="71340" t="3411" r="11993" b="52488"/>
            <a:stretch/>
          </p:blipFill>
          <p:spPr bwMode="auto">
            <a:xfrm>
              <a:off x="7728292" y="8184662"/>
              <a:ext cx="723899" cy="95933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5">
            <a:extLst>
              <a:ext uri="{FF2B5EF4-FFF2-40B4-BE49-F238E27FC236}">
                <a16:creationId xmlns:a16="http://schemas.microsoft.com/office/drawing/2014/main" xmlns="" id="{11812F51-45A9-9AA6-40F3-77D7F6C50769}"/>
              </a:ext>
            </a:extLst>
          </p:cNvPr>
          <p:cNvSpPr txBox="1"/>
          <p:nvPr/>
        </p:nvSpPr>
        <p:spPr>
          <a:xfrm>
            <a:off x="6538119" y="0"/>
            <a:ext cx="9259330" cy="923330"/>
          </a:xfrm>
          <a:prstGeom prst="rect">
            <a:avLst/>
          </a:prstGeom>
          <a:noFill/>
        </p:spPr>
        <p:txBody>
          <a:bodyPr wrap="square" rtlCol="0">
            <a:spAutoFit/>
          </a:bodyPr>
          <a:lstStyle/>
          <a:p>
            <a:r>
              <a:rPr lang="en-US" sz="54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Kho </a:t>
            </a:r>
            <a:r>
              <a:rPr lang="en-US" sz="54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báu</a:t>
            </a:r>
            <a:endParaRPr lang="en-US" sz="54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5" name="TextBox 5">
            <a:extLst>
              <a:ext uri="{FF2B5EF4-FFF2-40B4-BE49-F238E27FC236}">
                <a16:creationId xmlns:a16="http://schemas.microsoft.com/office/drawing/2014/main" xmlns="" id="{27558778-1237-BE38-C79C-14E05457A6ED}"/>
              </a:ext>
            </a:extLst>
          </p:cNvPr>
          <p:cNvSpPr txBox="1"/>
          <p:nvPr/>
        </p:nvSpPr>
        <p:spPr>
          <a:xfrm>
            <a:off x="569231" y="3770320"/>
            <a:ext cx="6361936" cy="1200329"/>
          </a:xfrm>
          <a:prstGeom prst="rect">
            <a:avLst/>
          </a:prstGeom>
          <a:noFill/>
        </p:spPr>
        <p:txBody>
          <a:bodyPr wrap="square" rtlCol="0">
            <a:spAutoFit/>
          </a:bodyPr>
          <a:lstStyle/>
          <a:p>
            <a:pPr algn="ct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Hai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vợ</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chồng</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người</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nông</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dân</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làm</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lụng</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chăm</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chỉ</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6" name="TextBox 5">
            <a:extLst>
              <a:ext uri="{FF2B5EF4-FFF2-40B4-BE49-F238E27FC236}">
                <a16:creationId xmlns:a16="http://schemas.microsoft.com/office/drawing/2014/main" xmlns="" id="{A781E8CC-9082-0506-041D-38711CF6913B}"/>
              </a:ext>
            </a:extLst>
          </p:cNvPr>
          <p:cNvSpPr txBox="1"/>
          <p:nvPr/>
        </p:nvSpPr>
        <p:spPr>
          <a:xfrm>
            <a:off x="8670758" y="3714695"/>
            <a:ext cx="6361936" cy="1200329"/>
          </a:xfrm>
          <a:prstGeom prst="rect">
            <a:avLst/>
          </a:prstGeom>
          <a:noFill/>
        </p:spPr>
        <p:txBody>
          <a:bodyPr wrap="square" rtlCol="0">
            <a:spAutoFit/>
          </a:bodyPr>
          <a:lstStyle/>
          <a:p>
            <a:pPr algn="ct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Trước</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khi</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mất</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người</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cha </a:t>
            </a:r>
          </a:p>
          <a:p>
            <a:pPr algn="ct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dặn</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dò</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các</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con</a:t>
            </a:r>
          </a:p>
        </p:txBody>
      </p:sp>
      <p:sp>
        <p:nvSpPr>
          <p:cNvPr id="17" name="TextBox 5">
            <a:extLst>
              <a:ext uri="{FF2B5EF4-FFF2-40B4-BE49-F238E27FC236}">
                <a16:creationId xmlns:a16="http://schemas.microsoft.com/office/drawing/2014/main" xmlns="" id="{439A2D49-12B1-6791-FBC5-211C48689762}"/>
              </a:ext>
            </a:extLst>
          </p:cNvPr>
          <p:cNvSpPr txBox="1"/>
          <p:nvPr/>
        </p:nvSpPr>
        <p:spPr>
          <a:xfrm>
            <a:off x="-91281" y="8291222"/>
            <a:ext cx="7569088" cy="646331"/>
          </a:xfrm>
          <a:prstGeom prst="rect">
            <a:avLst/>
          </a:prstGeom>
          <a:noFill/>
        </p:spPr>
        <p:txBody>
          <a:bodyPr wrap="square" rtlCol="0">
            <a:spAutoFit/>
          </a:bodyPr>
          <a:lstStyle/>
          <a:p>
            <a:pPr algn="ct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Hai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anh</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em</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ra</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sức</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đào</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kho</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báu</a:t>
            </a:r>
            <a:endPar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8" name="TextBox 5">
            <a:extLst>
              <a:ext uri="{FF2B5EF4-FFF2-40B4-BE49-F238E27FC236}">
                <a16:creationId xmlns:a16="http://schemas.microsoft.com/office/drawing/2014/main" xmlns="" id="{6C097C9C-4EE9-3CB7-3B87-00586F96E480}"/>
              </a:ext>
            </a:extLst>
          </p:cNvPr>
          <p:cNvSpPr txBox="1"/>
          <p:nvPr/>
        </p:nvSpPr>
        <p:spPr>
          <a:xfrm>
            <a:off x="8366919" y="8277989"/>
            <a:ext cx="7569088" cy="646331"/>
          </a:xfrm>
          <a:prstGeom prst="rect">
            <a:avLst/>
          </a:prstGeom>
          <a:noFill/>
        </p:spPr>
        <p:txBody>
          <a:bodyPr wrap="square" rtlCol="0">
            <a:spAutoFit/>
          </a:bodyPr>
          <a:lstStyle/>
          <a:p>
            <a:pPr algn="ct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Hai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anh</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em</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hiểu</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lời</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dặn</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a:t>
            </a:r>
            <a:r>
              <a:rPr lang="en-US" sz="3600" b="1" spc="50" dirty="0" err="1">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của</a:t>
            </a: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ea typeface="AvantGarde" panose="00000400000000000000" pitchFamily="2" charset="0"/>
                <a:cs typeface="Times New Roman" panose="02020603050405020304" pitchFamily="18" charset="0"/>
              </a:rPr>
              <a:t> cha</a:t>
            </a:r>
          </a:p>
        </p:txBody>
      </p:sp>
    </p:spTree>
    <p:extLst>
      <p:ext uri="{BB962C8B-B14F-4D97-AF65-F5344CB8AC3E}">
        <p14:creationId xmlns:p14="http://schemas.microsoft.com/office/powerpoint/2010/main" val="21142428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10258</TotalTime>
  <Words>610</Words>
  <Application>Microsoft Office PowerPoint</Application>
  <PresentationFormat>Custom</PresentationFormat>
  <Paragraphs>51</Paragraphs>
  <Slides>16</Slides>
  <Notes>4</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Windows User</cp:lastModifiedBy>
  <cp:revision>1190</cp:revision>
  <dcterms:created xsi:type="dcterms:W3CDTF">2008-09-09T22:52:10Z</dcterms:created>
  <dcterms:modified xsi:type="dcterms:W3CDTF">2023-02-22T09:35:29Z</dcterms:modified>
  <cp:category>9Slide.vn</cp:category>
</cp:coreProperties>
</file>