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8" r:id="rId2"/>
  </p:sldMasterIdLst>
  <p:notesMasterIdLst>
    <p:notesMasterId r:id="rId16"/>
  </p:notesMasterIdLst>
  <p:sldIdLst>
    <p:sldId id="322" r:id="rId3"/>
    <p:sldId id="341" r:id="rId4"/>
    <p:sldId id="369" r:id="rId5"/>
    <p:sldId id="334" r:id="rId6"/>
    <p:sldId id="370" r:id="rId7"/>
    <p:sldId id="371" r:id="rId8"/>
    <p:sldId id="372" r:id="rId9"/>
    <p:sldId id="336" r:id="rId10"/>
    <p:sldId id="373" r:id="rId11"/>
    <p:sldId id="374" r:id="rId12"/>
    <p:sldId id="360" r:id="rId13"/>
    <p:sldId id="353" r:id="rId14"/>
    <p:sldId id="368" r:id="rId15"/>
  </p:sldIdLst>
  <p:sldSz cx="6858000" cy="5143500"/>
  <p:notesSz cx="6858000" cy="9144000"/>
  <p:embeddedFontLst>
    <p:embeddedFont>
      <p:font typeface="Arial-Rounded" pitchFamily="34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UTM Cookies" pitchFamily="18" charset="0"/>
      <p:regular r:id="rId22"/>
    </p:embeddedFont>
    <p:embeddedFont>
      <p:font typeface="Montserrat" charset="0"/>
      <p:regular r:id="rId23"/>
      <p:bold r:id="rId24"/>
      <p:italic r:id="rId25"/>
      <p:boldItalic r:id="rId26"/>
    </p:embeddedFont>
    <p:embeddedFont>
      <p:font typeface="UTM Avo" pitchFamily="18" charset="0"/>
      <p:regular r:id="rId27"/>
      <p:bold r:id="rId28"/>
      <p:italic r:id="rId29"/>
      <p:boldItalic r:id="rId30"/>
    </p:embeddedFont>
    <p:embeddedFont>
      <p:font typeface="Kalam" charset="0"/>
      <p:regular r:id="rId31"/>
      <p:bold r:id="rId32"/>
    </p:embeddedFont>
    <p:embeddedFont>
      <p:font typeface="HP001 4 hàng" pitchFamily="3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7F9"/>
    <a:srgbClr val="B7D574"/>
    <a:srgbClr val="DF3C7E"/>
    <a:srgbClr val="000000"/>
    <a:srgbClr val="BEE7FB"/>
    <a:srgbClr val="ED3D6C"/>
    <a:srgbClr val="E2F7E2"/>
    <a:srgbClr val="C7F1C6"/>
    <a:srgbClr val="BED096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392"/>
    <p:restoredTop sz="91311"/>
  </p:normalViewPr>
  <p:slideViewPr>
    <p:cSldViewPr snapToGrid="0">
      <p:cViewPr>
        <p:scale>
          <a:sx n="90" d="100"/>
          <a:sy n="90" d="100"/>
        </p:scale>
        <p:origin x="-1314" y="-7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44948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lỗi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69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8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265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36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6896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28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11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=""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9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38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500"/>
            </a:lvl1pPr>
            <a:lvl2pPr marL="288036" indent="0" algn="ctr">
              <a:buNone/>
              <a:defRPr sz="1300"/>
            </a:lvl2pPr>
            <a:lvl3pPr marL="576072" indent="0" algn="ctr">
              <a:buNone/>
              <a:defRPr sz="1100"/>
            </a:lvl3pPr>
            <a:lvl4pPr marL="864108" indent="0" algn="ctr">
              <a:buNone/>
              <a:defRPr sz="1000"/>
            </a:lvl4pPr>
            <a:lvl5pPr marL="1152144" indent="0" algn="ctr">
              <a:buNone/>
              <a:defRPr sz="1000"/>
            </a:lvl5pPr>
            <a:lvl6pPr marL="1440180" indent="0" algn="ctr">
              <a:buNone/>
              <a:defRPr sz="1000"/>
            </a:lvl6pPr>
            <a:lvl7pPr marL="1728216" indent="0" algn="ctr">
              <a:buNone/>
              <a:defRPr sz="1000"/>
            </a:lvl7pPr>
            <a:lvl8pPr marL="2016252" indent="0" algn="ctr">
              <a:buNone/>
              <a:defRPr sz="1000"/>
            </a:lvl8pPr>
            <a:lvl9pPr marL="2304288" indent="0" algn="ctr">
              <a:buNone/>
              <a:defRPr sz="1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E878F2A3-D581-48CC-BEE3-0982EB8DB330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6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E878F2A3-D581-48CC-BEE3-0982EB8DB330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9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7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417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694" r:id="rId4"/>
    <p:sldLayoutId id="2147483720" r:id="rId5"/>
    <p:sldLayoutId id="214748372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23B6DA8-2FB3-3345-8961-C821C42C0327}"/>
              </a:ext>
            </a:extLst>
          </p:cNvPr>
          <p:cNvSpPr txBox="1"/>
          <p:nvPr/>
        </p:nvSpPr>
        <p:spPr>
          <a:xfrm>
            <a:off x="369481" y="1794029"/>
            <a:ext cx="1708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83487BF-D82D-3341-96DD-F8C157F107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9508E3A-EC7A-D745-A4D1-01DED357C6A3}"/>
              </a:ext>
            </a:extLst>
          </p:cNvPr>
          <p:cNvGrpSpPr/>
          <p:nvPr/>
        </p:nvGrpSpPr>
        <p:grpSpPr>
          <a:xfrm>
            <a:off x="413290" y="472879"/>
            <a:ext cx="6197060" cy="3862698"/>
            <a:chOff x="413290" y="472879"/>
            <a:chExt cx="6197060" cy="3862698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35395E7E-5241-C34F-908D-9AAF0FD6AF90}"/>
                </a:ext>
              </a:extLst>
            </p:cNvPr>
            <p:cNvSpPr txBox="1"/>
            <p:nvPr/>
          </p:nvSpPr>
          <p:spPr>
            <a:xfrm>
              <a:off x="2394621" y="472879"/>
              <a:ext cx="20687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AB40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Luỹ tre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21AFECD2-73B7-DD4A-8374-071BA3F4E498}"/>
                </a:ext>
              </a:extLst>
            </p:cNvPr>
            <p:cNvSpPr txBox="1"/>
            <p:nvPr/>
          </p:nvSpPr>
          <p:spPr>
            <a:xfrm>
              <a:off x="697837" y="1054412"/>
              <a:ext cx="3087540" cy="1517338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Mỗi sớm mai thức dậy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Lũy tre xanh rì rào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Ngọn tre cong gọng vó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Kéo mặt trời lên cao.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10703EF6-FCCB-2247-9793-0A01F5E1075D}"/>
                </a:ext>
              </a:extLst>
            </p:cNvPr>
            <p:cNvSpPr txBox="1"/>
            <p:nvPr/>
          </p:nvSpPr>
          <p:spPr>
            <a:xfrm>
              <a:off x="692269" y="2818239"/>
              <a:ext cx="3087540" cy="1517338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Những trưa đồng đầy nắng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Trâu nằm nhai bóng râm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Tre bần thần nhớ gió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Chợt về đầy tiếng chim.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16E2136F-CD81-C24B-8360-19330DA40E41}"/>
                </a:ext>
              </a:extLst>
            </p:cNvPr>
            <p:cNvSpPr txBox="1"/>
            <p:nvPr/>
          </p:nvSpPr>
          <p:spPr>
            <a:xfrm>
              <a:off x="3661823" y="1054412"/>
              <a:ext cx="2948527" cy="1569660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Mặt trời xuống núi ngủ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Tre nâng vầng trăng lên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Sao, sao treo đầy cánh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Suốt đêm dài thắp sáng.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233E115A-6EB8-6642-BF72-72816AA6E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90" y="1164314"/>
              <a:ext cx="304770" cy="28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0ECF3018-FC8E-FB44-AB2A-DC4C51868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072" y="2908491"/>
              <a:ext cx="288000" cy="288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99A0045A-654E-0E40-9C04-8F8F82D96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32" y="1155054"/>
              <a:ext cx="257529" cy="28800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2AD7F17-2368-2F46-9C9C-28D81A6AF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0" y="439175"/>
            <a:ext cx="346873" cy="32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6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140E177-70F0-4448-85FE-DA7F0F776A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70" y="575498"/>
            <a:ext cx="352093" cy="352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5D29BEC-04F4-6A40-90D7-EEE793C9FEE0}"/>
              </a:ext>
            </a:extLst>
          </p:cNvPr>
          <p:cNvSpPr txBox="1"/>
          <p:nvPr/>
        </p:nvSpPr>
        <p:spPr>
          <a:xfrm>
            <a:off x="745282" y="512266"/>
            <a:ext cx="5791332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Chọn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uynh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hoặc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uych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thay cho ô vuông.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575EFEA-A3F3-C84B-B2F5-8FEE838EED2B}"/>
              </a:ext>
            </a:extLst>
          </p:cNvPr>
          <p:cNvSpPr/>
          <p:nvPr/>
        </p:nvSpPr>
        <p:spPr>
          <a:xfrm>
            <a:off x="2705099" y="1593359"/>
            <a:ext cx="10447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uynh</a:t>
            </a:r>
            <a:endParaRPr kumimoji="0" lang="x-non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3E8B07D-6D2B-B54A-88B8-7949C2D655AC}"/>
              </a:ext>
            </a:extLst>
          </p:cNvPr>
          <p:cNvSpPr/>
          <p:nvPr/>
        </p:nvSpPr>
        <p:spPr>
          <a:xfrm>
            <a:off x="4487113" y="2806384"/>
            <a:ext cx="10447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uynh</a:t>
            </a:r>
            <a:endParaRPr kumimoji="0" lang="x-non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3076" name="Picture 4" descr="Premium Vector | Happy kid boy train run marathon jogging">
            <a:extLst>
              <a:ext uri="{FF2B5EF4-FFF2-40B4-BE49-F238E27FC236}">
                <a16:creationId xmlns="" xmlns:a16="http://schemas.microsoft.com/office/drawing/2014/main" id="{69D5E766-A17C-CF44-9DFF-8887FF102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451" y="3577426"/>
            <a:ext cx="1708152" cy="170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remium Vector | Happy kid girl train run marathon jogging">
            <a:extLst>
              <a:ext uri="{FF2B5EF4-FFF2-40B4-BE49-F238E27FC236}">
                <a16:creationId xmlns="" xmlns:a16="http://schemas.microsoft.com/office/drawing/2014/main" id="{D73324F7-7444-A549-9FF9-9F704FC0C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998" y="3577426"/>
            <a:ext cx="1605215" cy="160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F0764737-0A8E-7740-B92E-A5CA1D85AC22}"/>
              </a:ext>
            </a:extLst>
          </p:cNvPr>
          <p:cNvSpPr/>
          <p:nvPr/>
        </p:nvSpPr>
        <p:spPr>
          <a:xfrm>
            <a:off x="3935908" y="1593359"/>
            <a:ext cx="8226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uych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1877D1ED-200D-2F49-B435-1CBA2F408414}"/>
              </a:ext>
            </a:extLst>
          </p:cNvPr>
          <p:cNvGrpSpPr/>
          <p:nvPr/>
        </p:nvGrpSpPr>
        <p:grpSpPr>
          <a:xfrm>
            <a:off x="2919222" y="1577069"/>
            <a:ext cx="2631648" cy="1648475"/>
            <a:chOff x="2919222" y="1556175"/>
            <a:chExt cx="2631648" cy="1648475"/>
          </a:xfrm>
        </p:grpSpPr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C5A67977-2A2B-2349-B4A4-A0CDC6EDA37C}"/>
                </a:ext>
              </a:extLst>
            </p:cNvPr>
            <p:cNvGrpSpPr/>
            <p:nvPr/>
          </p:nvGrpSpPr>
          <p:grpSpPr>
            <a:xfrm>
              <a:off x="2919222" y="1556175"/>
              <a:ext cx="1839347" cy="425908"/>
              <a:chOff x="2919222" y="1556175"/>
              <a:chExt cx="1839347" cy="425908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="" xmlns:a16="http://schemas.microsoft.com/office/drawing/2014/main" id="{D0F5C1CE-5D69-A34F-A998-7A729CD09BF1}"/>
                  </a:ext>
                </a:extLst>
              </p:cNvPr>
              <p:cNvGrpSpPr/>
              <p:nvPr/>
            </p:nvGrpSpPr>
            <p:grpSpPr>
              <a:xfrm>
                <a:off x="2919222" y="1556175"/>
                <a:ext cx="1839347" cy="363894"/>
                <a:chOff x="1766170" y="1979734"/>
                <a:chExt cx="1839347" cy="363894"/>
              </a:xfrm>
              <a:noFill/>
            </p:grpSpPr>
            <p:sp>
              <p:nvSpPr>
                <p:cNvPr id="35" name="Rectangle 34">
                  <a:extLst>
                    <a:ext uri="{FF2B5EF4-FFF2-40B4-BE49-F238E27FC236}">
                      <a16:creationId xmlns="" xmlns:a16="http://schemas.microsoft.com/office/drawing/2014/main" id="{1FFB1E92-CFF9-E147-B911-E623B6E48522}"/>
                    </a:ext>
                  </a:extLst>
                </p:cNvPr>
                <p:cNvSpPr/>
                <p:nvPr/>
              </p:nvSpPr>
              <p:spPr>
                <a:xfrm>
                  <a:off x="1766170" y="1985559"/>
                  <a:ext cx="761776" cy="358069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x-none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="" xmlns:a16="http://schemas.microsoft.com/office/drawing/2014/main" id="{B8600C9E-429F-0547-A61E-1698C59A51EA}"/>
                    </a:ext>
                  </a:extLst>
                </p:cNvPr>
                <p:cNvSpPr/>
                <p:nvPr/>
              </p:nvSpPr>
              <p:spPr>
                <a:xfrm>
                  <a:off x="2846078" y="1979734"/>
                  <a:ext cx="759439" cy="36389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x-none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cxnSp>
            <p:nvCxnSpPr>
              <p:cNvPr id="33" name="Straight Connector 32">
                <a:extLst>
                  <a:ext uri="{FF2B5EF4-FFF2-40B4-BE49-F238E27FC236}">
                    <a16:creationId xmlns="" xmlns:a16="http://schemas.microsoft.com/office/drawing/2014/main" id="{16DF43C2-45A3-0D4C-8220-C3918D8D1FD9}"/>
                  </a:ext>
                </a:extLst>
              </p:cNvPr>
              <p:cNvCxnSpPr/>
              <p:nvPr/>
            </p:nvCxnSpPr>
            <p:spPr>
              <a:xfrm flipH="1" flipV="1">
                <a:off x="3088386" y="1585722"/>
                <a:ext cx="97536" cy="10288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Oval 33">
                <a:extLst>
                  <a:ext uri="{FF2B5EF4-FFF2-40B4-BE49-F238E27FC236}">
                    <a16:creationId xmlns="" xmlns:a16="http://schemas.microsoft.com/office/drawing/2014/main" id="{8F638DA8-E8F2-9349-A8DF-AB826ABA1AA3}"/>
                  </a:ext>
                </a:extLst>
              </p:cNvPr>
              <p:cNvSpPr/>
              <p:nvPr/>
            </p:nvSpPr>
            <p:spPr>
              <a:xfrm>
                <a:off x="4185666" y="1936364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/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5CF78107-D102-8040-B1AD-AF36BC32D894}"/>
                </a:ext>
              </a:extLst>
            </p:cNvPr>
            <p:cNvSpPr/>
            <p:nvPr/>
          </p:nvSpPr>
          <p:spPr>
            <a:xfrm>
              <a:off x="4681080" y="2823590"/>
              <a:ext cx="869790" cy="3810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1400" b="1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F3A00893-BE8B-5B41-BEEC-11F2E7ED6F7E}"/>
              </a:ext>
            </a:extLst>
          </p:cNvPr>
          <p:cNvSpPr/>
          <p:nvPr/>
        </p:nvSpPr>
        <p:spPr>
          <a:xfrm>
            <a:off x="540842" y="1343285"/>
            <a:ext cx="5791332" cy="3170099"/>
          </a:xfrm>
          <a:prstGeom prst="rect">
            <a:avLst/>
          </a:prstGeom>
          <a:noFill/>
          <a:ln w="19050">
            <a:noFill/>
            <a:extLst>
              <a:ext uri="{C807C97D-BFC1-408E-A445-0C87EB9F89A2}">
                <ask:lineSketchStyleProps xmlns="" xmlns:ask="http://schemas.microsoft.com/office/drawing/2018/sketchyshapes" sd="86837363">
                  <a:custGeom>
                    <a:avLst/>
                    <a:gdLst>
                      <a:gd name="connsiteX0" fmla="*/ 0 w 5791332"/>
                      <a:gd name="connsiteY0" fmla="*/ 0 h 3066224"/>
                      <a:gd name="connsiteX1" fmla="*/ 5791332 w 5791332"/>
                      <a:gd name="connsiteY1" fmla="*/ 0 h 3066224"/>
                      <a:gd name="connsiteX2" fmla="*/ 5791332 w 5791332"/>
                      <a:gd name="connsiteY2" fmla="*/ 3066224 h 3066224"/>
                      <a:gd name="connsiteX3" fmla="*/ 0 w 5791332"/>
                      <a:gd name="connsiteY3" fmla="*/ 3066224 h 3066224"/>
                      <a:gd name="connsiteX4" fmla="*/ 0 w 5791332"/>
                      <a:gd name="connsiteY4" fmla="*/ 0 h 3066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91332" h="3066224" fill="none" extrusionOk="0">
                        <a:moveTo>
                          <a:pt x="0" y="0"/>
                        </a:moveTo>
                        <a:cubicBezTo>
                          <a:pt x="1443153" y="106216"/>
                          <a:pt x="3002411" y="-142119"/>
                          <a:pt x="5791332" y="0"/>
                        </a:cubicBezTo>
                        <a:cubicBezTo>
                          <a:pt x="5790821" y="1098859"/>
                          <a:pt x="5790562" y="1749720"/>
                          <a:pt x="5791332" y="3066224"/>
                        </a:cubicBezTo>
                        <a:cubicBezTo>
                          <a:pt x="3246532" y="3036996"/>
                          <a:pt x="653525" y="3050530"/>
                          <a:pt x="0" y="3066224"/>
                        </a:cubicBezTo>
                        <a:cubicBezTo>
                          <a:pt x="-56229" y="2395705"/>
                          <a:pt x="-65128" y="830806"/>
                          <a:pt x="0" y="0"/>
                        </a:cubicBezTo>
                        <a:close/>
                      </a:path>
                      <a:path w="5791332" h="3066224" stroke="0" extrusionOk="0">
                        <a:moveTo>
                          <a:pt x="0" y="0"/>
                        </a:moveTo>
                        <a:cubicBezTo>
                          <a:pt x="1722119" y="-71603"/>
                          <a:pt x="3698439" y="126493"/>
                          <a:pt x="5791332" y="0"/>
                        </a:cubicBezTo>
                        <a:cubicBezTo>
                          <a:pt x="5702142" y="854751"/>
                          <a:pt x="5947116" y="2644159"/>
                          <a:pt x="5791332" y="3066224"/>
                        </a:cubicBezTo>
                        <a:cubicBezTo>
                          <a:pt x="4169013" y="3111068"/>
                          <a:pt x="680256" y="2909337"/>
                          <a:pt x="0" y="3066224"/>
                        </a:cubicBezTo>
                        <a:cubicBezTo>
                          <a:pt x="-31925" y="2026275"/>
                          <a:pt x="67210" y="103509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anchor="b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vi-VN" sz="20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Các bạn chạy h </a:t>
            </a:r>
            <a:r>
              <a:rPr lang="vi-VN" sz="2000" b="1" dirty="0" smtClean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h</a:t>
            </a:r>
            <a:r>
              <a:rPr lang="en-US" sz="2000" b="1" dirty="0" smtClean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vi-VN" sz="2000" b="1" dirty="0" smtClean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vi-VN" sz="20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 sân bóng.</a:t>
            </a:r>
          </a:p>
          <a:p>
            <a:pPr lvl="0">
              <a:lnSpc>
                <a:spcPct val="200000"/>
              </a:lnSpc>
              <a:defRPr/>
            </a:pPr>
            <a:r>
              <a:rPr lang="vi-VN" sz="20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Nhà trường tổ chức họp phụ h                vào chủ nhật.</a:t>
            </a:r>
          </a:p>
          <a:p>
            <a:pPr marL="342900" lvl="0" indent="-342900">
              <a:lnSpc>
                <a:spcPct val="200000"/>
              </a:lnSpc>
              <a:buFontTx/>
              <a:buChar char="-"/>
              <a:defRPr/>
            </a:pP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461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B7F940E-EC3B-C04B-BF84-A079CC797EAB}"/>
              </a:ext>
            </a:extLst>
          </p:cNvPr>
          <p:cNvSpPr txBox="1"/>
          <p:nvPr/>
        </p:nvSpPr>
        <p:spPr>
          <a:xfrm>
            <a:off x="922978" y="445748"/>
            <a:ext cx="531156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Chọn a hoặc b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16E4CC9-2E21-4D4E-BF68-176C6694A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1" y="507635"/>
            <a:ext cx="353714" cy="3537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A5991B2-32D7-2D4C-B927-082A670A87A4}"/>
              </a:ext>
            </a:extLst>
          </p:cNvPr>
          <p:cNvSpPr txBox="1"/>
          <p:nvPr/>
        </p:nvSpPr>
        <p:spPr>
          <a:xfrm>
            <a:off x="765178" y="961542"/>
            <a:ext cx="4801663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a) </a:t>
            </a:r>
            <a:r>
              <a:rPr lang="vi-VN" sz="1800" b="1" dirty="0">
                <a:latin typeface="UTM Avo" panose="02040603050506020204" pitchFamily="18" charset="0"/>
              </a:rPr>
              <a:t>Chọn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l </a:t>
            </a:r>
            <a:r>
              <a:rPr lang="vi-VN" sz="1800" b="1" dirty="0">
                <a:latin typeface="UTM Avo" panose="02040603050506020204" pitchFamily="18" charset="0"/>
              </a:rPr>
              <a:t>hoặc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  <a:r>
              <a:rPr lang="vi-VN" sz="1800" b="1" dirty="0">
                <a:latin typeface="UTM Avo" panose="02040603050506020204" pitchFamily="18" charset="0"/>
              </a:rPr>
              <a:t> thay cho ô vuông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F3FAC21-B224-DC48-9C2F-3D971B7C3D60}"/>
              </a:ext>
            </a:extLst>
          </p:cNvPr>
          <p:cNvGrpSpPr/>
          <p:nvPr/>
        </p:nvGrpSpPr>
        <p:grpSpPr>
          <a:xfrm>
            <a:off x="1344110" y="1720042"/>
            <a:ext cx="4697874" cy="2343398"/>
            <a:chOff x="1344110" y="1720042"/>
            <a:chExt cx="4697874" cy="2343398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795184D0-493B-9D40-A318-071FD9BE94D2}"/>
                </a:ext>
              </a:extLst>
            </p:cNvPr>
            <p:cNvSpPr/>
            <p:nvPr/>
          </p:nvSpPr>
          <p:spPr>
            <a:xfrm>
              <a:off x="1344110" y="1720042"/>
              <a:ext cx="4697874" cy="2343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000" b="1" dirty="0">
                  <a:latin typeface="UTM Avo" panose="02040603050506020204" pitchFamily="18" charset="0"/>
                  <a:ea typeface="Calibri" panose="020F0502020204030204" pitchFamily="34" charset="0"/>
                </a:rPr>
                <a:t>Những hạt mưa li ti</a:t>
              </a:r>
            </a:p>
            <a:p>
              <a:pPr>
                <a:lnSpc>
                  <a:spcPct val="150000"/>
                </a:lnSpc>
              </a:pPr>
              <a:r>
                <a:rPr lang="vi-VN" sz="2000" b="1" dirty="0">
                  <a:latin typeface="UTM Avo" panose="02040603050506020204" pitchFamily="18" charset="0"/>
                  <a:ea typeface="Calibri" panose="020F0502020204030204" pitchFamily="34" charset="0"/>
                </a:rPr>
                <a:t>Dịu dàng và mềm mại</a:t>
              </a:r>
            </a:p>
            <a:p>
              <a:pPr>
                <a:lnSpc>
                  <a:spcPct val="150000"/>
                </a:lnSpc>
              </a:pPr>
              <a:r>
                <a:rPr lang="vi-VN" sz="2000" b="1" dirty="0">
                  <a:latin typeface="UTM Avo" panose="02040603050506020204" pitchFamily="18" charset="0"/>
                  <a:ea typeface="Calibri" panose="020F0502020204030204" pitchFamily="34" charset="0"/>
                </a:rPr>
                <a:t>Gọi mùa xuân ở       </a:t>
              </a:r>
              <a:r>
                <a:rPr lang="vi-VN" sz="2000" b="1" dirty="0" smtClean="0">
                  <a:latin typeface="UTM Avo" panose="02040603050506020204" pitchFamily="18" charset="0"/>
                  <a:ea typeface="Calibri" panose="020F0502020204030204" pitchFamily="34" charset="0"/>
                </a:rPr>
                <a:t>ại</a:t>
              </a:r>
              <a:endParaRPr lang="vi-VN" sz="2000" b="1" dirty="0">
                <a:latin typeface="UTM Avo" panose="02040603050506020204" pitchFamily="18" charset="0"/>
                <a:ea typeface="Calibri" panose="020F050202020403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2000" b="1" dirty="0">
                  <a:latin typeface="UTM Avo" panose="02040603050506020204" pitchFamily="18" charset="0"/>
                  <a:ea typeface="Calibri" panose="020F0502020204030204" pitchFamily="34" charset="0"/>
                </a:rPr>
                <a:t>Trên mắt chồi xanh       </a:t>
              </a:r>
              <a:r>
                <a:rPr lang="vi-VN" sz="2000" b="1" dirty="0" smtClean="0">
                  <a:latin typeface="UTM Avo" panose="02040603050506020204" pitchFamily="18" charset="0"/>
                  <a:ea typeface="Calibri" panose="020F0502020204030204" pitchFamily="34" charset="0"/>
                </a:rPr>
                <a:t>on</a:t>
              </a:r>
              <a:endParaRPr lang="vi-VN" sz="2000" b="1" dirty="0">
                <a:latin typeface="UTM Avo" panose="02040603050506020204" pitchFamily="18" charset="0"/>
                <a:ea typeface="Calibri" panose="020F0502020204030204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vi-VN" sz="2000" b="1" dirty="0">
                  <a:latin typeface="UTM Avo" panose="02040603050506020204" pitchFamily="18" charset="0"/>
                  <a:ea typeface="Calibri" panose="020F0502020204030204" pitchFamily="34" charset="0"/>
                </a:rPr>
                <a:t>	(Theo Nguyễn Lâm Thắng)</a:t>
              </a:r>
              <a:endParaRPr lang="x-none" sz="2000" b="1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2035F31D-A660-EC4F-A857-E45C695F9CB5}"/>
                </a:ext>
              </a:extLst>
            </p:cNvPr>
            <p:cNvSpPr/>
            <p:nvPr/>
          </p:nvSpPr>
          <p:spPr>
            <a:xfrm>
              <a:off x="3586106" y="2671586"/>
              <a:ext cx="452415" cy="4403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1400" b="1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430764F5-1AB2-3F4F-A869-7A3C3A574181}"/>
                </a:ext>
              </a:extLst>
            </p:cNvPr>
            <p:cNvSpPr/>
            <p:nvPr/>
          </p:nvSpPr>
          <p:spPr>
            <a:xfrm>
              <a:off x="3945138" y="3171654"/>
              <a:ext cx="497657" cy="4843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1400" b="1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31D589B-090D-E04B-866B-25163C768CDC}"/>
              </a:ext>
            </a:extLst>
          </p:cNvPr>
          <p:cNvSpPr/>
          <p:nvPr/>
        </p:nvSpPr>
        <p:spPr>
          <a:xfrm>
            <a:off x="3544258" y="2652282"/>
            <a:ext cx="543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</a:t>
            </a:r>
            <a:endParaRPr kumimoji="0" lang="x-none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BB29845-35C7-EA4C-9266-3748D8196E9F}"/>
              </a:ext>
            </a:extLst>
          </p:cNvPr>
          <p:cNvSpPr/>
          <p:nvPr/>
        </p:nvSpPr>
        <p:spPr>
          <a:xfrm>
            <a:off x="3925588" y="3149969"/>
            <a:ext cx="543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</a:t>
            </a:r>
            <a:endParaRPr kumimoji="0" lang="x-none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4098" name="Picture 2" descr="Blue Cute Cartoon Clouds And Raindrops | Cartoon clouds, Rain cartoon,  Cloud drawing">
            <a:extLst>
              <a:ext uri="{FF2B5EF4-FFF2-40B4-BE49-F238E27FC236}">
                <a16:creationId xmlns="" xmlns:a16="http://schemas.microsoft.com/office/drawing/2014/main" id="{7F22436B-B4D3-974F-9171-3F816DA84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4"/>
          <a:stretch/>
        </p:blipFill>
        <p:spPr bwMode="auto">
          <a:xfrm>
            <a:off x="4375913" y="1208116"/>
            <a:ext cx="2275954" cy="197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1 Cartoon clouds ideas in 2021 | فانوس ورقي, قماش اللباد, بطاقات تعليمية">
            <a:extLst>
              <a:ext uri="{FF2B5EF4-FFF2-40B4-BE49-F238E27FC236}">
                <a16:creationId xmlns="" xmlns:a16="http://schemas.microsoft.com/office/drawing/2014/main" id="{AE13EB36-27D8-6443-9027-677B3B148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39" y="3821500"/>
            <a:ext cx="1736091" cy="115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46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94E123E-802F-634C-BDB8-04C4E9E2376F}"/>
              </a:ext>
            </a:extLst>
          </p:cNvPr>
          <p:cNvSpPr txBox="1"/>
          <p:nvPr/>
        </p:nvSpPr>
        <p:spPr>
          <a:xfrm>
            <a:off x="599064" y="518441"/>
            <a:ext cx="6010080" cy="495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b) </a:t>
            </a:r>
            <a:r>
              <a:rPr lang="vi-VN" sz="20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iêt</a:t>
            </a:r>
            <a:r>
              <a:rPr lang="vi-VN" sz="20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hoặc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iêc</a:t>
            </a:r>
            <a:r>
              <a:rPr lang="vi-VN" sz="20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thay cho ô vuông.</a:t>
            </a:r>
            <a:r>
              <a:rPr lang="x-none" sz="2000" b="1" dirty="0"/>
              <a:t> </a:t>
            </a:r>
            <a:endParaRPr lang="vi-VN" sz="2000" b="1" dirty="0">
              <a:latin typeface="UTM Avo" panose="0204060305050602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DF6982D-336F-344B-A4F2-B2CC49871EC3}"/>
              </a:ext>
            </a:extLst>
          </p:cNvPr>
          <p:cNvGrpSpPr/>
          <p:nvPr/>
        </p:nvGrpSpPr>
        <p:grpSpPr>
          <a:xfrm>
            <a:off x="1653687" y="1228336"/>
            <a:ext cx="4697874" cy="2343398"/>
            <a:chOff x="1653687" y="1228336"/>
            <a:chExt cx="4697874" cy="2343398"/>
          </a:xfrm>
        </p:grpSpPr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EFE01631-28FC-6D42-9979-5B4BD52327AB}"/>
                </a:ext>
              </a:extLst>
            </p:cNvPr>
            <p:cNvGrpSpPr/>
            <p:nvPr/>
          </p:nvGrpSpPr>
          <p:grpSpPr>
            <a:xfrm>
              <a:off x="1653687" y="1228336"/>
              <a:ext cx="4697874" cy="2343398"/>
              <a:chOff x="1255167" y="1305974"/>
              <a:chExt cx="4697874" cy="2343398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="" xmlns:a16="http://schemas.microsoft.com/office/drawing/2014/main" id="{BE925AFF-CD9F-624B-BE96-FA6D1F1499ED}"/>
                  </a:ext>
                </a:extLst>
              </p:cNvPr>
              <p:cNvGrpSpPr/>
              <p:nvPr/>
            </p:nvGrpSpPr>
            <p:grpSpPr>
              <a:xfrm>
                <a:off x="1255167" y="1305974"/>
                <a:ext cx="4697874" cy="2343398"/>
                <a:chOff x="1344110" y="1720042"/>
                <a:chExt cx="4697874" cy="2343398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="" xmlns:a16="http://schemas.microsoft.com/office/drawing/2014/main" id="{F744B1DA-7408-FC4F-89D9-A1B8C67E568E}"/>
                    </a:ext>
                  </a:extLst>
                </p:cNvPr>
                <p:cNvSpPr/>
                <p:nvPr/>
              </p:nvSpPr>
              <p:spPr>
                <a:xfrm>
                  <a:off x="1344110" y="1720042"/>
                  <a:ext cx="4697874" cy="23433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000" b="1" dirty="0">
                      <a:latin typeface="UTM Avo" panose="02040603050506020204" pitchFamily="18" charset="0"/>
                      <a:ea typeface="Calibri" panose="020F0502020204030204" pitchFamily="34" charset="0"/>
                    </a:rPr>
                    <a:t>Bé đi dưới hàng cây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000" b="1" dirty="0">
                      <a:latin typeface="UTM Avo" panose="02040603050506020204" pitchFamily="18" charset="0"/>
                      <a:ea typeface="Calibri" panose="020F0502020204030204" pitchFamily="34" charset="0"/>
                    </a:rPr>
                    <a:t>Chỉ thấy vòm lá b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000" b="1" dirty="0">
                      <a:latin typeface="UTM Avo" panose="02040603050506020204" pitchFamily="18" charset="0"/>
                      <a:ea typeface="Calibri" panose="020F0502020204030204" pitchFamily="34" charset="0"/>
                    </a:rPr>
                    <a:t>Nhạc công vẫn mê say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000" b="1" dirty="0">
                      <a:latin typeface="UTM Avo" panose="02040603050506020204" pitchFamily="18" charset="0"/>
                      <a:ea typeface="Calibri" panose="020F0502020204030204" pitchFamily="34" charset="0"/>
                    </a:rPr>
                    <a:t>Điệu bổng trầm tha th</a:t>
                  </a:r>
                </a:p>
                <a:p>
                  <a:pPr algn="r">
                    <a:lnSpc>
                      <a:spcPct val="150000"/>
                    </a:lnSpc>
                  </a:pPr>
                  <a:r>
                    <a:rPr lang="vi-VN" sz="2000" b="1" dirty="0">
                      <a:latin typeface="UTM Avo" panose="02040603050506020204" pitchFamily="18" charset="0"/>
                      <a:ea typeface="Calibri" panose="020F0502020204030204" pitchFamily="34" charset="0"/>
                    </a:rPr>
                    <a:t>	(Theo Nguyễn Lâm Thắng)</a:t>
                  </a:r>
                  <a:endParaRPr lang="x-none" sz="2000" b="1" dirty="0"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="" xmlns:a16="http://schemas.microsoft.com/office/drawing/2014/main" id="{62108762-A1AB-FD4F-90FB-4AEB814F7B0C}"/>
                    </a:ext>
                  </a:extLst>
                </p:cNvPr>
                <p:cNvSpPr/>
                <p:nvPr/>
              </p:nvSpPr>
              <p:spPr>
                <a:xfrm>
                  <a:off x="3828195" y="2263901"/>
                  <a:ext cx="767000" cy="36389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x-none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AFF734DE-E0C7-AE46-90B2-2A6742A9257F}"/>
                  </a:ext>
                </a:extLst>
              </p:cNvPr>
              <p:cNvSpPr/>
              <p:nvPr/>
            </p:nvSpPr>
            <p:spPr>
              <a:xfrm>
                <a:off x="4262587" y="2792996"/>
                <a:ext cx="767000" cy="36389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x-none" sz="1400" b="1" i="0" u="none" strike="noStrike" kern="0" cap="none" spc="0" normalizeH="0" baseline="0" noProof="0">
                  <a:ln>
                    <a:noFill/>
                  </a:ln>
                  <a:solidFill>
                    <a:srgbClr val="BAE5E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B4798785-6DCF-8541-B215-5F5FF4D0F2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00224" y="1650780"/>
              <a:ext cx="97536" cy="10288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C5BDE02D-737B-D844-B3B0-0532467521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14929" y="2589976"/>
              <a:ext cx="97536" cy="10288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1B17E09E-C427-904F-A191-11ACBA9CEA1E}"/>
              </a:ext>
            </a:extLst>
          </p:cNvPr>
          <p:cNvSpPr/>
          <p:nvPr/>
        </p:nvSpPr>
        <p:spPr>
          <a:xfrm>
            <a:off x="3960011" y="1791345"/>
            <a:ext cx="766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iêc</a:t>
            </a:r>
            <a:endParaRPr kumimoji="0" lang="x-non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9035A793-4C80-C245-B849-55715585549E}"/>
              </a:ext>
            </a:extLst>
          </p:cNvPr>
          <p:cNvSpPr/>
          <p:nvPr/>
        </p:nvSpPr>
        <p:spPr>
          <a:xfrm>
            <a:off x="4573902" y="2703097"/>
            <a:ext cx="6147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iêt</a:t>
            </a:r>
            <a:endParaRPr kumimoji="0" lang="x-non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5122" name="Picture 2" descr="Vector Illustration Of Happy Child Girl Laughing And Swinging.. Royalty  Free Cliparts, Vectors, And Stock Illustration. Image 99637047.">
            <a:extLst>
              <a:ext uri="{FF2B5EF4-FFF2-40B4-BE49-F238E27FC236}">
                <a16:creationId xmlns="" xmlns:a16="http://schemas.microsoft.com/office/drawing/2014/main" id="{08B9BE91-CFD8-984F-843E-E5828276C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9" y="3156890"/>
            <a:ext cx="2682329" cy="189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51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FE1E5A2-C1D4-D645-B572-68EAFDFB0BFD}"/>
              </a:ext>
            </a:extLst>
          </p:cNvPr>
          <p:cNvSpPr txBox="1"/>
          <p:nvPr/>
        </p:nvSpPr>
        <p:spPr>
          <a:xfrm>
            <a:off x="1485846" y="362970"/>
            <a:ext cx="4620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accent2"/>
                </a:solidFill>
                <a:latin typeface="UTM Cookies" panose="02040603050506020204" pitchFamily="18" charset="0"/>
              </a:rPr>
              <a:t>LUỸ TRE</a:t>
            </a:r>
            <a:endParaRPr lang="en-US" sz="5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6DD89A10-165D-9147-97A9-7B9E5FA116D8}"/>
              </a:ext>
            </a:extLst>
          </p:cNvPr>
          <p:cNvGrpSpPr/>
          <p:nvPr/>
        </p:nvGrpSpPr>
        <p:grpSpPr>
          <a:xfrm>
            <a:off x="386192" y="578414"/>
            <a:ext cx="1631953" cy="742615"/>
            <a:chOff x="360464" y="617893"/>
            <a:chExt cx="1631953" cy="742615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6DD507E2-6449-6D4E-8782-60C0B90C50A0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8A4E931A-B148-FA4E-BB8A-F117F515CCC3}"/>
                </a:ext>
              </a:extLst>
            </p:cNvPr>
            <p:cNvSpPr txBox="1"/>
            <p:nvPr/>
          </p:nvSpPr>
          <p:spPr>
            <a:xfrm>
              <a:off x="360464" y="652622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32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1" y="0"/>
            <a:ext cx="6858000" cy="51435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xmlns="" id="{4968EA2C-5436-43EF-B600-0C877688AF97}"/>
              </a:ext>
            </a:extLst>
          </p:cNvPr>
          <p:cNvSpPr/>
          <p:nvPr/>
        </p:nvSpPr>
        <p:spPr>
          <a:xfrm>
            <a:off x="443222" y="305459"/>
            <a:ext cx="4376428" cy="662746"/>
          </a:xfrm>
          <a:prstGeom prst="rect">
            <a:avLst/>
          </a:prstGeom>
        </p:spPr>
        <p:txBody>
          <a:bodyPr wrap="square" lIns="57607" tIns="28804" rIns="57607" bIns="28804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2800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2800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xmlns="" id="{44F71D0C-7F93-4F4C-9E3D-768F31B9922C}"/>
              </a:ext>
            </a:extLst>
          </p:cNvPr>
          <p:cNvCxnSpPr/>
          <p:nvPr/>
        </p:nvCxnSpPr>
        <p:spPr>
          <a:xfrm>
            <a:off x="2456360" y="2849271"/>
            <a:ext cx="411799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xmlns="" id="{B65D6A18-A848-4365-8261-A87CDAF5B169}"/>
              </a:ext>
            </a:extLst>
          </p:cNvPr>
          <p:cNvSpPr/>
          <p:nvPr/>
        </p:nvSpPr>
        <p:spPr bwMode="auto">
          <a:xfrm>
            <a:off x="1568784" y="1384435"/>
            <a:ext cx="737348" cy="472148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01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xmlns="" id="{2D5C3EA8-0EA8-4A1D-AB27-36CB41F4EB17}"/>
              </a:ext>
            </a:extLst>
          </p:cNvPr>
          <p:cNvSpPr/>
          <p:nvPr/>
        </p:nvSpPr>
        <p:spPr bwMode="auto">
          <a:xfrm>
            <a:off x="2275965" y="1068463"/>
            <a:ext cx="3423661" cy="110266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-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xmlns="" id="{1380D21F-97BD-43C0-80EB-5174AA5D5A43}"/>
              </a:ext>
            </a:extLst>
          </p:cNvPr>
          <p:cNvSpPr/>
          <p:nvPr/>
        </p:nvSpPr>
        <p:spPr bwMode="auto">
          <a:xfrm>
            <a:off x="2211729" y="2816985"/>
            <a:ext cx="737348" cy="49142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02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xmlns="" id="{CC18E718-57BD-48E6-81A4-E988EC090412}"/>
              </a:ext>
            </a:extLst>
          </p:cNvPr>
          <p:cNvSpPr/>
          <p:nvPr/>
        </p:nvSpPr>
        <p:spPr bwMode="auto">
          <a:xfrm>
            <a:off x="2918912" y="2595654"/>
            <a:ext cx="3405688" cy="1054667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xmlns="" id="{1380D21F-97BD-43C0-80EB-5174AA5D5A43}"/>
              </a:ext>
            </a:extLst>
          </p:cNvPr>
          <p:cNvSpPr/>
          <p:nvPr/>
        </p:nvSpPr>
        <p:spPr bwMode="auto">
          <a:xfrm>
            <a:off x="2702718" y="4183356"/>
            <a:ext cx="737348" cy="491422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03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xmlns="" id="{CC18E718-57BD-48E6-81A4-E988EC090412}"/>
              </a:ext>
            </a:extLst>
          </p:cNvPr>
          <p:cNvSpPr/>
          <p:nvPr/>
        </p:nvSpPr>
        <p:spPr bwMode="auto">
          <a:xfrm>
            <a:off x="3409900" y="3962025"/>
            <a:ext cx="3405688" cy="105466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5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9508E3A-EC7A-D745-A4D1-01DED357C6A3}"/>
              </a:ext>
            </a:extLst>
          </p:cNvPr>
          <p:cNvGrpSpPr/>
          <p:nvPr/>
        </p:nvGrpSpPr>
        <p:grpSpPr>
          <a:xfrm>
            <a:off x="413290" y="472879"/>
            <a:ext cx="6197060" cy="3862698"/>
            <a:chOff x="413290" y="472879"/>
            <a:chExt cx="6197060" cy="3862698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35395E7E-5241-C34F-908D-9AAF0FD6AF90}"/>
                </a:ext>
              </a:extLst>
            </p:cNvPr>
            <p:cNvSpPr txBox="1"/>
            <p:nvPr/>
          </p:nvSpPr>
          <p:spPr>
            <a:xfrm>
              <a:off x="2394621" y="472879"/>
              <a:ext cx="20687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AB40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Luỹ tre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21AFECD2-73B7-DD4A-8374-071BA3F4E498}"/>
                </a:ext>
              </a:extLst>
            </p:cNvPr>
            <p:cNvSpPr txBox="1"/>
            <p:nvPr/>
          </p:nvSpPr>
          <p:spPr>
            <a:xfrm>
              <a:off x="697837" y="1054412"/>
              <a:ext cx="3087540" cy="1517338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Mỗi sớm mai thức dậy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Lũy tre xanh rì rào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Ngọn tre cong gọng vó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Kéo mặt trời lên cao.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10703EF6-FCCB-2247-9793-0A01F5E1075D}"/>
                </a:ext>
              </a:extLst>
            </p:cNvPr>
            <p:cNvSpPr txBox="1"/>
            <p:nvPr/>
          </p:nvSpPr>
          <p:spPr>
            <a:xfrm>
              <a:off x="692269" y="2818239"/>
              <a:ext cx="3087540" cy="1517338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Những trưa đồng đầy nắng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Trâu nằm nhai bóng râm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Tre bần thần nhớ gió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Chợt về đầy tiếng chim.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16E2136F-CD81-C24B-8360-19330DA40E41}"/>
                </a:ext>
              </a:extLst>
            </p:cNvPr>
            <p:cNvSpPr txBox="1"/>
            <p:nvPr/>
          </p:nvSpPr>
          <p:spPr>
            <a:xfrm>
              <a:off x="3661823" y="1054412"/>
              <a:ext cx="2948527" cy="1569660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Mặt trời xuống núi ngủ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Tre nâng vầng trăng lên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Sao, sao treo đầy cánh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Suốt đêm dài thắp sáng.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233E115A-6EB8-6642-BF72-72816AA6E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90" y="1164314"/>
              <a:ext cx="304770" cy="28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0ECF3018-FC8E-FB44-AB2A-DC4C51868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072" y="2908491"/>
              <a:ext cx="288000" cy="288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99A0045A-654E-0E40-9C04-8F8F82D96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32" y="1155054"/>
              <a:ext cx="257529" cy="28800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2AD7F17-2368-2F46-9C9C-28D81A6AF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0" y="439175"/>
            <a:ext cx="346873" cy="32778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533363" y="4383785"/>
            <a:ext cx="4320396" cy="369267"/>
          </a:xfrm>
          <a:prstGeom prst="rect">
            <a:avLst/>
          </a:prstGeom>
          <a:solidFill>
            <a:srgbClr val="92D050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16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16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16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16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16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16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16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16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1600" b="1" dirty="0" smtClean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401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9508E3A-EC7A-D745-A4D1-01DED357C6A3}"/>
              </a:ext>
            </a:extLst>
          </p:cNvPr>
          <p:cNvGrpSpPr/>
          <p:nvPr/>
        </p:nvGrpSpPr>
        <p:grpSpPr>
          <a:xfrm>
            <a:off x="413290" y="472879"/>
            <a:ext cx="6197060" cy="3862698"/>
            <a:chOff x="413290" y="472879"/>
            <a:chExt cx="6197060" cy="3862698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35395E7E-5241-C34F-908D-9AAF0FD6AF90}"/>
                </a:ext>
              </a:extLst>
            </p:cNvPr>
            <p:cNvSpPr txBox="1"/>
            <p:nvPr/>
          </p:nvSpPr>
          <p:spPr>
            <a:xfrm>
              <a:off x="2394621" y="472879"/>
              <a:ext cx="20687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AB40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Luỹ tre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21AFECD2-73B7-DD4A-8374-071BA3F4E498}"/>
                </a:ext>
              </a:extLst>
            </p:cNvPr>
            <p:cNvSpPr txBox="1"/>
            <p:nvPr/>
          </p:nvSpPr>
          <p:spPr>
            <a:xfrm>
              <a:off x="697837" y="1054412"/>
              <a:ext cx="3087540" cy="1517338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Mỗi sớm mai thức dậy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Lũy tre xanh rì rào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Ngọn tre cong gọng vó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Kéo mặt trời lên cao.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10703EF6-FCCB-2247-9793-0A01F5E1075D}"/>
                </a:ext>
              </a:extLst>
            </p:cNvPr>
            <p:cNvSpPr txBox="1"/>
            <p:nvPr/>
          </p:nvSpPr>
          <p:spPr>
            <a:xfrm>
              <a:off x="692269" y="2818239"/>
              <a:ext cx="3087540" cy="1517338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Những trưa đồng đầy nắng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Trâu nằm nhai bóng râm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Tre bần thần nhớ gió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Chợt về đầy tiếng chim.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16E2136F-CD81-C24B-8360-19330DA40E41}"/>
                </a:ext>
              </a:extLst>
            </p:cNvPr>
            <p:cNvSpPr txBox="1"/>
            <p:nvPr/>
          </p:nvSpPr>
          <p:spPr>
            <a:xfrm>
              <a:off x="3661823" y="1054412"/>
              <a:ext cx="2948527" cy="1569660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Mặt trời xuống núi ngủ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Tre nâng vầng trăng lên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Sao, sao treo đầy cánh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Suốt đêm dài thắp sáng.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233E115A-6EB8-6642-BF72-72816AA6E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90" y="1164314"/>
              <a:ext cx="304770" cy="28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0ECF3018-FC8E-FB44-AB2A-DC4C51868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072" y="2908491"/>
              <a:ext cx="288000" cy="288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99A0045A-654E-0E40-9C04-8F8F82D96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32" y="1155054"/>
              <a:ext cx="257529" cy="28800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2AD7F17-2368-2F46-9C9C-28D81A6AF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0" y="439175"/>
            <a:ext cx="346873" cy="32778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61332" y="4410896"/>
            <a:ext cx="3226357" cy="369267"/>
          </a:xfrm>
          <a:prstGeom prst="rect">
            <a:avLst/>
          </a:prstGeom>
          <a:solidFill>
            <a:srgbClr val="FFFF00"/>
          </a:solidFill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16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16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16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16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16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16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16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380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28928" y="329544"/>
            <a:ext cx="2982236" cy="863604"/>
            <a:chOff x="3889236" y="207166"/>
            <a:chExt cx="3494976" cy="115147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9" y="373839"/>
              <a:ext cx="2708273" cy="984798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Viết nháp từ khó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70213" y="1894178"/>
            <a:ext cx="5400675" cy="365947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Làm thế nào để viết đúng được các từ?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Content Placeholder 3"/>
          <p:cNvSpPr txBox="1">
            <a:spLocks/>
          </p:cNvSpPr>
          <p:nvPr/>
        </p:nvSpPr>
        <p:spPr>
          <a:xfrm>
            <a:off x="990600" y="1222504"/>
            <a:ext cx="4924187" cy="465318"/>
          </a:xfrm>
          <a:prstGeom prst="rect">
            <a:avLst/>
          </a:prstGeom>
          <a:noFill/>
        </p:spPr>
        <p:txBody>
          <a:bodyPr vert="horz" wrap="square" lIns="76769" tIns="38385" rIns="76769" bIns="38385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rì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gọng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vó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endParaRPr lang="en-US" sz="28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049607" y="2325832"/>
            <a:ext cx="2906858" cy="873919"/>
            <a:chOff x="3643745" y="3532908"/>
            <a:chExt cx="5167747" cy="1165225"/>
          </a:xfrm>
        </p:grpSpPr>
        <p:sp>
          <p:nvSpPr>
            <p:cNvPr id="34" name="TextBox 33"/>
            <p:cNvSpPr txBox="1"/>
            <p:nvPr/>
          </p:nvSpPr>
          <p:spPr>
            <a:xfrm>
              <a:off x="5458692" y="3532908"/>
              <a:ext cx="3352800" cy="53348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nghĩa của từ</a:t>
              </a:r>
              <a:endPara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Arrow Connector 34"/>
            <p:cNvCxnSpPr>
              <a:endCxn id="34" idx="1"/>
            </p:cNvCxnSpPr>
            <p:nvPr/>
          </p:nvCxnSpPr>
          <p:spPr>
            <a:xfrm flipV="1">
              <a:off x="3643745" y="3799648"/>
              <a:ext cx="1814947" cy="89848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049607" y="3429001"/>
            <a:ext cx="2906857" cy="1578559"/>
            <a:chOff x="3643745" y="5029200"/>
            <a:chExt cx="5167746" cy="2104744"/>
          </a:xfrm>
        </p:grpSpPr>
        <p:sp>
          <p:nvSpPr>
            <p:cNvPr id="43" name="TextBox 42"/>
            <p:cNvSpPr txBox="1"/>
            <p:nvPr/>
          </p:nvSpPr>
          <p:spPr>
            <a:xfrm>
              <a:off x="5514110" y="6190096"/>
              <a:ext cx="3297381" cy="94384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kinh nghiệm viết</a:t>
              </a:r>
              <a:endPara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Straight Arrow Connector 44"/>
            <p:cNvCxnSpPr>
              <a:endCxn id="43" idx="1"/>
            </p:cNvCxnSpPr>
            <p:nvPr/>
          </p:nvCxnSpPr>
          <p:spPr>
            <a:xfrm>
              <a:off x="3643745" y="5029200"/>
              <a:ext cx="1870365" cy="163282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041813" y="3230919"/>
            <a:ext cx="2906858" cy="1008139"/>
            <a:chOff x="3629889" y="4892095"/>
            <a:chExt cx="5167747" cy="1344185"/>
          </a:xfrm>
        </p:grpSpPr>
        <p:sp>
          <p:nvSpPr>
            <p:cNvPr id="47" name="TextBox 46"/>
            <p:cNvSpPr txBox="1"/>
            <p:nvPr/>
          </p:nvSpPr>
          <p:spPr>
            <a:xfrm>
              <a:off x="5514109" y="5292433"/>
              <a:ext cx="3283527" cy="94384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quy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tắc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tả</a:t>
              </a:r>
              <a:endPara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3629889" y="4892095"/>
              <a:ext cx="1870366" cy="67887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049607" y="2991931"/>
            <a:ext cx="2906857" cy="419810"/>
            <a:chOff x="3643745" y="4421041"/>
            <a:chExt cx="5167746" cy="559746"/>
          </a:xfrm>
        </p:grpSpPr>
        <p:grpSp>
          <p:nvGrpSpPr>
            <p:cNvPr id="38" name="Group 37"/>
            <p:cNvGrpSpPr/>
            <p:nvPr/>
          </p:nvGrpSpPr>
          <p:grpSpPr>
            <a:xfrm>
              <a:off x="3643745" y="4447308"/>
              <a:ext cx="5167746" cy="533479"/>
              <a:chOff x="3643745" y="4447308"/>
              <a:chExt cx="5167746" cy="533479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5486399" y="4447308"/>
                <a:ext cx="3325092" cy="53347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0" name="Straight Arrow Connector 39"/>
              <p:cNvCxnSpPr>
                <a:endCxn id="39" idx="1"/>
              </p:cNvCxnSpPr>
              <p:nvPr/>
            </p:nvCxnSpPr>
            <p:spPr>
              <a:xfrm flipV="1">
                <a:off x="3643745" y="4714048"/>
                <a:ext cx="1842654" cy="9492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Rectangle 2"/>
            <p:cNvSpPr/>
            <p:nvPr/>
          </p:nvSpPr>
          <p:spPr>
            <a:xfrm>
              <a:off x="5568625" y="4421041"/>
              <a:ext cx="2858903" cy="5334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âm</a:t>
              </a:r>
              <a:endPara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52674" y="3131126"/>
            <a:ext cx="1561876" cy="365947"/>
          </a:xfrm>
          <a:prstGeom prst="rect">
            <a:avLst/>
          </a:prstGeom>
          <a:solidFill>
            <a:srgbClr val="E6F7F9"/>
          </a:solidFill>
        </p:spPr>
        <p:txBody>
          <a:bodyPr wrap="square" lIns="57607" tIns="28804" rIns="57607" bIns="28804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 dựa vào  </a:t>
            </a:r>
            <a:endParaRPr lang="en-US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3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8921" y="815692"/>
            <a:ext cx="5407778" cy="385296"/>
          </a:xfrm>
          <a:prstGeom prst="rect">
            <a:avLst/>
          </a:prstGeom>
          <a:noFill/>
        </p:spPr>
        <p:txBody>
          <a:bodyPr wrap="square" lIns="76769" tIns="38385" rIns="76769" bIns="38385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 chú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ý: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44189" y="1484160"/>
            <a:ext cx="4121601" cy="385296"/>
          </a:xfrm>
          <a:prstGeom prst="rect">
            <a:avLst/>
          </a:prstGeom>
          <a:noFill/>
        </p:spPr>
        <p:txBody>
          <a:bodyPr wrap="square" lIns="76769" tIns="38385" rIns="76769" bIns="38385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Viết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từ ngữ,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dấu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4050" y="2201133"/>
            <a:ext cx="5517249" cy="385296"/>
          </a:xfrm>
          <a:prstGeom prst="rect">
            <a:avLst/>
          </a:prstGeom>
          <a:noFill/>
        </p:spPr>
        <p:txBody>
          <a:bodyPr wrap="square" lIns="76769" tIns="38385" rIns="76769" bIns="38385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Chữ ngay ngắn, đúng cỡ, đúng khoảng cách.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05224" y="3022015"/>
            <a:ext cx="3843448" cy="385296"/>
          </a:xfrm>
          <a:prstGeom prst="rect">
            <a:avLst/>
          </a:prstGeom>
          <a:noFill/>
        </p:spPr>
        <p:txBody>
          <a:bodyPr wrap="square" lIns="76769" tIns="38385" rIns="76769" bIns="38385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Ngồi và cầm bút đúng.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57" y="3022016"/>
            <a:ext cx="1809082" cy="177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9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=""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1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7969" y="679153"/>
            <a:ext cx="1900481" cy="400685"/>
          </a:xfrm>
          <a:prstGeom prst="rect">
            <a:avLst/>
          </a:prstGeom>
          <a:noFill/>
        </p:spPr>
        <p:txBody>
          <a:bodyPr wrap="square" lIns="76769" tIns="38385" rIns="76769" bIns="38385" rtlCol="0">
            <a:spAutoFit/>
          </a:bodyPr>
          <a:lstStyle/>
          <a:p>
            <a:r>
              <a:rPr lang="en-US" sz="2100" b="1" dirty="0" err="1">
                <a:solidFill>
                  <a:schemeClr val="accent2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2100" b="1" dirty="0">
              <a:solidFill>
                <a:schemeClr val="accent2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9401" y="1139257"/>
            <a:ext cx="2182889" cy="431463"/>
          </a:xfrm>
          <a:prstGeom prst="rect">
            <a:avLst/>
          </a:prstGeom>
          <a:noFill/>
        </p:spPr>
        <p:txBody>
          <a:bodyPr wrap="square" lIns="76769" tIns="38385" rIns="76769" bIns="38385" rtlCol="0">
            <a:spAutoFit/>
          </a:bodyPr>
          <a:lstStyle/>
          <a:p>
            <a:r>
              <a:rPr lang="en-US" sz="2100" b="1" dirty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Lũy</a:t>
            </a:r>
            <a:r>
              <a:rPr lang="en-US" sz="2300" b="1" dirty="0" smtClean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endParaRPr lang="en-US" sz="2300" b="1" dirty="0">
              <a:solidFill>
                <a:srgbClr val="FFFF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6827" y="2110061"/>
            <a:ext cx="2672069" cy="365947"/>
          </a:xfrm>
          <a:prstGeom prst="rect">
            <a:avLst/>
          </a:prstGeom>
        </p:spPr>
        <p:txBody>
          <a:bodyPr wrap="square" lIns="57607" tIns="28804" rIns="57607" bIns="28804">
            <a:spAutoFit/>
          </a:bodyPr>
          <a:lstStyle/>
          <a:p>
            <a:pPr indent="292037" algn="just"/>
            <a:r>
              <a:rPr lang="en-US" sz="2000" b="1" dirty="0" err="1" smtClean="0">
                <a:solidFill>
                  <a:schemeClr val="accent2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000" b="1" dirty="0" smtClean="0">
                <a:solidFill>
                  <a:schemeClr val="accent2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2000" b="1" dirty="0" smtClean="0">
                <a:solidFill>
                  <a:schemeClr val="accent2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endParaRPr lang="en-US" sz="2100" b="1" dirty="0">
              <a:solidFill>
                <a:schemeClr val="accent2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050615A-415E-457C-88EF-34EF02DF8619}"/>
              </a:ext>
            </a:extLst>
          </p:cNvPr>
          <p:cNvSpPr txBox="1"/>
          <p:nvPr/>
        </p:nvSpPr>
        <p:spPr>
          <a:xfrm>
            <a:off x="331937" y="227833"/>
            <a:ext cx="5222630" cy="400685"/>
          </a:xfrm>
          <a:prstGeom prst="rect">
            <a:avLst/>
          </a:prstGeom>
          <a:noFill/>
        </p:spPr>
        <p:txBody>
          <a:bodyPr wrap="square" lIns="76769" tIns="38385" rIns="76769" bIns="38385" rtlCol="0">
            <a:spAutoFit/>
          </a:bodyPr>
          <a:lstStyle/>
          <a:p>
            <a:r>
              <a:rPr lang="en-US" sz="2100" b="1" dirty="0" err="1">
                <a:solidFill>
                  <a:schemeClr val="accent2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100" b="1" dirty="0">
                <a:solidFill>
                  <a:schemeClr val="accent2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b="1" dirty="0" err="1">
                <a:solidFill>
                  <a:schemeClr val="accent2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100" b="1" dirty="0">
                <a:solidFill>
                  <a:schemeClr val="accent2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b="1" dirty="0" err="1">
                <a:solidFill>
                  <a:schemeClr val="accent2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100" b="1" dirty="0">
                <a:solidFill>
                  <a:schemeClr val="accent2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b="1" dirty="0" smtClean="0">
                <a:solidFill>
                  <a:schemeClr val="accent2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17 </a:t>
            </a:r>
            <a:r>
              <a:rPr lang="en-US" sz="2100" b="1" dirty="0" err="1">
                <a:solidFill>
                  <a:schemeClr val="accent2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sz="2100" b="1" dirty="0">
                <a:solidFill>
                  <a:schemeClr val="accent2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2100" b="1" dirty="0" err="1">
                <a:solidFill>
                  <a:schemeClr val="accent2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100" b="1" dirty="0">
                <a:solidFill>
                  <a:schemeClr val="accent2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9151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2758</TotalTime>
  <Words>479</Words>
  <Application>Microsoft Office PowerPoint</Application>
  <PresentationFormat>Custom</PresentationFormat>
  <Paragraphs>100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Arial-Rounded</vt:lpstr>
      <vt:lpstr>Calibri</vt:lpstr>
      <vt:lpstr>UTM Cookies</vt:lpstr>
      <vt:lpstr>Montserrat</vt:lpstr>
      <vt:lpstr>UTM Avo</vt:lpstr>
      <vt:lpstr>Times New Roman</vt:lpstr>
      <vt:lpstr>Kalam</vt:lpstr>
      <vt:lpstr>HP001 4 hàng</vt:lpstr>
      <vt:lpstr>仓耳玄三M W05</vt:lpstr>
      <vt:lpstr>Doodle Sketchbook by Slidesgo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Windows User</cp:lastModifiedBy>
  <cp:revision>277</cp:revision>
  <dcterms:modified xsi:type="dcterms:W3CDTF">2022-02-12T17:46:34Z</dcterms:modified>
</cp:coreProperties>
</file>