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24" r:id="rId3"/>
    <p:sldId id="326" r:id="rId4"/>
    <p:sldId id="329" r:id="rId5"/>
    <p:sldId id="411" r:id="rId6"/>
    <p:sldId id="412" r:id="rId7"/>
    <p:sldId id="413" r:id="rId8"/>
    <p:sldId id="263" r:id="rId9"/>
    <p:sldId id="328" r:id="rId10"/>
    <p:sldId id="261" r:id="rId11"/>
    <p:sldId id="307" r:id="rId12"/>
    <p:sldId id="434" r:id="rId13"/>
    <p:sldId id="435" r:id="rId14"/>
    <p:sldId id="436" r:id="rId15"/>
    <p:sldId id="280" r:id="rId16"/>
    <p:sldId id="416" r:id="rId17"/>
    <p:sldId id="421" r:id="rId18"/>
    <p:sldId id="281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6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0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252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11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83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46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30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51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14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94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8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91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069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40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79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010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267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513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14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69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41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42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675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542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4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3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9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3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6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253D4875-20E7-5F67-1979-3A2C65236AD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907" y="367991"/>
            <a:ext cx="1461274" cy="14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777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89313055-C13F-4373-8D31-DD837ECD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2408663" y="524107"/>
            <a:ext cx="8095785" cy="3441996"/>
          </a:xfrm>
          <a:custGeom>
            <a:avLst/>
            <a:gdLst>
              <a:gd name="connsiteX0" fmla="*/ 0 w 8095785"/>
              <a:gd name="connsiteY0" fmla="*/ 344544 h 3441996"/>
              <a:gd name="connsiteX1" fmla="*/ 344544 w 8095785"/>
              <a:gd name="connsiteY1" fmla="*/ 0 h 3441996"/>
              <a:gd name="connsiteX2" fmla="*/ 7751241 w 8095785"/>
              <a:gd name="connsiteY2" fmla="*/ 0 h 3441996"/>
              <a:gd name="connsiteX3" fmla="*/ 8095785 w 8095785"/>
              <a:gd name="connsiteY3" fmla="*/ 344544 h 3441996"/>
              <a:gd name="connsiteX4" fmla="*/ 8095785 w 8095785"/>
              <a:gd name="connsiteY4" fmla="*/ 3097452 h 3441996"/>
              <a:gd name="connsiteX5" fmla="*/ 7751241 w 8095785"/>
              <a:gd name="connsiteY5" fmla="*/ 3441996 h 3441996"/>
              <a:gd name="connsiteX6" fmla="*/ 344544 w 8095785"/>
              <a:gd name="connsiteY6" fmla="*/ 3441996 h 3441996"/>
              <a:gd name="connsiteX7" fmla="*/ 0 w 8095785"/>
              <a:gd name="connsiteY7" fmla="*/ 3097452 h 3441996"/>
              <a:gd name="connsiteX8" fmla="*/ 0 w 8095785"/>
              <a:gd name="connsiteY8" fmla="*/ 344544 h 344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5785" h="3441996" fill="none" extrusionOk="0">
                <a:moveTo>
                  <a:pt x="0" y="344544"/>
                </a:moveTo>
                <a:cubicBezTo>
                  <a:pt x="3446" y="188688"/>
                  <a:pt x="166332" y="-8887"/>
                  <a:pt x="344544" y="0"/>
                </a:cubicBezTo>
                <a:cubicBezTo>
                  <a:pt x="2548138" y="139772"/>
                  <a:pt x="5129686" y="14259"/>
                  <a:pt x="7751241" y="0"/>
                </a:cubicBezTo>
                <a:cubicBezTo>
                  <a:pt x="7929438" y="-2017"/>
                  <a:pt x="8118073" y="136108"/>
                  <a:pt x="8095785" y="344544"/>
                </a:cubicBezTo>
                <a:cubicBezTo>
                  <a:pt x="8055333" y="1241631"/>
                  <a:pt x="8202858" y="2200413"/>
                  <a:pt x="8095785" y="3097452"/>
                </a:cubicBezTo>
                <a:cubicBezTo>
                  <a:pt x="8077822" y="3306819"/>
                  <a:pt x="7966638" y="3441093"/>
                  <a:pt x="7751241" y="3441996"/>
                </a:cubicBezTo>
                <a:cubicBezTo>
                  <a:pt x="6034023" y="3330042"/>
                  <a:pt x="1328144" y="3415763"/>
                  <a:pt x="344544" y="3441996"/>
                </a:cubicBezTo>
                <a:cubicBezTo>
                  <a:pt x="151979" y="3427429"/>
                  <a:pt x="247" y="3299458"/>
                  <a:pt x="0" y="3097452"/>
                </a:cubicBezTo>
                <a:cubicBezTo>
                  <a:pt x="-155877" y="1775870"/>
                  <a:pt x="-40573" y="1668569"/>
                  <a:pt x="0" y="344544"/>
                </a:cubicBezTo>
                <a:close/>
              </a:path>
              <a:path w="8095785" h="3441996" stroke="0" extrusionOk="0">
                <a:moveTo>
                  <a:pt x="0" y="344544"/>
                </a:moveTo>
                <a:cubicBezTo>
                  <a:pt x="-1955" y="133598"/>
                  <a:pt x="175125" y="17324"/>
                  <a:pt x="344544" y="0"/>
                </a:cubicBezTo>
                <a:cubicBezTo>
                  <a:pt x="2114572" y="-123725"/>
                  <a:pt x="6598747" y="31472"/>
                  <a:pt x="7751241" y="0"/>
                </a:cubicBezTo>
                <a:cubicBezTo>
                  <a:pt x="7938395" y="180"/>
                  <a:pt x="8107955" y="170944"/>
                  <a:pt x="8095785" y="344544"/>
                </a:cubicBezTo>
                <a:cubicBezTo>
                  <a:pt x="8013419" y="901682"/>
                  <a:pt x="8261958" y="2321544"/>
                  <a:pt x="8095785" y="3097452"/>
                </a:cubicBezTo>
                <a:cubicBezTo>
                  <a:pt x="8082289" y="3310403"/>
                  <a:pt x="7931668" y="3431456"/>
                  <a:pt x="7751241" y="3441996"/>
                </a:cubicBezTo>
                <a:cubicBezTo>
                  <a:pt x="4372838" y="3378727"/>
                  <a:pt x="1652911" y="3304170"/>
                  <a:pt x="344544" y="3441996"/>
                </a:cubicBezTo>
                <a:cubicBezTo>
                  <a:pt x="146836" y="3425988"/>
                  <a:pt x="28189" y="3290071"/>
                  <a:pt x="0" y="3097452"/>
                </a:cubicBezTo>
                <a:cubicBezTo>
                  <a:pt x="-143197" y="2674668"/>
                  <a:pt x="-97552" y="851308"/>
                  <a:pt x="0" y="344544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B9C58CA-79CB-47FF-9EC6-6F55465527FC}"/>
              </a:ext>
            </a:extLst>
          </p:cNvPr>
          <p:cNvSpPr txBox="1"/>
          <p:nvPr/>
        </p:nvSpPr>
        <p:spPr>
          <a:xfrm>
            <a:off x="4034517" y="527048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23" y="1020498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D55640-4BE7-6E18-A84B-6AAE48C1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77" y="1931763"/>
            <a:ext cx="690127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Giúp con tự tin đi xe buýt đến trường » Báo Phụ Nữ Việt Nam">
            <a:extLst>
              <a:ext uri="{FF2B5EF4-FFF2-40B4-BE49-F238E27FC236}">
                <a16:creationId xmlns:a16="http://schemas.microsoft.com/office/drawing/2014/main" id="{7DA7F676-C70A-410B-AD4C-6B6599FD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7333" l="1625" r="73125">
                        <a14:foregroundMark x1="18750" y1="77333" x2="20125" y2="71778"/>
                        <a14:foregroundMark x1="53500" y1="78000" x2="55625" y2="74444"/>
                        <a14:foregroundMark x1="9250" y1="60444" x2="8625" y2="58889"/>
                        <a14:backgroundMark x1="2125" y1="78889" x2="14250" y2="79778"/>
                        <a14:backgroundMark x1="55375" y1="84444" x2="52375" y2="84222"/>
                        <a14:backgroundMark x1="20625" y1="84222" x2="17250" y2="8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85220" y="3752850"/>
            <a:ext cx="6212768" cy="34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F0AA7E0B-244D-41D2-8AE5-EE05A5120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95326" y="4416991"/>
            <a:ext cx="3843612" cy="216639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3A5879D-AD63-471E-B37E-23AA539FFF16}"/>
              </a:ext>
            </a:extLst>
          </p:cNvPr>
          <p:cNvSpPr txBox="1"/>
          <p:nvPr/>
        </p:nvSpPr>
        <p:spPr>
          <a:xfrm>
            <a:off x="1545022" y="933003"/>
            <a:ext cx="10127867" cy="2553891"/>
          </a:xfrm>
          <a:custGeom>
            <a:avLst/>
            <a:gdLst>
              <a:gd name="connsiteX0" fmla="*/ 0 w 10127867"/>
              <a:gd name="connsiteY0" fmla="*/ 425657 h 2553891"/>
              <a:gd name="connsiteX1" fmla="*/ 425657 w 10127867"/>
              <a:gd name="connsiteY1" fmla="*/ 0 h 2553891"/>
              <a:gd name="connsiteX2" fmla="*/ 9702210 w 10127867"/>
              <a:gd name="connsiteY2" fmla="*/ 0 h 2553891"/>
              <a:gd name="connsiteX3" fmla="*/ 10127867 w 10127867"/>
              <a:gd name="connsiteY3" fmla="*/ 425657 h 2553891"/>
              <a:gd name="connsiteX4" fmla="*/ 10127867 w 10127867"/>
              <a:gd name="connsiteY4" fmla="*/ 2128234 h 2553891"/>
              <a:gd name="connsiteX5" fmla="*/ 9702210 w 10127867"/>
              <a:gd name="connsiteY5" fmla="*/ 2553891 h 2553891"/>
              <a:gd name="connsiteX6" fmla="*/ 425657 w 10127867"/>
              <a:gd name="connsiteY6" fmla="*/ 2553891 h 2553891"/>
              <a:gd name="connsiteX7" fmla="*/ 0 w 10127867"/>
              <a:gd name="connsiteY7" fmla="*/ 2128234 h 2553891"/>
              <a:gd name="connsiteX8" fmla="*/ 0 w 10127867"/>
              <a:gd name="connsiteY8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7867" h="2553891" fill="none" extrusionOk="0">
                <a:moveTo>
                  <a:pt x="0" y="425657"/>
                </a:moveTo>
                <a:cubicBezTo>
                  <a:pt x="-6211" y="222585"/>
                  <a:pt x="212400" y="1870"/>
                  <a:pt x="425657" y="0"/>
                </a:cubicBezTo>
                <a:cubicBezTo>
                  <a:pt x="1759435" y="149005"/>
                  <a:pt x="7380299" y="124578"/>
                  <a:pt x="9702210" y="0"/>
                </a:cubicBezTo>
                <a:cubicBezTo>
                  <a:pt x="9929228" y="4438"/>
                  <a:pt x="10167411" y="181594"/>
                  <a:pt x="10127867" y="425657"/>
                </a:cubicBezTo>
                <a:cubicBezTo>
                  <a:pt x="10038700" y="1266341"/>
                  <a:pt x="10109806" y="1738692"/>
                  <a:pt x="10127867" y="2128234"/>
                </a:cubicBezTo>
                <a:cubicBezTo>
                  <a:pt x="10129277" y="2393428"/>
                  <a:pt x="9951333" y="2559414"/>
                  <a:pt x="9702210" y="2553891"/>
                </a:cubicBezTo>
                <a:cubicBezTo>
                  <a:pt x="7929532" y="2524006"/>
                  <a:pt x="1928214" y="2496376"/>
                  <a:pt x="425657" y="2553891"/>
                </a:cubicBezTo>
                <a:cubicBezTo>
                  <a:pt x="203466" y="2570013"/>
                  <a:pt x="7843" y="2344736"/>
                  <a:pt x="0" y="2128234"/>
                </a:cubicBezTo>
                <a:cubicBezTo>
                  <a:pt x="-89100" y="1735478"/>
                  <a:pt x="102052" y="1080991"/>
                  <a:pt x="0" y="425657"/>
                </a:cubicBezTo>
                <a:close/>
              </a:path>
              <a:path w="10127867" h="2553891" stroke="0" extrusionOk="0">
                <a:moveTo>
                  <a:pt x="0" y="425657"/>
                </a:moveTo>
                <a:cubicBezTo>
                  <a:pt x="-11226" y="235117"/>
                  <a:pt x="209077" y="23005"/>
                  <a:pt x="425657" y="0"/>
                </a:cubicBezTo>
                <a:cubicBezTo>
                  <a:pt x="3467018" y="58716"/>
                  <a:pt x="6010365" y="104861"/>
                  <a:pt x="9702210" y="0"/>
                </a:cubicBezTo>
                <a:cubicBezTo>
                  <a:pt x="9933904" y="10660"/>
                  <a:pt x="10110739" y="200242"/>
                  <a:pt x="10127867" y="425657"/>
                </a:cubicBezTo>
                <a:cubicBezTo>
                  <a:pt x="10029242" y="1090208"/>
                  <a:pt x="10064269" y="1482554"/>
                  <a:pt x="10127867" y="2128234"/>
                </a:cubicBezTo>
                <a:cubicBezTo>
                  <a:pt x="10097864" y="2357962"/>
                  <a:pt x="9948577" y="2558828"/>
                  <a:pt x="9702210" y="2553891"/>
                </a:cubicBezTo>
                <a:cubicBezTo>
                  <a:pt x="6130363" y="2693264"/>
                  <a:pt x="3822561" y="2439471"/>
                  <a:pt x="425657" y="2553891"/>
                </a:cubicBezTo>
                <a:cubicBezTo>
                  <a:pt x="196635" y="2576508"/>
                  <a:pt x="41785" y="2371648"/>
                  <a:pt x="0" y="2128234"/>
                </a:cubicBezTo>
                <a:cubicBezTo>
                  <a:pt x="-111187" y="1502798"/>
                  <a:pt x="36264" y="959018"/>
                  <a:pt x="0" y="4256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lvl="0" algn="ctr"/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các số đến hàng chục ta quy ước số làm tròn gần với số tròn chục nào hơn thì ta được số đó.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1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2: Làm tròn số 45 đến hàng chục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995BE8-0AEF-DD9D-7316-792DA402E051}"/>
              </a:ext>
            </a:extLst>
          </p:cNvPr>
          <p:cNvCxnSpPr>
            <a:cxnSpLocks/>
          </p:cNvCxnSpPr>
          <p:nvPr/>
        </p:nvCxnSpPr>
        <p:spPr>
          <a:xfrm>
            <a:off x="3390899" y="1864834"/>
            <a:ext cx="4805247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0C4EA8-63E9-D5A7-21D4-7E9BEE03E0C9}"/>
              </a:ext>
            </a:extLst>
          </p:cNvPr>
          <p:cNvCxnSpPr/>
          <p:nvPr/>
        </p:nvCxnSpPr>
        <p:spPr>
          <a:xfrm>
            <a:off x="3926071" y="1552293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7ACBC-561C-867E-4A88-194847CA8299}"/>
              </a:ext>
            </a:extLst>
          </p:cNvPr>
          <p:cNvCxnSpPr/>
          <p:nvPr/>
        </p:nvCxnSpPr>
        <p:spPr>
          <a:xfrm>
            <a:off x="4282852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FDDCA-DC04-4957-C14C-8FDB9E1DE2A7}"/>
              </a:ext>
            </a:extLst>
          </p:cNvPr>
          <p:cNvCxnSpPr/>
          <p:nvPr/>
        </p:nvCxnSpPr>
        <p:spPr>
          <a:xfrm>
            <a:off x="4595036" y="1552293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F8C422-E1DA-83D8-8DF6-5C76BA86B8E5}"/>
              </a:ext>
            </a:extLst>
          </p:cNvPr>
          <p:cNvCxnSpPr/>
          <p:nvPr/>
        </p:nvCxnSpPr>
        <p:spPr>
          <a:xfrm>
            <a:off x="4907220" y="157332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63E2D-89ED-21C0-44DF-EF65096D2397}"/>
              </a:ext>
            </a:extLst>
          </p:cNvPr>
          <p:cNvCxnSpPr/>
          <p:nvPr/>
        </p:nvCxnSpPr>
        <p:spPr>
          <a:xfrm>
            <a:off x="5230553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36FDD7-4B7E-FEC5-6421-DBAF415E737D}"/>
              </a:ext>
            </a:extLst>
          </p:cNvPr>
          <p:cNvCxnSpPr/>
          <p:nvPr/>
        </p:nvCxnSpPr>
        <p:spPr>
          <a:xfrm>
            <a:off x="5587335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FBA392-44F2-F9E7-97AC-C6811874443A}"/>
              </a:ext>
            </a:extLst>
          </p:cNvPr>
          <p:cNvCxnSpPr/>
          <p:nvPr/>
        </p:nvCxnSpPr>
        <p:spPr>
          <a:xfrm>
            <a:off x="593296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E1749-ABE0-489A-0BA3-9084E0AF4D08}"/>
              </a:ext>
            </a:extLst>
          </p:cNvPr>
          <p:cNvCxnSpPr/>
          <p:nvPr/>
        </p:nvCxnSpPr>
        <p:spPr>
          <a:xfrm>
            <a:off x="631204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F20E96-C40C-CE07-861E-4E0E346BC1D7}"/>
              </a:ext>
            </a:extLst>
          </p:cNvPr>
          <p:cNvCxnSpPr/>
          <p:nvPr/>
        </p:nvCxnSpPr>
        <p:spPr>
          <a:xfrm>
            <a:off x="6679978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BFD76B-B766-FFDC-123D-AA477355A833}"/>
              </a:ext>
            </a:extLst>
          </p:cNvPr>
          <p:cNvCxnSpPr/>
          <p:nvPr/>
        </p:nvCxnSpPr>
        <p:spPr>
          <a:xfrm>
            <a:off x="7047909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38E9C-122C-54AC-15E7-B001B28680A3}"/>
              </a:ext>
            </a:extLst>
          </p:cNvPr>
          <p:cNvCxnSpPr/>
          <p:nvPr/>
        </p:nvCxnSpPr>
        <p:spPr>
          <a:xfrm>
            <a:off x="7345116" y="1571520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4720D-7360-7F10-306A-E540BA7FC9C8}"/>
              </a:ext>
            </a:extLst>
          </p:cNvPr>
          <p:cNvSpPr/>
          <p:nvPr/>
        </p:nvSpPr>
        <p:spPr>
          <a:xfrm>
            <a:off x="3691891" y="1983161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CA5642-E363-0D3E-057D-E8CEE2EE20A6}"/>
              </a:ext>
            </a:extLst>
          </p:cNvPr>
          <p:cNvSpPr/>
          <p:nvPr/>
        </p:nvSpPr>
        <p:spPr>
          <a:xfrm>
            <a:off x="5300558" y="1009495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B638E-3563-F954-B662-33AB5EB363AE}"/>
              </a:ext>
            </a:extLst>
          </p:cNvPr>
          <p:cNvSpPr/>
          <p:nvPr/>
        </p:nvSpPr>
        <p:spPr>
          <a:xfrm>
            <a:off x="7154758" y="20762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1C3FA9-56C6-F8BE-A2EF-D41205BDED4F}"/>
              </a:ext>
            </a:extLst>
          </p:cNvPr>
          <p:cNvCxnSpPr/>
          <p:nvPr/>
        </p:nvCxnSpPr>
        <p:spPr>
          <a:xfrm flipH="1">
            <a:off x="5586549" y="1355139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76136E-19E2-9766-A719-AD9A026173E0}"/>
              </a:ext>
            </a:extLst>
          </p:cNvPr>
          <p:cNvSpPr txBox="1"/>
          <p:nvPr/>
        </p:nvSpPr>
        <p:spPr>
          <a:xfrm>
            <a:off x="1170878" y="2575932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5FAF4-DF31-4A01-D5BD-092FEDAD0969}"/>
              </a:ext>
            </a:extLst>
          </p:cNvPr>
          <p:cNvSpPr txBox="1"/>
          <p:nvPr/>
        </p:nvSpPr>
        <p:spPr>
          <a:xfrm>
            <a:off x="758282" y="3445726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Khi làm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tròn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 số 45 đến hàng chục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ta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được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50.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83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7" grpId="0"/>
      <p:bldP spid="19" grpId="0"/>
      <p:bldP spid="22" grpId="0"/>
      <p:bldP spid="26" grpId="0" build="p"/>
      <p:bldP spid="2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3: Làm tròn số 234, 279 đến hàng trăm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10852-8102-AE4C-D607-04D2CD08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71" y="1312127"/>
            <a:ext cx="9253770" cy="1453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7B6429-5623-498B-7CBD-F6D2B0C38670}"/>
              </a:ext>
            </a:extLst>
          </p:cNvPr>
          <p:cNvSpPr txBox="1"/>
          <p:nvPr/>
        </p:nvSpPr>
        <p:spPr>
          <a:xfrm>
            <a:off x="981307" y="2888166"/>
            <a:ext cx="10627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234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234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4510B-1959-E0C2-5DA6-BA7482D42C22}"/>
              </a:ext>
            </a:extLst>
          </p:cNvPr>
          <p:cNvSpPr txBox="1"/>
          <p:nvPr/>
        </p:nvSpPr>
        <p:spPr>
          <a:xfrm>
            <a:off x="959004" y="4070195"/>
            <a:ext cx="10627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279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279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300.</a:t>
            </a:r>
          </a:p>
        </p:txBody>
      </p:sp>
    </p:spTree>
    <p:extLst>
      <p:ext uri="{BB962C8B-B14F-4D97-AF65-F5344CB8AC3E}">
        <p14:creationId xmlns:p14="http://schemas.microsoft.com/office/powerpoint/2010/main" val="3721257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6" grpId="0" build="p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16566" y="929595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4: Làm tròn số 450 đến hàng trăm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B6429-5623-498B-7CBD-F6D2B0C38670}"/>
              </a:ext>
            </a:extLst>
          </p:cNvPr>
          <p:cNvSpPr txBox="1"/>
          <p:nvPr/>
        </p:nvSpPr>
        <p:spPr>
          <a:xfrm>
            <a:off x="925551" y="3635298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4510B-1959-E0C2-5DA6-BA7482D42C22}"/>
              </a:ext>
            </a:extLst>
          </p:cNvPr>
          <p:cNvSpPr txBox="1"/>
          <p:nvPr/>
        </p:nvSpPr>
        <p:spPr>
          <a:xfrm>
            <a:off x="880945" y="4438185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B8573-49DA-CFC7-6EF8-CA25901A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09" y="1750277"/>
            <a:ext cx="9419364" cy="14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6" grpId="0" build="p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EF41A7-15E6-49C9-A89A-F224C38D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19" y="2627792"/>
            <a:ext cx="485283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7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278781"/>
            <a:ext cx="12192000" cy="6325212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60449" y="314465"/>
            <a:ext cx="10604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tia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tròn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44, 57, 72, 85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DA5A3-28F6-3ED5-6F60-56C74AF3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6" y="1582477"/>
            <a:ext cx="10675318" cy="1774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76C275-D860-3399-99E0-8B2AFFAB77B5}"/>
              </a:ext>
            </a:extLst>
          </p:cNvPr>
          <p:cNvSpPr txBox="1"/>
          <p:nvPr/>
        </p:nvSpPr>
        <p:spPr>
          <a:xfrm>
            <a:off x="669073" y="3713356"/>
            <a:ext cx="11329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44 đến hàng chục được 40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57 đến hàng chục được 60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72 đến hàng chục được 70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85 đến hàng chục được 90</a:t>
            </a:r>
          </a:p>
        </p:txBody>
      </p:sp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1.11111E-6 L -4.37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71599" y="548641"/>
            <a:ext cx="1044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Quan sát tia số sau rồi làm tròn các số 312, 350, 384 đến hàng trăm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5B1C86-617D-68E8-439A-D422F39E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8" y="1901399"/>
            <a:ext cx="11744325" cy="1895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B74802-CBD6-3AA3-7297-CDA8511283D5}"/>
              </a:ext>
            </a:extLst>
          </p:cNvPr>
          <p:cNvSpPr txBox="1"/>
          <p:nvPr/>
        </p:nvSpPr>
        <p:spPr>
          <a:xfrm>
            <a:off x="735981" y="4025590"/>
            <a:ext cx="11329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312 đến hàng trăm được 300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đến hàng trăm được 400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384 đến hàng trăm được 400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F486AB-75E5-F16E-5E23-6E862BB00452}"/>
              </a:ext>
            </a:extLst>
          </p:cNvPr>
          <p:cNvSpPr/>
          <p:nvPr/>
        </p:nvSpPr>
        <p:spPr>
          <a:xfrm>
            <a:off x="561703" y="48332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EA12D9-5A32-605C-BA4B-AF1194FD39FF}"/>
              </a:ext>
            </a:extLst>
          </p:cNvPr>
          <p:cNvSpPr txBox="1"/>
          <p:nvPr/>
        </p:nvSpPr>
        <p:spPr>
          <a:xfrm>
            <a:off x="1385247" y="439457"/>
            <a:ext cx="985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Đức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muốn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khoảng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200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. Theo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Đức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43C02-7589-AC56-4B42-6D97A668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7" y="2326960"/>
            <a:ext cx="10827834" cy="2175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0543E-D470-A42A-1C2A-EF7372555E87}"/>
              </a:ext>
            </a:extLst>
          </p:cNvPr>
          <p:cNvSpPr txBox="1"/>
          <p:nvPr/>
        </p:nvSpPr>
        <p:spPr>
          <a:xfrm>
            <a:off x="1048215" y="4783873"/>
            <a:ext cx="993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tròn số 219 đến hàng trăm ta được số 200 vì số 219 gần với số 200 hơn số 300.</a:t>
            </a:r>
          </a:p>
          <a:p>
            <a:pPr algn="l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Đức nên chọn hộp kẹo A.</a:t>
            </a:r>
          </a:p>
        </p:txBody>
      </p:sp>
    </p:spTree>
    <p:extLst>
      <p:ext uri="{BB962C8B-B14F-4D97-AF65-F5344CB8AC3E}">
        <p14:creationId xmlns:p14="http://schemas.microsoft.com/office/powerpoint/2010/main" val="3216037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3.7037E-7 L 1.45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307" y="2336471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523785" y="395641"/>
            <a:ext cx="546014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gấp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mấy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lần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36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lần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025913" y="178420"/>
            <a:ext cx="10560204" cy="1248009"/>
          </a:xfrm>
          <a:prstGeom prst="wedgeRectCallout">
            <a:avLst>
              <a:gd name="adj1" fmla="val -4328"/>
              <a:gd name="adj2" fmla="val 66426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tâm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O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10 cm.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đó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80985" y="3575638"/>
            <a:ext cx="59101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5 cm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680224" y="446583"/>
            <a:ext cx="10939347" cy="1173546"/>
          </a:xfrm>
          <a:prstGeom prst="wedgeRectCallout">
            <a:avLst>
              <a:gd name="adj1" fmla="val 11829"/>
              <a:gd name="adj2" fmla="val 600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hình tròn tâm O có độ dài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cm. Tính độ dài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kính hình tròn đó?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cm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74B9CA-E982-1F0D-B0F3-A462473E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82" y="3430735"/>
            <a:ext cx="485893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C7475-063F-D4F4-B52A-5B13C432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2529" cy="5352585"/>
          </a:xfrm>
          <a:prstGeom prst="rect">
            <a:avLst/>
          </a:prstGeom>
        </p:spPr>
      </p:pic>
      <p:sp>
        <p:nvSpPr>
          <p:cNvPr id="10" name="Rounded Rectangle 68">
            <a:extLst>
              <a:ext uri="{FF2B5EF4-FFF2-40B4-BE49-F238E27FC236}">
                <a16:creationId xmlns:a16="http://schemas.microsoft.com/office/drawing/2014/main" id="{CE1FB091-20C1-B4B9-011F-3979619F81E5}"/>
              </a:ext>
            </a:extLst>
          </p:cNvPr>
          <p:cNvSpPr/>
          <p:nvPr/>
        </p:nvSpPr>
        <p:spPr>
          <a:xfrm>
            <a:off x="155733" y="5464098"/>
            <a:ext cx="11817343" cy="1393902"/>
          </a:xfrm>
          <a:prstGeom prst="roundRect">
            <a:avLst/>
          </a:prstGeom>
          <a:solidFill>
            <a:srgbClr val="FFFFCC"/>
          </a:solidFill>
          <a:ln>
            <a:solidFill>
              <a:srgbClr val="D1781B"/>
            </a:solidFill>
          </a:ln>
          <a:effectLst>
            <a:innerShdw blurRad="927100" dir="13920000">
              <a:srgbClr val="FFFF00">
                <a:alpha val="53000"/>
              </a:srgbClr>
            </a:innerShdw>
            <a:softEdge rad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ạn nam và bạn nữ không đếm mà chỉ đoán tương đối chính xác số viên sỏi trong mỗi bình nên câu trả lời dùng từ “ có khoảng”.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75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1: Làm tròn các số 62, 67 đến hàng chục.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995BE8-0AEF-DD9D-7316-792DA402E051}"/>
              </a:ext>
            </a:extLst>
          </p:cNvPr>
          <p:cNvCxnSpPr>
            <a:cxnSpLocks/>
          </p:cNvCxnSpPr>
          <p:nvPr/>
        </p:nvCxnSpPr>
        <p:spPr>
          <a:xfrm>
            <a:off x="3390899" y="1864834"/>
            <a:ext cx="483870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0C4EA8-63E9-D5A7-21D4-7E9BEE03E0C9}"/>
              </a:ext>
            </a:extLst>
          </p:cNvPr>
          <p:cNvCxnSpPr/>
          <p:nvPr/>
        </p:nvCxnSpPr>
        <p:spPr>
          <a:xfrm>
            <a:off x="3926071" y="1552293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7ACBC-561C-867E-4A88-194847CA8299}"/>
              </a:ext>
            </a:extLst>
          </p:cNvPr>
          <p:cNvCxnSpPr/>
          <p:nvPr/>
        </p:nvCxnSpPr>
        <p:spPr>
          <a:xfrm>
            <a:off x="4294003" y="1551660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FDDCA-DC04-4957-C14C-8FDB9E1DE2A7}"/>
              </a:ext>
            </a:extLst>
          </p:cNvPr>
          <p:cNvCxnSpPr/>
          <p:nvPr/>
        </p:nvCxnSpPr>
        <p:spPr>
          <a:xfrm>
            <a:off x="4595036" y="1552293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F8C422-E1DA-83D8-8DF6-5C76BA86B8E5}"/>
              </a:ext>
            </a:extLst>
          </p:cNvPr>
          <p:cNvCxnSpPr/>
          <p:nvPr/>
        </p:nvCxnSpPr>
        <p:spPr>
          <a:xfrm>
            <a:off x="4907220" y="157332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63E2D-89ED-21C0-44DF-EF65096D2397}"/>
              </a:ext>
            </a:extLst>
          </p:cNvPr>
          <p:cNvCxnSpPr/>
          <p:nvPr/>
        </p:nvCxnSpPr>
        <p:spPr>
          <a:xfrm>
            <a:off x="5230553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36FDD7-4B7E-FEC5-6421-DBAF415E737D}"/>
              </a:ext>
            </a:extLst>
          </p:cNvPr>
          <p:cNvCxnSpPr/>
          <p:nvPr/>
        </p:nvCxnSpPr>
        <p:spPr>
          <a:xfrm>
            <a:off x="5587335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FBA392-44F2-F9E7-97AC-C6811874443A}"/>
              </a:ext>
            </a:extLst>
          </p:cNvPr>
          <p:cNvCxnSpPr/>
          <p:nvPr/>
        </p:nvCxnSpPr>
        <p:spPr>
          <a:xfrm>
            <a:off x="593296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E1749-ABE0-489A-0BA3-9084E0AF4D08}"/>
              </a:ext>
            </a:extLst>
          </p:cNvPr>
          <p:cNvCxnSpPr/>
          <p:nvPr/>
        </p:nvCxnSpPr>
        <p:spPr>
          <a:xfrm>
            <a:off x="631204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F20E96-C40C-CE07-861E-4E0E346BC1D7}"/>
              </a:ext>
            </a:extLst>
          </p:cNvPr>
          <p:cNvCxnSpPr/>
          <p:nvPr/>
        </p:nvCxnSpPr>
        <p:spPr>
          <a:xfrm>
            <a:off x="6679978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BFD76B-B766-FFDC-123D-AA477355A833}"/>
              </a:ext>
            </a:extLst>
          </p:cNvPr>
          <p:cNvCxnSpPr/>
          <p:nvPr/>
        </p:nvCxnSpPr>
        <p:spPr>
          <a:xfrm>
            <a:off x="7047909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38E9C-122C-54AC-15E7-B001B28680A3}"/>
              </a:ext>
            </a:extLst>
          </p:cNvPr>
          <p:cNvCxnSpPr/>
          <p:nvPr/>
        </p:nvCxnSpPr>
        <p:spPr>
          <a:xfrm>
            <a:off x="7345116" y="1571520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4720D-7360-7F10-306A-E540BA7FC9C8}"/>
              </a:ext>
            </a:extLst>
          </p:cNvPr>
          <p:cNvSpPr/>
          <p:nvPr/>
        </p:nvSpPr>
        <p:spPr>
          <a:xfrm>
            <a:off x="3691891" y="1983161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8DDE5-544C-43D7-5CA1-1EDCC2DEDF60}"/>
              </a:ext>
            </a:extLst>
          </p:cNvPr>
          <p:cNvSpPr/>
          <p:nvPr/>
        </p:nvSpPr>
        <p:spPr>
          <a:xfrm>
            <a:off x="4352292" y="1001028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568B04-FF08-16EA-06B0-5385273E928F}"/>
              </a:ext>
            </a:extLst>
          </p:cNvPr>
          <p:cNvSpPr/>
          <p:nvPr/>
        </p:nvSpPr>
        <p:spPr>
          <a:xfrm>
            <a:off x="6096425" y="10094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B638E-3563-F954-B662-33AB5EB363AE}"/>
              </a:ext>
            </a:extLst>
          </p:cNvPr>
          <p:cNvSpPr/>
          <p:nvPr/>
        </p:nvSpPr>
        <p:spPr>
          <a:xfrm>
            <a:off x="7154758" y="20762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18C243-EF76-48E9-E184-8E30911A2F95}"/>
              </a:ext>
            </a:extLst>
          </p:cNvPr>
          <p:cNvCxnSpPr/>
          <p:nvPr/>
        </p:nvCxnSpPr>
        <p:spPr>
          <a:xfrm flipH="1">
            <a:off x="4585063" y="1355139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877C84-E752-55EB-0BEC-6E47A5DF4387}"/>
              </a:ext>
            </a:extLst>
          </p:cNvPr>
          <p:cNvCxnSpPr/>
          <p:nvPr/>
        </p:nvCxnSpPr>
        <p:spPr>
          <a:xfrm flipH="1">
            <a:off x="6318068" y="1381266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76136E-19E2-9766-A719-AD9A026173E0}"/>
              </a:ext>
            </a:extLst>
          </p:cNvPr>
          <p:cNvSpPr txBox="1"/>
          <p:nvPr/>
        </p:nvSpPr>
        <p:spPr>
          <a:xfrm>
            <a:off x="1170878" y="2575932"/>
            <a:ext cx="10627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 (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lùi</a:t>
            </a:r>
            <a:r>
              <a:rPr lang="en-US" sz="3200" b="1" dirty="0"/>
              <a:t>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5FAF4-DF31-4A01-D5BD-092FEDAD0969}"/>
              </a:ext>
            </a:extLst>
          </p:cNvPr>
          <p:cNvSpPr txBox="1"/>
          <p:nvPr/>
        </p:nvSpPr>
        <p:spPr>
          <a:xfrm>
            <a:off x="1170878" y="4114800"/>
            <a:ext cx="10627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67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 (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tiến</a:t>
            </a:r>
            <a:r>
              <a:rPr lang="en-US" sz="3200" b="1" dirty="0"/>
              <a:t>).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B77E29-24FC-1601-83B4-69217F1E61DD}"/>
              </a:ext>
            </a:extLst>
          </p:cNvPr>
          <p:cNvSpPr/>
          <p:nvPr/>
        </p:nvSpPr>
        <p:spPr>
          <a:xfrm>
            <a:off x="5333600" y="2015789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55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7" grpId="0"/>
      <p:bldP spid="18" grpId="0"/>
      <p:bldP spid="21" grpId="0"/>
      <p:bldP spid="22" grpId="0"/>
      <p:bldP spid="26" grpId="0" build="p"/>
      <p:bldP spid="27" grpId="0" build="p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573</Words>
  <Application>Microsoft Office PowerPoint</Application>
  <PresentationFormat>Widescreen</PresentationFormat>
  <Paragraphs>61</Paragraphs>
  <Slides>19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Tahoma</vt:lpstr>
      <vt:lpstr>Times New Roman</vt:lpstr>
      <vt:lpstr>UTM Duepuntozero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28</cp:revision>
  <dcterms:created xsi:type="dcterms:W3CDTF">2023-01-27T08:07:44Z</dcterms:created>
  <dcterms:modified xsi:type="dcterms:W3CDTF">2023-02-13T04:18:22Z</dcterms:modified>
</cp:coreProperties>
</file>