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4" r:id="rId5"/>
    <p:sldId id="273" r:id="rId6"/>
    <p:sldId id="274" r:id="rId7"/>
    <p:sldId id="290" r:id="rId8"/>
    <p:sldId id="271" r:id="rId9"/>
    <p:sldId id="266" r:id="rId10"/>
    <p:sldId id="284" r:id="rId11"/>
    <p:sldId id="282" r:id="rId12"/>
    <p:sldId id="283" r:id="rId13"/>
    <p:sldId id="278" r:id="rId14"/>
    <p:sldId id="286" r:id="rId15"/>
    <p:sldId id="285" r:id="rId16"/>
    <p:sldId id="287" r:id="rId17"/>
    <p:sldId id="288" r:id="rId18"/>
    <p:sldId id="277" r:id="rId19"/>
    <p:sldId id="280" r:id="rId20"/>
    <p:sldId id="281" r:id="rId21"/>
    <p:sldId id="291" r:id="rId22"/>
    <p:sldId id="289" r:id="rId23"/>
    <p:sldId id="265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5" d="100"/>
          <a:sy n="65" d="100"/>
        </p:scale>
        <p:origin x="6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0A5E0A3-60D0-3F4B-7FD1-23F23C93984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27B94DD-0DDB-D4ED-AFA8-CE31454313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634865" cy="162356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364295" y="3516292"/>
            <a:ext cx="9463424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nghìn,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chục nghìn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B183BE3-6E6A-76EB-96F0-10F47614B800}"/>
              </a:ext>
            </a:extLst>
          </p:cNvPr>
          <p:cNvSpPr txBox="1"/>
          <p:nvPr/>
        </p:nvSpPr>
        <p:spPr>
          <a:xfrm>
            <a:off x="5167862" y="5102423"/>
            <a:ext cx="185627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ED842B-522A-C00A-62B5-A65FE718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58161"/>
              </p:ext>
            </p:extLst>
          </p:nvPr>
        </p:nvGraphicFramePr>
        <p:xfrm>
          <a:off x="2209800" y="1905000"/>
          <a:ext cx="8128000" cy="4004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196849908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4237613778"/>
                    </a:ext>
                  </a:extLst>
                </a:gridCol>
              </a:tblGrid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Số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Làm</a:t>
                      </a:r>
                      <a:r>
                        <a:rPr lang="en-US" sz="32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đến</a:t>
                      </a:r>
                      <a:r>
                        <a:rPr lang="en-US" sz="32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hàng</a:t>
                      </a:r>
                      <a:r>
                        <a:rPr lang="en-US" sz="32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6600"/>
                          </a:solidFill>
                        </a:rPr>
                        <a:t>nghìn</a:t>
                      </a:r>
                      <a:endParaRPr lang="en-US" sz="32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397323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01073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8 900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98786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5441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033482B-0492-685B-94FF-FEE0EA297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30709" b="77423"/>
          <a:stretch/>
        </p:blipFill>
        <p:spPr>
          <a:xfrm>
            <a:off x="1323380" y="910113"/>
            <a:ext cx="9436582" cy="965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2B5447-6882-A66E-45D5-CA088A2B7650}"/>
              </a:ext>
            </a:extLst>
          </p:cNvPr>
          <p:cNvSpPr txBox="1"/>
          <p:nvPr/>
        </p:nvSpPr>
        <p:spPr>
          <a:xfrm>
            <a:off x="6269789" y="3182778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40F3E-747A-5D1D-6535-10E6BFC8024F}"/>
              </a:ext>
            </a:extLst>
          </p:cNvPr>
          <p:cNvSpPr txBox="1"/>
          <p:nvPr/>
        </p:nvSpPr>
        <p:spPr>
          <a:xfrm>
            <a:off x="6269789" y="4097929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EEF7B-0871-9DB5-09C0-731C74B3B1A0}"/>
              </a:ext>
            </a:extLst>
          </p:cNvPr>
          <p:cNvSpPr txBox="1"/>
          <p:nvPr/>
        </p:nvSpPr>
        <p:spPr>
          <a:xfrm>
            <a:off x="6269789" y="5181600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4 000</a:t>
            </a:r>
          </a:p>
        </p:txBody>
      </p:sp>
    </p:spTree>
    <p:extLst>
      <p:ext uri="{BB962C8B-B14F-4D97-AF65-F5344CB8AC3E}">
        <p14:creationId xmlns:p14="http://schemas.microsoft.com/office/powerpoint/2010/main" val="1511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914400" y="4572000"/>
            <a:ext cx="10753339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4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3 400 </a:t>
            </a:r>
            <a:r>
              <a:rPr lang="nl-NL" sz="34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nghìn </a:t>
            </a:r>
            <a:r>
              <a:rPr lang="nl-NL" sz="34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nl-NL" sz="34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r>
              <a:rPr lang="nl-NL" sz="3400" b="1" dirty="0" smtClean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000</a:t>
            </a:r>
            <a:r>
              <a:rPr lang="nl-NL" sz="34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40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2516" r="10001" b="56823"/>
          <a:stretch/>
        </p:blipFill>
        <p:spPr>
          <a:xfrm>
            <a:off x="1108913" y="2209800"/>
            <a:ext cx="9970605" cy="167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BED81D-DF88-2B25-097D-369BD89BE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30709" b="77423"/>
          <a:stretch/>
        </p:blipFill>
        <p:spPr>
          <a:xfrm>
            <a:off x="1323380" y="910113"/>
            <a:ext cx="9436582" cy="9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1D77D1B-7E6A-3418-5ED8-524A456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6297" r="10001" b="33042"/>
          <a:stretch/>
        </p:blipFill>
        <p:spPr>
          <a:xfrm>
            <a:off x="1600200" y="2133600"/>
            <a:ext cx="9191846" cy="15454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9499836-DC2F-5D3E-79F6-B607733B59D5}"/>
              </a:ext>
            </a:extLst>
          </p:cNvPr>
          <p:cNvSpPr txBox="1"/>
          <p:nvPr/>
        </p:nvSpPr>
        <p:spPr>
          <a:xfrm>
            <a:off x="705913" y="4419600"/>
            <a:ext cx="10980420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4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900 </a:t>
            </a:r>
            <a:r>
              <a:rPr lang="nl-NL" sz="34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nghìn </a:t>
            </a:r>
            <a:r>
              <a:rPr lang="nl-NL" sz="3400" dirty="0" smtClean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</a:t>
            </a:r>
            <a:r>
              <a:rPr lang="nl-NL" sz="3400" b="1" dirty="0" smtClean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000</a:t>
            </a:r>
            <a:r>
              <a:rPr lang="nl-NL" sz="34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40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E7AFE-FA71-BBF7-9489-FDB8B46D3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30709" b="77423"/>
          <a:stretch/>
        </p:blipFill>
        <p:spPr>
          <a:xfrm>
            <a:off x="1323380" y="910113"/>
            <a:ext cx="9436582" cy="9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111457" y="4191000"/>
            <a:ext cx="9969086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4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3 500 </a:t>
            </a:r>
            <a:r>
              <a:rPr lang="nl-NL" sz="34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nghìn </a:t>
            </a:r>
            <a:r>
              <a:rPr lang="nl-NL" sz="34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nl-NL" sz="340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b="1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4 000</a:t>
            </a:r>
            <a:r>
              <a:rPr lang="nl-NL" sz="34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40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69103" r="10001" b="10236"/>
          <a:stretch/>
        </p:blipFill>
        <p:spPr>
          <a:xfrm>
            <a:off x="1500077" y="2209800"/>
            <a:ext cx="9191846" cy="154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5D1CC-11D5-187B-28EC-84704985F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30709" b="77423"/>
          <a:stretch/>
        </p:blipFill>
        <p:spPr>
          <a:xfrm>
            <a:off x="1323380" y="910113"/>
            <a:ext cx="9436582" cy="9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D5CD3B-CEA3-FAC7-015D-D50C19721282}"/>
              </a:ext>
            </a:extLst>
          </p:cNvPr>
          <p:cNvSpPr/>
          <p:nvPr/>
        </p:nvSpPr>
        <p:spPr>
          <a:xfrm>
            <a:off x="1905000" y="1620253"/>
            <a:ext cx="8382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22260-FC8F-F8D9-802C-7F89AA64AAE6}"/>
              </a:ext>
            </a:extLst>
          </p:cNvPr>
          <p:cNvSpPr txBox="1"/>
          <p:nvPr/>
        </p:nvSpPr>
        <p:spPr>
          <a:xfrm>
            <a:off x="990600" y="1374031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72 000 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78 000 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75 000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nghìn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6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1219200" y="159136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883920" y="1947278"/>
            <a:ext cx="11349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32427" y="1937118"/>
            <a:ext cx="11349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150454" y="1937118"/>
            <a:ext cx="113492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1740722" y="739653"/>
            <a:ext cx="12519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72 000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5438414" y="717918"/>
            <a:ext cx="12519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373375" y="1192640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6059778" y="1192640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884911" y="2559210"/>
            <a:ext cx="10849885" cy="3247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72 000 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80 000.</a:t>
            </a:r>
          </a:p>
          <a:p>
            <a:pPr algn="l">
              <a:lnSpc>
                <a:spcPct val="150000"/>
              </a:lnSpc>
            </a:pP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72 000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78 000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70 000.</a:t>
            </a:r>
          </a:p>
          <a:p>
            <a:pPr algn="l">
              <a:lnSpc>
                <a:spcPct val="150000"/>
              </a:lnSpc>
            </a:pP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78 000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  <a:r>
              <a:rPr lang="en-US" sz="2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2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  <a:r>
              <a:rPr lang="en-US" sz="2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0EEF54-3CC8-2E86-2C2B-D113471E533D}"/>
              </a:ext>
            </a:extLst>
          </p:cNvPr>
          <p:cNvSpPr txBox="1"/>
          <p:nvPr/>
        </p:nvSpPr>
        <p:spPr>
          <a:xfrm>
            <a:off x="8194828" y="738753"/>
            <a:ext cx="12519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893CC8CC-E380-55E2-6BDD-55922FEF322E}"/>
              </a:ext>
            </a:extLst>
          </p:cNvPr>
          <p:cNvCxnSpPr>
            <a:cxnSpLocks/>
          </p:cNvCxnSpPr>
          <p:nvPr/>
        </p:nvCxnSpPr>
        <p:spPr>
          <a:xfrm flipH="1">
            <a:off x="8816192" y="12134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A47C34A-2A63-E5D9-214E-F80E6B31B84F}"/>
              </a:ext>
            </a:extLst>
          </p:cNvPr>
          <p:cNvSpPr/>
          <p:nvPr/>
        </p:nvSpPr>
        <p:spPr>
          <a:xfrm>
            <a:off x="1574849" y="736540"/>
            <a:ext cx="1473152" cy="54992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F48C3-EAF2-E2DE-CDF5-1DF44197F795}"/>
              </a:ext>
            </a:extLst>
          </p:cNvPr>
          <p:cNvSpPr/>
          <p:nvPr/>
        </p:nvSpPr>
        <p:spPr>
          <a:xfrm>
            <a:off x="711224" y="1947278"/>
            <a:ext cx="1473152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59846-CDC2-322A-E57F-4C8E39D07760}"/>
              </a:ext>
            </a:extLst>
          </p:cNvPr>
          <p:cNvSpPr/>
          <p:nvPr/>
        </p:nvSpPr>
        <p:spPr>
          <a:xfrm>
            <a:off x="7985145" y="734145"/>
            <a:ext cx="1473152" cy="54992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0B4313-B626-A769-A402-FC203552D54F}"/>
              </a:ext>
            </a:extLst>
          </p:cNvPr>
          <p:cNvSpPr/>
          <p:nvPr/>
        </p:nvSpPr>
        <p:spPr>
          <a:xfrm>
            <a:off x="10030326" y="1902825"/>
            <a:ext cx="1473152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F9C2D2-F74E-9394-69D3-67C796E76B4C}"/>
              </a:ext>
            </a:extLst>
          </p:cNvPr>
          <p:cNvSpPr/>
          <p:nvPr/>
        </p:nvSpPr>
        <p:spPr>
          <a:xfrm>
            <a:off x="5344340" y="691532"/>
            <a:ext cx="1473152" cy="549924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C76630-4699-7139-B5D1-EECD80650E02}"/>
              </a:ext>
            </a:extLst>
          </p:cNvPr>
          <p:cNvSpPr/>
          <p:nvPr/>
        </p:nvSpPr>
        <p:spPr>
          <a:xfrm>
            <a:off x="10030326" y="1896160"/>
            <a:ext cx="1473152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" grpId="0"/>
      <p:bldP spid="2" grpId="0" animBg="1"/>
      <p:bldP spid="2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28" grpId="0" animBg="1"/>
      <p:bldP spid="28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681E3-E22A-4B68-CDFA-50F1736CC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1"/>
          <a:stretch/>
        </p:blipFill>
        <p:spPr>
          <a:xfrm>
            <a:off x="1676400" y="762000"/>
            <a:ext cx="92000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8ED842B-522A-C00A-62B5-A65FE718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11454"/>
              </p:ext>
            </p:extLst>
          </p:nvPr>
        </p:nvGraphicFramePr>
        <p:xfrm>
          <a:off x="2209800" y="1905000"/>
          <a:ext cx="8128000" cy="4009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196849908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4237613778"/>
                    </a:ext>
                  </a:extLst>
                </a:gridCol>
              </a:tblGrid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Số</a:t>
                      </a:r>
                      <a:endParaRPr lang="en-US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Làm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tròn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số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đến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hàng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chục</a:t>
                      </a:r>
                      <a:r>
                        <a:rPr lang="en-US" sz="30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06600"/>
                          </a:solidFill>
                        </a:rPr>
                        <a:t>nghìn</a:t>
                      </a:r>
                      <a:endParaRPr lang="en-US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397323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01073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298786"/>
                  </a:ext>
                </a:extLst>
              </a:tr>
              <a:tr h="1001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0544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D2B5447-6882-A66E-45D5-CA088A2B7650}"/>
              </a:ext>
            </a:extLst>
          </p:cNvPr>
          <p:cNvSpPr txBox="1"/>
          <p:nvPr/>
        </p:nvSpPr>
        <p:spPr>
          <a:xfrm>
            <a:off x="6269789" y="3182778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40F3E-747A-5D1D-6535-10E6BFC8024F}"/>
              </a:ext>
            </a:extLst>
          </p:cNvPr>
          <p:cNvSpPr txBox="1"/>
          <p:nvPr/>
        </p:nvSpPr>
        <p:spPr>
          <a:xfrm>
            <a:off x="6269789" y="4097929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EEF7B-0871-9DB5-09C0-731C74B3B1A0}"/>
              </a:ext>
            </a:extLst>
          </p:cNvPr>
          <p:cNvSpPr txBox="1"/>
          <p:nvPr/>
        </p:nvSpPr>
        <p:spPr>
          <a:xfrm>
            <a:off x="6269789" y="5181600"/>
            <a:ext cx="190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80 000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EA0BE-9DF4-711E-ACD4-CFB0E392E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r="20800" b="90469"/>
          <a:stretch/>
        </p:blipFill>
        <p:spPr>
          <a:xfrm>
            <a:off x="1634554" y="835846"/>
            <a:ext cx="8922892" cy="7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681476" y="4718447"/>
            <a:ext cx="108290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42 000 </a:t>
            </a:r>
            <a:r>
              <a:rPr lang="nl-NL" sz="3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chục nghìn </a:t>
            </a:r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40 000.</a:t>
            </a:r>
            <a:endParaRPr lang="en-US" sz="34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52889" r="12800" b="34667"/>
          <a:stretch/>
        </p:blipFill>
        <p:spPr>
          <a:xfrm>
            <a:off x="838200" y="1524000"/>
            <a:ext cx="10829048" cy="21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7301" r="12800" b="20255"/>
          <a:stretch/>
        </p:blipFill>
        <p:spPr>
          <a:xfrm>
            <a:off x="990600" y="1192887"/>
            <a:ext cx="10363200" cy="2065264"/>
          </a:xfrm>
          <a:prstGeom prst="rect">
            <a:avLst/>
          </a:prstGeom>
        </p:spPr>
      </p:pic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BE252F25-B2E1-B22E-551E-60E4840A577C}"/>
              </a:ext>
            </a:extLst>
          </p:cNvPr>
          <p:cNvSpPr txBox="1"/>
          <p:nvPr/>
        </p:nvSpPr>
        <p:spPr>
          <a:xfrm>
            <a:off x="681476" y="4718447"/>
            <a:ext cx="108290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87 000 </a:t>
            </a:r>
            <a:r>
              <a:rPr lang="nl-NL" sz="3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chục nghìn </a:t>
            </a:r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90 000.</a:t>
            </a:r>
            <a:endParaRPr lang="en-US" sz="34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82503" r="12800" b="5053"/>
          <a:stretch/>
        </p:blipFill>
        <p:spPr>
          <a:xfrm>
            <a:off x="914400" y="1235590"/>
            <a:ext cx="10519924" cy="2096497"/>
          </a:xfrm>
          <a:prstGeom prst="rect">
            <a:avLst/>
          </a:prstGeom>
        </p:spPr>
      </p:pic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12377865-89D3-7649-2EB2-257D0C4E116D}"/>
              </a:ext>
            </a:extLst>
          </p:cNvPr>
          <p:cNvSpPr txBox="1"/>
          <p:nvPr/>
        </p:nvSpPr>
        <p:spPr>
          <a:xfrm>
            <a:off x="759838" y="4495800"/>
            <a:ext cx="108290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 </a:t>
            </a:r>
            <a:r>
              <a:rPr lang="nl-NL" sz="3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4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chục nghìn </a:t>
            </a:r>
            <a:r>
              <a:rPr lang="nl-NL" sz="34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số </a:t>
            </a:r>
            <a:r>
              <a:rPr lang="nl-NL" sz="3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80 000.</a:t>
            </a:r>
            <a:endParaRPr lang="en-US" sz="3400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1A4B6C2-9D04-B5F9-7F25-BCAB82170093}"/>
              </a:ext>
            </a:extLst>
          </p:cNvPr>
          <p:cNvSpPr/>
          <p:nvPr/>
        </p:nvSpPr>
        <p:spPr>
          <a:xfrm>
            <a:off x="2622286" y="848360"/>
            <a:ext cx="6902714" cy="3190240"/>
          </a:xfrm>
          <a:prstGeom prst="cloudCallout">
            <a:avLst>
              <a:gd name="adj1" fmla="val -53295"/>
              <a:gd name="adj2" fmla="val 760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năm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đến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hàng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chục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nghìn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CBB13-0E34-E539-A16F-948D1883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96563" l="10000" r="90000">
                        <a14:foregroundMark x1="54375" y1="70156" x2="54375" y2="70156"/>
                        <a14:foregroundMark x1="52344" y1="78594" x2="52344" y2="78594"/>
                        <a14:foregroundMark x1="52344" y1="78594" x2="52344" y2="78594"/>
                        <a14:foregroundMark x1="50156" y1="68125" x2="50156" y2="68125"/>
                        <a14:foregroundMark x1="44844" y1="71250" x2="44844" y2="71250"/>
                        <a14:foregroundMark x1="37500" y1="74375" x2="37500" y2="74375"/>
                        <a14:foregroundMark x1="60625" y1="72344" x2="60625" y2="7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2007632" cy="2007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9BF9EA-2BE9-9130-EA2D-04AE77520886}"/>
              </a:ext>
            </a:extLst>
          </p:cNvPr>
          <p:cNvSpPr txBox="1"/>
          <p:nvPr/>
        </p:nvSpPr>
        <p:spPr>
          <a:xfrm>
            <a:off x="1870090" y="5052283"/>
            <a:ext cx="7696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lớn</a:t>
            </a:r>
            <a:r>
              <a:rPr lang="en-US" sz="3000" dirty="0"/>
              <a:t> </a:t>
            </a:r>
            <a:r>
              <a:rPr lang="en-US" sz="3000" dirty="0" err="1"/>
              <a:t>nhất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năm</a:t>
            </a:r>
            <a:r>
              <a:rPr lang="en-US" sz="3000" dirty="0"/>
              <a:t> </a:t>
            </a:r>
            <a:r>
              <a:rPr lang="en-US" sz="3000" dirty="0" err="1"/>
              <a:t>chữ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 </a:t>
            </a:r>
            <a:r>
              <a:rPr lang="en-US" sz="3000" b="1" dirty="0">
                <a:solidFill>
                  <a:srgbClr val="FF0000"/>
                </a:solidFill>
              </a:rPr>
              <a:t>99 999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38DAD-A96A-FF6B-51C3-AF6B7477CC97}"/>
              </a:ext>
            </a:extLst>
          </p:cNvPr>
          <p:cNvSpPr txBox="1"/>
          <p:nvPr/>
        </p:nvSpPr>
        <p:spPr>
          <a:xfrm>
            <a:off x="1856874" y="5662999"/>
            <a:ext cx="98779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tròn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99 999 </a:t>
            </a:r>
            <a:r>
              <a:rPr lang="en-US" sz="3000" b="1" dirty="0" err="1">
                <a:solidFill>
                  <a:srgbClr val="006600"/>
                </a:solidFill>
              </a:rPr>
              <a:t>đến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hàng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chục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b="1" dirty="0" err="1">
                <a:solidFill>
                  <a:srgbClr val="006600"/>
                </a:solidFill>
              </a:rPr>
              <a:t>nghìn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100 000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4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3AEA6-DA38-284E-5A2C-6A2795CF0913}"/>
              </a:ext>
            </a:extLst>
          </p:cNvPr>
          <p:cNvSpPr txBox="1"/>
          <p:nvPr/>
        </p:nvSpPr>
        <p:spPr>
          <a:xfrm>
            <a:off x="1371600" y="1066800"/>
            <a:ext cx="9829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phường</a:t>
            </a:r>
            <a:r>
              <a:rPr lang="en-US" sz="2800" dirty="0"/>
              <a:t> </a:t>
            </a:r>
            <a:r>
              <a:rPr lang="en-US" sz="2800" dirty="0" err="1"/>
              <a:t>Thạch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2022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28 722 </a:t>
            </a:r>
            <a:r>
              <a:rPr lang="en-US" sz="2800" dirty="0" err="1"/>
              <a:t>người</a:t>
            </a:r>
            <a:r>
              <a:rPr lang="en-US" sz="28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C49BC-C1D2-A5D8-1F36-194A69BF0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30" y="3133437"/>
            <a:ext cx="3230528" cy="3230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3EB4B-09E2-76CF-A43A-F61A710C1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" b="92407" l="10000" r="90000">
                        <a14:foregroundMark x1="42000" y1="26759" x2="42000" y2="26759"/>
                        <a14:foregroundMark x1="43000" y1="26944" x2="43000" y2="26944"/>
                        <a14:foregroundMark x1="44500" y1="28333" x2="44500" y2="28333"/>
                        <a14:foregroundMark x1="40900" y1="27130" x2="40900" y2="27130"/>
                        <a14:foregroundMark x1="39200" y1="27315" x2="39200" y2="27778"/>
                        <a14:foregroundMark x1="58900" y1="26759" x2="58900" y2="26759"/>
                        <a14:foregroundMark x1="56600" y1="26759" x2="55700" y2="26759"/>
                        <a14:foregroundMark x1="54900" y1="27500" x2="54900" y2="28148"/>
                        <a14:foregroundMark x1="54900" y1="29074" x2="54900" y2="29074"/>
                        <a14:foregroundMark x1="57700" y1="27778" x2="57700" y2="27778"/>
                        <a14:foregroundMark x1="58100" y1="27963" x2="58500" y2="28704"/>
                        <a14:foregroundMark x1="59100" y1="29722" x2="59400" y2="3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0" y="3429000"/>
            <a:ext cx="2901667" cy="313380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B68A02F-9ABE-ED2E-ACEF-B5A05E91D9A9}"/>
              </a:ext>
            </a:extLst>
          </p:cNvPr>
          <p:cNvSpPr/>
          <p:nvPr/>
        </p:nvSpPr>
        <p:spPr>
          <a:xfrm>
            <a:off x="2133600" y="1905000"/>
            <a:ext cx="3230528" cy="2257137"/>
          </a:xfrm>
          <a:prstGeom prst="wedgeEllipseCallout">
            <a:avLst>
              <a:gd name="adj1" fmla="val -38240"/>
              <a:gd name="adj2" fmla="val 6238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</a:rPr>
              <a:t>Dân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số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phường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Thạch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Bàn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khoảng</a:t>
            </a:r>
            <a:r>
              <a:rPr lang="en-US" sz="2500" dirty="0">
                <a:solidFill>
                  <a:srgbClr val="002060"/>
                </a:solidFill>
              </a:rPr>
              <a:t> 29 000 </a:t>
            </a:r>
            <a:r>
              <a:rPr lang="en-US" sz="2500" dirty="0" err="1">
                <a:solidFill>
                  <a:srgbClr val="002060"/>
                </a:solidFill>
              </a:rPr>
              <a:t>người</a:t>
            </a:r>
            <a:r>
              <a:rPr lang="en-US" sz="25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3CF11B5-2EE1-1D44-BE71-E1FBB716264B}"/>
              </a:ext>
            </a:extLst>
          </p:cNvPr>
          <p:cNvSpPr/>
          <p:nvPr/>
        </p:nvSpPr>
        <p:spPr>
          <a:xfrm>
            <a:off x="5638800" y="1868905"/>
            <a:ext cx="3230528" cy="2257137"/>
          </a:xfrm>
          <a:prstGeom prst="wedgeEllipseCallout">
            <a:avLst>
              <a:gd name="adj1" fmla="val 52261"/>
              <a:gd name="adj2" fmla="val 70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002060"/>
                </a:solidFill>
              </a:rPr>
              <a:t>Dân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số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phường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Thạch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Bàn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khoảng</a:t>
            </a:r>
            <a:r>
              <a:rPr lang="en-US" sz="2500" dirty="0">
                <a:solidFill>
                  <a:srgbClr val="002060"/>
                </a:solidFill>
              </a:rPr>
              <a:t> 28 700 </a:t>
            </a:r>
            <a:r>
              <a:rPr lang="en-US" sz="2500" dirty="0" err="1">
                <a:solidFill>
                  <a:srgbClr val="002060"/>
                </a:solidFill>
              </a:rPr>
              <a:t>người</a:t>
            </a:r>
            <a:r>
              <a:rPr lang="en-US" sz="25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0FABED-43E4-BC05-5D19-5535B4F38969}"/>
              </a:ext>
            </a:extLst>
          </p:cNvPr>
          <p:cNvGrpSpPr/>
          <p:nvPr/>
        </p:nvGrpSpPr>
        <p:grpSpPr>
          <a:xfrm>
            <a:off x="2687566" y="5055632"/>
            <a:ext cx="6075434" cy="1143000"/>
            <a:chOff x="2687566" y="5055632"/>
            <a:chExt cx="6075434" cy="1143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6D6F226-F3A6-D495-B299-2A8A2B1B2706}"/>
                </a:ext>
              </a:extLst>
            </p:cNvPr>
            <p:cNvSpPr/>
            <p:nvPr/>
          </p:nvSpPr>
          <p:spPr>
            <a:xfrm>
              <a:off x="3429000" y="5257800"/>
              <a:ext cx="5334000" cy="7386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AB24B34-7D5D-082F-F6E0-53549AD76BC6}"/>
                </a:ext>
              </a:extLst>
            </p:cNvPr>
            <p:cNvGrpSpPr/>
            <p:nvPr/>
          </p:nvGrpSpPr>
          <p:grpSpPr>
            <a:xfrm>
              <a:off x="2687566" y="5055632"/>
              <a:ext cx="6066386" cy="1143000"/>
              <a:chOff x="2687566" y="5055632"/>
              <a:chExt cx="6066386" cy="114300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6A5EFD-7A63-7C47-C17B-7A7C247E6947}"/>
                  </a:ext>
                </a:extLst>
              </p:cNvPr>
              <p:cNvSpPr txBox="1"/>
              <p:nvPr/>
            </p:nvSpPr>
            <p:spPr>
              <a:xfrm>
                <a:off x="3419952" y="5234163"/>
                <a:ext cx="5334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FF0000"/>
                    </a:solidFill>
                  </a:rPr>
                  <a:t>Mỗi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bạn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đã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làm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dân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phường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đến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hàng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nào</a:t>
                </a:r>
                <a:r>
                  <a:rPr lang="en-US" sz="2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82DAB89-69CA-35CB-C811-47E384604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25" b="96563" l="10000" r="90000">
                            <a14:foregroundMark x1="54375" y1="70156" x2="54375" y2="70156"/>
                            <a14:foregroundMark x1="52344" y1="78594" x2="52344" y2="78594"/>
                            <a14:foregroundMark x1="52344" y1="78594" x2="52344" y2="78594"/>
                            <a14:foregroundMark x1="50156" y1="68125" x2="50156" y2="68125"/>
                            <a14:foregroundMark x1="44844" y1="71250" x2="44844" y2="71250"/>
                            <a14:foregroundMark x1="37500" y1="74375" x2="37500" y2="74375"/>
                            <a14:foregroundMark x1="60625" y1="72344" x2="60625" y2="723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566" y="5055632"/>
                <a:ext cx="1143000" cy="1143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747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40ABDBA-7D38-C550-84F2-7F9A3B51CF89}"/>
              </a:ext>
            </a:extLst>
          </p:cNvPr>
          <p:cNvSpPr/>
          <p:nvPr/>
        </p:nvSpPr>
        <p:spPr>
          <a:xfrm>
            <a:off x="1271287" y="5029200"/>
            <a:ext cx="3007488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9D1D0AC3-8982-B16F-82AB-7904FA1E7801}"/>
              </a:ext>
            </a:extLst>
          </p:cNvPr>
          <p:cNvSpPr/>
          <p:nvPr/>
        </p:nvSpPr>
        <p:spPr>
          <a:xfrm>
            <a:off x="4495800" y="5183529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616347" y="823436"/>
            <a:ext cx="822879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spc="-1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endParaRPr lang="en-US" sz="3200" b="1" spc="-100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655320" y="248951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03827" y="247935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21854" y="247935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1674167" y="1270317"/>
            <a:ext cx="10243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158027" y="1260157"/>
            <a:ext cx="10243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589539" y="3143034"/>
            <a:ext cx="1093581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 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9 000.</a:t>
            </a:r>
          </a:p>
          <a:p>
            <a:pPr algn="l">
              <a:lnSpc>
                <a:spcPct val="150000"/>
              </a:lnSpc>
            </a:pP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8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28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9 000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8 000.</a:t>
            </a:r>
          </a:p>
          <a:p>
            <a:pPr algn="l">
              <a:lnSpc>
                <a:spcPct val="150000"/>
              </a:lnSpc>
            </a:pP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</a:t>
            </a:r>
            <a:r>
              <a:rPr lang="en-US" sz="2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28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9 000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95E9A30-90FC-67D2-DC63-78DDF0F54A35}"/>
              </a:ext>
            </a:extLst>
          </p:cNvPr>
          <p:cNvSpPr/>
          <p:nvPr/>
        </p:nvSpPr>
        <p:spPr>
          <a:xfrm rot="10800000">
            <a:off x="1217322" y="2074861"/>
            <a:ext cx="931007" cy="395584"/>
          </a:xfrm>
          <a:prstGeom prst="arc">
            <a:avLst>
              <a:gd name="adj1" fmla="val 1092452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A22B85C-B41E-7BAC-F2E2-796301873AB4}"/>
              </a:ext>
            </a:extLst>
          </p:cNvPr>
          <p:cNvSpPr/>
          <p:nvPr/>
        </p:nvSpPr>
        <p:spPr>
          <a:xfrm rot="10800000">
            <a:off x="2128558" y="2023567"/>
            <a:ext cx="8820169" cy="549922"/>
          </a:xfrm>
          <a:prstGeom prst="arc">
            <a:avLst>
              <a:gd name="adj1" fmla="val 10905853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A8E067-F209-0F62-A321-6929865BA7BE}"/>
              </a:ext>
            </a:extLst>
          </p:cNvPr>
          <p:cNvSpPr/>
          <p:nvPr/>
        </p:nvSpPr>
        <p:spPr>
          <a:xfrm>
            <a:off x="554983" y="2497137"/>
            <a:ext cx="1119184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43687472-CC0E-E2E7-B58D-E3DA2BA09980}"/>
              </a:ext>
            </a:extLst>
          </p:cNvPr>
          <p:cNvSpPr/>
          <p:nvPr/>
        </p:nvSpPr>
        <p:spPr>
          <a:xfrm rot="10800000">
            <a:off x="1224915" y="2058670"/>
            <a:ext cx="6989433" cy="438464"/>
          </a:xfrm>
          <a:prstGeom prst="arc">
            <a:avLst>
              <a:gd name="adj1" fmla="val 1092452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D3E25C9-ACAF-6D7C-341C-78B4DA9A2334}"/>
              </a:ext>
            </a:extLst>
          </p:cNvPr>
          <p:cNvSpPr/>
          <p:nvPr/>
        </p:nvSpPr>
        <p:spPr>
          <a:xfrm rot="10800000">
            <a:off x="7671460" y="2175967"/>
            <a:ext cx="2844135" cy="313546"/>
          </a:xfrm>
          <a:prstGeom prst="arc">
            <a:avLst>
              <a:gd name="adj1" fmla="val 10905853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FD3D27-6ACE-47D7-CB51-F62DA96721CA}"/>
              </a:ext>
            </a:extLst>
          </p:cNvPr>
          <p:cNvSpPr/>
          <p:nvPr/>
        </p:nvSpPr>
        <p:spPr>
          <a:xfrm>
            <a:off x="9853959" y="2479357"/>
            <a:ext cx="1119184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ECE38A74-22B9-3D7E-FC5A-D599FFF54C5A}"/>
              </a:ext>
            </a:extLst>
          </p:cNvPr>
          <p:cNvSpPr/>
          <p:nvPr/>
        </p:nvSpPr>
        <p:spPr>
          <a:xfrm>
            <a:off x="2698486" y="1762760"/>
            <a:ext cx="6486084" cy="3190240"/>
          </a:xfrm>
          <a:prstGeom prst="cloudCallout">
            <a:avLst>
              <a:gd name="adj1" fmla="val -53295"/>
              <a:gd name="adj2" fmla="val 760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Xác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nghìn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8 100 ; 8 700.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" grpId="0" animBg="1"/>
      <p:bldP spid="2" grpId="1" animBg="1"/>
      <p:bldP spid="9" grpId="0" animBg="1"/>
      <p:bldP spid="9" grpId="1" animBg="1"/>
      <p:bldP spid="13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2040229" y="923328"/>
            <a:ext cx="75092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b="1" spc="-1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spc="-1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endParaRPr lang="en-US" sz="3600" b="1" spc="-100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724786" y="286035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43285" y="286035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51153" y="2860357"/>
            <a:ext cx="9265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343250" y="1647253"/>
            <a:ext cx="10243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524000" y="3576788"/>
            <a:ext cx="11051229" cy="2139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2 000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0F1D645-B29D-A340-DA59-CC4F3CAE0B7B}"/>
              </a:ext>
            </a:extLst>
          </p:cNvPr>
          <p:cNvSpPr/>
          <p:nvPr/>
        </p:nvSpPr>
        <p:spPr>
          <a:xfrm>
            <a:off x="3118379" y="1701314"/>
            <a:ext cx="6486084" cy="3190240"/>
          </a:xfrm>
          <a:prstGeom prst="cloudCallout">
            <a:avLst>
              <a:gd name="adj1" fmla="val -53295"/>
              <a:gd name="adj2" fmla="val 760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Xác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nghìn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2 500.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9922EAA7-8BCE-7854-14F9-36A9DA1FC061}"/>
              </a:ext>
            </a:extLst>
          </p:cNvPr>
          <p:cNvSpPr/>
          <p:nvPr/>
        </p:nvSpPr>
        <p:spPr>
          <a:xfrm rot="10800000">
            <a:off x="1250081" y="2487397"/>
            <a:ext cx="4756483" cy="435389"/>
          </a:xfrm>
          <a:prstGeom prst="arc">
            <a:avLst>
              <a:gd name="adj1" fmla="val 1092452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6B4069F-A62A-98D2-3B63-258C225D654D}"/>
              </a:ext>
            </a:extLst>
          </p:cNvPr>
          <p:cNvSpPr/>
          <p:nvPr/>
        </p:nvSpPr>
        <p:spPr>
          <a:xfrm rot="10800000">
            <a:off x="5844018" y="2470509"/>
            <a:ext cx="4756483" cy="435389"/>
          </a:xfrm>
          <a:prstGeom prst="arc">
            <a:avLst>
              <a:gd name="adj1" fmla="val 10924521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CD619-F484-EC00-0605-B94077C4F47D}"/>
              </a:ext>
            </a:extLst>
          </p:cNvPr>
          <p:cNvSpPr/>
          <p:nvPr/>
        </p:nvSpPr>
        <p:spPr>
          <a:xfrm>
            <a:off x="9854829" y="2901887"/>
            <a:ext cx="1119184" cy="549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1120F-0203-FA44-6ABA-4240EE733D92}"/>
              </a:ext>
            </a:extLst>
          </p:cNvPr>
          <p:cNvSpPr txBox="1"/>
          <p:nvPr/>
        </p:nvSpPr>
        <p:spPr>
          <a:xfrm>
            <a:off x="7631202" y="5085684"/>
            <a:ext cx="3311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Nếu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nghìn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6000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8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E158C1-9F47-1648-D078-1E76BCCE1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8179"/>
          <a:stretch/>
        </p:blipFill>
        <p:spPr>
          <a:xfrm>
            <a:off x="1371600" y="762000"/>
            <a:ext cx="9677400" cy="55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279</TotalTime>
  <Words>554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MTC</cp:lastModifiedBy>
  <cp:revision>33</cp:revision>
  <dcterms:created xsi:type="dcterms:W3CDTF">2023-01-15T09:20:24Z</dcterms:created>
  <dcterms:modified xsi:type="dcterms:W3CDTF">2023-02-14T02:22:03Z</dcterms:modified>
  <cp:category>9Slide.vn</cp:category>
  <cp:contentStatus>9Slide</cp:contentStatus>
</cp:coreProperties>
</file>