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40.svg" ContentType="image/svg+xml"/>
  <Override PartName="/ppt/media/image41.svg" ContentType="image/svg+xml"/>
  <Override PartName="/ppt/media/image42.svg" ContentType="image/svg+xml"/>
  <Override PartName="/ppt/media/image43.svg" ContentType="image/svg+xml"/>
  <Override PartName="/ppt/media/image44.svg" ContentType="image/svg+xml"/>
  <Override PartName="/ppt/media/image45.svg" ContentType="image/svg+xml"/>
  <Override PartName="/ppt/media/image46.svg" ContentType="image/svg+xml"/>
  <Override PartName="/ppt/media/image47.svg" ContentType="image/svg+xml"/>
  <Override PartName="/ppt/media/image48.svg" ContentType="image/svg+xml"/>
  <Override PartName="/ppt/media/image49.svg" ContentType="image/svg+xml"/>
  <Override PartName="/ppt/media/image5.svg" ContentType="image/svg+xml"/>
  <Override PartName="/ppt/media/image50.svg" ContentType="image/svg+xml"/>
  <Override PartName="/ppt/media/image51.svg" ContentType="image/svg+xml"/>
  <Override PartName="/ppt/media/image52.svg" ContentType="image/svg+xml"/>
  <Override PartName="/ppt/media/image53.svg" ContentType="image/svg+xml"/>
  <Override PartName="/ppt/media/image54.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3"/>
    <p:sldId id="257" r:id="rId4"/>
    <p:sldId id="258" r:id="rId5"/>
    <p:sldId id="259" r:id="rId6"/>
    <p:sldId id="260" r:id="rId7"/>
    <p:sldId id="261" r:id="rId8"/>
    <p:sldId id="262" r:id="rId9"/>
    <p:sldId id="263" r:id="rId10"/>
    <p:sldId id="265" r:id="rId11"/>
    <p:sldId id="266" r:id="rId12"/>
    <p:sldId id="269" r:id="rId13"/>
    <p:sldId id="268" r:id="rId14"/>
    <p:sldId id="281" r:id="rId15"/>
    <p:sldId id="282" r:id="rId16"/>
    <p:sldId id="270" r:id="rId17"/>
    <p:sldId id="271" r:id="rId18"/>
    <p:sldId id="283" r:id="rId19"/>
    <p:sldId id="285" r:id="rId20"/>
    <p:sldId id="272" r:id="rId22"/>
    <p:sldId id="275" r:id="rId23"/>
    <p:sldId id="277" r:id="rId24"/>
    <p:sldId id="276" r:id="rId25"/>
  </p:sldIdLst>
  <p:sldSz cx="18288000" cy="10287000"/>
  <p:notesSz cx="6858000" cy="9144000"/>
  <p:embeddedFontLst>
    <p:embeddedFont>
      <p:font typeface="Calibri" panose="020F050202020403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22" autoAdjust="0"/>
  </p:normalViewPr>
  <p:slideViewPr>
    <p:cSldViewPr>
      <p:cViewPr varScale="1">
        <p:scale>
          <a:sx n="47" d="100"/>
          <a:sy n="47" d="100"/>
        </p:scale>
        <p:origin x="756" y="-186"/>
      </p:cViewPr>
      <p:guideLst>
        <p:guide orient="horz" pos="213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8332E-D821-4F00-903F-AE686B4BFE6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C60C-3CC2-4B66-9957-9A110829167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F9C60C-3CC2-4B66-9957-9A110829167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5.png"/><Relationship Id="rId7" Type="http://schemas.openxmlformats.org/officeDocument/2006/relationships/image" Target="../media/image3.svg"/><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3.png"/><Relationship Id="rId3" Type="http://schemas.openxmlformats.org/officeDocument/2006/relationships/image" Target="../media/image1.svg"/><Relationship Id="rId25" Type="http://schemas.openxmlformats.org/officeDocument/2006/relationships/slideLayout" Target="../slideLayouts/slideLayout7.xml"/><Relationship Id="rId24" Type="http://schemas.openxmlformats.org/officeDocument/2006/relationships/image" Target="../media/image13.png"/><Relationship Id="rId23" Type="http://schemas.openxmlformats.org/officeDocument/2006/relationships/image" Target="../media/image11.svg"/><Relationship Id="rId22" Type="http://schemas.openxmlformats.org/officeDocument/2006/relationships/image" Target="../media/image12.png"/><Relationship Id="rId21" Type="http://schemas.openxmlformats.org/officeDocument/2006/relationships/image" Target="../media/image10.svg"/><Relationship Id="rId20" Type="http://schemas.openxmlformats.org/officeDocument/2006/relationships/image" Target="../media/image11.png"/><Relationship Id="rId2" Type="http://schemas.openxmlformats.org/officeDocument/2006/relationships/image" Target="../media/image2.png"/><Relationship Id="rId19" Type="http://schemas.openxmlformats.org/officeDocument/2006/relationships/image" Target="../media/image9.svg"/><Relationship Id="rId18" Type="http://schemas.openxmlformats.org/officeDocument/2006/relationships/image" Target="../media/image10.png"/><Relationship Id="rId17" Type="http://schemas.openxmlformats.org/officeDocument/2006/relationships/image" Target="../media/image8.svg"/><Relationship Id="rId16" Type="http://schemas.openxmlformats.org/officeDocument/2006/relationships/image" Target="../media/image9.png"/><Relationship Id="rId15" Type="http://schemas.openxmlformats.org/officeDocument/2006/relationships/image" Target="../media/image7.svg"/><Relationship Id="rId14" Type="http://schemas.openxmlformats.org/officeDocument/2006/relationships/image" Target="../media/image8.png"/><Relationship Id="rId13" Type="http://schemas.openxmlformats.org/officeDocument/2006/relationships/image" Target="../media/image6.svg"/><Relationship Id="rId12" Type="http://schemas.openxmlformats.org/officeDocument/2006/relationships/image" Target="../media/image7.png"/><Relationship Id="rId11" Type="http://schemas.openxmlformats.org/officeDocument/2006/relationships/image" Target="../media/image5.svg"/><Relationship Id="rId10" Type="http://schemas.openxmlformats.org/officeDocument/2006/relationships/image" Target="../media/image6.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svg"/><Relationship Id="rId2" Type="http://schemas.openxmlformats.org/officeDocument/2006/relationships/image" Target="../media/image46.png"/><Relationship Id="rId1" Type="http://schemas.openxmlformats.org/officeDocument/2006/relationships/image" Target="../media/image45.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48.png"/><Relationship Id="rId3" Type="http://schemas.openxmlformats.org/officeDocument/2006/relationships/image" Target="../media/image35.svg"/><Relationship Id="rId2" Type="http://schemas.openxmlformats.org/officeDocument/2006/relationships/image" Target="../media/image47.png"/><Relationship Id="rId1"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38.svg"/><Relationship Id="rId4" Type="http://schemas.openxmlformats.org/officeDocument/2006/relationships/image" Target="../media/image50.png"/><Relationship Id="rId3" Type="http://schemas.openxmlformats.org/officeDocument/2006/relationships/image" Target="../media/image37.svg"/><Relationship Id="rId2" Type="http://schemas.openxmlformats.org/officeDocument/2006/relationships/image" Target="../media/image49.png"/><Relationship Id="rId1" Type="http://schemas.openxmlformats.org/officeDocument/2006/relationships/image" Target="../media/image45.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0.png"/><Relationship Id="rId6" Type="http://schemas.openxmlformats.org/officeDocument/2006/relationships/image" Target="../media/image40.svg"/><Relationship Id="rId5" Type="http://schemas.openxmlformats.org/officeDocument/2006/relationships/image" Target="../media/image54.png"/><Relationship Id="rId4" Type="http://schemas.openxmlformats.org/officeDocument/2006/relationships/image" Target="../media/image39.svg"/><Relationship Id="rId3" Type="http://schemas.openxmlformats.org/officeDocument/2006/relationships/image" Target="../media/image53.png"/><Relationship Id="rId2" Type="http://schemas.openxmlformats.org/officeDocument/2006/relationships/image" Target="../media/image37.png"/><Relationship Id="rId1" Type="http://schemas.openxmlformats.org/officeDocument/2006/relationships/image" Target="../media/image45.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2.svg"/><Relationship Id="rId6" Type="http://schemas.openxmlformats.org/officeDocument/2006/relationships/image" Target="../media/image56.png"/><Relationship Id="rId5" Type="http://schemas.openxmlformats.org/officeDocument/2006/relationships/image" Target="../media/image41.svg"/><Relationship Id="rId4" Type="http://schemas.openxmlformats.org/officeDocument/2006/relationships/image" Target="../media/image55.png"/><Relationship Id="rId3" Type="http://schemas.openxmlformats.org/officeDocument/2006/relationships/image" Target="../media/image38.svg"/><Relationship Id="rId2" Type="http://schemas.openxmlformats.org/officeDocument/2006/relationships/image" Target="../media/image50.png"/><Relationship Id="rId1"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4.sv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image" Target="../media/image43.svg"/><Relationship Id="rId2" Type="http://schemas.openxmlformats.org/officeDocument/2006/relationships/image" Target="../media/image58.png"/><Relationship Id="rId1" Type="http://schemas.openxmlformats.org/officeDocument/2006/relationships/image" Target="../media/image57.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2.png"/><Relationship Id="rId6" Type="http://schemas.openxmlformats.org/officeDocument/2006/relationships/image" Target="../media/image44.svg"/><Relationship Id="rId5" Type="http://schemas.openxmlformats.org/officeDocument/2006/relationships/image" Target="../media/image61.png"/><Relationship Id="rId4" Type="http://schemas.openxmlformats.org/officeDocument/2006/relationships/image" Target="../media/image59.png"/><Relationship Id="rId3" Type="http://schemas.openxmlformats.org/officeDocument/2006/relationships/image" Target="../media/image43.svg"/><Relationship Id="rId2" Type="http://schemas.openxmlformats.org/officeDocument/2006/relationships/image" Target="../media/image58.png"/><Relationship Id="rId1" Type="http://schemas.openxmlformats.org/officeDocument/2006/relationships/image" Target="../media/image45.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3.svg"/><Relationship Id="rId2" Type="http://schemas.openxmlformats.org/officeDocument/2006/relationships/image" Target="../media/image58.png"/><Relationship Id="rId1" Type="http://schemas.openxmlformats.org/officeDocument/2006/relationships/image" Target="../media/image45.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46.svg"/><Relationship Id="rId4" Type="http://schemas.openxmlformats.org/officeDocument/2006/relationships/image" Target="../media/image64.png"/><Relationship Id="rId3" Type="http://schemas.openxmlformats.org/officeDocument/2006/relationships/image" Target="../media/image45.svg"/><Relationship Id="rId2" Type="http://schemas.openxmlformats.org/officeDocument/2006/relationships/image" Target="../media/image63.png"/><Relationship Id="rId1" Type="http://schemas.openxmlformats.org/officeDocument/2006/relationships/image" Target="../media/image62.jpeg"/></Relationships>
</file>

<file path=ppt/slides/_rels/slide2.xml.rels><?xml version="1.0" encoding="UTF-8" standalone="yes"?>
<Relationships xmlns="http://schemas.openxmlformats.org/package/2006/relationships"><Relationship Id="rId9" Type="http://schemas.openxmlformats.org/officeDocument/2006/relationships/image" Target="../media/image15.svg"/><Relationship Id="rId8" Type="http://schemas.openxmlformats.org/officeDocument/2006/relationships/image" Target="../media/image18.png"/><Relationship Id="rId7" Type="http://schemas.openxmlformats.org/officeDocument/2006/relationships/image" Target="../media/image14.svg"/><Relationship Id="rId6" Type="http://schemas.openxmlformats.org/officeDocument/2006/relationships/image" Target="../media/image17.png"/><Relationship Id="rId5" Type="http://schemas.openxmlformats.org/officeDocument/2006/relationships/image" Target="../media/image13.svg"/><Relationship Id="rId4" Type="http://schemas.openxmlformats.org/officeDocument/2006/relationships/image" Target="../media/image16.png"/><Relationship Id="rId3" Type="http://schemas.openxmlformats.org/officeDocument/2006/relationships/image" Target="../media/image12.svg"/><Relationship Id="rId2" Type="http://schemas.openxmlformats.org/officeDocument/2006/relationships/image" Target="../media/image15.png"/><Relationship Id="rId10" Type="http://schemas.openxmlformats.org/officeDocument/2006/relationships/slideLayout" Target="../slideLayouts/slideLayout7.xml"/><Relationship Id="rId1" Type="http://schemas.openxmlformats.org/officeDocument/2006/relationships/image" Target="../media/image14.jpeg"/></Relationships>
</file>

<file path=ppt/slides/_rels/slide20.xml.rels><?xml version="1.0" encoding="UTF-8" standalone="yes"?>
<Relationships xmlns="http://schemas.openxmlformats.org/package/2006/relationships"><Relationship Id="rId9" Type="http://schemas.openxmlformats.org/officeDocument/2006/relationships/image" Target="../media/image50.svg"/><Relationship Id="rId8" Type="http://schemas.openxmlformats.org/officeDocument/2006/relationships/image" Target="../media/image70.png"/><Relationship Id="rId7" Type="http://schemas.openxmlformats.org/officeDocument/2006/relationships/image" Target="../media/image49.svg"/><Relationship Id="rId6" Type="http://schemas.openxmlformats.org/officeDocument/2006/relationships/image" Target="../media/image69.png"/><Relationship Id="rId5" Type="http://schemas.openxmlformats.org/officeDocument/2006/relationships/image" Target="../media/image48.svg"/><Relationship Id="rId4" Type="http://schemas.openxmlformats.org/officeDocument/2006/relationships/image" Target="../media/image68.png"/><Relationship Id="rId3" Type="http://schemas.openxmlformats.org/officeDocument/2006/relationships/image" Target="../media/image47.svg"/><Relationship Id="rId2" Type="http://schemas.openxmlformats.org/officeDocument/2006/relationships/image" Target="../media/image67.png"/><Relationship Id="rId14" Type="http://schemas.openxmlformats.org/officeDocument/2006/relationships/slideLayout" Target="../slideLayouts/slideLayout7.xml"/><Relationship Id="rId13" Type="http://schemas.openxmlformats.org/officeDocument/2006/relationships/image" Target="../media/image52.svg"/><Relationship Id="rId12" Type="http://schemas.openxmlformats.org/officeDocument/2006/relationships/image" Target="../media/image72.png"/><Relationship Id="rId11" Type="http://schemas.openxmlformats.org/officeDocument/2006/relationships/image" Target="../media/image51.svg"/><Relationship Id="rId10" Type="http://schemas.openxmlformats.org/officeDocument/2006/relationships/image" Target="../media/image71.png"/><Relationship Id="rId1" Type="http://schemas.openxmlformats.org/officeDocument/2006/relationships/image" Target="../media/image66.jpeg"/></Relationships>
</file>

<file path=ppt/slides/_rels/slide21.xml.rels><?xml version="1.0" encoding="UTF-8" standalone="yes"?>
<Relationships xmlns="http://schemas.openxmlformats.org/package/2006/relationships"><Relationship Id="rId9" Type="http://schemas.openxmlformats.org/officeDocument/2006/relationships/image" Target="../media/image51.svg"/><Relationship Id="rId8" Type="http://schemas.openxmlformats.org/officeDocument/2006/relationships/image" Target="../media/image71.png"/><Relationship Id="rId7" Type="http://schemas.openxmlformats.org/officeDocument/2006/relationships/image" Target="../media/image54.svg"/><Relationship Id="rId6" Type="http://schemas.openxmlformats.org/officeDocument/2006/relationships/image" Target="../media/image74.png"/><Relationship Id="rId5" Type="http://schemas.openxmlformats.org/officeDocument/2006/relationships/image" Target="../media/image42.svg"/><Relationship Id="rId4" Type="http://schemas.openxmlformats.org/officeDocument/2006/relationships/image" Target="../media/image56.png"/><Relationship Id="rId3" Type="http://schemas.openxmlformats.org/officeDocument/2006/relationships/image" Target="../media/image53.svg"/><Relationship Id="rId2" Type="http://schemas.openxmlformats.org/officeDocument/2006/relationships/image" Target="../media/image73.png"/><Relationship Id="rId12" Type="http://schemas.openxmlformats.org/officeDocument/2006/relationships/slideLayout" Target="../slideLayouts/slideLayout7.xml"/><Relationship Id="rId11" Type="http://schemas.openxmlformats.org/officeDocument/2006/relationships/image" Target="../media/image50.svg"/><Relationship Id="rId10" Type="http://schemas.openxmlformats.org/officeDocument/2006/relationships/image" Target="../media/image70.png"/><Relationship Id="rId1" Type="http://schemas.openxmlformats.org/officeDocument/2006/relationships/image" Target="../media/image66.jpeg"/></Relationships>
</file>

<file path=ppt/slides/_rels/slide22.xml.rels><?xml version="1.0" encoding="UTF-8" standalone="yes"?>
<Relationships xmlns="http://schemas.openxmlformats.org/package/2006/relationships"><Relationship Id="rId9" Type="http://schemas.openxmlformats.org/officeDocument/2006/relationships/image" Target="../media/image50.svg"/><Relationship Id="rId8" Type="http://schemas.openxmlformats.org/officeDocument/2006/relationships/image" Target="../media/image70.png"/><Relationship Id="rId7" Type="http://schemas.openxmlformats.org/officeDocument/2006/relationships/image" Target="../media/image49.svg"/><Relationship Id="rId6" Type="http://schemas.openxmlformats.org/officeDocument/2006/relationships/image" Target="../media/image69.png"/><Relationship Id="rId5" Type="http://schemas.openxmlformats.org/officeDocument/2006/relationships/image" Target="../media/image48.svg"/><Relationship Id="rId4" Type="http://schemas.openxmlformats.org/officeDocument/2006/relationships/image" Target="../media/image68.png"/><Relationship Id="rId3" Type="http://schemas.openxmlformats.org/officeDocument/2006/relationships/image" Target="../media/image47.svg"/><Relationship Id="rId2" Type="http://schemas.openxmlformats.org/officeDocument/2006/relationships/image" Target="../media/image67.png"/><Relationship Id="rId14" Type="http://schemas.openxmlformats.org/officeDocument/2006/relationships/slideLayout" Target="../slideLayouts/slideLayout7.xml"/><Relationship Id="rId13" Type="http://schemas.openxmlformats.org/officeDocument/2006/relationships/image" Target="../media/image42.svg"/><Relationship Id="rId12" Type="http://schemas.openxmlformats.org/officeDocument/2006/relationships/image" Target="../media/image56.png"/><Relationship Id="rId11" Type="http://schemas.openxmlformats.org/officeDocument/2006/relationships/image" Target="../media/image51.svg"/><Relationship Id="rId10" Type="http://schemas.openxmlformats.org/officeDocument/2006/relationships/image" Target="../media/image71.png"/><Relationship Id="rId1" Type="http://schemas.openxmlformats.org/officeDocument/2006/relationships/image" Target="../media/image66.jpeg"/></Relationships>
</file>

<file path=ppt/slides/_rels/slide3.xml.rels><?xml version="1.0" encoding="UTF-8" standalone="yes"?>
<Relationships xmlns="http://schemas.openxmlformats.org/package/2006/relationships"><Relationship Id="rId9" Type="http://schemas.openxmlformats.org/officeDocument/2006/relationships/image" Target="../media/image19.svg"/><Relationship Id="rId8" Type="http://schemas.openxmlformats.org/officeDocument/2006/relationships/image" Target="../media/image23.png"/><Relationship Id="rId7" Type="http://schemas.openxmlformats.org/officeDocument/2006/relationships/image" Target="../media/image18.svg"/><Relationship Id="rId6" Type="http://schemas.openxmlformats.org/officeDocument/2006/relationships/image" Target="../media/image22.png"/><Relationship Id="rId5" Type="http://schemas.openxmlformats.org/officeDocument/2006/relationships/image" Target="../media/image17.svg"/><Relationship Id="rId4" Type="http://schemas.openxmlformats.org/officeDocument/2006/relationships/image" Target="../media/image21.png"/><Relationship Id="rId3" Type="http://schemas.openxmlformats.org/officeDocument/2006/relationships/image" Target="../media/image16.svg"/><Relationship Id="rId2" Type="http://schemas.openxmlformats.org/officeDocument/2006/relationships/image" Target="../media/image20.png"/><Relationship Id="rId13" Type="http://schemas.openxmlformats.org/officeDocument/2006/relationships/slideLayout" Target="../slideLayouts/slideLayout7.xml"/><Relationship Id="rId12" Type="http://schemas.openxmlformats.org/officeDocument/2006/relationships/image" Target="../media/image25.png"/><Relationship Id="rId11" Type="http://schemas.openxmlformats.org/officeDocument/2006/relationships/image" Target="../media/image20.svg"/><Relationship Id="rId10" Type="http://schemas.openxmlformats.org/officeDocument/2006/relationships/image" Target="../media/image24.png"/><Relationship Id="rId1" Type="http://schemas.openxmlformats.org/officeDocument/2006/relationships/image" Target="../media/image19.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2.svg"/><Relationship Id="rId4" Type="http://schemas.openxmlformats.org/officeDocument/2006/relationships/image" Target="../media/image28.png"/><Relationship Id="rId3" Type="http://schemas.openxmlformats.org/officeDocument/2006/relationships/image" Target="../media/image21.svg"/><Relationship Id="rId2" Type="http://schemas.openxmlformats.org/officeDocument/2006/relationships/image" Target="../media/image27.png"/><Relationship Id="rId1" Type="http://schemas.openxmlformats.org/officeDocument/2006/relationships/image" Target="../media/image26.jpeg"/></Relationships>
</file>

<file path=ppt/slides/_rels/slide5.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32.png"/><Relationship Id="rId7" Type="http://schemas.openxmlformats.org/officeDocument/2006/relationships/image" Target="../media/image24.svg"/><Relationship Id="rId6" Type="http://schemas.openxmlformats.org/officeDocument/2006/relationships/image" Target="../media/image31.png"/><Relationship Id="rId5" Type="http://schemas.openxmlformats.org/officeDocument/2006/relationships/image" Target="../media/image23.svg"/><Relationship Id="rId4" Type="http://schemas.openxmlformats.org/officeDocument/2006/relationships/image" Target="../media/image30.png"/><Relationship Id="rId3" Type="http://schemas.openxmlformats.org/officeDocument/2006/relationships/image" Target="../media/image5.svg"/><Relationship Id="rId2" Type="http://schemas.openxmlformats.org/officeDocument/2006/relationships/image" Target="../media/image6.png"/><Relationship Id="rId16" Type="http://schemas.openxmlformats.org/officeDocument/2006/relationships/slideLayout" Target="../slideLayouts/slideLayout7.xml"/><Relationship Id="rId15" Type="http://schemas.openxmlformats.org/officeDocument/2006/relationships/image" Target="../media/image11.svg"/><Relationship Id="rId14" Type="http://schemas.openxmlformats.org/officeDocument/2006/relationships/image" Target="../media/image12.png"/><Relationship Id="rId13" Type="http://schemas.openxmlformats.org/officeDocument/2006/relationships/image" Target="../media/image27.svg"/><Relationship Id="rId12" Type="http://schemas.openxmlformats.org/officeDocument/2006/relationships/image" Target="../media/image34.png"/><Relationship Id="rId11" Type="http://schemas.openxmlformats.org/officeDocument/2006/relationships/image" Target="../media/image26.svg"/><Relationship Id="rId10" Type="http://schemas.openxmlformats.org/officeDocument/2006/relationships/image" Target="../media/image33.png"/><Relationship Id="rId1" Type="http://schemas.openxmlformats.org/officeDocument/2006/relationships/image" Target="../media/image19.jpeg"/></Relationships>
</file>

<file path=ppt/slides/_rels/slide6.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32.png"/><Relationship Id="rId7" Type="http://schemas.openxmlformats.org/officeDocument/2006/relationships/image" Target="../media/image24.svg"/><Relationship Id="rId6" Type="http://schemas.openxmlformats.org/officeDocument/2006/relationships/image" Target="../media/image31.png"/><Relationship Id="rId5" Type="http://schemas.openxmlformats.org/officeDocument/2006/relationships/image" Target="../media/image23.svg"/><Relationship Id="rId4" Type="http://schemas.openxmlformats.org/officeDocument/2006/relationships/image" Target="../media/image30.png"/><Relationship Id="rId3" Type="http://schemas.openxmlformats.org/officeDocument/2006/relationships/image" Target="../media/image5.svg"/><Relationship Id="rId2" Type="http://schemas.openxmlformats.org/officeDocument/2006/relationships/image" Target="../media/image6.png"/><Relationship Id="rId16" Type="http://schemas.openxmlformats.org/officeDocument/2006/relationships/slideLayout" Target="../slideLayouts/slideLayout7.xml"/><Relationship Id="rId15" Type="http://schemas.openxmlformats.org/officeDocument/2006/relationships/image" Target="../media/image11.svg"/><Relationship Id="rId14" Type="http://schemas.openxmlformats.org/officeDocument/2006/relationships/image" Target="../media/image12.png"/><Relationship Id="rId13" Type="http://schemas.openxmlformats.org/officeDocument/2006/relationships/image" Target="../media/image27.svg"/><Relationship Id="rId12" Type="http://schemas.openxmlformats.org/officeDocument/2006/relationships/image" Target="../media/image34.png"/><Relationship Id="rId11" Type="http://schemas.openxmlformats.org/officeDocument/2006/relationships/image" Target="../media/image26.svg"/><Relationship Id="rId10" Type="http://schemas.openxmlformats.org/officeDocument/2006/relationships/image" Target="../media/image33.png"/><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6.png"/><Relationship Id="rId7" Type="http://schemas.openxmlformats.org/officeDocument/2006/relationships/image" Target="../media/image26.svg"/><Relationship Id="rId6" Type="http://schemas.openxmlformats.org/officeDocument/2006/relationships/image" Target="../media/image33.png"/><Relationship Id="rId5" Type="http://schemas.openxmlformats.org/officeDocument/2006/relationships/image" Target="../media/image24.svg"/><Relationship Id="rId4" Type="http://schemas.openxmlformats.org/officeDocument/2006/relationships/image" Target="../media/image31.png"/><Relationship Id="rId3" Type="http://schemas.openxmlformats.org/officeDocument/2006/relationships/image" Target="../media/image28.svg"/><Relationship Id="rId2" Type="http://schemas.openxmlformats.org/officeDocument/2006/relationships/image" Target="../media/image35.png"/><Relationship Id="rId16" Type="http://schemas.openxmlformats.org/officeDocument/2006/relationships/slideLayout" Target="../slideLayouts/slideLayout7.xml"/><Relationship Id="rId15" Type="http://schemas.openxmlformats.org/officeDocument/2006/relationships/image" Target="../media/image11.svg"/><Relationship Id="rId14" Type="http://schemas.openxmlformats.org/officeDocument/2006/relationships/image" Target="../media/image12.png"/><Relationship Id="rId13" Type="http://schemas.openxmlformats.org/officeDocument/2006/relationships/image" Target="../media/image27.svg"/><Relationship Id="rId12" Type="http://schemas.openxmlformats.org/officeDocument/2006/relationships/image" Target="../media/image34.png"/><Relationship Id="rId11" Type="http://schemas.openxmlformats.org/officeDocument/2006/relationships/image" Target="../media/image23.svg"/><Relationship Id="rId10" Type="http://schemas.openxmlformats.org/officeDocument/2006/relationships/image" Target="../media/image30.png"/><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jpeg"/><Relationship Id="rId7" Type="http://schemas.openxmlformats.org/officeDocument/2006/relationships/image" Target="../media/image31.svg"/><Relationship Id="rId6" Type="http://schemas.openxmlformats.org/officeDocument/2006/relationships/image" Target="../media/image38.png"/><Relationship Id="rId5" Type="http://schemas.openxmlformats.org/officeDocument/2006/relationships/image" Target="../media/image30.svg"/><Relationship Id="rId4" Type="http://schemas.openxmlformats.org/officeDocument/2006/relationships/image" Target="../media/image37.png"/><Relationship Id="rId3" Type="http://schemas.openxmlformats.org/officeDocument/2006/relationships/image" Target="../media/image29.svg"/><Relationship Id="rId2" Type="http://schemas.openxmlformats.org/officeDocument/2006/relationships/image" Target="../media/image36.png"/><Relationship Id="rId10" Type="http://schemas.openxmlformats.org/officeDocument/2006/relationships/slideLayout" Target="../slideLayouts/slideLayout7.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3.svg"/><Relationship Id="rId4" Type="http://schemas.openxmlformats.org/officeDocument/2006/relationships/image" Target="../media/image43.png"/><Relationship Id="rId3" Type="http://schemas.openxmlformats.org/officeDocument/2006/relationships/image" Target="../media/image32.svg"/><Relationship Id="rId2" Type="http://schemas.openxmlformats.org/officeDocument/2006/relationships/image" Target="../media/image42.png"/><Relationship Id="rId1"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77323" y="5470622"/>
            <a:ext cx="8733353" cy="706607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66688">
            <a:off x="12538345" y="7930123"/>
            <a:ext cx="1643501" cy="164350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72899" y="5711600"/>
            <a:ext cx="909162" cy="97497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395064" y="5409624"/>
            <a:ext cx="1297015" cy="1215951"/>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15520" y="7031551"/>
            <a:ext cx="988030" cy="1210282"/>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20206">
            <a:off x="-711233" y="6076385"/>
            <a:ext cx="1877377" cy="260746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01523" flipH="1">
            <a:off x="17361002" y="7477149"/>
            <a:ext cx="942062" cy="2149935"/>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71830" flipH="1">
            <a:off x="15696299" y="5949668"/>
            <a:ext cx="884990" cy="1386736"/>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64576">
            <a:off x="17417010" y="2803353"/>
            <a:ext cx="2275268" cy="1340340"/>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192795">
            <a:off x="404842" y="9820842"/>
            <a:ext cx="2276917" cy="583719"/>
          </a:xfrm>
          <a:prstGeom prst="rect">
            <a:avLst/>
          </a:prstGeom>
        </p:spPr>
      </p:pic>
      <p:pic>
        <p:nvPicPr>
          <p:cNvPr id="13" name="Picture 1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259169">
            <a:off x="17358006" y="5644806"/>
            <a:ext cx="948055" cy="522292"/>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259169">
            <a:off x="-100589" y="3310183"/>
            <a:ext cx="948055" cy="522292"/>
          </a:xfrm>
          <a:prstGeom prst="rect">
            <a:avLst/>
          </a:prstGeom>
        </p:spPr>
      </p:pic>
      <p:sp>
        <p:nvSpPr>
          <p:cNvPr id="16" name="TextBox 16"/>
          <p:cNvSpPr txBox="1"/>
          <p:nvPr/>
        </p:nvSpPr>
        <p:spPr>
          <a:xfrm>
            <a:off x="2777544" y="4086707"/>
            <a:ext cx="13453055" cy="1231106"/>
          </a:xfrm>
          <a:prstGeom prst="rect">
            <a:avLst/>
          </a:prstGeom>
        </p:spPr>
        <p:txBody>
          <a:bodyPr wrap="square" lIns="0" tIns="0" rIns="0" bIns="0" rtlCol="0" anchor="t">
            <a:spAutoFit/>
          </a:bodyPr>
          <a:lstStyle/>
          <a:p>
            <a:pPr algn="ctr">
              <a:lnSpc>
                <a:spcPts val="9555"/>
              </a:lnSpc>
              <a:spcBef>
                <a:spcPct val="0"/>
              </a:spcBef>
            </a:pPr>
            <a:r>
              <a:rPr lang="en-US" sz="8100" b="1" spc="-356">
                <a:solidFill>
                  <a:srgbClr val="CFEEFF"/>
                </a:solidFill>
                <a:latin typeface="Arial" panose="020B0604020202020204" pitchFamily="34" charset="0"/>
                <a:cs typeface="Arial" panose="020B0604020202020204" pitchFamily="34" charset="0"/>
              </a:rPr>
              <a:t>TÔN TRỌNG PHỤ NỮ_TIẾT 2</a:t>
            </a:r>
            <a:endParaRPr lang="en-US" sz="8100" b="1" spc="-356">
              <a:solidFill>
                <a:srgbClr val="CFEEFF"/>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4"/>
          <a:stretch>
            <a:fillRect/>
          </a:stretch>
        </p:blipFill>
        <p:spPr>
          <a:xfrm>
            <a:off x="5270154" y="1069938"/>
            <a:ext cx="8154819" cy="2315313"/>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508" b="15221"/>
          <a:stretch>
            <a:fillRect/>
          </a:stretch>
        </p:blipFill>
        <p:spPr>
          <a:xfrm>
            <a:off x="0" y="0"/>
            <a:ext cx="18288000" cy="10287000"/>
          </a:xfrm>
          <a:prstGeom prst="rect">
            <a:avLst/>
          </a:prstGeom>
        </p:spPr>
      </p:pic>
      <p:grpSp>
        <p:nvGrpSpPr>
          <p:cNvPr id="4" name="Group 4"/>
          <p:cNvGrpSpPr/>
          <p:nvPr/>
        </p:nvGrpSpPr>
        <p:grpSpPr>
          <a:xfrm>
            <a:off x="4495800" y="1442749"/>
            <a:ext cx="13487400" cy="3246834"/>
            <a:chOff x="0" y="106401"/>
            <a:chExt cx="6825695" cy="1862868"/>
          </a:xfrm>
        </p:grpSpPr>
        <p:sp>
          <p:nvSpPr>
            <p:cNvPr id="5" name="Freeform 5"/>
            <p:cNvSpPr/>
            <p:nvPr/>
          </p:nvSpPr>
          <p:spPr>
            <a:xfrm>
              <a:off x="0" y="106401"/>
              <a:ext cx="6825695" cy="1862868"/>
            </a:xfrm>
            <a:custGeom>
              <a:avLst/>
              <a:gdLst/>
              <a:ahLst/>
              <a:cxnLst/>
              <a:rect l="l" t="t" r="r" b="b"/>
              <a:pathLst>
                <a:path w="6825695" h="1969269">
                  <a:moveTo>
                    <a:pt x="6701234" y="1969269"/>
                  </a:moveTo>
                  <a:lnTo>
                    <a:pt x="124460" y="1969269"/>
                  </a:lnTo>
                  <a:cubicBezTo>
                    <a:pt x="55880" y="1969269"/>
                    <a:pt x="0" y="1913389"/>
                    <a:pt x="0" y="1844809"/>
                  </a:cubicBezTo>
                  <a:lnTo>
                    <a:pt x="0" y="124460"/>
                  </a:lnTo>
                  <a:cubicBezTo>
                    <a:pt x="0" y="55880"/>
                    <a:pt x="55880" y="0"/>
                    <a:pt x="124460" y="0"/>
                  </a:cubicBezTo>
                  <a:lnTo>
                    <a:pt x="6701234" y="0"/>
                  </a:lnTo>
                  <a:cubicBezTo>
                    <a:pt x="6769815" y="0"/>
                    <a:pt x="6825695" y="55880"/>
                    <a:pt x="6825695" y="124460"/>
                  </a:cubicBezTo>
                  <a:lnTo>
                    <a:pt x="6825695" y="1844809"/>
                  </a:lnTo>
                  <a:cubicBezTo>
                    <a:pt x="6825695" y="1913389"/>
                    <a:pt x="6769815" y="1969269"/>
                    <a:pt x="6701234" y="1969269"/>
                  </a:cubicBezTo>
                  <a:close/>
                </a:path>
              </a:pathLst>
            </a:custGeom>
            <a:solidFill>
              <a:srgbClr val="FFF465"/>
            </a:solidFill>
          </p:spPr>
        </p:sp>
      </p:grpSp>
      <p:grpSp>
        <p:nvGrpSpPr>
          <p:cNvPr id="6" name="Group 6"/>
          <p:cNvGrpSpPr/>
          <p:nvPr/>
        </p:nvGrpSpPr>
        <p:grpSpPr>
          <a:xfrm>
            <a:off x="228599" y="4897214"/>
            <a:ext cx="17754601" cy="5389786"/>
            <a:chOff x="0" y="0"/>
            <a:chExt cx="6186311" cy="1594067"/>
          </a:xfrm>
        </p:grpSpPr>
        <p:sp>
          <p:nvSpPr>
            <p:cNvPr id="7" name="Freeform 7"/>
            <p:cNvSpPr/>
            <p:nvPr/>
          </p:nvSpPr>
          <p:spPr>
            <a:xfrm>
              <a:off x="0" y="0"/>
              <a:ext cx="6186311" cy="1594067"/>
            </a:xfrm>
            <a:custGeom>
              <a:avLst/>
              <a:gdLst/>
              <a:ahLst/>
              <a:cxnLst/>
              <a:rect l="l" t="t" r="r" b="b"/>
              <a:pathLst>
                <a:path w="6186311" h="1594067">
                  <a:moveTo>
                    <a:pt x="0" y="0"/>
                  </a:moveTo>
                  <a:lnTo>
                    <a:pt x="6186311" y="0"/>
                  </a:lnTo>
                  <a:lnTo>
                    <a:pt x="6186311" y="1594067"/>
                  </a:lnTo>
                  <a:lnTo>
                    <a:pt x="0" y="1594067"/>
                  </a:lnTo>
                  <a:close/>
                </a:path>
              </a:pathLst>
            </a:custGeom>
            <a:solidFill>
              <a:srgbClr val="FFF465"/>
            </a:solidFill>
          </p:spPr>
        </p:sp>
      </p:grpSp>
      <p:sp>
        <p:nvSpPr>
          <p:cNvPr id="16" name="TextBox 16"/>
          <p:cNvSpPr txBox="1"/>
          <p:nvPr/>
        </p:nvSpPr>
        <p:spPr>
          <a:xfrm>
            <a:off x="4495800" y="668139"/>
            <a:ext cx="12575414" cy="559897"/>
          </a:xfrm>
          <a:prstGeom prst="rect">
            <a:avLst/>
          </a:prstGeom>
        </p:spPr>
        <p:txBody>
          <a:bodyPr wrap="square" lIns="0" tIns="0" rIns="0" bIns="0" rtlCol="0" anchor="t">
            <a:spAutoFit/>
          </a:bodyPr>
          <a:lstStyle/>
          <a:p>
            <a:pPr algn="ctr">
              <a:lnSpc>
                <a:spcPts val="4010"/>
              </a:lnSpc>
              <a:spcBef>
                <a:spcPct val="0"/>
              </a:spcBef>
            </a:pPr>
            <a:r>
              <a:rPr lang="en-US" sz="6000" b="1" spc="404" smtClean="0">
                <a:solidFill>
                  <a:srgbClr val="FFEB82"/>
                </a:solidFill>
                <a:latin typeface="Arial" panose="020B0604020202020204" pitchFamily="34" charset="0"/>
                <a:cs typeface="Arial" panose="020B0604020202020204" pitchFamily="34" charset="0"/>
              </a:rPr>
              <a:t>Hoạt động 1:Xử lí tình huống</a:t>
            </a:r>
            <a:endParaRPr lang="en-US" sz="6000" b="1" spc="404">
              <a:solidFill>
                <a:srgbClr val="FFEB82"/>
              </a:solidFill>
              <a:latin typeface="Arial" panose="020B0604020202020204" pitchFamily="34" charset="0"/>
              <a:cs typeface="Arial" panose="020B0604020202020204" pitchFamily="34" charset="0"/>
            </a:endParaRPr>
          </a:p>
        </p:txBody>
      </p:sp>
      <p:sp>
        <p:nvSpPr>
          <p:cNvPr id="21" name="TextBox 21"/>
          <p:cNvSpPr txBox="1"/>
          <p:nvPr/>
        </p:nvSpPr>
        <p:spPr>
          <a:xfrm>
            <a:off x="4947958" y="1485900"/>
            <a:ext cx="12730441" cy="2780826"/>
          </a:xfrm>
          <a:prstGeom prst="rect">
            <a:avLst/>
          </a:prstGeom>
        </p:spPr>
        <p:txBody>
          <a:bodyPr wrap="square" lIns="0" tIns="0" rIns="0" bIns="0" rtlCol="0" anchor="t">
            <a:spAutoFit/>
          </a:bodyPr>
          <a:lstStyle/>
          <a:p>
            <a:pPr algn="just">
              <a:lnSpc>
                <a:spcPct val="130000"/>
              </a:lnSpc>
            </a:pPr>
            <a:r>
              <a:rPr lang="en-US" sz="4800" b="1" u="sng" spc="-158" smtClean="0">
                <a:solidFill>
                  <a:srgbClr val="FF0000"/>
                </a:solidFill>
                <a:latin typeface="Arial" panose="020B0604020202020204" pitchFamily="34" charset="0"/>
                <a:cs typeface="Arial" panose="020B0604020202020204" pitchFamily="34" charset="0"/>
              </a:rPr>
              <a:t>Tình huống a: </a:t>
            </a:r>
            <a:r>
              <a:rPr lang="en-US" sz="4800" b="1" spc="-158" smtClean="0">
                <a:solidFill>
                  <a:srgbClr val="007DD1"/>
                </a:solidFill>
                <a:latin typeface="Arial" panose="020B0604020202020204" pitchFamily="34" charset="0"/>
                <a:cs typeface="Arial" panose="020B0604020202020204" pitchFamily="34" charset="0"/>
              </a:rPr>
              <a:t>Khi bỏ phiếu bầu trưởng nhóm phụ trách Sao, các bạn nam bàn nhau chỉ bỏ phiếu cho Tiến vì bạn ấy là con trai.</a:t>
            </a:r>
            <a:endParaRPr lang="en-US" sz="4800" b="1" spc="-158">
              <a:solidFill>
                <a:srgbClr val="007DD1"/>
              </a:solidFill>
              <a:latin typeface="Arial" panose="020B0604020202020204" pitchFamily="34" charset="0"/>
              <a:cs typeface="Arial" panose="020B0604020202020204" pitchFamily="34" charset="0"/>
            </a:endParaRPr>
          </a:p>
        </p:txBody>
      </p:sp>
      <p:pic>
        <p:nvPicPr>
          <p:cNvPr id="22"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7928" y="406490"/>
            <a:ext cx="4700030" cy="4804863"/>
          </a:xfrm>
          <a:prstGeom prst="rect">
            <a:avLst/>
          </a:prstGeom>
        </p:spPr>
      </p:pic>
      <p:sp>
        <p:nvSpPr>
          <p:cNvPr id="24" name="TextBox 23"/>
          <p:cNvSpPr txBox="1"/>
          <p:nvPr/>
        </p:nvSpPr>
        <p:spPr>
          <a:xfrm>
            <a:off x="-1187216" y="5448300"/>
            <a:ext cx="6772259" cy="615553"/>
          </a:xfrm>
          <a:prstGeom prst="rect">
            <a:avLst/>
          </a:prstGeom>
        </p:spPr>
        <p:txBody>
          <a:bodyPr lIns="0" tIns="0" rIns="0" bIns="0" rtlCol="0" anchor="t">
            <a:spAutoFit/>
          </a:bodyPr>
          <a:lstStyle/>
          <a:p>
            <a:pPr algn="ctr">
              <a:lnSpc>
                <a:spcPts val="4755"/>
              </a:lnSpc>
            </a:pPr>
            <a:r>
              <a:rPr lang="en-US" sz="5400" b="1" spc="-158" smtClean="0">
                <a:solidFill>
                  <a:srgbClr val="FF0000"/>
                </a:solidFill>
                <a:latin typeface="Arial" panose="020B0604020202020204" pitchFamily="34" charset="0"/>
                <a:cs typeface="Arial" panose="020B0604020202020204" pitchFamily="34" charset="0"/>
              </a:rPr>
              <a:t>Kết luận: </a:t>
            </a:r>
            <a:endParaRPr lang="en-US" sz="5400" b="1" spc="-158" smtClean="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533400" y="5887719"/>
            <a:ext cx="17368830" cy="4321183"/>
          </a:xfrm>
          <a:prstGeom prst="rect">
            <a:avLst/>
          </a:prstGeom>
        </p:spPr>
        <p:txBody>
          <a:bodyPr wrap="square" lIns="0" tIns="0" rIns="0" bIns="0" rtlCol="0" anchor="t">
            <a:spAutoFit/>
          </a:bodyPr>
          <a:lstStyle/>
          <a:p>
            <a:pPr algn="just">
              <a:lnSpc>
                <a:spcPct val="130000"/>
              </a:lnSpc>
            </a:pPr>
            <a:r>
              <a:rPr lang="en-US" sz="5400" spc="-158" smtClean="0">
                <a:solidFill>
                  <a:srgbClr val="007DD1"/>
                </a:solidFill>
                <a:latin typeface="Arial" panose="020B0604020202020204" pitchFamily="34" charset="0"/>
                <a:cs typeface="Arial" panose="020B0604020202020204" pitchFamily="34" charset="0"/>
              </a:rPr>
              <a:t>Chọn trưởng nhóm phụ trách Sao cần phải xem khả năng tổ chức công việc và khả năng hợp tác với bạn khác trong công việc. Nếu Tiến có khả năng thì có thể chọn bạn ấy.  Không nên chọn Tiến chỉ vì lí do bạn là con trai.</a:t>
            </a:r>
            <a:endParaRPr lang="en-US" sz="5400" spc="-158" smtClean="0">
              <a:solidFill>
                <a:srgbClr val="007DD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508" b="15221"/>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7809"/>
          <a:stretch>
            <a:fillRect/>
          </a:stretch>
        </p:blipFill>
        <p:spPr>
          <a:xfrm>
            <a:off x="3513825" y="6368115"/>
            <a:ext cx="3171931" cy="3907687"/>
          </a:xfrm>
          <a:prstGeom prst="rect">
            <a:avLst/>
          </a:prstGeom>
        </p:spPr>
      </p:pic>
      <p:grpSp>
        <p:nvGrpSpPr>
          <p:cNvPr id="4" name="Group 4"/>
          <p:cNvGrpSpPr/>
          <p:nvPr/>
        </p:nvGrpSpPr>
        <p:grpSpPr>
          <a:xfrm>
            <a:off x="9144000" y="0"/>
            <a:ext cx="9144000" cy="10275802"/>
            <a:chOff x="0" y="0"/>
            <a:chExt cx="3093156" cy="3476012"/>
          </a:xfrm>
        </p:grpSpPr>
        <p:sp>
          <p:nvSpPr>
            <p:cNvPr id="5" name="Freeform 5"/>
            <p:cNvSpPr/>
            <p:nvPr/>
          </p:nvSpPr>
          <p:spPr>
            <a:xfrm>
              <a:off x="0" y="0"/>
              <a:ext cx="3093156" cy="3476012"/>
            </a:xfrm>
            <a:custGeom>
              <a:avLst/>
              <a:gdLst/>
              <a:ahLst/>
              <a:cxnLst/>
              <a:rect l="l" t="t" r="r" b="b"/>
              <a:pathLst>
                <a:path w="3093156" h="3476012">
                  <a:moveTo>
                    <a:pt x="0" y="0"/>
                  </a:moveTo>
                  <a:lnTo>
                    <a:pt x="3093156" y="0"/>
                  </a:lnTo>
                  <a:lnTo>
                    <a:pt x="3093156" y="3476012"/>
                  </a:lnTo>
                  <a:lnTo>
                    <a:pt x="0" y="3476012"/>
                  </a:lnTo>
                  <a:close/>
                </a:path>
              </a:pathLst>
            </a:custGeom>
            <a:solidFill>
              <a:srgbClr val="FFEA63"/>
            </a:solidFill>
          </p:spPr>
        </p:sp>
      </p:grpSp>
      <p:grpSp>
        <p:nvGrpSpPr>
          <p:cNvPr id="6" name="Group 6"/>
          <p:cNvGrpSpPr/>
          <p:nvPr/>
        </p:nvGrpSpPr>
        <p:grpSpPr>
          <a:xfrm>
            <a:off x="9537468" y="703841"/>
            <a:ext cx="6255514" cy="1204403"/>
            <a:chOff x="0" y="0"/>
            <a:chExt cx="6825695" cy="1314183"/>
          </a:xfrm>
        </p:grpSpPr>
        <p:sp>
          <p:nvSpPr>
            <p:cNvPr id="7" name="Freeform 7"/>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sp>
        <p:nvSpPr>
          <p:cNvPr id="14" name="AutoShape 14"/>
          <p:cNvSpPr/>
          <p:nvPr/>
        </p:nvSpPr>
        <p:spPr>
          <a:xfrm>
            <a:off x="1308295" y="1701101"/>
            <a:ext cx="6799850" cy="0"/>
          </a:xfrm>
          <a:prstGeom prst="line">
            <a:avLst/>
          </a:prstGeom>
          <a:ln w="66675" cap="rnd">
            <a:solidFill>
              <a:srgbClr val="FFEA92"/>
            </a:solidFill>
            <a:prstDash val="sysDash"/>
            <a:headEnd type="none" w="sm" len="sm"/>
            <a:tailEnd type="none" w="sm" len="sm"/>
          </a:ln>
        </p:spPr>
      </p:sp>
      <p:sp>
        <p:nvSpPr>
          <p:cNvPr id="15" name="AutoShape 15"/>
          <p:cNvSpPr/>
          <p:nvPr/>
        </p:nvSpPr>
        <p:spPr>
          <a:xfrm>
            <a:off x="1308295" y="6862849"/>
            <a:ext cx="6799850" cy="0"/>
          </a:xfrm>
          <a:prstGeom prst="line">
            <a:avLst/>
          </a:prstGeom>
          <a:ln w="66675" cap="rnd">
            <a:solidFill>
              <a:srgbClr val="FFEA92"/>
            </a:solidFill>
            <a:prstDash val="sysDash"/>
            <a:headEnd type="none" w="sm" len="sm"/>
            <a:tailEnd type="none" w="sm" len="sm"/>
          </a:ln>
        </p:spPr>
      </p:sp>
      <p:grpSp>
        <p:nvGrpSpPr>
          <p:cNvPr id="16" name="Group 16"/>
          <p:cNvGrpSpPr/>
          <p:nvPr/>
        </p:nvGrpSpPr>
        <p:grpSpPr>
          <a:xfrm>
            <a:off x="9355357" y="728695"/>
            <a:ext cx="6255514" cy="1204403"/>
            <a:chOff x="0" y="0"/>
            <a:chExt cx="6825695" cy="1314183"/>
          </a:xfrm>
        </p:grpSpPr>
        <p:sp>
          <p:nvSpPr>
            <p:cNvPr id="17" name="Freeform 17"/>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10267" y="7691082"/>
            <a:ext cx="933849" cy="1417608"/>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8295" y="7867258"/>
            <a:ext cx="701738" cy="1065256"/>
          </a:xfrm>
          <a:prstGeom prst="rect">
            <a:avLst/>
          </a:prstGeom>
        </p:spPr>
      </p:pic>
      <p:sp>
        <p:nvSpPr>
          <p:cNvPr id="26" name="TextBox 26"/>
          <p:cNvSpPr txBox="1"/>
          <p:nvPr/>
        </p:nvSpPr>
        <p:spPr>
          <a:xfrm>
            <a:off x="1776232" y="762445"/>
            <a:ext cx="5863975" cy="522986"/>
          </a:xfrm>
          <a:prstGeom prst="rect">
            <a:avLst/>
          </a:prstGeom>
        </p:spPr>
        <p:txBody>
          <a:bodyPr lIns="0" tIns="0" rIns="0" bIns="0" rtlCol="0" anchor="t">
            <a:spAutoFit/>
          </a:bodyPr>
          <a:lstStyle/>
          <a:p>
            <a:pPr algn="ctr">
              <a:lnSpc>
                <a:spcPts val="4010"/>
              </a:lnSpc>
              <a:spcBef>
                <a:spcPct val="0"/>
              </a:spcBef>
            </a:pPr>
            <a:r>
              <a:rPr lang="en-US" sz="4400" b="1" spc="404" smtClean="0">
                <a:solidFill>
                  <a:srgbClr val="CFEEFF"/>
                </a:solidFill>
                <a:latin typeface="Arial" panose="020B0604020202020204" pitchFamily="34" charset="0"/>
                <a:cs typeface="Arial" panose="020B0604020202020204" pitchFamily="34" charset="0"/>
              </a:rPr>
              <a:t>Tình huống b:</a:t>
            </a:r>
            <a:endParaRPr lang="en-US" sz="4400" b="1" spc="404">
              <a:solidFill>
                <a:srgbClr val="CFEEFF"/>
              </a:solidFill>
              <a:latin typeface="Arial" panose="020B0604020202020204" pitchFamily="34" charset="0"/>
              <a:cs typeface="Arial" panose="020B0604020202020204" pitchFamily="34" charset="0"/>
            </a:endParaRPr>
          </a:p>
        </p:txBody>
      </p:sp>
      <p:sp>
        <p:nvSpPr>
          <p:cNvPr id="27" name="TextBox 27"/>
          <p:cNvSpPr txBox="1"/>
          <p:nvPr/>
        </p:nvSpPr>
        <p:spPr>
          <a:xfrm>
            <a:off x="9994612" y="959358"/>
            <a:ext cx="5294752" cy="755142"/>
          </a:xfrm>
          <a:prstGeom prst="rect">
            <a:avLst/>
          </a:prstGeom>
        </p:spPr>
        <p:txBody>
          <a:bodyPr lIns="0" tIns="0" rIns="0" bIns="0" rtlCol="0" anchor="t">
            <a:spAutoFit/>
          </a:bodyPr>
          <a:lstStyle/>
          <a:p>
            <a:pPr algn="ctr">
              <a:lnSpc>
                <a:spcPts val="5665"/>
              </a:lnSpc>
              <a:spcBef>
                <a:spcPct val="0"/>
              </a:spcBef>
            </a:pPr>
            <a:r>
              <a:rPr lang="en-US" sz="4800" b="1" spc="-211" smtClean="0">
                <a:solidFill>
                  <a:srgbClr val="007DD1"/>
                </a:solidFill>
                <a:latin typeface="Arial" panose="020B0604020202020204" pitchFamily="34" charset="0"/>
                <a:cs typeface="Arial" panose="020B0604020202020204" pitchFamily="34" charset="0"/>
              </a:rPr>
              <a:t>Kết luận: </a:t>
            </a:r>
            <a:endParaRPr lang="en-US" sz="4800" b="1" spc="-211">
              <a:solidFill>
                <a:srgbClr val="007DD1"/>
              </a:solidFill>
              <a:latin typeface="Arial" panose="020B0604020202020204" pitchFamily="34" charset="0"/>
              <a:cs typeface="Arial" panose="020B0604020202020204" pitchFamily="34" charset="0"/>
            </a:endParaRPr>
          </a:p>
        </p:txBody>
      </p:sp>
      <p:sp>
        <p:nvSpPr>
          <p:cNvPr id="31" name="TextBox 31"/>
          <p:cNvSpPr txBox="1"/>
          <p:nvPr/>
        </p:nvSpPr>
        <p:spPr>
          <a:xfrm>
            <a:off x="1050699" y="1617685"/>
            <a:ext cx="7426435" cy="5233966"/>
          </a:xfrm>
          <a:prstGeom prst="rect">
            <a:avLst/>
          </a:prstGeom>
        </p:spPr>
        <p:txBody>
          <a:bodyPr wrap="square" lIns="0" tIns="0" rIns="0" bIns="0" rtlCol="0" anchor="t">
            <a:spAutoFit/>
          </a:bodyPr>
          <a:lstStyle/>
          <a:p>
            <a:pPr algn="just">
              <a:lnSpc>
                <a:spcPct val="130000"/>
              </a:lnSpc>
            </a:pPr>
            <a:r>
              <a:rPr lang="en-US" sz="4400" b="1" smtClean="0">
                <a:solidFill>
                  <a:srgbClr val="FFEA63"/>
                </a:solidFill>
                <a:latin typeface="Arial" panose="020B0604020202020204" pitchFamily="34" charset="0"/>
                <a:cs typeface="Arial" panose="020B0604020202020204" pitchFamily="34" charset="0"/>
              </a:rPr>
              <a:t>Trong cuộc họp bàn về kế hoạch gây quỹ lớp, khi các bạn nữ phát biểu ý kiến, Tuấn nhún vai: “Ôi dào, bọn con gái biết gì mà phát biểu kia chứ!”. </a:t>
            </a:r>
            <a:endParaRPr lang="en-US" sz="4400" b="1">
              <a:solidFill>
                <a:srgbClr val="FFEA63"/>
              </a:solidFill>
              <a:latin typeface="Arial" panose="020B0604020202020204" pitchFamily="34" charset="0"/>
              <a:cs typeface="Arial" panose="020B0604020202020204" pitchFamily="34" charset="0"/>
            </a:endParaRPr>
          </a:p>
        </p:txBody>
      </p:sp>
      <p:grpSp>
        <p:nvGrpSpPr>
          <p:cNvPr id="35" name="Group 6"/>
          <p:cNvGrpSpPr/>
          <p:nvPr/>
        </p:nvGrpSpPr>
        <p:grpSpPr>
          <a:xfrm>
            <a:off x="9970040" y="2977171"/>
            <a:ext cx="7320586" cy="5290530"/>
            <a:chOff x="0" y="0"/>
            <a:chExt cx="6825695" cy="1314183"/>
          </a:xfrm>
        </p:grpSpPr>
        <p:sp>
          <p:nvSpPr>
            <p:cNvPr id="36" name="Freeform 7"/>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grpSp>
        <p:nvGrpSpPr>
          <p:cNvPr id="37" name="Group 16"/>
          <p:cNvGrpSpPr/>
          <p:nvPr/>
        </p:nvGrpSpPr>
        <p:grpSpPr>
          <a:xfrm>
            <a:off x="9548354" y="2956576"/>
            <a:ext cx="7291846" cy="4734506"/>
            <a:chOff x="0" y="0"/>
            <a:chExt cx="6825695" cy="1314183"/>
          </a:xfrm>
        </p:grpSpPr>
        <p:sp>
          <p:nvSpPr>
            <p:cNvPr id="38" name="Freeform 17"/>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39" name="TextBox 27"/>
          <p:cNvSpPr txBox="1"/>
          <p:nvPr/>
        </p:nvSpPr>
        <p:spPr>
          <a:xfrm>
            <a:off x="9970040" y="3245358"/>
            <a:ext cx="6565360" cy="3841052"/>
          </a:xfrm>
          <a:prstGeom prst="rect">
            <a:avLst/>
          </a:prstGeom>
        </p:spPr>
        <p:txBody>
          <a:bodyPr wrap="square" lIns="0" tIns="0" rIns="0" bIns="0" rtlCol="0" anchor="t">
            <a:spAutoFit/>
          </a:bodyPr>
          <a:lstStyle/>
          <a:p>
            <a:pPr algn="just">
              <a:lnSpc>
                <a:spcPct val="130000"/>
              </a:lnSpc>
              <a:spcBef>
                <a:spcPct val="0"/>
              </a:spcBef>
            </a:pPr>
            <a:r>
              <a:rPr lang="en-US" sz="4800" spc="-211" smtClean="0">
                <a:solidFill>
                  <a:srgbClr val="007DD1"/>
                </a:solidFill>
                <a:latin typeface="Arial" panose="020B0604020202020204" pitchFamily="34" charset="0"/>
                <a:cs typeface="Arial" panose="020B0604020202020204" pitchFamily="34" charset="0"/>
              </a:rPr>
              <a:t>Mỗi người đều có quyền bày tỏ ý </a:t>
            </a:r>
            <a:r>
              <a:rPr lang="en-US" sz="4800" spc="-211">
                <a:solidFill>
                  <a:srgbClr val="007DD1"/>
                </a:solidFill>
                <a:latin typeface="Arial" panose="020B0604020202020204" pitchFamily="34" charset="0"/>
                <a:cs typeface="Arial" panose="020B0604020202020204" pitchFamily="34" charset="0"/>
              </a:rPr>
              <a:t>kiến của mình. Bạn Tuấn nên lắng </a:t>
            </a:r>
            <a:r>
              <a:rPr lang="en-US" sz="4800" spc="-211" smtClean="0">
                <a:solidFill>
                  <a:srgbClr val="007DD1"/>
                </a:solidFill>
                <a:latin typeface="Arial" panose="020B0604020202020204" pitchFamily="34" charset="0"/>
                <a:cs typeface="Arial" panose="020B0604020202020204" pitchFamily="34" charset="0"/>
              </a:rPr>
              <a:t>nghe các bạn nữ phát biểu.</a:t>
            </a:r>
            <a:endParaRPr lang="en-US" sz="4800" spc="-211">
              <a:solidFill>
                <a:srgbClr val="007DD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6" presetClass="entr" presetSubtype="16" fill="hold" nodeType="withEffect">
                                  <p:stCondLst>
                                    <p:cond delay="600"/>
                                  </p:stCondLst>
                                  <p:childTnLst>
                                    <p:set>
                                      <p:cBhvr>
                                        <p:cTn id="15" dur="1" fill="hold">
                                          <p:stCondLst>
                                            <p:cond delay="0"/>
                                          </p:stCondLst>
                                        </p:cTn>
                                        <p:tgtEl>
                                          <p:spTgt spid="35"/>
                                        </p:tgtEl>
                                        <p:attrNameLst>
                                          <p:attrName>style.visibility</p:attrName>
                                        </p:attrNameLst>
                                      </p:cBhvr>
                                      <p:to>
                                        <p:strVal val="visible"/>
                                      </p:to>
                                    </p:set>
                                    <p:animEffect transition="in" filter="circle(in)">
                                      <p:cBhvr>
                                        <p:cTn id="16" dur="2000"/>
                                        <p:tgtEl>
                                          <p:spTgt spid="35"/>
                                        </p:tgtEl>
                                      </p:cBhvr>
                                    </p:animEffect>
                                  </p:childTnLst>
                                </p:cTn>
                              </p:par>
                              <p:par>
                                <p:cTn id="17" presetID="6" presetClass="entr" presetSubtype="16" fill="hold" nodeType="withEffect">
                                  <p:stCondLst>
                                    <p:cond delay="60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1400"/>
                                        <p:tgtEl>
                                          <p:spTgt spid="37"/>
                                        </p:tgtEl>
                                      </p:cBhvr>
                                    </p:animEffect>
                                  </p:childTnLst>
                                </p:cTn>
                              </p:par>
                              <p:par>
                                <p:cTn id="20" presetID="6" presetClass="entr" presetSubtype="16" fill="hold" grpId="0" nodeType="withEffect">
                                  <p:stCondLst>
                                    <p:cond delay="60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508" b="15221"/>
          <a:stretch>
            <a:fillRect/>
          </a:stretch>
        </p:blipFill>
        <p:spPr>
          <a:xfrm>
            <a:off x="-35560" y="0"/>
            <a:ext cx="18288000" cy="10287000"/>
          </a:xfrm>
          <a:prstGeom prst="rect">
            <a:avLst/>
          </a:prstGeom>
        </p:spPr>
      </p:pic>
      <p:grpSp>
        <p:nvGrpSpPr>
          <p:cNvPr id="3" name="Group 3"/>
          <p:cNvGrpSpPr/>
          <p:nvPr/>
        </p:nvGrpSpPr>
        <p:grpSpPr>
          <a:xfrm rot="-814291">
            <a:off x="1815741" y="3793082"/>
            <a:ext cx="5166485" cy="5166485"/>
            <a:chOff x="0" y="0"/>
            <a:chExt cx="1624559" cy="1624559"/>
          </a:xfrm>
        </p:grpSpPr>
        <p:sp>
          <p:nvSpPr>
            <p:cNvPr id="4" name="Freeform 4"/>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FFEA63"/>
            </a:solidFill>
          </p:spPr>
        </p:sp>
      </p:grpSp>
      <p:grpSp>
        <p:nvGrpSpPr>
          <p:cNvPr id="5" name="Group 5"/>
          <p:cNvGrpSpPr/>
          <p:nvPr/>
        </p:nvGrpSpPr>
        <p:grpSpPr>
          <a:xfrm>
            <a:off x="1815741" y="3580099"/>
            <a:ext cx="5166485" cy="5166485"/>
            <a:chOff x="0" y="0"/>
            <a:chExt cx="1624559" cy="1624559"/>
          </a:xfrm>
        </p:grpSpPr>
        <p:sp>
          <p:nvSpPr>
            <p:cNvPr id="6" name="Freeform 6"/>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FFFFFF"/>
            </a:solidFill>
          </p:spPr>
        </p:sp>
      </p:grpSp>
      <p:pic>
        <p:nvPicPr>
          <p:cNvPr id="8" name="Picture 8"/>
          <p:cNvPicPr>
            <a:picLocks noChangeAspect="1"/>
          </p:cNvPicPr>
          <p:nvPr/>
        </p:nvPicPr>
        <p:blipFill>
          <a:blip r:embed="rId2" cstate="print">
            <a:alphaModFix amt="7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2193">
            <a:off x="3300408" y="3230920"/>
            <a:ext cx="1917760" cy="64245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583663">
            <a:off x="10647147" y="4377503"/>
            <a:ext cx="7058263" cy="3997642"/>
          </a:xfrm>
          <a:prstGeom prst="rect">
            <a:avLst/>
          </a:prstGeom>
        </p:spPr>
      </p:pic>
      <p:sp>
        <p:nvSpPr>
          <p:cNvPr id="14" name="AutoShape 14"/>
          <p:cNvSpPr/>
          <p:nvPr/>
        </p:nvSpPr>
        <p:spPr>
          <a:xfrm>
            <a:off x="1776955" y="1028700"/>
            <a:ext cx="14734091" cy="0"/>
          </a:xfrm>
          <a:prstGeom prst="line">
            <a:avLst/>
          </a:prstGeom>
          <a:ln w="66675" cap="rnd">
            <a:solidFill>
              <a:srgbClr val="FFEA92"/>
            </a:solidFill>
            <a:prstDash val="sysDash"/>
            <a:headEnd type="none" w="sm" len="sm"/>
            <a:tailEnd type="none" w="sm" len="sm"/>
          </a:ln>
        </p:spPr>
      </p:sp>
      <p:sp>
        <p:nvSpPr>
          <p:cNvPr id="15" name="AutoShape 15"/>
          <p:cNvSpPr/>
          <p:nvPr/>
        </p:nvSpPr>
        <p:spPr>
          <a:xfrm>
            <a:off x="1776955" y="2296939"/>
            <a:ext cx="14734091" cy="0"/>
          </a:xfrm>
          <a:prstGeom prst="line">
            <a:avLst/>
          </a:prstGeom>
          <a:ln w="66675" cap="rnd">
            <a:solidFill>
              <a:srgbClr val="FFEA92"/>
            </a:solidFill>
            <a:prstDash val="sysDash"/>
            <a:headEnd type="none" w="sm" len="sm"/>
            <a:tailEnd type="none" w="sm" len="sm"/>
          </a:ln>
        </p:spPr>
      </p:sp>
      <p:sp>
        <p:nvSpPr>
          <p:cNvPr id="16" name="TextBox 16"/>
          <p:cNvSpPr txBox="1"/>
          <p:nvPr/>
        </p:nvSpPr>
        <p:spPr>
          <a:xfrm>
            <a:off x="2263319" y="1406339"/>
            <a:ext cx="13761362" cy="559897"/>
          </a:xfrm>
          <a:prstGeom prst="rect">
            <a:avLst/>
          </a:prstGeom>
        </p:spPr>
        <p:txBody>
          <a:bodyPr wrap="square" lIns="0" tIns="0" rIns="0" bIns="0" rtlCol="0" anchor="t">
            <a:spAutoFit/>
          </a:bodyPr>
          <a:lstStyle/>
          <a:p>
            <a:pPr algn="ctr">
              <a:lnSpc>
                <a:spcPts val="4010"/>
              </a:lnSpc>
              <a:spcBef>
                <a:spcPct val="0"/>
              </a:spcBef>
            </a:pPr>
            <a:r>
              <a:rPr lang="en-US" sz="6000" b="1" spc="404" smtClean="0">
                <a:solidFill>
                  <a:srgbClr val="FFEB82"/>
                </a:solidFill>
                <a:latin typeface="Arial" panose="020B0604020202020204" pitchFamily="34" charset="0"/>
                <a:cs typeface="Arial" panose="020B0604020202020204" pitchFamily="34" charset="0"/>
              </a:rPr>
              <a:t>Hoạt động 2: Liên hệ - vận dụng</a:t>
            </a:r>
            <a:endParaRPr lang="en-US" sz="6000" b="1" spc="404">
              <a:solidFill>
                <a:srgbClr val="FFEB8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stretch>
            <a:fillRect/>
          </a:stretch>
        </p:blipFill>
        <p:spPr>
          <a:xfrm>
            <a:off x="12638333" y="3467614"/>
            <a:ext cx="3075889" cy="5648712"/>
          </a:xfrm>
          <a:prstGeom prst="rect">
            <a:avLst/>
          </a:prstGeom>
        </p:spPr>
      </p:pic>
      <p:pic>
        <p:nvPicPr>
          <p:cNvPr id="17" name="Picture 8"/>
          <p:cNvPicPr>
            <a:picLocks noChangeAspect="1"/>
          </p:cNvPicPr>
          <p:nvPr/>
        </p:nvPicPr>
        <p:blipFill>
          <a:blip r:embed="rId2" cstate="print">
            <a:alphaModFix amt="7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2193">
            <a:off x="13409717" y="3146389"/>
            <a:ext cx="1917760" cy="642450"/>
          </a:xfrm>
          <a:prstGeom prst="rect">
            <a:avLst/>
          </a:prstGeom>
        </p:spPr>
      </p:pic>
      <p:pic>
        <p:nvPicPr>
          <p:cNvPr id="10" name="Picture 9"/>
          <p:cNvPicPr>
            <a:picLocks noChangeAspect="1"/>
          </p:cNvPicPr>
          <p:nvPr/>
        </p:nvPicPr>
        <p:blipFill>
          <a:blip r:embed="rId7"/>
          <a:stretch>
            <a:fillRect/>
          </a:stretch>
        </p:blipFill>
        <p:spPr>
          <a:xfrm>
            <a:off x="1993049" y="4061967"/>
            <a:ext cx="4752975" cy="41338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1"/>
          <a:srcRect t="508" b="15221"/>
          <a:stretch>
            <a:fillRect/>
          </a:stretch>
        </p:blipFill>
        <p:spPr>
          <a:xfrm>
            <a:off x="-35560" y="0"/>
            <a:ext cx="18288000" cy="10287000"/>
          </a:xfrm>
          <a:prstGeom prst="rect">
            <a:avLst/>
          </a:prstGeom>
        </p:spPr>
      </p:pic>
      <p:grpSp>
        <p:nvGrpSpPr>
          <p:cNvPr id="3" name="Group 3"/>
          <p:cNvGrpSpPr/>
          <p:nvPr/>
        </p:nvGrpSpPr>
        <p:grpSpPr>
          <a:xfrm>
            <a:off x="1028700" y="930179"/>
            <a:ext cx="9251329" cy="3147627"/>
            <a:chOff x="0" y="0"/>
            <a:chExt cx="2706135" cy="1926860"/>
          </a:xfrm>
        </p:grpSpPr>
        <p:sp>
          <p:nvSpPr>
            <p:cNvPr id="4" name="Freeform 4"/>
            <p:cNvSpPr/>
            <p:nvPr/>
          </p:nvSpPr>
          <p:spPr>
            <a:xfrm>
              <a:off x="0" y="0"/>
              <a:ext cx="2706135" cy="1926860"/>
            </a:xfrm>
            <a:custGeom>
              <a:avLst/>
              <a:gdLst/>
              <a:ahLst/>
              <a:cxnLst/>
              <a:rect l="l" t="t" r="r" b="b"/>
              <a:pathLst>
                <a:path w="2706135" h="1926860">
                  <a:moveTo>
                    <a:pt x="2581675" y="1926860"/>
                  </a:moveTo>
                  <a:lnTo>
                    <a:pt x="124460" y="1926860"/>
                  </a:lnTo>
                  <a:cubicBezTo>
                    <a:pt x="55880" y="1926860"/>
                    <a:pt x="0" y="1870980"/>
                    <a:pt x="0" y="1802400"/>
                  </a:cubicBezTo>
                  <a:lnTo>
                    <a:pt x="0" y="124460"/>
                  </a:lnTo>
                  <a:cubicBezTo>
                    <a:pt x="0" y="55880"/>
                    <a:pt x="55880" y="0"/>
                    <a:pt x="124460" y="0"/>
                  </a:cubicBezTo>
                  <a:lnTo>
                    <a:pt x="2581675" y="0"/>
                  </a:lnTo>
                  <a:cubicBezTo>
                    <a:pt x="2650255" y="0"/>
                    <a:pt x="2706135" y="55880"/>
                    <a:pt x="2706135" y="124460"/>
                  </a:cubicBezTo>
                  <a:lnTo>
                    <a:pt x="2706135" y="1802400"/>
                  </a:lnTo>
                  <a:cubicBezTo>
                    <a:pt x="2706135" y="1870980"/>
                    <a:pt x="2650255" y="1926860"/>
                    <a:pt x="2581675" y="1926860"/>
                  </a:cubicBezTo>
                  <a:close/>
                </a:path>
              </a:pathLst>
            </a:custGeom>
            <a:solidFill>
              <a:srgbClr val="FEF9DD"/>
            </a:solidFill>
          </p:spPr>
        </p:sp>
      </p:grpSp>
      <p:pic>
        <p:nvPicPr>
          <p:cNvPr id="5" name="Picture 5"/>
          <p:cNvPicPr>
            <a:picLocks noChangeAspect="1"/>
          </p:cNvPicPr>
          <p:nvPr/>
        </p:nvPicPr>
        <p:blipFill>
          <a:blip r:embed="rId2">
            <a:alphaModFix amt="73000"/>
            <a:extLst>
              <a:ext uri="{28A0092B-C50C-407E-A947-70E740481C1C}">
                <a14:useLocalDpi xmlns:a14="http://schemas.microsoft.com/office/drawing/2010/main" val="0"/>
              </a:ext>
            </a:extLst>
          </a:blip>
          <a:srcRect/>
          <a:stretch>
            <a:fillRect/>
          </a:stretch>
        </p:blipFill>
        <p:spPr>
          <a:xfrm>
            <a:off x="4356217" y="495300"/>
            <a:ext cx="2596296" cy="86975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99439" y="4762500"/>
            <a:ext cx="6571513" cy="1646139"/>
          </a:xfrm>
          <a:prstGeom prst="rect">
            <a:avLst/>
          </a:prstGeom>
        </p:spPr>
      </p:pic>
      <p:sp>
        <p:nvSpPr>
          <p:cNvPr id="8" name="TextBox 8"/>
          <p:cNvSpPr txBox="1"/>
          <p:nvPr/>
        </p:nvSpPr>
        <p:spPr>
          <a:xfrm>
            <a:off x="1232871" y="1961849"/>
            <a:ext cx="8842988" cy="1359346"/>
          </a:xfrm>
          <a:prstGeom prst="rect">
            <a:avLst/>
          </a:prstGeom>
        </p:spPr>
        <p:txBody>
          <a:bodyPr lIns="0" tIns="0" rIns="0" bIns="0" rtlCol="0" anchor="t">
            <a:spAutoFit/>
          </a:bodyPr>
          <a:lstStyle/>
          <a:p>
            <a:pPr algn="ctr">
              <a:lnSpc>
                <a:spcPts val="5280"/>
              </a:lnSpc>
            </a:pPr>
            <a:r>
              <a:rPr lang="en-US" sz="6000" spc="-163" smtClean="0">
                <a:solidFill>
                  <a:srgbClr val="32856A"/>
                </a:solidFill>
                <a:latin typeface="Arial" panose="020B0604020202020204" pitchFamily="34" charset="0"/>
                <a:cs typeface="Arial" panose="020B0604020202020204" pitchFamily="34" charset="0"/>
              </a:rPr>
              <a:t>Những ngày nào dưới đây dành riêng cho phụ nữ?</a:t>
            </a:r>
            <a:endParaRPr lang="en-US" sz="6000" spc="-164">
              <a:solidFill>
                <a:srgbClr val="32856A"/>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30849" y="4564540"/>
            <a:ext cx="2055781" cy="5813861"/>
          </a:xfrm>
          <a:prstGeom prst="rect">
            <a:avLst/>
          </a:prstGeom>
        </p:spPr>
      </p:pic>
      <p:sp>
        <p:nvSpPr>
          <p:cNvPr id="10" name="TextBox 10"/>
          <p:cNvSpPr txBox="1"/>
          <p:nvPr/>
        </p:nvSpPr>
        <p:spPr>
          <a:xfrm>
            <a:off x="3001840" y="5174152"/>
            <a:ext cx="5093600" cy="782265"/>
          </a:xfrm>
          <a:prstGeom prst="rect">
            <a:avLst/>
          </a:prstGeom>
        </p:spPr>
        <p:txBody>
          <a:bodyPr wrap="square" lIns="0" tIns="0" rIns="0" bIns="0" rtlCol="0" anchor="t">
            <a:spAutoFit/>
          </a:bodyPr>
          <a:lstStyle/>
          <a:p>
            <a:pPr algn="ctr">
              <a:lnSpc>
                <a:spcPts val="6135"/>
              </a:lnSpc>
            </a:pPr>
            <a:r>
              <a:rPr lang="en-US" sz="5200" spc="-228" smtClean="0">
                <a:solidFill>
                  <a:srgbClr val="32856A"/>
                </a:solidFill>
                <a:latin typeface="Arial" panose="020B0604020202020204" pitchFamily="34" charset="0"/>
                <a:cs typeface="Arial" panose="020B0604020202020204" pitchFamily="34" charset="0"/>
              </a:rPr>
              <a:t>A. Ngày 8 tháng 3</a:t>
            </a:r>
            <a:endParaRPr lang="en-US" sz="5200" spc="-228">
              <a:solidFill>
                <a:srgbClr val="32856A"/>
              </a:solidFill>
              <a:latin typeface="Arial" panose="020B0604020202020204" pitchFamily="34" charset="0"/>
              <a:cs typeface="Arial" panose="020B0604020202020204" pitchFamily="34" charset="0"/>
            </a:endParaRPr>
          </a:p>
        </p:txBody>
      </p:sp>
      <p:pic>
        <p:nvPicPr>
          <p:cNvPr id="1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flipH="1">
            <a:off x="11282430" y="1745531"/>
            <a:ext cx="5542627" cy="8587169"/>
          </a:xfrm>
          <a:prstGeom prst="rect">
            <a:avLst/>
          </a:prstGeom>
        </p:spPr>
      </p:pic>
      <p:pic>
        <p:nvPicPr>
          <p:cNvPr id="1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39087" y="6522526"/>
            <a:ext cx="6571513" cy="1646139"/>
          </a:xfrm>
          <a:prstGeom prst="rect">
            <a:avLst/>
          </a:prstGeom>
        </p:spPr>
      </p:pic>
      <p:sp>
        <p:nvSpPr>
          <p:cNvPr id="14" name="TextBox 10"/>
          <p:cNvSpPr txBox="1"/>
          <p:nvPr/>
        </p:nvSpPr>
        <p:spPr>
          <a:xfrm>
            <a:off x="2819400" y="6934178"/>
            <a:ext cx="5873912" cy="782265"/>
          </a:xfrm>
          <a:prstGeom prst="rect">
            <a:avLst/>
          </a:prstGeom>
        </p:spPr>
        <p:txBody>
          <a:bodyPr wrap="square" lIns="0" tIns="0" rIns="0" bIns="0" rtlCol="0" anchor="t">
            <a:spAutoFit/>
          </a:bodyPr>
          <a:lstStyle/>
          <a:p>
            <a:pPr algn="ctr">
              <a:lnSpc>
                <a:spcPts val="6135"/>
              </a:lnSpc>
            </a:pPr>
            <a:r>
              <a:rPr lang="en-US" sz="5200" spc="-228">
                <a:solidFill>
                  <a:srgbClr val="32856A"/>
                </a:solidFill>
                <a:latin typeface="Arial" panose="020B0604020202020204" pitchFamily="34" charset="0"/>
                <a:cs typeface="Arial" panose="020B0604020202020204" pitchFamily="34" charset="0"/>
              </a:rPr>
              <a:t>B</a:t>
            </a:r>
            <a:r>
              <a:rPr lang="en-US" sz="5200" spc="-228" smtClean="0">
                <a:solidFill>
                  <a:srgbClr val="32856A"/>
                </a:solidFill>
                <a:latin typeface="Arial" panose="020B0604020202020204" pitchFamily="34" charset="0"/>
                <a:cs typeface="Arial" panose="020B0604020202020204" pitchFamily="34" charset="0"/>
              </a:rPr>
              <a:t>. Ngày 20 tháng 10</a:t>
            </a:r>
            <a:endParaRPr lang="en-US" sz="5200" spc="-228">
              <a:solidFill>
                <a:srgbClr val="32856A"/>
              </a:solidFill>
              <a:latin typeface="Arial" panose="020B0604020202020204" pitchFamily="34" charset="0"/>
              <a:cs typeface="Arial" panose="020B0604020202020204" pitchFamily="34" charset="0"/>
            </a:endParaRPr>
          </a:p>
        </p:txBody>
      </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39087" y="8401963"/>
            <a:ext cx="6571513" cy="1646139"/>
          </a:xfrm>
          <a:prstGeom prst="rect">
            <a:avLst/>
          </a:prstGeom>
        </p:spPr>
      </p:pic>
      <p:sp>
        <p:nvSpPr>
          <p:cNvPr id="16" name="TextBox 10"/>
          <p:cNvSpPr txBox="1"/>
          <p:nvPr/>
        </p:nvSpPr>
        <p:spPr>
          <a:xfrm>
            <a:off x="3041488" y="8813615"/>
            <a:ext cx="5093600" cy="782265"/>
          </a:xfrm>
          <a:prstGeom prst="rect">
            <a:avLst/>
          </a:prstGeom>
        </p:spPr>
        <p:txBody>
          <a:bodyPr wrap="square" lIns="0" tIns="0" rIns="0" bIns="0" rtlCol="0" anchor="t">
            <a:spAutoFit/>
          </a:bodyPr>
          <a:lstStyle/>
          <a:p>
            <a:pPr algn="ctr">
              <a:lnSpc>
                <a:spcPts val="6135"/>
              </a:lnSpc>
            </a:pPr>
            <a:r>
              <a:rPr lang="en-US" sz="5200" spc="-228">
                <a:solidFill>
                  <a:srgbClr val="32856A"/>
                </a:solidFill>
                <a:latin typeface="Arial" panose="020B0604020202020204" pitchFamily="34" charset="0"/>
                <a:cs typeface="Arial" panose="020B0604020202020204" pitchFamily="34" charset="0"/>
              </a:rPr>
              <a:t>C</a:t>
            </a:r>
            <a:r>
              <a:rPr lang="en-US" sz="5200" spc="-228" smtClean="0">
                <a:solidFill>
                  <a:srgbClr val="32856A"/>
                </a:solidFill>
                <a:latin typeface="Arial" panose="020B0604020202020204" pitchFamily="34" charset="0"/>
                <a:cs typeface="Arial" panose="020B0604020202020204" pitchFamily="34" charset="0"/>
              </a:rPr>
              <a:t>. Ngày 3 tháng 8</a:t>
            </a:r>
            <a:endParaRPr lang="en-US" sz="5200" spc="-228">
              <a:solidFill>
                <a:srgbClr val="32856A"/>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14">
                                            <p:txEl>
                                              <p:pRg st="0" end="0"/>
                                            </p:txEl>
                                          </p:spTgt>
                                        </p:tgtEl>
                                        <p:attrNameLst>
                                          <p:attrName>style.color</p:attrName>
                                        </p:attrNameLst>
                                      </p:cBhvr>
                                      <p:by>
                                        <p:hsl h="7200000" s="0" l="0"/>
                                      </p:by>
                                    </p:animClr>
                                    <p:animClr clrSpc="hsl" dir="cw">
                                      <p:cBhvr>
                                        <p:cTn id="7" dur="500" fill="hold"/>
                                        <p:tgtEl>
                                          <p:spTgt spid="14">
                                            <p:txEl>
                                              <p:pRg st="0" end="0"/>
                                            </p:txEl>
                                          </p:spTgt>
                                        </p:tgtEl>
                                        <p:attrNameLst>
                                          <p:attrName>fillcolor</p:attrName>
                                        </p:attrNameLst>
                                      </p:cBhvr>
                                      <p:by>
                                        <p:hsl h="7200000" s="0" l="0"/>
                                      </p:by>
                                    </p:animClr>
                                    <p:animClr clrSpc="hsl" dir="cw">
                                      <p:cBhvr>
                                        <p:cTn id="8" dur="500" fill="hold"/>
                                        <p:tgtEl>
                                          <p:spTgt spid="14">
                                            <p:txEl>
                                              <p:pRg st="0" end="0"/>
                                            </p:txEl>
                                          </p:spTgt>
                                        </p:tgtEl>
                                        <p:attrNameLst>
                                          <p:attrName>stroke.color</p:attrName>
                                        </p:attrNameLst>
                                      </p:cBhvr>
                                      <p:by>
                                        <p:hsl h="7200000" s="0" l="0"/>
                                      </p:by>
                                    </p:animClr>
                                    <p:set>
                                      <p:cBhvr>
                                        <p:cTn id="9" dur="500" fill="hold"/>
                                        <p:tgtEl>
                                          <p:spTgt spid="14">
                                            <p:txEl>
                                              <p:pRg st="0" end="0"/>
                                            </p:txEl>
                                          </p:spTgt>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10">
                                            <p:txEl>
                                              <p:pRg st="0" end="0"/>
                                            </p:txEl>
                                          </p:spTgt>
                                        </p:tgtEl>
                                        <p:attrNameLst>
                                          <p:attrName>style.color</p:attrName>
                                        </p:attrNameLst>
                                      </p:cBhvr>
                                      <p:by>
                                        <p:hsl h="7200000" s="0" l="0"/>
                                      </p:by>
                                    </p:animClr>
                                    <p:animClr clrSpc="hsl" dir="cw">
                                      <p:cBhvr>
                                        <p:cTn id="12" dur="500" fill="hold"/>
                                        <p:tgtEl>
                                          <p:spTgt spid="10">
                                            <p:txEl>
                                              <p:pRg st="0" end="0"/>
                                            </p:txEl>
                                          </p:spTgt>
                                        </p:tgtEl>
                                        <p:attrNameLst>
                                          <p:attrName>fillcolor</p:attrName>
                                        </p:attrNameLst>
                                      </p:cBhvr>
                                      <p:by>
                                        <p:hsl h="7200000" s="0" l="0"/>
                                      </p:by>
                                    </p:animClr>
                                    <p:animClr clrSpc="hsl" dir="cw">
                                      <p:cBhvr>
                                        <p:cTn id="13" dur="500" fill="hold"/>
                                        <p:tgtEl>
                                          <p:spTgt spid="10">
                                            <p:txEl>
                                              <p:pRg st="0" end="0"/>
                                            </p:txEl>
                                          </p:spTgt>
                                        </p:tgtEl>
                                        <p:attrNameLst>
                                          <p:attrName>stroke.color</p:attrName>
                                        </p:attrNameLst>
                                      </p:cBhvr>
                                      <p:by>
                                        <p:hsl h="7200000" s="0" l="0"/>
                                      </p:by>
                                    </p:animClr>
                                    <p:set>
                                      <p:cBhvr>
                                        <p:cTn id="14" dur="500" fill="hold"/>
                                        <p:tgtEl>
                                          <p:spTgt spid="1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508" b="15221"/>
          <a:stretch>
            <a:fillRect/>
          </a:stretch>
        </p:blipFill>
        <p:spPr>
          <a:xfrm>
            <a:off x="-35560" y="0"/>
            <a:ext cx="18288000" cy="1028700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201" y="3565178"/>
            <a:ext cx="13411200" cy="1578322"/>
          </a:xfrm>
          <a:prstGeom prst="rect">
            <a:avLst/>
          </a:prstGeom>
        </p:spPr>
      </p:pic>
      <p:sp>
        <p:nvSpPr>
          <p:cNvPr id="14" name="AutoShape 14"/>
          <p:cNvSpPr/>
          <p:nvPr/>
        </p:nvSpPr>
        <p:spPr>
          <a:xfrm>
            <a:off x="1776955" y="1028700"/>
            <a:ext cx="14734091" cy="0"/>
          </a:xfrm>
          <a:prstGeom prst="line">
            <a:avLst/>
          </a:prstGeom>
          <a:ln w="66675" cap="rnd">
            <a:solidFill>
              <a:srgbClr val="FFEA92"/>
            </a:solidFill>
            <a:prstDash val="sysDash"/>
            <a:headEnd type="none" w="sm" len="sm"/>
            <a:tailEnd type="none" w="sm" len="sm"/>
          </a:ln>
        </p:spPr>
      </p:sp>
      <p:sp>
        <p:nvSpPr>
          <p:cNvPr id="15" name="AutoShape 15"/>
          <p:cNvSpPr/>
          <p:nvPr/>
        </p:nvSpPr>
        <p:spPr>
          <a:xfrm>
            <a:off x="1776955" y="2296939"/>
            <a:ext cx="14734091" cy="0"/>
          </a:xfrm>
          <a:prstGeom prst="line">
            <a:avLst/>
          </a:prstGeom>
          <a:ln w="66675" cap="rnd">
            <a:solidFill>
              <a:srgbClr val="FFEA92"/>
            </a:solidFill>
            <a:prstDash val="sysDash"/>
            <a:headEnd type="none" w="sm" len="sm"/>
            <a:tailEnd type="none" w="sm" len="sm"/>
          </a:ln>
        </p:spPr>
      </p:sp>
      <p:sp>
        <p:nvSpPr>
          <p:cNvPr id="16" name="TextBox 16"/>
          <p:cNvSpPr txBox="1"/>
          <p:nvPr/>
        </p:nvSpPr>
        <p:spPr>
          <a:xfrm>
            <a:off x="2263319" y="1406339"/>
            <a:ext cx="13761362" cy="524824"/>
          </a:xfrm>
          <a:prstGeom prst="rect">
            <a:avLst/>
          </a:prstGeom>
        </p:spPr>
        <p:txBody>
          <a:bodyPr wrap="square" lIns="0" tIns="0" rIns="0" bIns="0" rtlCol="0" anchor="t">
            <a:spAutoFit/>
          </a:bodyPr>
          <a:lstStyle/>
          <a:p>
            <a:pPr algn="ctr">
              <a:lnSpc>
                <a:spcPts val="4010"/>
              </a:lnSpc>
              <a:spcBef>
                <a:spcPct val="0"/>
              </a:spcBef>
            </a:pPr>
            <a:r>
              <a:rPr lang="en-US" sz="4800" b="1" spc="404" smtClean="0">
                <a:solidFill>
                  <a:srgbClr val="FFEB82"/>
                </a:solidFill>
                <a:latin typeface="Arial" panose="020B0604020202020204" pitchFamily="34" charset="0"/>
                <a:cs typeface="Arial" panose="020B0604020202020204" pitchFamily="34" charset="0"/>
              </a:rPr>
              <a:t>Những ngày dành riêng cho phụ nữ là:</a:t>
            </a:r>
            <a:endParaRPr lang="en-US" sz="4800" b="1" spc="404">
              <a:solidFill>
                <a:srgbClr val="FFEB82"/>
              </a:solidFill>
              <a:latin typeface="Arial" panose="020B0604020202020204" pitchFamily="34" charset="0"/>
              <a:cs typeface="Arial" panose="020B0604020202020204" pitchFamily="34" charset="0"/>
            </a:endParaRPr>
          </a:p>
        </p:txBody>
      </p:sp>
      <p:sp>
        <p:nvSpPr>
          <p:cNvPr id="18" name="TextBox 10"/>
          <p:cNvSpPr txBox="1"/>
          <p:nvPr/>
        </p:nvSpPr>
        <p:spPr>
          <a:xfrm>
            <a:off x="2286000" y="3963206"/>
            <a:ext cx="11430000" cy="782265"/>
          </a:xfrm>
          <a:prstGeom prst="rect">
            <a:avLst/>
          </a:prstGeom>
        </p:spPr>
        <p:txBody>
          <a:bodyPr wrap="square" lIns="0" tIns="0" rIns="0" bIns="0" rtlCol="0" anchor="t">
            <a:spAutoFit/>
          </a:bodyPr>
          <a:lstStyle/>
          <a:p>
            <a:pPr algn="ctr">
              <a:lnSpc>
                <a:spcPts val="6135"/>
              </a:lnSpc>
            </a:pPr>
            <a:r>
              <a:rPr lang="en-US" sz="5200" spc="-228" smtClean="0">
                <a:solidFill>
                  <a:srgbClr val="32856A"/>
                </a:solidFill>
                <a:latin typeface="Arial" panose="020B0604020202020204" pitchFamily="34" charset="0"/>
                <a:cs typeface="Arial" panose="020B0604020202020204" pitchFamily="34" charset="0"/>
              </a:rPr>
              <a:t>A. Ngày 8 tháng 3 (Ngày quốc tế phụ nữ) </a:t>
            </a:r>
            <a:endParaRPr lang="en-US" sz="5200" spc="-228">
              <a:solidFill>
                <a:srgbClr val="32856A"/>
              </a:solidFill>
              <a:latin typeface="Arial" panose="020B0604020202020204" pitchFamily="34" charset="0"/>
              <a:cs typeface="Arial" panose="020B0604020202020204" pitchFamily="34" charset="0"/>
            </a:endParaRPr>
          </a:p>
        </p:txBody>
      </p:sp>
      <p:pic>
        <p:nvPicPr>
          <p:cNvPr id="19"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7042" y="5829300"/>
            <a:ext cx="13411200" cy="1578322"/>
          </a:xfrm>
          <a:prstGeom prst="rect">
            <a:avLst/>
          </a:prstGeom>
        </p:spPr>
      </p:pic>
      <p:sp>
        <p:nvSpPr>
          <p:cNvPr id="21" name="TextBox 10"/>
          <p:cNvSpPr txBox="1"/>
          <p:nvPr/>
        </p:nvSpPr>
        <p:spPr>
          <a:xfrm>
            <a:off x="2362200" y="6227328"/>
            <a:ext cx="12532359" cy="782265"/>
          </a:xfrm>
          <a:prstGeom prst="rect">
            <a:avLst/>
          </a:prstGeom>
        </p:spPr>
        <p:txBody>
          <a:bodyPr wrap="square" lIns="0" tIns="0" rIns="0" bIns="0" rtlCol="0" anchor="t">
            <a:spAutoFit/>
          </a:bodyPr>
          <a:lstStyle/>
          <a:p>
            <a:pPr algn="ctr">
              <a:lnSpc>
                <a:spcPts val="6135"/>
              </a:lnSpc>
            </a:pPr>
            <a:r>
              <a:rPr lang="en-US" sz="5200" spc="-228">
                <a:solidFill>
                  <a:srgbClr val="32856A"/>
                </a:solidFill>
                <a:latin typeface="Arial" panose="020B0604020202020204" pitchFamily="34" charset="0"/>
                <a:cs typeface="Arial" panose="020B0604020202020204" pitchFamily="34" charset="0"/>
              </a:rPr>
              <a:t>B</a:t>
            </a:r>
            <a:r>
              <a:rPr lang="en-US" sz="5200" spc="-228" smtClean="0">
                <a:solidFill>
                  <a:srgbClr val="32856A"/>
                </a:solidFill>
                <a:latin typeface="Arial" panose="020B0604020202020204" pitchFamily="34" charset="0"/>
                <a:cs typeface="Arial" panose="020B0604020202020204" pitchFamily="34" charset="0"/>
              </a:rPr>
              <a:t>. Ngày 20 tháng 10 (Ngày phụ nữ Việt Nam) </a:t>
            </a:r>
            <a:endParaRPr lang="en-US" sz="5200" spc="-228">
              <a:solidFill>
                <a:srgbClr val="32856A"/>
              </a:solidFill>
              <a:latin typeface="Arial" panose="020B0604020202020204" pitchFamily="34" charset="0"/>
              <a:cs typeface="Arial" panose="020B0604020202020204" pitchFamily="34" charset="0"/>
            </a:endParaRPr>
          </a:p>
        </p:txBody>
      </p:sp>
      <p:pic>
        <p:nvPicPr>
          <p:cNvPr id="22"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08660" y="2857500"/>
            <a:ext cx="2944368" cy="7010400"/>
          </a:xfrm>
          <a:prstGeom prst="rect">
            <a:avLst/>
          </a:prstGeom>
        </p:spPr>
      </p:pic>
      <p:pic>
        <p:nvPicPr>
          <p:cNvPr id="23"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7503745"/>
            <a:ext cx="5772044" cy="2959485"/>
          </a:xfrm>
          <a:prstGeom prst="rect">
            <a:avLst/>
          </a:prstGeom>
        </p:spPr>
      </p:pic>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508" b="15221"/>
          <a:stretch>
            <a:fillRect/>
          </a:stretch>
        </p:blipFill>
        <p:spPr>
          <a:xfrm>
            <a:off x="0" y="0"/>
            <a:ext cx="18288000" cy="10287000"/>
          </a:xfrm>
          <a:prstGeom prst="rect">
            <a:avLst/>
          </a:prstGeom>
        </p:spPr>
      </p:pic>
      <p:grpSp>
        <p:nvGrpSpPr>
          <p:cNvPr id="3" name="Group 3"/>
          <p:cNvGrpSpPr/>
          <p:nvPr/>
        </p:nvGrpSpPr>
        <p:grpSpPr>
          <a:xfrm>
            <a:off x="9144000" y="0"/>
            <a:ext cx="9144000" cy="10275802"/>
            <a:chOff x="0" y="0"/>
            <a:chExt cx="3093156" cy="3476012"/>
          </a:xfrm>
        </p:grpSpPr>
        <p:sp>
          <p:nvSpPr>
            <p:cNvPr id="4" name="Freeform 4"/>
            <p:cNvSpPr/>
            <p:nvPr/>
          </p:nvSpPr>
          <p:spPr>
            <a:xfrm>
              <a:off x="0" y="0"/>
              <a:ext cx="3093156" cy="3476012"/>
            </a:xfrm>
            <a:custGeom>
              <a:avLst/>
              <a:gdLst/>
              <a:ahLst/>
              <a:cxnLst/>
              <a:rect l="l" t="t" r="r" b="b"/>
              <a:pathLst>
                <a:path w="3093156" h="3476012">
                  <a:moveTo>
                    <a:pt x="0" y="0"/>
                  </a:moveTo>
                  <a:lnTo>
                    <a:pt x="3093156" y="0"/>
                  </a:lnTo>
                  <a:lnTo>
                    <a:pt x="3093156" y="3476012"/>
                  </a:lnTo>
                  <a:lnTo>
                    <a:pt x="0" y="3476012"/>
                  </a:lnTo>
                  <a:close/>
                </a:path>
              </a:pathLst>
            </a:custGeom>
            <a:solidFill>
              <a:srgbClr val="FFEA63"/>
            </a:solidFill>
          </p:spPr>
        </p:sp>
      </p:grpSp>
      <p:sp>
        <p:nvSpPr>
          <p:cNvPr id="7" name="AutoShape 7"/>
          <p:cNvSpPr/>
          <p:nvPr/>
        </p:nvSpPr>
        <p:spPr>
          <a:xfrm>
            <a:off x="1308295" y="1701101"/>
            <a:ext cx="6799850" cy="0"/>
          </a:xfrm>
          <a:prstGeom prst="line">
            <a:avLst/>
          </a:prstGeom>
          <a:ln w="66675" cap="rnd">
            <a:solidFill>
              <a:srgbClr val="FFEA92"/>
            </a:solidFill>
            <a:prstDash val="sysDash"/>
            <a:headEnd type="none" w="sm" len="sm"/>
            <a:tailEnd type="none" w="sm" len="sm"/>
          </a:ln>
        </p:spPr>
      </p:sp>
      <p:sp>
        <p:nvSpPr>
          <p:cNvPr id="8" name="AutoShape 8"/>
          <p:cNvSpPr/>
          <p:nvPr/>
        </p:nvSpPr>
        <p:spPr>
          <a:xfrm>
            <a:off x="1308295" y="3545055"/>
            <a:ext cx="6799850" cy="0"/>
          </a:xfrm>
          <a:prstGeom prst="line">
            <a:avLst/>
          </a:prstGeom>
          <a:ln w="66675" cap="rnd">
            <a:solidFill>
              <a:srgbClr val="FFEA92"/>
            </a:solidFill>
            <a:prstDash val="sysDash"/>
            <a:headEnd type="none" w="sm" len="sm"/>
            <a:tailEnd type="none" w="sm" len="sm"/>
          </a:ln>
        </p:spPr>
      </p:sp>
      <p:grpSp>
        <p:nvGrpSpPr>
          <p:cNvPr id="9" name="Group 9"/>
          <p:cNvGrpSpPr/>
          <p:nvPr/>
        </p:nvGrpSpPr>
        <p:grpSpPr>
          <a:xfrm>
            <a:off x="10698752" y="1655450"/>
            <a:ext cx="6674847" cy="1814003"/>
            <a:chOff x="0" y="0"/>
            <a:chExt cx="6825695" cy="1314183"/>
          </a:xfrm>
        </p:grpSpPr>
        <p:sp>
          <p:nvSpPr>
            <p:cNvPr id="10"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grpSp>
        <p:nvGrpSpPr>
          <p:cNvPr id="11" name="Group 11"/>
          <p:cNvGrpSpPr/>
          <p:nvPr/>
        </p:nvGrpSpPr>
        <p:grpSpPr>
          <a:xfrm>
            <a:off x="10698752" y="4320097"/>
            <a:ext cx="6674847" cy="1814003"/>
            <a:chOff x="0" y="0"/>
            <a:chExt cx="6825695" cy="1314183"/>
          </a:xfrm>
        </p:grpSpPr>
        <p:sp>
          <p:nvSpPr>
            <p:cNvPr id="12" name="Freeform 12"/>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grpSp>
        <p:nvGrpSpPr>
          <p:cNvPr id="13" name="Group 13"/>
          <p:cNvGrpSpPr/>
          <p:nvPr/>
        </p:nvGrpSpPr>
        <p:grpSpPr>
          <a:xfrm>
            <a:off x="10698752" y="7139497"/>
            <a:ext cx="6674847" cy="1814003"/>
            <a:chOff x="0" y="0"/>
            <a:chExt cx="6825695" cy="1314183"/>
          </a:xfrm>
        </p:grpSpPr>
        <p:sp>
          <p:nvSpPr>
            <p:cNvPr id="14" name="Freeform 14"/>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007DD1"/>
            </a:solidFill>
          </p:spPr>
        </p:sp>
      </p:grpSp>
      <p:grpSp>
        <p:nvGrpSpPr>
          <p:cNvPr id="17" name="Group 17"/>
          <p:cNvGrpSpPr/>
          <p:nvPr/>
        </p:nvGrpSpPr>
        <p:grpSpPr>
          <a:xfrm>
            <a:off x="10477731" y="1409700"/>
            <a:ext cx="6674847" cy="1814003"/>
            <a:chOff x="0" y="0"/>
            <a:chExt cx="6825695" cy="1314183"/>
          </a:xfrm>
        </p:grpSpPr>
        <p:sp>
          <p:nvSpPr>
            <p:cNvPr id="18" name="Freeform 18"/>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grpSp>
        <p:nvGrpSpPr>
          <p:cNvPr id="19" name="Group 19"/>
          <p:cNvGrpSpPr/>
          <p:nvPr/>
        </p:nvGrpSpPr>
        <p:grpSpPr>
          <a:xfrm>
            <a:off x="10477731" y="4074347"/>
            <a:ext cx="6674847" cy="1814003"/>
            <a:chOff x="0" y="0"/>
            <a:chExt cx="6825695" cy="1314183"/>
          </a:xfrm>
        </p:grpSpPr>
        <p:sp>
          <p:nvSpPr>
            <p:cNvPr id="20" name="Freeform 2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grpSp>
        <p:nvGrpSpPr>
          <p:cNvPr id="21" name="Group 21"/>
          <p:cNvGrpSpPr/>
          <p:nvPr/>
        </p:nvGrpSpPr>
        <p:grpSpPr>
          <a:xfrm>
            <a:off x="10477731" y="6893748"/>
            <a:ext cx="6674847" cy="1814003"/>
            <a:chOff x="0" y="0"/>
            <a:chExt cx="6825695" cy="1314183"/>
          </a:xfrm>
        </p:grpSpPr>
        <p:sp>
          <p:nvSpPr>
            <p:cNvPr id="22" name="Freeform 22"/>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25" name="TextBox 25"/>
          <p:cNvSpPr txBox="1"/>
          <p:nvPr/>
        </p:nvSpPr>
        <p:spPr>
          <a:xfrm>
            <a:off x="10958113" y="1897931"/>
            <a:ext cx="5649681" cy="730969"/>
          </a:xfrm>
          <a:prstGeom prst="rect">
            <a:avLst/>
          </a:prstGeom>
        </p:spPr>
        <p:txBody>
          <a:bodyPr wrap="square" lIns="0" tIns="0" rIns="0" bIns="0" rtlCol="0" anchor="t">
            <a:spAutoFit/>
          </a:bodyPr>
          <a:lstStyle/>
          <a:p>
            <a:pPr algn="ctr">
              <a:lnSpc>
                <a:spcPts val="5665"/>
              </a:lnSpc>
              <a:spcBef>
                <a:spcPct val="0"/>
              </a:spcBef>
            </a:pPr>
            <a:r>
              <a:rPr lang="en-US" sz="4800" spc="-211" smtClean="0">
                <a:solidFill>
                  <a:srgbClr val="007DD1"/>
                </a:solidFill>
                <a:latin typeface="Arial" panose="020B0604020202020204" pitchFamily="34" charset="0"/>
                <a:cs typeface="Arial" panose="020B0604020202020204" pitchFamily="34" charset="0"/>
              </a:rPr>
              <a:t>a. Hội phụ nữ.</a:t>
            </a:r>
            <a:endParaRPr lang="en-US" sz="4800" spc="-211">
              <a:solidFill>
                <a:srgbClr val="007DD1"/>
              </a:solidFill>
              <a:latin typeface="Arial" panose="020B0604020202020204" pitchFamily="34" charset="0"/>
              <a:cs typeface="Arial" panose="020B0604020202020204" pitchFamily="34" charset="0"/>
            </a:endParaRPr>
          </a:p>
        </p:txBody>
      </p:sp>
      <p:sp>
        <p:nvSpPr>
          <p:cNvPr id="26" name="TextBox 26"/>
          <p:cNvSpPr txBox="1"/>
          <p:nvPr/>
        </p:nvSpPr>
        <p:spPr>
          <a:xfrm>
            <a:off x="10958113" y="4291522"/>
            <a:ext cx="6162263" cy="1461939"/>
          </a:xfrm>
          <a:prstGeom prst="rect">
            <a:avLst/>
          </a:prstGeom>
        </p:spPr>
        <p:txBody>
          <a:bodyPr wrap="square" lIns="0" tIns="0" rIns="0" bIns="0" rtlCol="0" anchor="t">
            <a:spAutoFit/>
          </a:bodyPr>
          <a:lstStyle/>
          <a:p>
            <a:pPr algn="ctr">
              <a:lnSpc>
                <a:spcPts val="5665"/>
              </a:lnSpc>
              <a:spcBef>
                <a:spcPct val="0"/>
              </a:spcBef>
            </a:pPr>
            <a:r>
              <a:rPr lang="en-US" sz="4800" spc="-211" smtClean="0">
                <a:solidFill>
                  <a:srgbClr val="007DD1"/>
                </a:solidFill>
                <a:latin typeface="Arial" panose="020B0604020202020204" pitchFamily="34" charset="0"/>
                <a:cs typeface="Arial" panose="020B0604020202020204" pitchFamily="34" charset="0"/>
              </a:rPr>
              <a:t>b. Câu lạc bộ các nữ doanh nhân</a:t>
            </a:r>
            <a:endParaRPr lang="en-US" sz="4800" spc="-211">
              <a:solidFill>
                <a:srgbClr val="007DD1"/>
              </a:solidFill>
              <a:latin typeface="Arial" panose="020B0604020202020204" pitchFamily="34" charset="0"/>
              <a:cs typeface="Arial" panose="020B0604020202020204" pitchFamily="34" charset="0"/>
            </a:endParaRPr>
          </a:p>
        </p:txBody>
      </p:sp>
      <p:sp>
        <p:nvSpPr>
          <p:cNvPr id="27" name="TextBox 27"/>
          <p:cNvSpPr txBox="1"/>
          <p:nvPr/>
        </p:nvSpPr>
        <p:spPr>
          <a:xfrm>
            <a:off x="10958113" y="7384331"/>
            <a:ext cx="5649681" cy="730969"/>
          </a:xfrm>
          <a:prstGeom prst="rect">
            <a:avLst/>
          </a:prstGeom>
        </p:spPr>
        <p:txBody>
          <a:bodyPr wrap="square" lIns="0" tIns="0" rIns="0" bIns="0" rtlCol="0" anchor="t">
            <a:spAutoFit/>
          </a:bodyPr>
          <a:lstStyle/>
          <a:p>
            <a:pPr algn="ctr">
              <a:lnSpc>
                <a:spcPts val="5665"/>
              </a:lnSpc>
              <a:spcBef>
                <a:spcPct val="0"/>
              </a:spcBef>
            </a:pPr>
            <a:r>
              <a:rPr lang="en-US" sz="4800" spc="-211" smtClean="0">
                <a:solidFill>
                  <a:srgbClr val="007DD1"/>
                </a:solidFill>
                <a:latin typeface="Arial" panose="020B0604020202020204" pitchFamily="34" charset="0"/>
                <a:cs typeface="Arial" panose="020B0604020202020204" pitchFamily="34" charset="0"/>
              </a:rPr>
              <a:t>c. Hội sinh viên</a:t>
            </a:r>
            <a:endParaRPr lang="en-US" sz="4800" spc="-211">
              <a:solidFill>
                <a:srgbClr val="007DD1"/>
              </a:solidFill>
              <a:latin typeface="Arial" panose="020B0604020202020204" pitchFamily="34" charset="0"/>
              <a:cs typeface="Arial" panose="020B0604020202020204" pitchFamily="34" charset="0"/>
            </a:endParaRPr>
          </a:p>
        </p:txBody>
      </p:sp>
      <p:sp>
        <p:nvSpPr>
          <p:cNvPr id="32" name="TextBox 31"/>
          <p:cNvSpPr txBox="1"/>
          <p:nvPr/>
        </p:nvSpPr>
        <p:spPr>
          <a:xfrm>
            <a:off x="1050699" y="1617685"/>
            <a:ext cx="7426435" cy="1668855"/>
          </a:xfrm>
          <a:prstGeom prst="rect">
            <a:avLst/>
          </a:prstGeom>
        </p:spPr>
        <p:txBody>
          <a:bodyPr wrap="square" lIns="0" tIns="0" rIns="0" bIns="0" rtlCol="0" anchor="t">
            <a:spAutoFit/>
          </a:bodyPr>
          <a:lstStyle/>
          <a:p>
            <a:pPr algn="just">
              <a:lnSpc>
                <a:spcPct val="130000"/>
              </a:lnSpc>
            </a:pPr>
            <a:r>
              <a:rPr lang="en-US" sz="4400" b="1" smtClean="0">
                <a:solidFill>
                  <a:srgbClr val="FFEA63"/>
                </a:solidFill>
                <a:latin typeface="Arial" panose="020B0604020202020204" pitchFamily="34" charset="0"/>
                <a:cs typeface="Arial" panose="020B0604020202020204" pitchFamily="34" charset="0"/>
              </a:rPr>
              <a:t>Những tên tổ chức nào dành riêng cho phụ nữ?</a:t>
            </a:r>
            <a:endParaRPr lang="en-US" sz="4400" b="1">
              <a:solidFill>
                <a:srgbClr val="FFEA63"/>
              </a:solidFill>
              <a:latin typeface="Arial" panose="020B0604020202020204" pitchFamily="34" charset="0"/>
              <a:cs typeface="Arial" panose="020B0604020202020204" pitchFamily="34" charset="0"/>
            </a:endParaRPr>
          </a:p>
        </p:txBody>
      </p:sp>
      <p:pic>
        <p:nvPicPr>
          <p:cNvPr id="3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386415" y="3894051"/>
            <a:ext cx="5542627" cy="85871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barn(inVertical)">
                                      <p:cBhvr>
                                        <p:cTn id="23" dur="500"/>
                                        <p:tgtEl>
                                          <p:spTgt spid="2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par>
                                <p:cTn id="35" presetID="16" presetClass="entr" presetSubtype="2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mph" presetSubtype="0" fill="hold" nodeType="clickEffect">
                                  <p:stCondLst>
                                    <p:cond delay="0"/>
                                  </p:stCondLst>
                                  <p:childTnLst>
                                    <p:animClr clrSpc="hsl" dir="cw">
                                      <p:cBhvr override="childStyle">
                                        <p:cTn id="44" dur="500" fill="hold"/>
                                        <p:tgtEl>
                                          <p:spTgt spid="26">
                                            <p:txEl>
                                              <p:pRg st="0" end="0"/>
                                            </p:txEl>
                                          </p:spTgt>
                                        </p:tgtEl>
                                        <p:attrNameLst>
                                          <p:attrName>style.color</p:attrName>
                                        </p:attrNameLst>
                                      </p:cBhvr>
                                      <p:by>
                                        <p:hsl h="7200000" s="0" l="0"/>
                                      </p:by>
                                    </p:animClr>
                                    <p:animClr clrSpc="hsl" dir="cw">
                                      <p:cBhvr>
                                        <p:cTn id="45" dur="500" fill="hold"/>
                                        <p:tgtEl>
                                          <p:spTgt spid="26">
                                            <p:txEl>
                                              <p:pRg st="0" end="0"/>
                                            </p:txEl>
                                          </p:spTgt>
                                        </p:tgtEl>
                                        <p:attrNameLst>
                                          <p:attrName>fillcolor</p:attrName>
                                        </p:attrNameLst>
                                      </p:cBhvr>
                                      <p:by>
                                        <p:hsl h="7200000" s="0" l="0"/>
                                      </p:by>
                                    </p:animClr>
                                    <p:animClr clrSpc="hsl" dir="cw">
                                      <p:cBhvr>
                                        <p:cTn id="46" dur="500" fill="hold"/>
                                        <p:tgtEl>
                                          <p:spTgt spid="26">
                                            <p:txEl>
                                              <p:pRg st="0" end="0"/>
                                            </p:txEl>
                                          </p:spTgt>
                                        </p:tgtEl>
                                        <p:attrNameLst>
                                          <p:attrName>stroke.color</p:attrName>
                                        </p:attrNameLst>
                                      </p:cBhvr>
                                      <p:by>
                                        <p:hsl h="7200000" s="0" l="0"/>
                                      </p:by>
                                    </p:animClr>
                                    <p:set>
                                      <p:cBhvr>
                                        <p:cTn id="47" dur="500" fill="hold"/>
                                        <p:tgtEl>
                                          <p:spTgt spid="26">
                                            <p:txEl>
                                              <p:pRg st="0" end="0"/>
                                            </p:txEl>
                                          </p:spTgt>
                                        </p:tgtEl>
                                        <p:attrNameLst>
                                          <p:attrName>fill.type</p:attrName>
                                        </p:attrNameLst>
                                      </p:cBhvr>
                                      <p:to>
                                        <p:strVal val="solid"/>
                                      </p:to>
                                    </p:set>
                                  </p:childTnLst>
                                </p:cTn>
                              </p:par>
                              <p:par>
                                <p:cTn id="48" presetID="21" presetClass="emph" presetSubtype="0" fill="hold" nodeType="withEffect">
                                  <p:stCondLst>
                                    <p:cond delay="0"/>
                                  </p:stCondLst>
                                  <p:childTnLst>
                                    <p:animClr clrSpc="hsl" dir="cw">
                                      <p:cBhvr override="childStyle">
                                        <p:cTn id="49" dur="500" fill="hold"/>
                                        <p:tgtEl>
                                          <p:spTgt spid="25">
                                            <p:txEl>
                                              <p:pRg st="0" end="0"/>
                                            </p:txEl>
                                          </p:spTgt>
                                        </p:tgtEl>
                                        <p:attrNameLst>
                                          <p:attrName>style.color</p:attrName>
                                        </p:attrNameLst>
                                      </p:cBhvr>
                                      <p:by>
                                        <p:hsl h="7200000" s="0" l="0"/>
                                      </p:by>
                                    </p:animClr>
                                    <p:animClr clrSpc="hsl" dir="cw">
                                      <p:cBhvr>
                                        <p:cTn id="50" dur="500" fill="hold"/>
                                        <p:tgtEl>
                                          <p:spTgt spid="25">
                                            <p:txEl>
                                              <p:pRg st="0" end="0"/>
                                            </p:txEl>
                                          </p:spTgt>
                                        </p:tgtEl>
                                        <p:attrNameLst>
                                          <p:attrName>fillcolor</p:attrName>
                                        </p:attrNameLst>
                                      </p:cBhvr>
                                      <p:by>
                                        <p:hsl h="7200000" s="0" l="0"/>
                                      </p:by>
                                    </p:animClr>
                                    <p:animClr clrSpc="hsl" dir="cw">
                                      <p:cBhvr>
                                        <p:cTn id="51" dur="500" fill="hold"/>
                                        <p:tgtEl>
                                          <p:spTgt spid="25">
                                            <p:txEl>
                                              <p:pRg st="0" end="0"/>
                                            </p:txEl>
                                          </p:spTgt>
                                        </p:tgtEl>
                                        <p:attrNameLst>
                                          <p:attrName>stroke.color</p:attrName>
                                        </p:attrNameLst>
                                      </p:cBhvr>
                                      <p:by>
                                        <p:hsl h="7200000" s="0" l="0"/>
                                      </p:by>
                                    </p:animClr>
                                    <p:set>
                                      <p:cBhvr>
                                        <p:cTn id="52" dur="500" fill="hold"/>
                                        <p:tgtEl>
                                          <p:spTgt spid="2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6" grpId="0" build="allAtOnce"/>
      <p:bldP spid="27"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508" b="15221"/>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82"/>
          <a:stretch>
            <a:fillRect/>
          </a:stretch>
        </p:blipFill>
        <p:spPr>
          <a:xfrm>
            <a:off x="-96520" y="0"/>
            <a:ext cx="9044047"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311216" y="2524427"/>
            <a:ext cx="4820369" cy="1770390"/>
          </a:xfrm>
          <a:prstGeom prst="rect">
            <a:avLst/>
          </a:prstGeom>
        </p:spPr>
      </p:pic>
      <p:sp>
        <p:nvSpPr>
          <p:cNvPr id="5" name="TextBox 5"/>
          <p:cNvSpPr txBox="1"/>
          <p:nvPr/>
        </p:nvSpPr>
        <p:spPr>
          <a:xfrm>
            <a:off x="11489574" y="2705100"/>
            <a:ext cx="4738532" cy="1564531"/>
          </a:xfrm>
          <a:prstGeom prst="rect">
            <a:avLst/>
          </a:prstGeom>
        </p:spPr>
        <p:txBody>
          <a:bodyPr wrap="square" lIns="0" tIns="0" rIns="0" bIns="0" rtlCol="0" anchor="t">
            <a:spAutoFit/>
          </a:bodyPr>
          <a:lstStyle/>
          <a:p>
            <a:pPr algn="ctr">
              <a:lnSpc>
                <a:spcPts val="6135"/>
              </a:lnSpc>
              <a:spcBef>
                <a:spcPct val="0"/>
              </a:spcBef>
            </a:pPr>
            <a:r>
              <a:rPr lang="en-US" sz="5200" spc="-228" smtClean="0">
                <a:solidFill>
                  <a:srgbClr val="FFFFFF"/>
                </a:solidFill>
                <a:latin typeface="Arial" panose="020B0604020202020204" pitchFamily="34" charset="0"/>
                <a:cs typeface="Arial" panose="020B0604020202020204" pitchFamily="34" charset="0"/>
              </a:rPr>
              <a:t>Nhìn tranh đoán nhân vật</a:t>
            </a:r>
            <a:endParaRPr lang="en-US" sz="5200" spc="-228">
              <a:solidFill>
                <a:srgbClr val="FFFFFF"/>
              </a:solidFill>
              <a:latin typeface="Arial" panose="020B0604020202020204" pitchFamily="34" charset="0"/>
              <a:cs typeface="Arial" panose="020B0604020202020204" pitchFamily="34" charset="0"/>
            </a:endParaRPr>
          </a:p>
        </p:txBody>
      </p:sp>
      <p:sp>
        <p:nvSpPr>
          <p:cNvPr id="6" name="TextBox 6"/>
          <p:cNvSpPr txBox="1"/>
          <p:nvPr/>
        </p:nvSpPr>
        <p:spPr>
          <a:xfrm>
            <a:off x="8267960" y="4951179"/>
            <a:ext cx="9639040" cy="4129336"/>
          </a:xfrm>
          <a:prstGeom prst="rect">
            <a:avLst/>
          </a:prstGeom>
        </p:spPr>
        <p:txBody>
          <a:bodyPr wrap="square" lIns="0" tIns="0" rIns="0" bIns="0" rtlCol="0" anchor="t">
            <a:spAutoFit/>
          </a:bodyPr>
          <a:lstStyle/>
          <a:p>
            <a:pPr algn="just">
              <a:lnSpc>
                <a:spcPts val="4560"/>
              </a:lnSpc>
            </a:pPr>
            <a:r>
              <a:rPr lang="en-US" sz="4000" b="1" spc="87">
                <a:solidFill>
                  <a:srgbClr val="007DD1"/>
                </a:solidFill>
                <a:latin typeface="Arial" panose="020B0604020202020204" pitchFamily="34" charset="0"/>
                <a:cs typeface="Arial" panose="020B0604020202020204" pitchFamily="34" charset="0"/>
              </a:rPr>
              <a:t> </a:t>
            </a:r>
            <a:r>
              <a:rPr lang="en-US" sz="4000" b="1" spc="87" smtClean="0">
                <a:solidFill>
                  <a:srgbClr val="007DD1"/>
                </a:solidFill>
                <a:latin typeface="Arial" panose="020B0604020202020204" pitchFamily="34" charset="0"/>
                <a:cs typeface="Arial" panose="020B0604020202020204" pitchFamily="34" charset="0"/>
              </a:rPr>
              <a:t>Chị là nữ du kích trong kháng chiến chống Pháp ở Việt Nam, người có nhiều lần thực hiện các cuộc mưu sát nhắm vào các sĩ quan Pháp và những người Việt cộng tác đắc lực với chính quyền thực dân Pháp tại miền Nam Việt </a:t>
            </a:r>
            <a:r>
              <a:rPr lang="en-US" sz="4000" b="1" spc="87" smtClean="0">
                <a:solidFill>
                  <a:srgbClr val="007DD1"/>
                </a:solidFill>
                <a:latin typeface="Arial" panose="020B0604020202020204" pitchFamily="34" charset="0"/>
                <a:cs typeface="Arial" panose="020B0604020202020204" pitchFamily="34" charset="0"/>
              </a:rPr>
              <a:t>Nam.</a:t>
            </a:r>
            <a:endParaRPr lang="en-US" sz="4000" b="1" spc="-167">
              <a:solidFill>
                <a:srgbClr val="007DD1"/>
              </a:solidFill>
              <a:latin typeface="Arial" panose="020B0604020202020204" pitchFamily="34" charset="0"/>
              <a:cs typeface="Arial" panose="020B0604020202020204" pitchFamily="34" charset="0"/>
            </a:endParaRPr>
          </a:p>
        </p:txBody>
      </p:sp>
      <p:grpSp>
        <p:nvGrpSpPr>
          <p:cNvPr id="7" name="Group 7"/>
          <p:cNvGrpSpPr/>
          <p:nvPr/>
        </p:nvGrpSpPr>
        <p:grpSpPr>
          <a:xfrm rot="-814291">
            <a:off x="684491" y="2398991"/>
            <a:ext cx="5884686" cy="5884686"/>
            <a:chOff x="0" y="0"/>
            <a:chExt cx="1624559" cy="1624559"/>
          </a:xfrm>
        </p:grpSpPr>
        <p:sp>
          <p:nvSpPr>
            <p:cNvPr id="8" name="Freeform 8"/>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007DD1"/>
            </a:solidFill>
          </p:spPr>
        </p:sp>
      </p:grpSp>
      <p:grpSp>
        <p:nvGrpSpPr>
          <p:cNvPr id="9" name="Group 9"/>
          <p:cNvGrpSpPr/>
          <p:nvPr/>
        </p:nvGrpSpPr>
        <p:grpSpPr>
          <a:xfrm>
            <a:off x="795197" y="2459618"/>
            <a:ext cx="5884686" cy="5884686"/>
            <a:chOff x="0" y="0"/>
            <a:chExt cx="1624559" cy="1624559"/>
          </a:xfrm>
        </p:grpSpPr>
        <p:sp>
          <p:nvSpPr>
            <p:cNvPr id="10" name="Freeform 10"/>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FFFFFF"/>
            </a:solidFill>
          </p:spPr>
        </p:sp>
      </p:grpSp>
      <p:sp>
        <p:nvSpPr>
          <p:cNvPr id="13" name="AutoShape 14"/>
          <p:cNvSpPr/>
          <p:nvPr/>
        </p:nvSpPr>
        <p:spPr>
          <a:xfrm>
            <a:off x="1776955" y="419100"/>
            <a:ext cx="14734091" cy="0"/>
          </a:xfrm>
          <a:prstGeom prst="line">
            <a:avLst/>
          </a:prstGeom>
          <a:ln w="66675" cap="rnd">
            <a:solidFill>
              <a:schemeClr val="tx2">
                <a:lumMod val="50000"/>
              </a:schemeClr>
            </a:solidFill>
            <a:prstDash val="sysDash"/>
            <a:headEnd type="none" w="sm" len="sm"/>
            <a:tailEnd type="none" w="sm" len="sm"/>
          </a:ln>
        </p:spPr>
      </p:sp>
      <p:sp>
        <p:nvSpPr>
          <p:cNvPr id="14" name="AutoShape 15"/>
          <p:cNvSpPr/>
          <p:nvPr/>
        </p:nvSpPr>
        <p:spPr>
          <a:xfrm>
            <a:off x="1776955" y="1687339"/>
            <a:ext cx="14734091" cy="0"/>
          </a:xfrm>
          <a:prstGeom prst="line">
            <a:avLst/>
          </a:prstGeom>
          <a:ln w="66675" cap="rnd">
            <a:solidFill>
              <a:schemeClr val="tx2">
                <a:lumMod val="50000"/>
              </a:schemeClr>
            </a:solidFill>
            <a:prstDash val="sysDash"/>
            <a:headEnd type="none" w="sm" len="sm"/>
            <a:tailEnd type="none" w="sm" len="sm"/>
          </a:ln>
        </p:spPr>
      </p:sp>
      <p:sp>
        <p:nvSpPr>
          <p:cNvPr id="15" name="TextBox 16"/>
          <p:cNvSpPr txBox="1"/>
          <p:nvPr/>
        </p:nvSpPr>
        <p:spPr>
          <a:xfrm>
            <a:off x="2263319" y="796739"/>
            <a:ext cx="13761362" cy="524824"/>
          </a:xfrm>
          <a:prstGeom prst="rect">
            <a:avLst/>
          </a:prstGeom>
        </p:spPr>
        <p:txBody>
          <a:bodyPr wrap="square" lIns="0" tIns="0" rIns="0" bIns="0" rtlCol="0" anchor="t">
            <a:spAutoFit/>
          </a:bodyPr>
          <a:lstStyle/>
          <a:p>
            <a:pPr algn="ctr">
              <a:lnSpc>
                <a:spcPts val="4010"/>
              </a:lnSpc>
              <a:spcBef>
                <a:spcPct val="0"/>
              </a:spcBef>
            </a:pPr>
            <a:r>
              <a:rPr lang="en-US" sz="4800" b="1" spc="404" smtClean="0">
                <a:solidFill>
                  <a:schemeClr val="tx2"/>
                </a:solidFill>
                <a:latin typeface="Arial" panose="020B0604020202020204" pitchFamily="34" charset="0"/>
                <a:cs typeface="Arial" panose="020B0604020202020204" pitchFamily="34" charset="0"/>
              </a:rPr>
              <a:t>Hoạt động 3: Ca ngợi phụ nữ Việt Nam</a:t>
            </a:r>
            <a:endParaRPr lang="en-US" sz="4800" b="1" spc="404">
              <a:solidFill>
                <a:schemeClr val="tx2"/>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1114403" y="2631270"/>
            <a:ext cx="5241757" cy="5534845"/>
          </a:xfrm>
          <a:prstGeom prst="rect">
            <a:avLst/>
          </a:prstGeom>
        </p:spPr>
      </p:pic>
      <p:pic>
        <p:nvPicPr>
          <p:cNvPr id="1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776955" y="8841494"/>
            <a:ext cx="4840512" cy="1258033"/>
          </a:xfrm>
          <a:prstGeom prst="rect">
            <a:avLst/>
          </a:prstGeom>
        </p:spPr>
      </p:pic>
      <p:sp>
        <p:nvSpPr>
          <p:cNvPr id="17" name="TextBox 5"/>
          <p:cNvSpPr txBox="1"/>
          <p:nvPr/>
        </p:nvSpPr>
        <p:spPr>
          <a:xfrm>
            <a:off x="1609829" y="8984980"/>
            <a:ext cx="4738532" cy="782265"/>
          </a:xfrm>
          <a:prstGeom prst="rect">
            <a:avLst/>
          </a:prstGeom>
        </p:spPr>
        <p:txBody>
          <a:bodyPr wrap="square" lIns="0" tIns="0" rIns="0" bIns="0" rtlCol="0" anchor="t">
            <a:spAutoFit/>
          </a:bodyPr>
          <a:lstStyle/>
          <a:p>
            <a:pPr algn="ctr">
              <a:lnSpc>
                <a:spcPts val="6135"/>
              </a:lnSpc>
              <a:spcBef>
                <a:spcPct val="0"/>
              </a:spcBef>
            </a:pPr>
            <a:r>
              <a:rPr lang="en-US" sz="5200" spc="-228" smtClean="0">
                <a:solidFill>
                  <a:srgbClr val="FFFFFF"/>
                </a:solidFill>
                <a:latin typeface="Arial" panose="020B0604020202020204" pitchFamily="34" charset="0"/>
                <a:cs typeface="Arial" panose="020B0604020202020204" pitchFamily="34" charset="0"/>
              </a:rPr>
              <a:t>Võ Thị Sáu</a:t>
            </a:r>
            <a:endParaRPr lang="en-US" sz="5200" spc="-228">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6">
            <a:alphaModFix amt="73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2193">
            <a:off x="2645364" y="2156515"/>
            <a:ext cx="2184351" cy="7317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1"/>
          <a:srcRect t="508" b="15221"/>
          <a:stretch>
            <a:fillRect/>
          </a:stretch>
        </p:blipFill>
        <p:spPr>
          <a:xfrm>
            <a:off x="-96520" y="0"/>
            <a:ext cx="18288000" cy="10287000"/>
          </a:xfrm>
          <a:prstGeom prst="rect">
            <a:avLst/>
          </a:prstGeom>
        </p:spPr>
      </p:pic>
      <p:grpSp>
        <p:nvGrpSpPr>
          <p:cNvPr id="26" name="Group 9"/>
          <p:cNvGrpSpPr/>
          <p:nvPr/>
        </p:nvGrpSpPr>
        <p:grpSpPr>
          <a:xfrm>
            <a:off x="8402031" y="4857979"/>
            <a:ext cx="9428769" cy="2930123"/>
            <a:chOff x="0" y="0"/>
            <a:chExt cx="6825695" cy="1314183"/>
          </a:xfrm>
          <a:solidFill>
            <a:srgbClr val="FFFF00"/>
          </a:solidFill>
        </p:grpSpPr>
        <p:sp>
          <p:nvSpPr>
            <p:cNvPr id="27"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grpFill/>
          </p:spPr>
        </p:sp>
      </p:gr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82"/>
          <a:stretch>
            <a:fillRect/>
          </a:stretch>
        </p:blipFill>
        <p:spPr>
          <a:xfrm>
            <a:off x="-96520" y="0"/>
            <a:ext cx="9044047" cy="10287000"/>
          </a:xfrm>
          <a:prstGeom prst="rect">
            <a:avLst/>
          </a:prstGeom>
        </p:spPr>
      </p:pic>
      <p:grpSp>
        <p:nvGrpSpPr>
          <p:cNvPr id="7" name="Group 7"/>
          <p:cNvGrpSpPr/>
          <p:nvPr/>
        </p:nvGrpSpPr>
        <p:grpSpPr>
          <a:xfrm rot="-814291">
            <a:off x="684491" y="2398991"/>
            <a:ext cx="5884686" cy="5884686"/>
            <a:chOff x="0" y="0"/>
            <a:chExt cx="1624559" cy="1624559"/>
          </a:xfrm>
          <a:solidFill>
            <a:srgbClr val="FFFF00"/>
          </a:solidFill>
        </p:grpSpPr>
        <p:sp>
          <p:nvSpPr>
            <p:cNvPr id="8" name="Freeform 8"/>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grpFill/>
          </p:spPr>
        </p:sp>
      </p:grpSp>
      <p:grpSp>
        <p:nvGrpSpPr>
          <p:cNvPr id="9" name="Group 9"/>
          <p:cNvGrpSpPr/>
          <p:nvPr/>
        </p:nvGrpSpPr>
        <p:grpSpPr>
          <a:xfrm>
            <a:off x="795197" y="2459618"/>
            <a:ext cx="5884686" cy="5884686"/>
            <a:chOff x="0" y="0"/>
            <a:chExt cx="1624559" cy="1624559"/>
          </a:xfrm>
        </p:grpSpPr>
        <p:sp>
          <p:nvSpPr>
            <p:cNvPr id="10" name="Freeform 10"/>
            <p:cNvSpPr/>
            <p:nvPr/>
          </p:nvSpPr>
          <p:spPr>
            <a:xfrm>
              <a:off x="0" y="0"/>
              <a:ext cx="1624559" cy="1624559"/>
            </a:xfrm>
            <a:custGeom>
              <a:avLst/>
              <a:gdLst/>
              <a:ahLst/>
              <a:cxnLst/>
              <a:rect l="l" t="t" r="r" b="b"/>
              <a:pathLst>
                <a:path w="1624559" h="1624559">
                  <a:moveTo>
                    <a:pt x="0" y="0"/>
                  </a:moveTo>
                  <a:lnTo>
                    <a:pt x="1624559" y="0"/>
                  </a:lnTo>
                  <a:lnTo>
                    <a:pt x="1624559" y="1624559"/>
                  </a:lnTo>
                  <a:lnTo>
                    <a:pt x="0" y="1624559"/>
                  </a:lnTo>
                  <a:close/>
                </a:path>
              </a:pathLst>
            </a:custGeom>
            <a:solidFill>
              <a:srgbClr val="FFFFFF"/>
            </a:solidFill>
          </p:spPr>
        </p:sp>
      </p:grpSp>
      <p:sp>
        <p:nvSpPr>
          <p:cNvPr id="13" name="AutoShape 14"/>
          <p:cNvSpPr/>
          <p:nvPr/>
        </p:nvSpPr>
        <p:spPr>
          <a:xfrm>
            <a:off x="1776955" y="419100"/>
            <a:ext cx="14734091" cy="0"/>
          </a:xfrm>
          <a:prstGeom prst="line">
            <a:avLst/>
          </a:prstGeom>
          <a:ln w="66675" cap="rnd">
            <a:solidFill>
              <a:schemeClr val="tx2">
                <a:lumMod val="50000"/>
              </a:schemeClr>
            </a:solidFill>
            <a:prstDash val="sysDash"/>
            <a:headEnd type="none" w="sm" len="sm"/>
            <a:tailEnd type="none" w="sm" len="sm"/>
          </a:ln>
        </p:spPr>
      </p:sp>
      <p:sp>
        <p:nvSpPr>
          <p:cNvPr id="14" name="AutoShape 15"/>
          <p:cNvSpPr/>
          <p:nvPr/>
        </p:nvSpPr>
        <p:spPr>
          <a:xfrm>
            <a:off x="1776955" y="1687339"/>
            <a:ext cx="14734091" cy="0"/>
          </a:xfrm>
          <a:prstGeom prst="line">
            <a:avLst/>
          </a:prstGeom>
          <a:ln w="66675" cap="rnd">
            <a:solidFill>
              <a:schemeClr val="tx2">
                <a:lumMod val="50000"/>
              </a:schemeClr>
            </a:solidFill>
            <a:prstDash val="sysDash"/>
            <a:headEnd type="none" w="sm" len="sm"/>
            <a:tailEnd type="none" w="sm" len="sm"/>
          </a:ln>
        </p:spPr>
      </p:sp>
      <p:sp>
        <p:nvSpPr>
          <p:cNvPr id="15" name="TextBox 16"/>
          <p:cNvSpPr txBox="1"/>
          <p:nvPr/>
        </p:nvSpPr>
        <p:spPr>
          <a:xfrm>
            <a:off x="2263319" y="796739"/>
            <a:ext cx="13761362" cy="524824"/>
          </a:xfrm>
          <a:prstGeom prst="rect">
            <a:avLst/>
          </a:prstGeom>
        </p:spPr>
        <p:txBody>
          <a:bodyPr wrap="square" lIns="0" tIns="0" rIns="0" bIns="0" rtlCol="0" anchor="t">
            <a:spAutoFit/>
          </a:bodyPr>
          <a:lstStyle/>
          <a:p>
            <a:pPr algn="ctr">
              <a:lnSpc>
                <a:spcPts val="4010"/>
              </a:lnSpc>
              <a:spcBef>
                <a:spcPct val="0"/>
              </a:spcBef>
            </a:pPr>
            <a:endParaRPr lang="en-US" sz="4800" b="1" spc="404">
              <a:solidFill>
                <a:schemeClr val="tx2"/>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97579" y="8747095"/>
            <a:ext cx="4840512" cy="1258033"/>
          </a:xfrm>
          <a:prstGeom prst="rect">
            <a:avLst/>
          </a:prstGeom>
          <a:solidFill>
            <a:srgbClr val="FFFF00"/>
          </a:solidFill>
        </p:spPr>
      </p:pic>
      <p:sp>
        <p:nvSpPr>
          <p:cNvPr id="17" name="TextBox 5"/>
          <p:cNvSpPr txBox="1"/>
          <p:nvPr/>
        </p:nvSpPr>
        <p:spPr>
          <a:xfrm>
            <a:off x="1890868" y="8984980"/>
            <a:ext cx="4738532" cy="782265"/>
          </a:xfrm>
          <a:prstGeom prst="rect">
            <a:avLst/>
          </a:prstGeom>
        </p:spPr>
        <p:txBody>
          <a:bodyPr wrap="square" lIns="0" tIns="0" rIns="0" bIns="0" rtlCol="0" anchor="t">
            <a:spAutoFit/>
          </a:bodyPr>
          <a:lstStyle/>
          <a:p>
            <a:pPr algn="ctr">
              <a:lnSpc>
                <a:spcPts val="6135"/>
              </a:lnSpc>
              <a:spcBef>
                <a:spcPct val="0"/>
              </a:spcBef>
            </a:pPr>
            <a:r>
              <a:rPr lang="en-US" sz="5400" spc="-228" smtClean="0">
                <a:solidFill>
                  <a:srgbClr val="FFC000"/>
                </a:solidFill>
                <a:latin typeface="Arial" panose="020B0604020202020204" pitchFamily="34" charset="0"/>
                <a:cs typeface="Arial" panose="020B0604020202020204" pitchFamily="34" charset="0"/>
              </a:rPr>
              <a:t>Nguyễn Thị Định</a:t>
            </a:r>
            <a:endParaRPr lang="en-US" sz="5400" spc="-228">
              <a:solidFill>
                <a:srgbClr val="FFC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5">
            <a:alphaModFix amt="73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92193">
            <a:off x="2645364" y="2156515"/>
            <a:ext cx="2184351" cy="731758"/>
          </a:xfrm>
          <a:prstGeom prst="rect">
            <a:avLst/>
          </a:prstGeom>
        </p:spPr>
      </p:pic>
      <p:grpSp>
        <p:nvGrpSpPr>
          <p:cNvPr id="20" name="Group 9"/>
          <p:cNvGrpSpPr/>
          <p:nvPr/>
        </p:nvGrpSpPr>
        <p:grpSpPr>
          <a:xfrm>
            <a:off x="10508021" y="2569850"/>
            <a:ext cx="6674847" cy="1814003"/>
            <a:chOff x="0" y="0"/>
            <a:chExt cx="6825695" cy="1314183"/>
          </a:xfrm>
          <a:solidFill>
            <a:srgbClr val="FFFF00"/>
          </a:solidFill>
        </p:grpSpPr>
        <p:sp>
          <p:nvSpPr>
            <p:cNvPr id="21"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grpFill/>
          </p:spPr>
        </p:sp>
      </p:grpSp>
      <p:grpSp>
        <p:nvGrpSpPr>
          <p:cNvPr id="22" name="Group 17"/>
          <p:cNvGrpSpPr/>
          <p:nvPr/>
        </p:nvGrpSpPr>
        <p:grpSpPr>
          <a:xfrm>
            <a:off x="10254761" y="2362796"/>
            <a:ext cx="6674847" cy="1814003"/>
            <a:chOff x="0" y="0"/>
            <a:chExt cx="6825695" cy="1314183"/>
          </a:xfrm>
        </p:grpSpPr>
        <p:sp>
          <p:nvSpPr>
            <p:cNvPr id="23" name="Freeform 18"/>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grpSp>
        <p:nvGrpSpPr>
          <p:cNvPr id="24" name="Group 17"/>
          <p:cNvGrpSpPr/>
          <p:nvPr/>
        </p:nvGrpSpPr>
        <p:grpSpPr>
          <a:xfrm>
            <a:off x="8041350" y="4824516"/>
            <a:ext cx="9484650" cy="2522923"/>
            <a:chOff x="-163238" y="0"/>
            <a:chExt cx="6988933" cy="847046"/>
          </a:xfrm>
        </p:grpSpPr>
        <p:sp>
          <p:nvSpPr>
            <p:cNvPr id="25" name="Freeform 18"/>
            <p:cNvSpPr/>
            <p:nvPr/>
          </p:nvSpPr>
          <p:spPr>
            <a:xfrm>
              <a:off x="-163238" y="0"/>
              <a:ext cx="6988933" cy="84704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6" name="TextBox 6"/>
          <p:cNvSpPr txBox="1"/>
          <p:nvPr/>
        </p:nvSpPr>
        <p:spPr>
          <a:xfrm>
            <a:off x="8267960" y="5278785"/>
            <a:ext cx="9029440" cy="1769715"/>
          </a:xfrm>
          <a:prstGeom prst="rect">
            <a:avLst/>
          </a:prstGeom>
          <a:noFill/>
        </p:spPr>
        <p:txBody>
          <a:bodyPr wrap="square" lIns="0" tIns="0" rIns="0" bIns="0" rtlCol="0" anchor="t">
            <a:spAutoFit/>
          </a:bodyPr>
          <a:lstStyle/>
          <a:p>
            <a:pPr algn="just">
              <a:lnSpc>
                <a:spcPts val="4560"/>
              </a:lnSpc>
            </a:pPr>
            <a:r>
              <a:rPr lang="en-US" sz="4000" b="1" spc="87">
                <a:solidFill>
                  <a:srgbClr val="007DD1"/>
                </a:solidFill>
                <a:latin typeface="Arial" panose="020B0604020202020204" pitchFamily="34" charset="0"/>
                <a:cs typeface="Arial" panose="020B0604020202020204" pitchFamily="34" charset="0"/>
              </a:rPr>
              <a:t> </a:t>
            </a:r>
            <a:r>
              <a:rPr lang="en-US" sz="4400" b="1" spc="87" smtClean="0">
                <a:solidFill>
                  <a:srgbClr val="007DD1"/>
                </a:solidFill>
                <a:latin typeface="Arial" panose="020B0604020202020204" pitchFamily="34" charset="0"/>
                <a:cs typeface="Arial" panose="020B0604020202020204" pitchFamily="34" charset="0"/>
              </a:rPr>
              <a:t>Bà </a:t>
            </a:r>
            <a:r>
              <a:rPr lang="vi-VN" sz="4400" b="1" spc="87" smtClean="0">
                <a:solidFill>
                  <a:srgbClr val="007DD1"/>
                </a:solidFill>
                <a:latin typeface="Arial" panose="020B0604020202020204" pitchFamily="34" charset="0"/>
                <a:cs typeface="Arial" panose="020B0604020202020204" pitchFamily="34" charset="0"/>
              </a:rPr>
              <a:t>là nữ Thiếu tướng Quân đội nhân dân Việt Nam đầu tiên và nữ chính trị gia Việt Nam</a:t>
            </a:r>
            <a:r>
              <a:rPr lang="en-US" sz="4400" b="1" spc="87" smtClean="0">
                <a:solidFill>
                  <a:srgbClr val="007DD1"/>
                </a:solidFill>
                <a:latin typeface="Arial" panose="020B0604020202020204" pitchFamily="34" charset="0"/>
                <a:cs typeface="Arial" panose="020B0604020202020204" pitchFamily="34" charset="0"/>
              </a:rPr>
              <a:t>.</a:t>
            </a:r>
            <a:endParaRPr lang="en-US" sz="4400" b="1" spc="87">
              <a:solidFill>
                <a:srgbClr val="007DD1"/>
              </a:solidFill>
              <a:latin typeface="Arial" panose="020B0604020202020204" pitchFamily="34" charset="0"/>
              <a:cs typeface="Arial" panose="020B0604020202020204" pitchFamily="34" charset="0"/>
            </a:endParaRPr>
          </a:p>
        </p:txBody>
      </p:sp>
      <p:sp>
        <p:nvSpPr>
          <p:cNvPr id="29" name="TextBox 16"/>
          <p:cNvSpPr txBox="1"/>
          <p:nvPr/>
        </p:nvSpPr>
        <p:spPr>
          <a:xfrm>
            <a:off x="2415719" y="800100"/>
            <a:ext cx="13761362" cy="524824"/>
          </a:xfrm>
          <a:prstGeom prst="rect">
            <a:avLst/>
          </a:prstGeom>
        </p:spPr>
        <p:txBody>
          <a:bodyPr wrap="square" lIns="0" tIns="0" rIns="0" bIns="0" rtlCol="0" anchor="t">
            <a:spAutoFit/>
          </a:bodyPr>
          <a:lstStyle/>
          <a:p>
            <a:pPr algn="ctr">
              <a:lnSpc>
                <a:spcPts val="4010"/>
              </a:lnSpc>
              <a:spcBef>
                <a:spcPct val="0"/>
              </a:spcBef>
            </a:pPr>
            <a:r>
              <a:rPr lang="en-US" sz="4800" b="1" spc="404" smtClean="0">
                <a:solidFill>
                  <a:srgbClr val="FFC000"/>
                </a:solidFill>
                <a:latin typeface="Arial" panose="020B0604020202020204" pitchFamily="34" charset="0"/>
                <a:cs typeface="Arial" panose="020B0604020202020204" pitchFamily="34" charset="0"/>
              </a:rPr>
              <a:t>Hoạt động 3: Ca ngợi phụ nữ Việt Nam</a:t>
            </a:r>
            <a:endParaRPr lang="en-US" sz="4800" b="1" spc="404">
              <a:solidFill>
                <a:srgbClr val="FFC000"/>
              </a:solidFill>
              <a:latin typeface="Arial" panose="020B0604020202020204" pitchFamily="34" charset="0"/>
              <a:cs typeface="Arial" panose="020B0604020202020204" pitchFamily="34" charset="0"/>
            </a:endParaRPr>
          </a:p>
        </p:txBody>
      </p:sp>
      <p:sp>
        <p:nvSpPr>
          <p:cNvPr id="30" name="TextBox 5"/>
          <p:cNvSpPr txBox="1"/>
          <p:nvPr/>
        </p:nvSpPr>
        <p:spPr>
          <a:xfrm>
            <a:off x="11353800" y="2435969"/>
            <a:ext cx="4738532" cy="1564531"/>
          </a:xfrm>
          <a:prstGeom prst="rect">
            <a:avLst/>
          </a:prstGeom>
        </p:spPr>
        <p:txBody>
          <a:bodyPr wrap="square" lIns="0" tIns="0" rIns="0" bIns="0" rtlCol="0" anchor="t">
            <a:spAutoFit/>
          </a:bodyPr>
          <a:lstStyle/>
          <a:p>
            <a:pPr algn="ctr">
              <a:lnSpc>
                <a:spcPts val="6135"/>
              </a:lnSpc>
              <a:spcBef>
                <a:spcPct val="0"/>
              </a:spcBef>
            </a:pPr>
            <a:r>
              <a:rPr lang="en-US" sz="6000" spc="-228" smtClean="0">
                <a:solidFill>
                  <a:schemeClr val="tx2"/>
                </a:solidFill>
                <a:latin typeface="Arial" panose="020B0604020202020204" pitchFamily="34" charset="0"/>
                <a:cs typeface="Arial" panose="020B0604020202020204" pitchFamily="34" charset="0"/>
              </a:rPr>
              <a:t>Nhìn tranh đoán nhân vật</a:t>
            </a:r>
            <a:endParaRPr lang="en-US" sz="6000" spc="-228">
              <a:solidFill>
                <a:schemeClr val="tx2"/>
              </a:solidFill>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7"/>
          <a:stretch>
            <a:fillRect/>
          </a:stretch>
        </p:blipFill>
        <p:spPr>
          <a:xfrm>
            <a:off x="1131042" y="2942878"/>
            <a:ext cx="5309527" cy="4617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ircle(in)">
                                      <p:cBhvr>
                                        <p:cTn id="26" dur="2000"/>
                                        <p:tgtEl>
                                          <p:spTgt spid="26"/>
                                        </p:tgtEl>
                                      </p:cBhvr>
                                    </p:animEffect>
                                  </p:childTnLst>
                                </p:cTn>
                              </p:par>
                              <p:par>
                                <p:cTn id="27" presetID="6"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1"/>
          <a:srcRect t="508" b="15221"/>
          <a:stretch>
            <a:fillRect/>
          </a:stretch>
        </p:blipFill>
        <p:spPr>
          <a:xfrm>
            <a:off x="-96520" y="0"/>
            <a:ext cx="18288000" cy="10287000"/>
          </a:xfrm>
          <a:prstGeom prst="rect">
            <a:avLst/>
          </a:prstGeom>
        </p:spPr>
      </p:pic>
      <p:grpSp>
        <p:nvGrpSpPr>
          <p:cNvPr id="26" name="Group 9"/>
          <p:cNvGrpSpPr/>
          <p:nvPr/>
        </p:nvGrpSpPr>
        <p:grpSpPr>
          <a:xfrm>
            <a:off x="8077200" y="2476500"/>
            <a:ext cx="9428769" cy="2419121"/>
            <a:chOff x="0" y="0"/>
            <a:chExt cx="6825695" cy="1314183"/>
          </a:xfrm>
          <a:solidFill>
            <a:srgbClr val="FFFF00"/>
          </a:solidFill>
        </p:grpSpPr>
        <p:sp>
          <p:nvSpPr>
            <p:cNvPr id="27"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C000"/>
            </a:solidFill>
          </p:spPr>
        </p:sp>
      </p:gr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082"/>
          <a:stretch>
            <a:fillRect/>
          </a:stretch>
        </p:blipFill>
        <p:spPr>
          <a:xfrm>
            <a:off x="-96520" y="0"/>
            <a:ext cx="9044047" cy="10287000"/>
          </a:xfrm>
          <a:prstGeom prst="rect">
            <a:avLst/>
          </a:prstGeom>
        </p:spPr>
      </p:pic>
      <p:sp>
        <p:nvSpPr>
          <p:cNvPr id="13" name="AutoShape 14"/>
          <p:cNvSpPr/>
          <p:nvPr/>
        </p:nvSpPr>
        <p:spPr>
          <a:xfrm>
            <a:off x="1776955" y="419100"/>
            <a:ext cx="14734091" cy="0"/>
          </a:xfrm>
          <a:prstGeom prst="line">
            <a:avLst/>
          </a:prstGeom>
          <a:ln w="66675" cap="rnd">
            <a:solidFill>
              <a:schemeClr val="tx2">
                <a:lumMod val="50000"/>
              </a:schemeClr>
            </a:solidFill>
            <a:prstDash val="sysDash"/>
            <a:headEnd type="none" w="sm" len="sm"/>
            <a:tailEnd type="none" w="sm" len="sm"/>
          </a:ln>
        </p:spPr>
      </p:sp>
      <p:sp>
        <p:nvSpPr>
          <p:cNvPr id="14" name="AutoShape 15"/>
          <p:cNvSpPr/>
          <p:nvPr/>
        </p:nvSpPr>
        <p:spPr>
          <a:xfrm>
            <a:off x="1776955" y="1687339"/>
            <a:ext cx="14734091" cy="0"/>
          </a:xfrm>
          <a:prstGeom prst="line">
            <a:avLst/>
          </a:prstGeom>
          <a:ln w="66675" cap="rnd">
            <a:solidFill>
              <a:schemeClr val="tx2">
                <a:lumMod val="50000"/>
              </a:schemeClr>
            </a:solidFill>
            <a:prstDash val="sysDash"/>
            <a:headEnd type="none" w="sm" len="sm"/>
            <a:tailEnd type="none" w="sm" len="sm"/>
          </a:ln>
        </p:spPr>
      </p:sp>
      <p:sp>
        <p:nvSpPr>
          <p:cNvPr id="15" name="TextBox 16"/>
          <p:cNvSpPr txBox="1"/>
          <p:nvPr/>
        </p:nvSpPr>
        <p:spPr>
          <a:xfrm>
            <a:off x="2263319" y="796739"/>
            <a:ext cx="13761362" cy="524824"/>
          </a:xfrm>
          <a:prstGeom prst="rect">
            <a:avLst/>
          </a:prstGeom>
        </p:spPr>
        <p:txBody>
          <a:bodyPr wrap="square" lIns="0" tIns="0" rIns="0" bIns="0" rtlCol="0" anchor="t">
            <a:spAutoFit/>
          </a:bodyPr>
          <a:lstStyle/>
          <a:p>
            <a:pPr algn="ctr">
              <a:lnSpc>
                <a:spcPts val="4010"/>
              </a:lnSpc>
              <a:spcBef>
                <a:spcPct val="0"/>
              </a:spcBef>
            </a:pPr>
            <a:endParaRPr lang="en-US" sz="4800" b="1" spc="404">
              <a:solidFill>
                <a:schemeClr val="tx2"/>
              </a:solidFill>
              <a:latin typeface="Arial" panose="020B0604020202020204" pitchFamily="34" charset="0"/>
              <a:cs typeface="Arial" panose="020B0604020202020204" pitchFamily="34" charset="0"/>
            </a:endParaRPr>
          </a:p>
        </p:txBody>
      </p:sp>
      <p:grpSp>
        <p:nvGrpSpPr>
          <p:cNvPr id="20" name="Group 9"/>
          <p:cNvGrpSpPr/>
          <p:nvPr/>
        </p:nvGrpSpPr>
        <p:grpSpPr>
          <a:xfrm>
            <a:off x="451090" y="2146251"/>
            <a:ext cx="6674847" cy="1814003"/>
            <a:chOff x="0" y="0"/>
            <a:chExt cx="6825695" cy="1314183"/>
          </a:xfrm>
          <a:solidFill>
            <a:srgbClr val="FFFF00"/>
          </a:solidFill>
        </p:grpSpPr>
        <p:sp>
          <p:nvSpPr>
            <p:cNvPr id="21"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grpFill/>
          </p:spPr>
        </p:sp>
      </p:grpSp>
      <p:grpSp>
        <p:nvGrpSpPr>
          <p:cNvPr id="22" name="Group 17"/>
          <p:cNvGrpSpPr/>
          <p:nvPr/>
        </p:nvGrpSpPr>
        <p:grpSpPr>
          <a:xfrm>
            <a:off x="304800" y="1943100"/>
            <a:ext cx="6674847" cy="1814003"/>
            <a:chOff x="0" y="0"/>
            <a:chExt cx="6825695" cy="1314183"/>
          </a:xfrm>
        </p:grpSpPr>
        <p:sp>
          <p:nvSpPr>
            <p:cNvPr id="23" name="Freeform 18"/>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grpSp>
        <p:nvGrpSpPr>
          <p:cNvPr id="24" name="Group 17"/>
          <p:cNvGrpSpPr/>
          <p:nvPr/>
        </p:nvGrpSpPr>
        <p:grpSpPr>
          <a:xfrm>
            <a:off x="8041350" y="2628900"/>
            <a:ext cx="9484650" cy="2136439"/>
            <a:chOff x="-163238" y="0"/>
            <a:chExt cx="6988933" cy="847046"/>
          </a:xfrm>
        </p:grpSpPr>
        <p:sp>
          <p:nvSpPr>
            <p:cNvPr id="25" name="Freeform 18"/>
            <p:cNvSpPr/>
            <p:nvPr/>
          </p:nvSpPr>
          <p:spPr>
            <a:xfrm>
              <a:off x="-163238" y="0"/>
              <a:ext cx="6988933" cy="84704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6" name="TextBox 6"/>
          <p:cNvSpPr txBox="1"/>
          <p:nvPr/>
        </p:nvSpPr>
        <p:spPr>
          <a:xfrm>
            <a:off x="8267960" y="2795484"/>
            <a:ext cx="9029440" cy="1769715"/>
          </a:xfrm>
          <a:prstGeom prst="rect">
            <a:avLst/>
          </a:prstGeom>
          <a:noFill/>
        </p:spPr>
        <p:txBody>
          <a:bodyPr wrap="square" lIns="0" tIns="0" rIns="0" bIns="0" rtlCol="0" anchor="t">
            <a:spAutoFit/>
          </a:bodyPr>
          <a:lstStyle/>
          <a:p>
            <a:pPr algn="just">
              <a:lnSpc>
                <a:spcPts val="4560"/>
              </a:lnSpc>
            </a:pPr>
            <a:r>
              <a:rPr lang="vi-VN" sz="4000" spc="87" smtClean="0">
                <a:solidFill>
                  <a:srgbClr val="007DD1"/>
                </a:solidFill>
                <a:latin typeface="Arial" panose="020B0604020202020204" pitchFamily="34" charset="0"/>
                <a:cs typeface="Arial" panose="020B0604020202020204" pitchFamily="34" charset="0"/>
              </a:rPr>
              <a:t>1.</a:t>
            </a:r>
            <a:r>
              <a:rPr lang="en-US" sz="4000" spc="87" smtClean="0">
                <a:solidFill>
                  <a:srgbClr val="007DD1"/>
                </a:solidFill>
                <a:latin typeface="Arial" panose="020B0604020202020204" pitchFamily="34" charset="0"/>
                <a:cs typeface="Arial" panose="020B0604020202020204" pitchFamily="34" charset="0"/>
              </a:rPr>
              <a:t> </a:t>
            </a:r>
            <a:r>
              <a:rPr lang="vi-VN" sz="4000" spc="87" smtClean="0">
                <a:solidFill>
                  <a:srgbClr val="007DD1"/>
                </a:solidFill>
                <a:latin typeface="Arial" panose="020B0604020202020204" pitchFamily="34" charset="0"/>
                <a:cs typeface="Arial" panose="020B0604020202020204" pitchFamily="34" charset="0"/>
              </a:rPr>
              <a:t>Non </a:t>
            </a:r>
            <a:r>
              <a:rPr lang="vi-VN" sz="4000" spc="87">
                <a:solidFill>
                  <a:srgbClr val="007DD1"/>
                </a:solidFill>
                <a:latin typeface="Arial" panose="020B0604020202020204" pitchFamily="34" charset="0"/>
                <a:cs typeface="Arial" panose="020B0604020202020204" pitchFamily="34" charset="0"/>
              </a:rPr>
              <a:t>sông gấm vóc Việt Nam do phụ nữ ta trẻ cũng như già, ra sức dệt thêu mà thêm tốt đẹp, </a:t>
            </a:r>
            <a:r>
              <a:rPr lang="vi-VN" sz="4000" spc="87">
                <a:solidFill>
                  <a:srgbClr val="007DD1"/>
                </a:solidFill>
                <a:latin typeface="Arial" panose="020B0604020202020204" pitchFamily="34" charset="0"/>
                <a:cs typeface="Arial" panose="020B0604020202020204" pitchFamily="34" charset="0"/>
              </a:rPr>
              <a:t>rực </a:t>
            </a:r>
            <a:r>
              <a:rPr lang="vi-VN" sz="4000" spc="87" smtClean="0">
                <a:solidFill>
                  <a:srgbClr val="007DD1"/>
                </a:solidFill>
                <a:latin typeface="Arial" panose="020B0604020202020204" pitchFamily="34" charset="0"/>
                <a:cs typeface="Arial" panose="020B0604020202020204" pitchFamily="34" charset="0"/>
              </a:rPr>
              <a:t>rỡ</a:t>
            </a:r>
            <a:r>
              <a:rPr lang="en-US" sz="4000" spc="87" smtClean="0">
                <a:solidFill>
                  <a:srgbClr val="007DD1"/>
                </a:solidFill>
                <a:latin typeface="Arial" panose="020B0604020202020204" pitchFamily="34" charset="0"/>
                <a:cs typeface="Arial" panose="020B0604020202020204" pitchFamily="34" charset="0"/>
              </a:rPr>
              <a:t>.</a:t>
            </a:r>
            <a:endParaRPr lang="en-US" sz="4000" spc="87">
              <a:solidFill>
                <a:srgbClr val="007DD1"/>
              </a:solidFill>
              <a:latin typeface="Arial" panose="020B0604020202020204" pitchFamily="34" charset="0"/>
              <a:cs typeface="Arial" panose="020B0604020202020204" pitchFamily="34" charset="0"/>
            </a:endParaRPr>
          </a:p>
        </p:txBody>
      </p:sp>
      <p:sp>
        <p:nvSpPr>
          <p:cNvPr id="29" name="TextBox 16"/>
          <p:cNvSpPr txBox="1"/>
          <p:nvPr/>
        </p:nvSpPr>
        <p:spPr>
          <a:xfrm>
            <a:off x="2415719" y="800100"/>
            <a:ext cx="13761362" cy="524824"/>
          </a:xfrm>
          <a:prstGeom prst="rect">
            <a:avLst/>
          </a:prstGeom>
        </p:spPr>
        <p:txBody>
          <a:bodyPr wrap="square" lIns="0" tIns="0" rIns="0" bIns="0" rtlCol="0" anchor="t">
            <a:spAutoFit/>
          </a:bodyPr>
          <a:lstStyle/>
          <a:p>
            <a:pPr algn="ctr">
              <a:lnSpc>
                <a:spcPts val="4010"/>
              </a:lnSpc>
              <a:spcBef>
                <a:spcPct val="0"/>
              </a:spcBef>
            </a:pPr>
            <a:r>
              <a:rPr lang="en-US" sz="4800" b="1" spc="404" smtClean="0">
                <a:solidFill>
                  <a:srgbClr val="FFC000"/>
                </a:solidFill>
                <a:latin typeface="Arial" panose="020B0604020202020204" pitchFamily="34" charset="0"/>
                <a:cs typeface="Arial" panose="020B0604020202020204" pitchFamily="34" charset="0"/>
              </a:rPr>
              <a:t>Hoạt động 3: Ca ngợi phụ nữ Việt Nam</a:t>
            </a:r>
            <a:endParaRPr lang="en-US" sz="4800" b="1" spc="404">
              <a:solidFill>
                <a:srgbClr val="FFC000"/>
              </a:solidFill>
              <a:latin typeface="Arial" panose="020B0604020202020204" pitchFamily="34" charset="0"/>
              <a:cs typeface="Arial" panose="020B0604020202020204" pitchFamily="34" charset="0"/>
            </a:endParaRPr>
          </a:p>
        </p:txBody>
      </p:sp>
      <p:sp>
        <p:nvSpPr>
          <p:cNvPr id="30" name="TextBox 5"/>
          <p:cNvSpPr txBox="1"/>
          <p:nvPr/>
        </p:nvSpPr>
        <p:spPr>
          <a:xfrm>
            <a:off x="558060" y="2016273"/>
            <a:ext cx="6468557" cy="1564531"/>
          </a:xfrm>
          <a:prstGeom prst="rect">
            <a:avLst/>
          </a:prstGeom>
        </p:spPr>
        <p:txBody>
          <a:bodyPr wrap="square" lIns="0" tIns="0" rIns="0" bIns="0" rtlCol="0" anchor="t">
            <a:spAutoFit/>
          </a:bodyPr>
          <a:lstStyle/>
          <a:p>
            <a:pPr algn="ctr">
              <a:lnSpc>
                <a:spcPts val="6135"/>
              </a:lnSpc>
              <a:spcBef>
                <a:spcPct val="0"/>
              </a:spcBef>
            </a:pPr>
            <a:r>
              <a:rPr lang="en-US" sz="5400" spc="-228" smtClean="0">
                <a:solidFill>
                  <a:schemeClr val="tx2"/>
                </a:solidFill>
                <a:latin typeface="Arial" panose="020B0604020202020204" pitchFamily="34" charset="0"/>
                <a:cs typeface="Arial" panose="020B0604020202020204" pitchFamily="34" charset="0"/>
              </a:rPr>
              <a:t>Những câu nói </a:t>
            </a:r>
            <a:endParaRPr lang="en-US" sz="5400" spc="-228" smtClean="0">
              <a:solidFill>
                <a:schemeClr val="tx2"/>
              </a:solidFill>
              <a:latin typeface="Arial" panose="020B0604020202020204" pitchFamily="34" charset="0"/>
              <a:cs typeface="Arial" panose="020B0604020202020204" pitchFamily="34" charset="0"/>
            </a:endParaRPr>
          </a:p>
          <a:p>
            <a:pPr algn="ctr">
              <a:lnSpc>
                <a:spcPts val="6135"/>
              </a:lnSpc>
              <a:spcBef>
                <a:spcPct val="0"/>
              </a:spcBef>
            </a:pPr>
            <a:r>
              <a:rPr lang="en-US" sz="5400" spc="-228" smtClean="0">
                <a:solidFill>
                  <a:schemeClr val="tx2"/>
                </a:solidFill>
                <a:latin typeface="Arial" panose="020B0604020202020204" pitchFamily="34" charset="0"/>
                <a:cs typeface="Arial" panose="020B0604020202020204" pitchFamily="34" charset="0"/>
              </a:rPr>
              <a:t>của Bác Hồ về phụ nữ</a:t>
            </a:r>
            <a:endParaRPr lang="en-US" sz="5400" spc="-228">
              <a:solidFill>
                <a:schemeClr val="tx2"/>
              </a:solidFill>
              <a:latin typeface="Arial" panose="020B0604020202020204" pitchFamily="34" charset="0"/>
              <a:cs typeface="Arial" panose="020B0604020202020204" pitchFamily="34" charset="0"/>
            </a:endParaRPr>
          </a:p>
        </p:txBody>
      </p:sp>
      <p:grpSp>
        <p:nvGrpSpPr>
          <p:cNvPr id="36" name="Group 9"/>
          <p:cNvGrpSpPr/>
          <p:nvPr/>
        </p:nvGrpSpPr>
        <p:grpSpPr>
          <a:xfrm>
            <a:off x="494751" y="4381500"/>
            <a:ext cx="13050519" cy="5565691"/>
            <a:chOff x="0" y="0"/>
            <a:chExt cx="6825695" cy="1314183"/>
          </a:xfrm>
          <a:solidFill>
            <a:srgbClr val="FFFF00"/>
          </a:solidFill>
        </p:grpSpPr>
        <p:sp>
          <p:nvSpPr>
            <p:cNvPr id="37"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C000"/>
            </a:solidFill>
          </p:spPr>
        </p:sp>
      </p:grpSp>
      <p:grpSp>
        <p:nvGrpSpPr>
          <p:cNvPr id="38" name="Group 17"/>
          <p:cNvGrpSpPr/>
          <p:nvPr/>
        </p:nvGrpSpPr>
        <p:grpSpPr>
          <a:xfrm>
            <a:off x="210270" y="4711922"/>
            <a:ext cx="13122464" cy="5235269"/>
            <a:chOff x="-163238" y="0"/>
            <a:chExt cx="6988933" cy="847046"/>
          </a:xfrm>
        </p:grpSpPr>
        <p:sp>
          <p:nvSpPr>
            <p:cNvPr id="39" name="Freeform 18"/>
            <p:cNvSpPr/>
            <p:nvPr/>
          </p:nvSpPr>
          <p:spPr>
            <a:xfrm>
              <a:off x="-163238" y="0"/>
              <a:ext cx="6988933" cy="84704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40" name="TextBox 6"/>
          <p:cNvSpPr txBox="1"/>
          <p:nvPr/>
        </p:nvSpPr>
        <p:spPr>
          <a:xfrm>
            <a:off x="665480" y="5144864"/>
            <a:ext cx="11965390" cy="4719241"/>
          </a:xfrm>
          <a:prstGeom prst="rect">
            <a:avLst/>
          </a:prstGeom>
          <a:noFill/>
        </p:spPr>
        <p:txBody>
          <a:bodyPr wrap="square" lIns="0" tIns="0" rIns="0" bIns="0" rtlCol="0" anchor="t">
            <a:spAutoFit/>
          </a:bodyPr>
          <a:lstStyle/>
          <a:p>
            <a:pPr algn="just">
              <a:lnSpc>
                <a:spcPts val="4560"/>
              </a:lnSpc>
            </a:pPr>
            <a:r>
              <a:rPr lang="vi-VN" sz="4000" spc="87">
                <a:solidFill>
                  <a:srgbClr val="007DD1"/>
                </a:solidFill>
                <a:latin typeface="Arial" panose="020B0604020202020204" pitchFamily="34" charset="0"/>
                <a:cs typeface="Arial" panose="020B0604020202020204" pitchFamily="34" charset="0"/>
              </a:rPr>
              <a:t>2. Nói phụ nữ là nói phân nửa xã hội. Nếu không giải phóng phụ nữ thì không giải phóng một nửa loài người. Nếu không giải phóng phụ nữ là xây dựng chủ nghĩa xã hội chỉ một </a:t>
            </a:r>
            <a:r>
              <a:rPr lang="vi-VN" sz="4000" spc="87">
                <a:solidFill>
                  <a:srgbClr val="007DD1"/>
                </a:solidFill>
                <a:latin typeface="Arial" panose="020B0604020202020204" pitchFamily="34" charset="0"/>
                <a:cs typeface="Arial" panose="020B0604020202020204" pitchFamily="34" charset="0"/>
              </a:rPr>
              <a:t>nửa</a:t>
            </a:r>
            <a:r>
              <a:rPr lang="vi-VN" sz="4000" spc="87">
                <a:solidFill>
                  <a:srgbClr val="007DD1"/>
                </a:solidFill>
                <a:latin typeface="Arial" panose="020B0604020202020204" pitchFamily="34" charset="0"/>
                <a:cs typeface="Arial" panose="020B0604020202020204" pitchFamily="34" charset="0"/>
              </a:rPr>
              <a:t>.</a:t>
            </a:r>
            <a:r>
              <a:rPr lang="vi-VN" sz="4000" spc="87">
                <a:solidFill>
                  <a:srgbClr val="007DD1"/>
                </a:solidFill>
                <a:latin typeface="Arial" panose="020B0604020202020204" pitchFamily="34" charset="0"/>
                <a:cs typeface="Arial" panose="020B0604020202020204" pitchFamily="34" charset="0"/>
              </a:rPr>
              <a:t> </a:t>
            </a:r>
            <a:r>
              <a:rPr lang="vi-VN" sz="4000" spc="87">
                <a:solidFill>
                  <a:srgbClr val="007DD1"/>
                </a:solidFill>
                <a:latin typeface="Arial" panose="020B0604020202020204" pitchFamily="34" charset="0"/>
                <a:cs typeface="Arial" panose="020B0604020202020204" pitchFamily="34" charset="0"/>
              </a:rPr>
              <a:t> </a:t>
            </a:r>
            <a:endParaRPr lang="en-US" sz="4000" spc="87" smtClean="0">
              <a:solidFill>
                <a:srgbClr val="007DD1"/>
              </a:solidFill>
              <a:latin typeface="Arial" panose="020B0604020202020204" pitchFamily="34" charset="0"/>
              <a:cs typeface="Arial" panose="020B0604020202020204" pitchFamily="34" charset="0"/>
            </a:endParaRPr>
          </a:p>
          <a:p>
            <a:pPr algn="just">
              <a:lnSpc>
                <a:spcPts val="4560"/>
              </a:lnSpc>
            </a:pPr>
            <a:r>
              <a:rPr lang="en-US" sz="4000" spc="87">
                <a:solidFill>
                  <a:srgbClr val="007DD1"/>
                </a:solidFill>
                <a:latin typeface="Arial" panose="020B0604020202020204" pitchFamily="34" charset="0"/>
                <a:cs typeface="Arial" panose="020B0604020202020204" pitchFamily="34" charset="0"/>
              </a:rPr>
              <a:t> </a:t>
            </a:r>
            <a:r>
              <a:rPr lang="en-US" sz="4000" spc="87" smtClean="0">
                <a:solidFill>
                  <a:srgbClr val="007DD1"/>
                </a:solidFill>
                <a:latin typeface="Arial" panose="020B0604020202020204" pitchFamily="34" charset="0"/>
                <a:cs typeface="Arial" panose="020B0604020202020204" pitchFamily="34" charset="0"/>
              </a:rPr>
              <a:t>   </a:t>
            </a:r>
            <a:r>
              <a:rPr lang="vi-VN" sz="4000" spc="87" smtClean="0">
                <a:solidFill>
                  <a:srgbClr val="007DD1"/>
                </a:solidFill>
                <a:latin typeface="Arial" panose="020B0604020202020204" pitchFamily="34" charset="0"/>
                <a:cs typeface="Arial" panose="020B0604020202020204" pitchFamily="34" charset="0"/>
              </a:rPr>
              <a:t>... </a:t>
            </a:r>
            <a:r>
              <a:rPr lang="vi-VN" sz="4000" spc="87">
                <a:solidFill>
                  <a:srgbClr val="007DD1"/>
                </a:solidFill>
                <a:latin typeface="Arial" panose="020B0604020202020204" pitchFamily="34" charset="0"/>
                <a:cs typeface="Arial" panose="020B0604020202020204" pitchFamily="34" charset="0"/>
              </a:rPr>
              <a:t>Về phần mình, chị em phụ nữ không nên ngồi chờ Chính phủ, chờ Đảng ra chỉ thị giải phóng cho mình, mà tự mình phải tự cường, phải đấu tranh.</a:t>
            </a:r>
            <a:endParaRPr lang="en-US" sz="4000" spc="87">
              <a:solidFill>
                <a:srgbClr val="007DD1"/>
              </a:solidFill>
              <a:latin typeface="Arial" panose="020B0604020202020204" pitchFamily="34" charset="0"/>
              <a:cs typeface="Arial" panose="020B0604020202020204" pitchFamily="34" charset="0"/>
            </a:endParaRPr>
          </a:p>
        </p:txBody>
      </p:sp>
      <p:grpSp>
        <p:nvGrpSpPr>
          <p:cNvPr id="41" name="Group 9"/>
          <p:cNvGrpSpPr/>
          <p:nvPr/>
        </p:nvGrpSpPr>
        <p:grpSpPr>
          <a:xfrm>
            <a:off x="8195740" y="6245562"/>
            <a:ext cx="9428769" cy="3031559"/>
            <a:chOff x="0" y="0"/>
            <a:chExt cx="6825695" cy="1314183"/>
          </a:xfrm>
          <a:solidFill>
            <a:srgbClr val="FFFF00"/>
          </a:solidFill>
        </p:grpSpPr>
        <p:sp>
          <p:nvSpPr>
            <p:cNvPr id="42" name="Freeform 10"/>
            <p:cNvSpPr/>
            <p:nvPr/>
          </p:nvSpPr>
          <p:spPr>
            <a:xfrm>
              <a:off x="0" y="0"/>
              <a:ext cx="6825695" cy="1314183"/>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C000"/>
            </a:solidFill>
          </p:spPr>
        </p:sp>
      </p:grpSp>
      <p:grpSp>
        <p:nvGrpSpPr>
          <p:cNvPr id="43" name="Group 17"/>
          <p:cNvGrpSpPr/>
          <p:nvPr/>
        </p:nvGrpSpPr>
        <p:grpSpPr>
          <a:xfrm>
            <a:off x="8193750" y="6406818"/>
            <a:ext cx="9484650" cy="2690809"/>
            <a:chOff x="-163238" y="0"/>
            <a:chExt cx="6988933" cy="794076"/>
          </a:xfrm>
        </p:grpSpPr>
        <p:sp>
          <p:nvSpPr>
            <p:cNvPr id="44" name="Freeform 18"/>
            <p:cNvSpPr/>
            <p:nvPr/>
          </p:nvSpPr>
          <p:spPr>
            <a:xfrm>
              <a:off x="-163238" y="0"/>
              <a:ext cx="6988933" cy="79407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45" name="TextBox 6"/>
          <p:cNvSpPr txBox="1"/>
          <p:nvPr/>
        </p:nvSpPr>
        <p:spPr>
          <a:xfrm>
            <a:off x="8493572" y="6631694"/>
            <a:ext cx="9029440" cy="2359620"/>
          </a:xfrm>
          <a:prstGeom prst="rect">
            <a:avLst/>
          </a:prstGeom>
          <a:noFill/>
        </p:spPr>
        <p:txBody>
          <a:bodyPr wrap="square" lIns="0" tIns="0" rIns="0" bIns="0" rtlCol="0" anchor="t">
            <a:spAutoFit/>
          </a:bodyPr>
          <a:lstStyle/>
          <a:p>
            <a:pPr algn="just">
              <a:lnSpc>
                <a:spcPts val="4560"/>
              </a:lnSpc>
            </a:pPr>
            <a:r>
              <a:rPr lang="en-US" sz="4000" spc="87" smtClean="0">
                <a:solidFill>
                  <a:srgbClr val="007DD1"/>
                </a:solidFill>
                <a:latin typeface="Arial" panose="020B0604020202020204" pitchFamily="34" charset="0"/>
                <a:cs typeface="Arial" panose="020B0604020202020204" pitchFamily="34" charset="0"/>
              </a:rPr>
              <a:t>3. </a:t>
            </a:r>
            <a:r>
              <a:rPr lang="vi-VN" sz="4000" spc="87" smtClean="0">
                <a:solidFill>
                  <a:srgbClr val="007DD1"/>
                </a:solidFill>
                <a:latin typeface="Arial" panose="020B0604020202020204" pitchFamily="34" charset="0"/>
                <a:cs typeface="Arial" panose="020B0604020202020204" pitchFamily="34" charset="0"/>
              </a:rPr>
              <a:t>Phụ </a:t>
            </a:r>
            <a:r>
              <a:rPr lang="vi-VN" sz="4000" spc="87">
                <a:solidFill>
                  <a:srgbClr val="007DD1"/>
                </a:solidFill>
                <a:latin typeface="Arial" panose="020B0604020202020204" pitchFamily="34" charset="0"/>
                <a:cs typeface="Arial" panose="020B0604020202020204" pitchFamily="34" charset="0"/>
              </a:rPr>
              <a:t>nữ cũng là người chủ nước nhà. Để xứng đáng là người chủ thì chị em phải ra sức tăng gia sản xuất, thực hành tiết kiệm...</a:t>
            </a:r>
            <a:endParaRPr lang="en-US" sz="4000" spc="87">
              <a:solidFill>
                <a:srgbClr val="007DD1"/>
              </a:solidFill>
              <a:latin typeface="Arial" panose="020B0604020202020204" pitchFamily="34" charset="0"/>
              <a:cs typeface="Arial" panose="020B0604020202020204" pitchFamily="34" charset="0"/>
            </a:endParaRPr>
          </a:p>
        </p:txBody>
      </p:sp>
      <p:grpSp>
        <p:nvGrpSpPr>
          <p:cNvPr id="47" name="Group 17"/>
          <p:cNvGrpSpPr/>
          <p:nvPr/>
        </p:nvGrpSpPr>
        <p:grpSpPr>
          <a:xfrm>
            <a:off x="3737491" y="5077440"/>
            <a:ext cx="10399050" cy="2294682"/>
            <a:chOff x="-163238" y="0"/>
            <a:chExt cx="6988933" cy="794076"/>
          </a:xfrm>
        </p:grpSpPr>
        <p:sp>
          <p:nvSpPr>
            <p:cNvPr id="48" name="Freeform 18"/>
            <p:cNvSpPr/>
            <p:nvPr/>
          </p:nvSpPr>
          <p:spPr>
            <a:xfrm>
              <a:off x="-163238" y="0"/>
              <a:ext cx="6988933" cy="794076"/>
            </a:xfrm>
            <a:custGeom>
              <a:avLst/>
              <a:gdLst/>
              <a:ahLst/>
              <a:cxnLst/>
              <a:rect l="l" t="t" r="r" b="b"/>
              <a:pathLst>
                <a:path w="6825695" h="1314183">
                  <a:moveTo>
                    <a:pt x="6701234" y="1314183"/>
                  </a:moveTo>
                  <a:lnTo>
                    <a:pt x="124460" y="1314183"/>
                  </a:lnTo>
                  <a:cubicBezTo>
                    <a:pt x="55880" y="1314183"/>
                    <a:pt x="0" y="1258303"/>
                    <a:pt x="0" y="1189723"/>
                  </a:cubicBezTo>
                  <a:lnTo>
                    <a:pt x="0" y="124460"/>
                  </a:lnTo>
                  <a:cubicBezTo>
                    <a:pt x="0" y="55880"/>
                    <a:pt x="55880" y="0"/>
                    <a:pt x="124460" y="0"/>
                  </a:cubicBezTo>
                  <a:lnTo>
                    <a:pt x="6701234" y="0"/>
                  </a:lnTo>
                  <a:cubicBezTo>
                    <a:pt x="6769815" y="0"/>
                    <a:pt x="6825695" y="55880"/>
                    <a:pt x="6825695" y="124460"/>
                  </a:cubicBezTo>
                  <a:lnTo>
                    <a:pt x="6825695" y="1189723"/>
                  </a:lnTo>
                  <a:cubicBezTo>
                    <a:pt x="6825695" y="1258303"/>
                    <a:pt x="6769815" y="1314183"/>
                    <a:pt x="6701234" y="1314183"/>
                  </a:cubicBezTo>
                  <a:close/>
                </a:path>
              </a:pathLst>
            </a:custGeom>
            <a:solidFill>
              <a:srgbClr val="FFFFFF"/>
            </a:solidFill>
          </p:spPr>
        </p:sp>
      </p:grpSp>
      <p:sp>
        <p:nvSpPr>
          <p:cNvPr id="46" name="TextBox 6"/>
          <p:cNvSpPr txBox="1"/>
          <p:nvPr/>
        </p:nvSpPr>
        <p:spPr>
          <a:xfrm>
            <a:off x="4134683" y="5685059"/>
            <a:ext cx="9695067" cy="1179810"/>
          </a:xfrm>
          <a:prstGeom prst="rect">
            <a:avLst/>
          </a:prstGeom>
          <a:noFill/>
        </p:spPr>
        <p:txBody>
          <a:bodyPr wrap="square" lIns="0" tIns="0" rIns="0" bIns="0" rtlCol="0" anchor="t">
            <a:spAutoFit/>
          </a:bodyPr>
          <a:lstStyle/>
          <a:p>
            <a:pPr algn="just">
              <a:lnSpc>
                <a:spcPts val="4560"/>
              </a:lnSpc>
            </a:pPr>
            <a:r>
              <a:rPr lang="en-US" sz="4000" b="1" spc="87" smtClean="0">
                <a:solidFill>
                  <a:schemeClr val="tx2"/>
                </a:solidFill>
                <a:latin typeface="Arial" panose="020B0604020202020204" pitchFamily="34" charset="0"/>
                <a:cs typeface="Arial" panose="020B0604020202020204" pitchFamily="34" charset="0"/>
              </a:rPr>
              <a:t>Qua những câu nói đó ta thấy được Bác Hồ là người rất tôn trọng phụ nữ.</a:t>
            </a:r>
            <a:endParaRPr lang="en-US" sz="4000" b="1" spc="87">
              <a:solidFill>
                <a:schemeClr val="tx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6"/>
                                        </p:tgtEl>
                                        <p:attrNameLst>
                                          <p:attrName>ppt_x</p:attrName>
                                        </p:attrNameLst>
                                      </p:cBhvr>
                                      <p:tavLst>
                                        <p:tav tm="0">
                                          <p:val>
                                            <p:strVal val="ppt_x"/>
                                          </p:val>
                                        </p:tav>
                                        <p:tav tm="100000">
                                          <p:val>
                                            <p:strVal val="ppt_x"/>
                                          </p:val>
                                        </p:tav>
                                      </p:tavLst>
                                    </p:anim>
                                    <p:anim calcmode="lin" valueType="num">
                                      <p:cBhvr additive="base">
                                        <p:cTn id="35" dur="500"/>
                                        <p:tgtEl>
                                          <p:spTgt spid="26"/>
                                        </p:tgtEl>
                                        <p:attrNameLst>
                                          <p:attrName>ppt_y</p:attrName>
                                        </p:attrNameLst>
                                      </p:cBhvr>
                                      <p:tavLst>
                                        <p:tav tm="0">
                                          <p:val>
                                            <p:strVal val="ppt_y"/>
                                          </p:val>
                                        </p:tav>
                                        <p:tav tm="100000">
                                          <p:val>
                                            <p:strVal val="1+ppt_h/2"/>
                                          </p:val>
                                        </p:tav>
                                      </p:tavLst>
                                    </p:anim>
                                    <p:set>
                                      <p:cBhvr>
                                        <p:cTn id="36" dur="1" fill="hold">
                                          <p:stCondLst>
                                            <p:cond delay="499"/>
                                          </p:stCondLst>
                                        </p:cTn>
                                        <p:tgtEl>
                                          <p:spTgt spid="26"/>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24"/>
                                        </p:tgtEl>
                                        <p:attrNameLst>
                                          <p:attrName>ppt_x</p:attrName>
                                        </p:attrNameLst>
                                      </p:cBhvr>
                                      <p:tavLst>
                                        <p:tav tm="0">
                                          <p:val>
                                            <p:strVal val="ppt_x"/>
                                          </p:val>
                                        </p:tav>
                                        <p:tav tm="100000">
                                          <p:val>
                                            <p:strVal val="ppt_x"/>
                                          </p:val>
                                        </p:tav>
                                      </p:tavLst>
                                    </p:anim>
                                    <p:anim calcmode="lin" valueType="num">
                                      <p:cBhvr additive="base">
                                        <p:cTn id="39" dur="500"/>
                                        <p:tgtEl>
                                          <p:spTgt spid="24"/>
                                        </p:tgtEl>
                                        <p:attrNameLst>
                                          <p:attrName>ppt_y</p:attrName>
                                        </p:attrNameLst>
                                      </p:cBhvr>
                                      <p:tavLst>
                                        <p:tav tm="0">
                                          <p:val>
                                            <p:strVal val="ppt_y"/>
                                          </p:val>
                                        </p:tav>
                                        <p:tav tm="100000">
                                          <p:val>
                                            <p:strVal val="1+ppt_h/2"/>
                                          </p:val>
                                        </p:tav>
                                      </p:tavLst>
                                    </p:anim>
                                    <p:set>
                                      <p:cBhvr>
                                        <p:cTn id="40" dur="1" fill="hold">
                                          <p:stCondLst>
                                            <p:cond delay="499"/>
                                          </p:stCondLst>
                                        </p:cTn>
                                        <p:tgtEl>
                                          <p:spTgt spid="24"/>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36"/>
                                        </p:tgtEl>
                                      </p:cBhvr>
                                    </p:animEffect>
                                    <p:anim calcmode="lin" valueType="num">
                                      <p:cBhvr>
                                        <p:cTn id="63" dur="1000"/>
                                        <p:tgtEl>
                                          <p:spTgt spid="36"/>
                                        </p:tgtEl>
                                        <p:attrNameLst>
                                          <p:attrName>ppt_x</p:attrName>
                                        </p:attrNameLst>
                                      </p:cBhvr>
                                      <p:tavLst>
                                        <p:tav tm="0">
                                          <p:val>
                                            <p:strVal val="ppt_x"/>
                                          </p:val>
                                        </p:tav>
                                        <p:tav tm="100000">
                                          <p:val>
                                            <p:strVal val="ppt_x"/>
                                          </p:val>
                                        </p:tav>
                                      </p:tavLst>
                                    </p:anim>
                                    <p:anim calcmode="lin" valueType="num">
                                      <p:cBhvr>
                                        <p:cTn id="64" dur="1000"/>
                                        <p:tgtEl>
                                          <p:spTgt spid="36"/>
                                        </p:tgtEl>
                                        <p:attrNameLst>
                                          <p:attrName>ppt_y</p:attrName>
                                        </p:attrNameLst>
                                      </p:cBhvr>
                                      <p:tavLst>
                                        <p:tav tm="0">
                                          <p:val>
                                            <p:strVal val="ppt_y"/>
                                          </p:val>
                                        </p:tav>
                                        <p:tav tm="100000">
                                          <p:val>
                                            <p:strVal val="ppt_y+.1"/>
                                          </p:val>
                                        </p:tav>
                                      </p:tavLst>
                                    </p:anim>
                                    <p:set>
                                      <p:cBhvr>
                                        <p:cTn id="65" dur="1" fill="hold">
                                          <p:stCondLst>
                                            <p:cond delay="999"/>
                                          </p:stCondLst>
                                        </p:cTn>
                                        <p:tgtEl>
                                          <p:spTgt spid="36"/>
                                        </p:tgtEl>
                                        <p:attrNameLst>
                                          <p:attrName>style.visibility</p:attrName>
                                        </p:attrNameLst>
                                      </p:cBhvr>
                                      <p:to>
                                        <p:strVal val="hidden"/>
                                      </p:to>
                                    </p:set>
                                  </p:childTnLst>
                                </p:cTn>
                              </p:par>
                              <p:par>
                                <p:cTn id="66" presetID="42" presetClass="exit" presetSubtype="0" fill="hold" nodeType="withEffect">
                                  <p:stCondLst>
                                    <p:cond delay="0"/>
                                  </p:stCondLst>
                                  <p:childTnLst>
                                    <p:animEffect transition="out" filter="fade">
                                      <p:cBhvr>
                                        <p:cTn id="67" dur="1000"/>
                                        <p:tgtEl>
                                          <p:spTgt spid="38"/>
                                        </p:tgtEl>
                                      </p:cBhvr>
                                    </p:animEffect>
                                    <p:anim calcmode="lin" valueType="num">
                                      <p:cBhvr>
                                        <p:cTn id="68" dur="1000"/>
                                        <p:tgtEl>
                                          <p:spTgt spid="38"/>
                                        </p:tgtEl>
                                        <p:attrNameLst>
                                          <p:attrName>ppt_x</p:attrName>
                                        </p:attrNameLst>
                                      </p:cBhvr>
                                      <p:tavLst>
                                        <p:tav tm="0">
                                          <p:val>
                                            <p:strVal val="ppt_x"/>
                                          </p:val>
                                        </p:tav>
                                        <p:tav tm="100000">
                                          <p:val>
                                            <p:strVal val="ppt_x"/>
                                          </p:val>
                                        </p:tav>
                                      </p:tavLst>
                                    </p:anim>
                                    <p:anim calcmode="lin" valueType="num">
                                      <p:cBhvr>
                                        <p:cTn id="69" dur="1000"/>
                                        <p:tgtEl>
                                          <p:spTgt spid="38"/>
                                        </p:tgtEl>
                                        <p:attrNameLst>
                                          <p:attrName>ppt_y</p:attrName>
                                        </p:attrNameLst>
                                      </p:cBhvr>
                                      <p:tavLst>
                                        <p:tav tm="0">
                                          <p:val>
                                            <p:strVal val="ppt_y"/>
                                          </p:val>
                                        </p:tav>
                                        <p:tav tm="100000">
                                          <p:val>
                                            <p:strVal val="ppt_y+.1"/>
                                          </p:val>
                                        </p:tav>
                                      </p:tavLst>
                                    </p:anim>
                                    <p:set>
                                      <p:cBhvr>
                                        <p:cTn id="70" dur="1" fill="hold">
                                          <p:stCondLst>
                                            <p:cond delay="999"/>
                                          </p:stCondLst>
                                        </p:cTn>
                                        <p:tgtEl>
                                          <p:spTgt spid="38"/>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40"/>
                                        </p:tgtEl>
                                      </p:cBhvr>
                                    </p:animEffect>
                                    <p:anim calcmode="lin" valueType="num">
                                      <p:cBhvr>
                                        <p:cTn id="73" dur="1000"/>
                                        <p:tgtEl>
                                          <p:spTgt spid="40"/>
                                        </p:tgtEl>
                                        <p:attrNameLst>
                                          <p:attrName>ppt_x</p:attrName>
                                        </p:attrNameLst>
                                      </p:cBhvr>
                                      <p:tavLst>
                                        <p:tav tm="0">
                                          <p:val>
                                            <p:strVal val="ppt_x"/>
                                          </p:val>
                                        </p:tav>
                                        <p:tav tm="100000">
                                          <p:val>
                                            <p:strVal val="ppt_x"/>
                                          </p:val>
                                        </p:tav>
                                      </p:tavLst>
                                    </p:anim>
                                    <p:anim calcmode="lin" valueType="num">
                                      <p:cBhvr>
                                        <p:cTn id="74" dur="1000"/>
                                        <p:tgtEl>
                                          <p:spTgt spid="40"/>
                                        </p:tgtEl>
                                        <p:attrNameLst>
                                          <p:attrName>ppt_y</p:attrName>
                                        </p:attrNameLst>
                                      </p:cBhvr>
                                      <p:tavLst>
                                        <p:tav tm="0">
                                          <p:val>
                                            <p:strVal val="ppt_y"/>
                                          </p:val>
                                        </p:tav>
                                        <p:tav tm="100000">
                                          <p:val>
                                            <p:strVal val="ppt_y+.1"/>
                                          </p:val>
                                        </p:tav>
                                      </p:tavLst>
                                    </p:anim>
                                    <p:set>
                                      <p:cBhvr>
                                        <p:cTn id="75" dur="1" fill="hold">
                                          <p:stCondLst>
                                            <p:cond delay="999"/>
                                          </p:stCondLst>
                                        </p:cTn>
                                        <p:tgtEl>
                                          <p:spTgt spid="4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par>
                                <p:cTn id="81" presetID="16" presetClass="entr" presetSubtype="21"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barn(inVertical)">
                                      <p:cBhvr>
                                        <p:cTn id="83" dur="500"/>
                                        <p:tgtEl>
                                          <p:spTgt spid="43"/>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barn(inVertic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xit" presetSubtype="0" fill="hold" nodeType="clickEffect">
                                  <p:stCondLst>
                                    <p:cond delay="0"/>
                                  </p:stCondLst>
                                  <p:childTnLst>
                                    <p:animEffect transition="out" filter="fade">
                                      <p:cBhvr>
                                        <p:cTn id="90" dur="1000"/>
                                        <p:tgtEl>
                                          <p:spTgt spid="41"/>
                                        </p:tgtEl>
                                      </p:cBhvr>
                                    </p:animEffect>
                                    <p:anim calcmode="lin" valueType="num">
                                      <p:cBhvr>
                                        <p:cTn id="91" dur="1000"/>
                                        <p:tgtEl>
                                          <p:spTgt spid="41"/>
                                        </p:tgtEl>
                                        <p:attrNameLst>
                                          <p:attrName>ppt_x</p:attrName>
                                        </p:attrNameLst>
                                      </p:cBhvr>
                                      <p:tavLst>
                                        <p:tav tm="0">
                                          <p:val>
                                            <p:strVal val="ppt_x"/>
                                          </p:val>
                                        </p:tav>
                                        <p:tav tm="100000">
                                          <p:val>
                                            <p:strVal val="ppt_x"/>
                                          </p:val>
                                        </p:tav>
                                      </p:tavLst>
                                    </p:anim>
                                    <p:anim calcmode="lin" valueType="num">
                                      <p:cBhvr>
                                        <p:cTn id="92" dur="1000"/>
                                        <p:tgtEl>
                                          <p:spTgt spid="41"/>
                                        </p:tgtEl>
                                        <p:attrNameLst>
                                          <p:attrName>ppt_y</p:attrName>
                                        </p:attrNameLst>
                                      </p:cBhvr>
                                      <p:tavLst>
                                        <p:tav tm="0">
                                          <p:val>
                                            <p:strVal val="ppt_y"/>
                                          </p:val>
                                        </p:tav>
                                        <p:tav tm="100000">
                                          <p:val>
                                            <p:strVal val="ppt_y+.1"/>
                                          </p:val>
                                        </p:tav>
                                      </p:tavLst>
                                    </p:anim>
                                    <p:set>
                                      <p:cBhvr>
                                        <p:cTn id="93" dur="1" fill="hold">
                                          <p:stCondLst>
                                            <p:cond delay="999"/>
                                          </p:stCondLst>
                                        </p:cTn>
                                        <p:tgtEl>
                                          <p:spTgt spid="41"/>
                                        </p:tgtEl>
                                        <p:attrNameLst>
                                          <p:attrName>style.visibility</p:attrName>
                                        </p:attrNameLst>
                                      </p:cBhvr>
                                      <p:to>
                                        <p:strVal val="hidden"/>
                                      </p:to>
                                    </p:set>
                                  </p:childTnLst>
                                </p:cTn>
                              </p:par>
                              <p:par>
                                <p:cTn id="94" presetID="42" presetClass="exit" presetSubtype="0" fill="hold" nodeType="withEffect">
                                  <p:stCondLst>
                                    <p:cond delay="0"/>
                                  </p:stCondLst>
                                  <p:childTnLst>
                                    <p:animEffect transition="out" filter="fade">
                                      <p:cBhvr>
                                        <p:cTn id="95" dur="1000"/>
                                        <p:tgtEl>
                                          <p:spTgt spid="43"/>
                                        </p:tgtEl>
                                      </p:cBhvr>
                                    </p:animEffect>
                                    <p:anim calcmode="lin" valueType="num">
                                      <p:cBhvr>
                                        <p:cTn id="96" dur="1000"/>
                                        <p:tgtEl>
                                          <p:spTgt spid="43"/>
                                        </p:tgtEl>
                                        <p:attrNameLst>
                                          <p:attrName>ppt_x</p:attrName>
                                        </p:attrNameLst>
                                      </p:cBhvr>
                                      <p:tavLst>
                                        <p:tav tm="0">
                                          <p:val>
                                            <p:strVal val="ppt_x"/>
                                          </p:val>
                                        </p:tav>
                                        <p:tav tm="100000">
                                          <p:val>
                                            <p:strVal val="ppt_x"/>
                                          </p:val>
                                        </p:tav>
                                      </p:tavLst>
                                    </p:anim>
                                    <p:anim calcmode="lin" valueType="num">
                                      <p:cBhvr>
                                        <p:cTn id="97" dur="1000"/>
                                        <p:tgtEl>
                                          <p:spTgt spid="43"/>
                                        </p:tgtEl>
                                        <p:attrNameLst>
                                          <p:attrName>ppt_y</p:attrName>
                                        </p:attrNameLst>
                                      </p:cBhvr>
                                      <p:tavLst>
                                        <p:tav tm="0">
                                          <p:val>
                                            <p:strVal val="ppt_y"/>
                                          </p:val>
                                        </p:tav>
                                        <p:tav tm="100000">
                                          <p:val>
                                            <p:strVal val="ppt_y+.1"/>
                                          </p:val>
                                        </p:tav>
                                      </p:tavLst>
                                    </p:anim>
                                    <p:set>
                                      <p:cBhvr>
                                        <p:cTn id="98" dur="1" fill="hold">
                                          <p:stCondLst>
                                            <p:cond delay="999"/>
                                          </p:stCondLst>
                                        </p:cTn>
                                        <p:tgtEl>
                                          <p:spTgt spid="43"/>
                                        </p:tgtEl>
                                        <p:attrNameLst>
                                          <p:attrName>style.visibility</p:attrName>
                                        </p:attrNameLst>
                                      </p:cBhvr>
                                      <p:to>
                                        <p:strVal val="hidden"/>
                                      </p:to>
                                    </p:set>
                                  </p:childTnLst>
                                </p:cTn>
                              </p:par>
                              <p:par>
                                <p:cTn id="99" presetID="42" presetClass="exit" presetSubtype="0" fill="hold" grpId="1" nodeType="withEffect">
                                  <p:stCondLst>
                                    <p:cond delay="0"/>
                                  </p:stCondLst>
                                  <p:childTnLst>
                                    <p:animEffect transition="out" filter="fade">
                                      <p:cBhvr>
                                        <p:cTn id="100" dur="1000"/>
                                        <p:tgtEl>
                                          <p:spTgt spid="45"/>
                                        </p:tgtEl>
                                      </p:cBhvr>
                                    </p:animEffect>
                                    <p:anim calcmode="lin" valueType="num">
                                      <p:cBhvr>
                                        <p:cTn id="101" dur="1000"/>
                                        <p:tgtEl>
                                          <p:spTgt spid="45"/>
                                        </p:tgtEl>
                                        <p:attrNameLst>
                                          <p:attrName>ppt_x</p:attrName>
                                        </p:attrNameLst>
                                      </p:cBhvr>
                                      <p:tavLst>
                                        <p:tav tm="0">
                                          <p:val>
                                            <p:strVal val="ppt_x"/>
                                          </p:val>
                                        </p:tav>
                                        <p:tav tm="100000">
                                          <p:val>
                                            <p:strVal val="ppt_x"/>
                                          </p:val>
                                        </p:tav>
                                      </p:tavLst>
                                    </p:anim>
                                    <p:anim calcmode="lin" valueType="num">
                                      <p:cBhvr>
                                        <p:cTn id="102" dur="1000"/>
                                        <p:tgtEl>
                                          <p:spTgt spid="45"/>
                                        </p:tgtEl>
                                        <p:attrNameLst>
                                          <p:attrName>ppt_y</p:attrName>
                                        </p:attrNameLst>
                                      </p:cBhvr>
                                      <p:tavLst>
                                        <p:tav tm="0">
                                          <p:val>
                                            <p:strVal val="ppt_y"/>
                                          </p:val>
                                        </p:tav>
                                        <p:tav tm="100000">
                                          <p:val>
                                            <p:strVal val="ppt_y+.1"/>
                                          </p:val>
                                        </p:tav>
                                      </p:tavLst>
                                    </p:anim>
                                    <p:set>
                                      <p:cBhvr>
                                        <p:cTn id="103" dur="1" fill="hold">
                                          <p:stCondLst>
                                            <p:cond delay="999"/>
                                          </p:stCondLst>
                                        </p:cTn>
                                        <p:tgtEl>
                                          <p:spTgt spid="4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barn(inVertical)">
                                      <p:cBhvr>
                                        <p:cTn id="108" dur="500"/>
                                        <p:tgtEl>
                                          <p:spTgt spid="46"/>
                                        </p:tgtEl>
                                      </p:cBhvr>
                                    </p:animEffect>
                                  </p:childTnLst>
                                </p:cTn>
                              </p:par>
                              <p:par>
                                <p:cTn id="109" presetID="16" presetClass="entr" presetSubtype="21"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barn(inVertical)">
                                      <p:cBhvr>
                                        <p:cTn id="1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0" grpId="0"/>
      <p:bldP spid="40" grpId="0"/>
      <p:bldP spid="40" grpId="1"/>
      <p:bldP spid="45" grpId="0"/>
      <p:bldP spid="45" grpId="1"/>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54" b="1547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4577" y="1150658"/>
            <a:ext cx="15538847" cy="731738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74">
            <a:off x="11857830" y="4429998"/>
            <a:ext cx="5272076" cy="8308430"/>
          </a:xfrm>
          <a:prstGeom prst="rect">
            <a:avLst/>
          </a:prstGeom>
        </p:spPr>
      </p:pic>
      <p:pic>
        <p:nvPicPr>
          <p:cNvPr id="6" name="Picture 5"/>
          <p:cNvPicPr>
            <a:picLocks noChangeAspect="1"/>
          </p:cNvPicPr>
          <p:nvPr/>
        </p:nvPicPr>
        <p:blipFill>
          <a:blip r:embed="rId6"/>
          <a:stretch>
            <a:fillRect/>
          </a:stretch>
        </p:blipFill>
        <p:spPr>
          <a:xfrm>
            <a:off x="4343400" y="2247900"/>
            <a:ext cx="8029575" cy="33867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3359" y="2400300"/>
            <a:ext cx="4616834" cy="85411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95512" y="2527202"/>
            <a:ext cx="4616834" cy="85411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657146" y="2527202"/>
            <a:ext cx="4616834" cy="854114"/>
          </a:xfrm>
          <a:prstGeom prst="rect">
            <a:avLst/>
          </a:prstGeom>
        </p:spPr>
      </p:pic>
      <p:grpSp>
        <p:nvGrpSpPr>
          <p:cNvPr id="6" name="Group 6"/>
          <p:cNvGrpSpPr/>
          <p:nvPr/>
        </p:nvGrpSpPr>
        <p:grpSpPr>
          <a:xfrm rot="5400000">
            <a:off x="6959018" y="2393217"/>
            <a:ext cx="4477491" cy="5599575"/>
            <a:chOff x="0" y="0"/>
            <a:chExt cx="1456767" cy="1569962"/>
          </a:xfrm>
        </p:grpSpPr>
        <p:sp>
          <p:nvSpPr>
            <p:cNvPr id="7" name="Freeform 7"/>
            <p:cNvSpPr/>
            <p:nvPr/>
          </p:nvSpPr>
          <p:spPr>
            <a:xfrm>
              <a:off x="0" y="0"/>
              <a:ext cx="1456767" cy="1569962"/>
            </a:xfrm>
            <a:custGeom>
              <a:avLst/>
              <a:gdLst/>
              <a:ahLst/>
              <a:cxnLst/>
              <a:rect l="l" t="t" r="r" b="b"/>
              <a:pathLst>
                <a:path w="1456767" h="1569962">
                  <a:moveTo>
                    <a:pt x="1332306" y="1569962"/>
                  </a:moveTo>
                  <a:lnTo>
                    <a:pt x="124460" y="1569962"/>
                  </a:lnTo>
                  <a:cubicBezTo>
                    <a:pt x="55880" y="1569962"/>
                    <a:pt x="0" y="1514082"/>
                    <a:pt x="0" y="1445502"/>
                  </a:cubicBezTo>
                  <a:lnTo>
                    <a:pt x="0" y="124460"/>
                  </a:lnTo>
                  <a:cubicBezTo>
                    <a:pt x="0" y="55880"/>
                    <a:pt x="55880" y="0"/>
                    <a:pt x="124460" y="0"/>
                  </a:cubicBezTo>
                  <a:lnTo>
                    <a:pt x="1332307" y="0"/>
                  </a:lnTo>
                  <a:cubicBezTo>
                    <a:pt x="1400887" y="0"/>
                    <a:pt x="1456767" y="55880"/>
                    <a:pt x="1456767" y="124460"/>
                  </a:cubicBezTo>
                  <a:lnTo>
                    <a:pt x="1456767" y="1445502"/>
                  </a:lnTo>
                  <a:cubicBezTo>
                    <a:pt x="1456767" y="1514082"/>
                    <a:pt x="1400887" y="1569962"/>
                    <a:pt x="1332307" y="1569962"/>
                  </a:cubicBezTo>
                  <a:close/>
                </a:path>
              </a:pathLst>
            </a:custGeom>
            <a:solidFill>
              <a:srgbClr val="FDE5BE"/>
            </a:solidFill>
          </p:spPr>
        </p:sp>
      </p:grpSp>
      <p:grpSp>
        <p:nvGrpSpPr>
          <p:cNvPr id="8" name="Group 8"/>
          <p:cNvGrpSpPr/>
          <p:nvPr/>
        </p:nvGrpSpPr>
        <p:grpSpPr>
          <a:xfrm rot="5400000">
            <a:off x="12726816" y="2424486"/>
            <a:ext cx="4477493" cy="5537039"/>
            <a:chOff x="0" y="0"/>
            <a:chExt cx="1456767" cy="1552429"/>
          </a:xfrm>
        </p:grpSpPr>
        <p:sp>
          <p:nvSpPr>
            <p:cNvPr id="9" name="Freeform 9"/>
            <p:cNvSpPr/>
            <p:nvPr/>
          </p:nvSpPr>
          <p:spPr>
            <a:xfrm>
              <a:off x="0" y="0"/>
              <a:ext cx="1456767" cy="1552429"/>
            </a:xfrm>
            <a:custGeom>
              <a:avLst/>
              <a:gdLst/>
              <a:ahLst/>
              <a:cxnLst/>
              <a:rect l="l" t="t" r="r" b="b"/>
              <a:pathLst>
                <a:path w="1456767" h="1552429">
                  <a:moveTo>
                    <a:pt x="1332306" y="1552429"/>
                  </a:moveTo>
                  <a:lnTo>
                    <a:pt x="124460" y="1552429"/>
                  </a:lnTo>
                  <a:cubicBezTo>
                    <a:pt x="55880" y="1552429"/>
                    <a:pt x="0" y="1496549"/>
                    <a:pt x="0" y="1427969"/>
                  </a:cubicBezTo>
                  <a:lnTo>
                    <a:pt x="0" y="124460"/>
                  </a:lnTo>
                  <a:cubicBezTo>
                    <a:pt x="0" y="55880"/>
                    <a:pt x="55880" y="0"/>
                    <a:pt x="124460" y="0"/>
                  </a:cubicBezTo>
                  <a:lnTo>
                    <a:pt x="1332307" y="0"/>
                  </a:lnTo>
                  <a:cubicBezTo>
                    <a:pt x="1400887" y="0"/>
                    <a:pt x="1456767" y="55880"/>
                    <a:pt x="1456767" y="124460"/>
                  </a:cubicBezTo>
                  <a:lnTo>
                    <a:pt x="1456767" y="1427969"/>
                  </a:lnTo>
                  <a:cubicBezTo>
                    <a:pt x="1456767" y="1496549"/>
                    <a:pt x="1400887" y="1552429"/>
                    <a:pt x="1332307" y="1552429"/>
                  </a:cubicBezTo>
                  <a:close/>
                </a:path>
              </a:pathLst>
            </a:custGeom>
            <a:solidFill>
              <a:srgbClr val="FFE0CE"/>
            </a:solidFill>
          </p:spPr>
        </p:sp>
      </p:grpSp>
      <p:grpSp>
        <p:nvGrpSpPr>
          <p:cNvPr id="10" name="Group 10"/>
          <p:cNvGrpSpPr/>
          <p:nvPr/>
        </p:nvGrpSpPr>
        <p:grpSpPr>
          <a:xfrm rot="5400000">
            <a:off x="981037" y="2509576"/>
            <a:ext cx="4397531" cy="5286897"/>
            <a:chOff x="0" y="0"/>
            <a:chExt cx="1456767" cy="1482296"/>
          </a:xfrm>
        </p:grpSpPr>
        <p:sp>
          <p:nvSpPr>
            <p:cNvPr id="11" name="Freeform 11"/>
            <p:cNvSpPr/>
            <p:nvPr/>
          </p:nvSpPr>
          <p:spPr>
            <a:xfrm>
              <a:off x="0" y="0"/>
              <a:ext cx="1456767" cy="1482296"/>
            </a:xfrm>
            <a:custGeom>
              <a:avLst/>
              <a:gdLst/>
              <a:ahLst/>
              <a:cxnLst/>
              <a:rect l="l" t="t" r="r" b="b"/>
              <a:pathLst>
                <a:path w="1456767" h="1482296">
                  <a:moveTo>
                    <a:pt x="1332306" y="1482296"/>
                  </a:moveTo>
                  <a:lnTo>
                    <a:pt x="124460" y="1482296"/>
                  </a:lnTo>
                  <a:cubicBezTo>
                    <a:pt x="55880" y="1482296"/>
                    <a:pt x="0" y="1426416"/>
                    <a:pt x="0" y="1357836"/>
                  </a:cubicBezTo>
                  <a:lnTo>
                    <a:pt x="0" y="124460"/>
                  </a:lnTo>
                  <a:cubicBezTo>
                    <a:pt x="0" y="55880"/>
                    <a:pt x="55880" y="0"/>
                    <a:pt x="124460" y="0"/>
                  </a:cubicBezTo>
                  <a:lnTo>
                    <a:pt x="1332307" y="0"/>
                  </a:lnTo>
                  <a:cubicBezTo>
                    <a:pt x="1400887" y="0"/>
                    <a:pt x="1456767" y="55880"/>
                    <a:pt x="1456767" y="124460"/>
                  </a:cubicBezTo>
                  <a:lnTo>
                    <a:pt x="1456767" y="1357836"/>
                  </a:lnTo>
                  <a:cubicBezTo>
                    <a:pt x="1456767" y="1426416"/>
                    <a:pt x="1400887" y="1482296"/>
                    <a:pt x="1332307" y="1482296"/>
                  </a:cubicBezTo>
                  <a:close/>
                </a:path>
              </a:pathLst>
            </a:custGeom>
            <a:solidFill>
              <a:srgbClr val="E6F4AD"/>
            </a:solidFill>
          </p:spPr>
        </p:sp>
      </p:grpSp>
      <p:sp>
        <p:nvSpPr>
          <p:cNvPr id="12" name="TextBox 12"/>
          <p:cNvSpPr txBox="1"/>
          <p:nvPr/>
        </p:nvSpPr>
        <p:spPr>
          <a:xfrm>
            <a:off x="3621978" y="1245490"/>
            <a:ext cx="11044045" cy="1011555"/>
          </a:xfrm>
          <a:prstGeom prst="rect">
            <a:avLst/>
          </a:prstGeom>
        </p:spPr>
        <p:txBody>
          <a:bodyPr lIns="0" tIns="0" rIns="0" bIns="0" rtlCol="0" anchor="t">
            <a:spAutoFit/>
          </a:bodyPr>
          <a:lstStyle/>
          <a:p>
            <a:pPr algn="ctr">
              <a:lnSpc>
                <a:spcPts val="7890"/>
              </a:lnSpc>
            </a:pPr>
            <a:r>
              <a:rPr lang="en-US" sz="6800" spc="414">
                <a:solidFill>
                  <a:srgbClr val="1287D6"/>
                </a:solidFill>
                <a:latin typeface="Arial" panose="020B0604020202020204" pitchFamily="34" charset="0"/>
                <a:cs typeface="Arial" panose="020B0604020202020204" pitchFamily="34" charset="0"/>
              </a:rPr>
              <a:t>YÊU CẦU CẦN ĐẠT</a:t>
            </a:r>
            <a:endParaRPr lang="en-US" sz="6800" spc="414">
              <a:solidFill>
                <a:srgbClr val="1287D6"/>
              </a:solidFill>
              <a:latin typeface="Arial" panose="020B0604020202020204" pitchFamily="34" charset="0"/>
              <a:cs typeface="Arial" panose="020B0604020202020204" pitchFamily="34" charset="0"/>
            </a:endParaRPr>
          </a:p>
        </p:txBody>
      </p:sp>
      <p:sp>
        <p:nvSpPr>
          <p:cNvPr id="13" name="TextBox 13"/>
          <p:cNvSpPr txBox="1"/>
          <p:nvPr/>
        </p:nvSpPr>
        <p:spPr>
          <a:xfrm>
            <a:off x="791199" y="3163381"/>
            <a:ext cx="4847601" cy="3354705"/>
          </a:xfrm>
          <a:prstGeom prst="rect">
            <a:avLst/>
          </a:prstGeom>
        </p:spPr>
        <p:txBody>
          <a:bodyPr wrap="square" lIns="0" tIns="0" rIns="0" bIns="0" rtlCol="0" anchor="t">
            <a:spAutoFit/>
          </a:bodyPr>
          <a:lstStyle/>
          <a:p>
            <a:pPr algn="just">
              <a:lnSpc>
                <a:spcPts val="6540"/>
              </a:lnSpc>
              <a:spcBef>
                <a:spcPct val="0"/>
              </a:spcBef>
            </a:pPr>
            <a:r>
              <a:rPr lang="en-US" sz="4400" spc="-243">
                <a:solidFill>
                  <a:srgbClr val="2DB189"/>
                </a:solidFill>
                <a:latin typeface="Arial" panose="020B0604020202020204" pitchFamily="34" charset="0"/>
                <a:cs typeface="Arial" panose="020B0604020202020204" pitchFamily="34" charset="0"/>
              </a:rPr>
              <a:t>Biết cần phải tôn trọng phụ nữ và vì sao phải tôn trọng phụ nữ.</a:t>
            </a:r>
            <a:endParaRPr lang="en-US" sz="4400" spc="-243">
              <a:solidFill>
                <a:srgbClr val="2DB189"/>
              </a:solidFill>
              <a:latin typeface="Arial" panose="020B0604020202020204" pitchFamily="34" charset="0"/>
              <a:cs typeface="Arial" panose="020B0604020202020204" pitchFamily="34" charset="0"/>
            </a:endParaRPr>
          </a:p>
        </p:txBody>
      </p:sp>
      <p:sp>
        <p:nvSpPr>
          <p:cNvPr id="14" name="TextBox 14"/>
          <p:cNvSpPr txBox="1"/>
          <p:nvPr/>
        </p:nvSpPr>
        <p:spPr>
          <a:xfrm>
            <a:off x="6575853" y="3263940"/>
            <a:ext cx="5161088" cy="4148455"/>
          </a:xfrm>
          <a:prstGeom prst="rect">
            <a:avLst/>
          </a:prstGeom>
        </p:spPr>
        <p:txBody>
          <a:bodyPr wrap="square" lIns="0" tIns="0" rIns="0" bIns="0" rtlCol="0" anchor="t">
            <a:spAutoFit/>
          </a:bodyPr>
          <a:lstStyle/>
          <a:p>
            <a:pPr algn="just">
              <a:lnSpc>
                <a:spcPts val="6470"/>
              </a:lnSpc>
              <a:spcBef>
                <a:spcPct val="0"/>
              </a:spcBef>
            </a:pPr>
            <a:r>
              <a:rPr lang="en-US" sz="4400" spc="-241" smtClean="0">
                <a:solidFill>
                  <a:srgbClr val="EFA54F"/>
                </a:solidFill>
                <a:latin typeface="Arial" panose="020B0604020202020204" pitchFamily="34" charset="0"/>
                <a:cs typeface="Arial" panose="020B0604020202020204" pitchFamily="34" charset="0"/>
              </a:rPr>
              <a:t>Đưa ra được những đánh giá, quyết định phù hợp với các tình huống có liên quan đến phụ nữ.</a:t>
            </a:r>
            <a:endParaRPr lang="en-US" sz="4400" spc="-241">
              <a:solidFill>
                <a:srgbClr val="EFA54F"/>
              </a:solidFill>
              <a:latin typeface="Arial" panose="020B0604020202020204" pitchFamily="34" charset="0"/>
              <a:cs typeface="Arial" panose="020B0604020202020204" pitchFamily="34" charset="0"/>
            </a:endParaRPr>
          </a:p>
        </p:txBody>
      </p:sp>
      <p:sp>
        <p:nvSpPr>
          <p:cNvPr id="15" name="TextBox 15"/>
          <p:cNvSpPr txBox="1"/>
          <p:nvPr/>
        </p:nvSpPr>
        <p:spPr>
          <a:xfrm>
            <a:off x="12234476" y="3263940"/>
            <a:ext cx="5291523" cy="3254289"/>
          </a:xfrm>
          <a:prstGeom prst="rect">
            <a:avLst/>
          </a:prstGeom>
        </p:spPr>
        <p:txBody>
          <a:bodyPr wrap="square" lIns="0" tIns="0" rIns="0" bIns="0" rtlCol="0" anchor="t">
            <a:spAutoFit/>
          </a:bodyPr>
          <a:lstStyle/>
          <a:p>
            <a:pPr algn="just">
              <a:lnSpc>
                <a:spcPts val="6470"/>
              </a:lnSpc>
              <a:spcBef>
                <a:spcPct val="0"/>
              </a:spcBef>
            </a:pPr>
            <a:r>
              <a:rPr lang="en-US" sz="4400" spc="-241">
                <a:solidFill>
                  <a:srgbClr val="F9705A"/>
                </a:solidFill>
                <a:latin typeface="Arial" panose="020B0604020202020204" pitchFamily="34" charset="0"/>
                <a:cs typeface="Arial" panose="020B0604020202020204" pitchFamily="34" charset="0"/>
              </a:rPr>
              <a:t>Thực hiện các hành  vi quan tâm, chăm sóc, giúp đỡ phụ nữ trong cuộc sống hàng ngày.</a:t>
            </a:r>
            <a:endParaRPr lang="en-US" sz="4400" spc="-241">
              <a:solidFill>
                <a:srgbClr val="F9705A"/>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20032" y="1323814"/>
            <a:ext cx="749180" cy="80341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75987" y="1323814"/>
            <a:ext cx="749180" cy="803410"/>
          </a:xfrm>
          <a:prstGeom prst="rect">
            <a:avLst/>
          </a:prstGeom>
        </p:spPr>
      </p:pic>
      <p:sp>
        <p:nvSpPr>
          <p:cNvPr id="21" name="TextBox 14"/>
          <p:cNvSpPr txBox="1"/>
          <p:nvPr/>
        </p:nvSpPr>
        <p:spPr>
          <a:xfrm>
            <a:off x="6728253" y="8466205"/>
            <a:ext cx="5161088" cy="833562"/>
          </a:xfrm>
          <a:prstGeom prst="rect">
            <a:avLst/>
          </a:prstGeom>
        </p:spPr>
        <p:txBody>
          <a:bodyPr wrap="square" lIns="0" tIns="0" rIns="0" bIns="0" rtlCol="0" anchor="t">
            <a:spAutoFit/>
          </a:bodyPr>
          <a:lstStyle/>
          <a:p>
            <a:pPr algn="just">
              <a:lnSpc>
                <a:spcPts val="6470"/>
              </a:lnSpc>
              <a:spcBef>
                <a:spcPct val="0"/>
              </a:spcBef>
            </a:pPr>
            <a:endParaRPr lang="en-US" sz="5485" spc="-241">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54" b="15476"/>
          <a:stretch>
            <a:fillRect/>
          </a:stretch>
        </p:blipFill>
        <p:spPr>
          <a:xfrm>
            <a:off x="0" y="0"/>
            <a:ext cx="18288000" cy="10287000"/>
          </a:xfrm>
          <a:prstGeom prst="rect">
            <a:avLst/>
          </a:prstGeom>
        </p:spPr>
      </p:pic>
      <p:grpSp>
        <p:nvGrpSpPr>
          <p:cNvPr id="3" name="Group 3"/>
          <p:cNvGrpSpPr/>
          <p:nvPr/>
        </p:nvGrpSpPr>
        <p:grpSpPr>
          <a:xfrm>
            <a:off x="1028700" y="2965334"/>
            <a:ext cx="16022237" cy="4748394"/>
            <a:chOff x="0" y="0"/>
            <a:chExt cx="4562371" cy="1352117"/>
          </a:xfrm>
        </p:grpSpPr>
        <p:sp>
          <p:nvSpPr>
            <p:cNvPr id="4" name="Freeform 4"/>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sp>
        <p:nvSpPr>
          <p:cNvPr id="5" name="TextBox 5"/>
          <p:cNvSpPr txBox="1"/>
          <p:nvPr/>
        </p:nvSpPr>
        <p:spPr>
          <a:xfrm>
            <a:off x="2291214" y="3129731"/>
            <a:ext cx="13705572" cy="4680769"/>
          </a:xfrm>
          <a:prstGeom prst="rect">
            <a:avLst/>
          </a:prstGeom>
        </p:spPr>
        <p:txBody>
          <a:bodyPr lIns="0" tIns="0" rIns="0" bIns="0" rtlCol="0" anchor="t">
            <a:spAutoFit/>
          </a:bodyPr>
          <a:lstStyle/>
          <a:p>
            <a:pPr algn="ctr">
              <a:lnSpc>
                <a:spcPts val="7280"/>
              </a:lnSpc>
            </a:pPr>
            <a:r>
              <a:rPr lang="en-US" sz="5200" spc="369" smtClean="0">
                <a:solidFill>
                  <a:srgbClr val="FFF5DE"/>
                </a:solidFill>
                <a:latin typeface="Arial" panose="020B0604020202020204" pitchFamily="34" charset="0"/>
                <a:cs typeface="Arial" panose="020B0604020202020204" pitchFamily="34" charset="0"/>
              </a:rPr>
              <a:t>Hãy giới thiệu với các bạn trong lớp về một người phụ nữ (bà, mẹ, cô giáo, bạn gái,…) mà em yêu mến, kính trọng</a:t>
            </a:r>
            <a:r>
              <a:rPr lang="en-US" sz="5200" spc="369" smtClean="0">
                <a:solidFill>
                  <a:srgbClr val="FFF5DE"/>
                </a:solidFill>
                <a:latin typeface="Arial" panose="020B0604020202020204" pitchFamily="34" charset="0"/>
                <a:cs typeface="Arial" panose="020B0604020202020204" pitchFamily="34" charset="0"/>
              </a:rPr>
              <a:t>. </a:t>
            </a:r>
            <a:endParaRPr lang="en-US" sz="5200" spc="369" smtClean="0">
              <a:solidFill>
                <a:srgbClr val="FFF5DE"/>
              </a:solidFill>
              <a:latin typeface="Arial" panose="020B0604020202020204" pitchFamily="34" charset="0"/>
              <a:cs typeface="Arial" panose="020B0604020202020204" pitchFamily="34" charset="0"/>
            </a:endParaRPr>
          </a:p>
          <a:p>
            <a:pPr algn="ctr">
              <a:lnSpc>
                <a:spcPts val="7280"/>
              </a:lnSpc>
            </a:pPr>
            <a:r>
              <a:rPr lang="en-US" sz="5200" spc="369" smtClean="0">
                <a:solidFill>
                  <a:srgbClr val="FFF5DE"/>
                </a:solidFill>
                <a:latin typeface="Arial" panose="020B0604020202020204" pitchFamily="34" charset="0"/>
                <a:cs typeface="Arial" panose="020B0604020202020204" pitchFamily="34" charset="0"/>
              </a:rPr>
              <a:t>Em đã thể hiện sự yêu mến và kính trọng đó với họ như thế nào?</a:t>
            </a:r>
            <a:endParaRPr lang="en-US" sz="5200" spc="369">
              <a:solidFill>
                <a:srgbClr val="FFF5DE"/>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580081" y="6641104"/>
            <a:ext cx="2391313" cy="545735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24146">
            <a:off x="477098" y="4916669"/>
            <a:ext cx="2692036" cy="4218291"/>
          </a:xfrm>
          <a:prstGeom prst="rect">
            <a:avLst/>
          </a:prstGeom>
        </p:spPr>
      </p:pic>
      <p:pic>
        <p:nvPicPr>
          <p:cNvPr id="8" name="Picture 8"/>
          <p:cNvPicPr>
            <a:picLocks noChangeAspect="1"/>
          </p:cNvPicPr>
          <p:nvPr/>
        </p:nvPicPr>
        <p:blipFill>
          <a:blip r:embed="rId6">
            <a:alphaModFix amt="73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20389" y="2292393"/>
            <a:ext cx="2847221" cy="953819"/>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72335" y="8691668"/>
            <a:ext cx="892361" cy="956956"/>
          </a:xfrm>
          <a:prstGeom prst="rect">
            <a:avLst/>
          </a:prstGeom>
        </p:spPr>
      </p:pic>
      <p:pic>
        <p:nvPicPr>
          <p:cNvPr id="11" name="Picture 11"/>
          <p:cNvPicPr>
            <a:picLocks noChangeAspect="1"/>
          </p:cNvPicPr>
          <p:nvPr/>
        </p:nvPicPr>
        <p:blipFill>
          <a:blip r:embed="rId10">
            <a:alphaModFix amt="67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016597" y="8181864"/>
            <a:ext cx="969772" cy="1187916"/>
          </a:xfrm>
          <a:prstGeom prst="rect">
            <a:avLst/>
          </a:prstGeom>
        </p:spPr>
      </p:pic>
      <p:pic>
        <p:nvPicPr>
          <p:cNvPr id="13"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16606" y="-163063"/>
            <a:ext cx="6271634" cy="3318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54" b="15476"/>
          <a:stretch>
            <a:fillRect/>
          </a:stretch>
        </p:blipFill>
        <p:spPr>
          <a:xfrm>
            <a:off x="0" y="0"/>
            <a:ext cx="18288000" cy="10287000"/>
          </a:xfrm>
          <a:prstGeom prst="rect">
            <a:avLst/>
          </a:prstGeom>
        </p:spPr>
      </p:pic>
      <p:grpSp>
        <p:nvGrpSpPr>
          <p:cNvPr id="3" name="Group 3"/>
          <p:cNvGrpSpPr/>
          <p:nvPr/>
        </p:nvGrpSpPr>
        <p:grpSpPr>
          <a:xfrm>
            <a:off x="993139" y="1762345"/>
            <a:ext cx="10448026" cy="6140489"/>
            <a:chOff x="0" y="0"/>
            <a:chExt cx="2706135" cy="1118199"/>
          </a:xfrm>
        </p:grpSpPr>
        <p:sp>
          <p:nvSpPr>
            <p:cNvPr id="4" name="Freeform 4"/>
            <p:cNvSpPr/>
            <p:nvPr/>
          </p:nvSpPr>
          <p:spPr>
            <a:xfrm>
              <a:off x="0" y="0"/>
              <a:ext cx="2706135" cy="1118199"/>
            </a:xfrm>
            <a:custGeom>
              <a:avLst/>
              <a:gdLst/>
              <a:ahLst/>
              <a:cxnLst/>
              <a:rect l="l" t="t" r="r" b="b"/>
              <a:pathLst>
                <a:path w="2706135" h="1118199">
                  <a:moveTo>
                    <a:pt x="2581675" y="1118199"/>
                  </a:moveTo>
                  <a:lnTo>
                    <a:pt x="124460" y="1118199"/>
                  </a:lnTo>
                  <a:cubicBezTo>
                    <a:pt x="55880" y="1118199"/>
                    <a:pt x="0" y="1062319"/>
                    <a:pt x="0" y="993739"/>
                  </a:cubicBezTo>
                  <a:lnTo>
                    <a:pt x="0" y="124460"/>
                  </a:lnTo>
                  <a:cubicBezTo>
                    <a:pt x="0" y="55880"/>
                    <a:pt x="55880" y="0"/>
                    <a:pt x="124460" y="0"/>
                  </a:cubicBezTo>
                  <a:lnTo>
                    <a:pt x="2581675" y="0"/>
                  </a:lnTo>
                  <a:cubicBezTo>
                    <a:pt x="2650255" y="0"/>
                    <a:pt x="2706135" y="55880"/>
                    <a:pt x="2706135" y="124460"/>
                  </a:cubicBezTo>
                  <a:lnTo>
                    <a:pt x="2706135" y="993739"/>
                  </a:lnTo>
                  <a:cubicBezTo>
                    <a:pt x="2706135" y="1062319"/>
                    <a:pt x="2650255" y="1118199"/>
                    <a:pt x="2581675" y="1118199"/>
                  </a:cubicBezTo>
                  <a:close/>
                </a:path>
              </a:pathLst>
            </a:custGeom>
            <a:solidFill>
              <a:srgbClr val="EF735F"/>
            </a:solidFill>
          </p:spPr>
        </p:sp>
      </p:grpSp>
      <p:pic>
        <p:nvPicPr>
          <p:cNvPr id="5" name="Picture 5"/>
          <p:cNvPicPr>
            <a:picLocks noChangeAspect="1"/>
          </p:cNvPicPr>
          <p:nvPr/>
        </p:nvPicPr>
        <p:blipFill>
          <a:blip r:embed="rId2">
            <a:alphaModFix amt="7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12807" y="1123223"/>
            <a:ext cx="2472326" cy="8282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00897" y="6423092"/>
            <a:ext cx="5772044" cy="2959485"/>
          </a:xfrm>
          <a:prstGeom prst="rect">
            <a:avLst/>
          </a:prstGeom>
        </p:spPr>
      </p:pic>
      <p:pic>
        <p:nvPicPr>
          <p:cNvPr id="7" name="Picture 7"/>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3316" y="2509427"/>
            <a:ext cx="5513024" cy="820062"/>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9140" y="3917255"/>
            <a:ext cx="5513024" cy="820062"/>
          </a:xfrm>
          <a:prstGeom prst="rect">
            <a:avLst/>
          </a:prstGeom>
        </p:spPr>
      </p:pic>
      <p:pic>
        <p:nvPicPr>
          <p:cNvPr id="9" name="Picture 9"/>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76726" y="5284854"/>
            <a:ext cx="5513024" cy="820062"/>
          </a:xfrm>
          <a:prstGeom prst="rect">
            <a:avLst/>
          </a:prstGeom>
        </p:spPr>
      </p:pic>
      <p:pic>
        <p:nvPicPr>
          <p:cNvPr id="10" name="Picture 10"/>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76726" y="6673318"/>
            <a:ext cx="5513024" cy="820062"/>
          </a:xfrm>
          <a:prstGeom prst="rect">
            <a:avLst/>
          </a:prstGeom>
        </p:spPr>
      </p:pic>
      <p:pic>
        <p:nvPicPr>
          <p:cNvPr id="11" name="Picture 11"/>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76726" y="8061782"/>
            <a:ext cx="5513024" cy="820062"/>
          </a:xfrm>
          <a:prstGeom prst="rect">
            <a:avLst/>
          </a:prstGeom>
        </p:spPr>
      </p:pic>
      <p:pic>
        <p:nvPicPr>
          <p:cNvPr id="12" name="Picture 12"/>
          <p:cNvPicPr>
            <a:picLocks noChangeAspect="1"/>
          </p:cNvPicPr>
          <p:nvPr/>
        </p:nvPicPr>
        <p:blipFill>
          <a:blip r:embed="rId8">
            <a:alphaModFix amt="67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659114" y="6248846"/>
            <a:ext cx="969772" cy="1187916"/>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7583304"/>
            <a:ext cx="892361" cy="956956"/>
          </a:xfrm>
          <a:prstGeom prst="rect">
            <a:avLst/>
          </a:prstGeom>
        </p:spPr>
      </p:pic>
      <p:sp>
        <p:nvSpPr>
          <p:cNvPr id="17" name="TextBox 17"/>
          <p:cNvSpPr txBox="1"/>
          <p:nvPr/>
        </p:nvSpPr>
        <p:spPr>
          <a:xfrm>
            <a:off x="1028700" y="2351364"/>
            <a:ext cx="10448026" cy="3739485"/>
          </a:xfrm>
          <a:prstGeom prst="rect">
            <a:avLst/>
          </a:prstGeom>
        </p:spPr>
        <p:txBody>
          <a:bodyPr wrap="square" lIns="0" tIns="0" rIns="0" bIns="0" rtlCol="0" anchor="t">
            <a:spAutoFit/>
          </a:bodyPr>
          <a:lstStyle/>
          <a:p>
            <a:pPr algn="ctr">
              <a:lnSpc>
                <a:spcPct val="150000"/>
              </a:lnSpc>
            </a:pPr>
            <a:r>
              <a:rPr lang="en-US" sz="5400">
                <a:solidFill>
                  <a:srgbClr val="FEF9DD"/>
                </a:solidFill>
                <a:latin typeface="Arial" panose="020B0604020202020204" pitchFamily="34" charset="0"/>
                <a:cs typeface="Arial" panose="020B0604020202020204" pitchFamily="34" charset="0"/>
              </a:rPr>
              <a:t>Qua bài học này em hãy nêu </a:t>
            </a:r>
            <a:r>
              <a:rPr lang="en-US" sz="5400">
                <a:solidFill>
                  <a:srgbClr val="FEF9DD"/>
                </a:solidFill>
                <a:latin typeface="Arial" panose="020B0604020202020204" pitchFamily="34" charset="0"/>
                <a:cs typeface="Arial" panose="020B0604020202020204" pitchFamily="34" charset="0"/>
              </a:rPr>
              <a:t>những suy nghĩ của em về những người phụ nữ Việt Nam.</a:t>
            </a:r>
            <a:endParaRPr lang="en-US" sz="5400">
              <a:solidFill>
                <a:srgbClr val="FEF9DD"/>
              </a:solidFill>
              <a:latin typeface="Arial" panose="020B0604020202020204" pitchFamily="34" charset="0"/>
              <a:cs typeface="Arial" panose="020B0604020202020204" pitchFamily="34" charset="0"/>
            </a:endParaRPr>
          </a:p>
        </p:txBody>
      </p:sp>
      <p:sp>
        <p:nvSpPr>
          <p:cNvPr id="18" name="TextBox 18"/>
          <p:cNvSpPr txBox="1"/>
          <p:nvPr/>
        </p:nvSpPr>
        <p:spPr>
          <a:xfrm>
            <a:off x="10373537" y="1442815"/>
            <a:ext cx="7285035" cy="571636"/>
          </a:xfrm>
          <a:prstGeom prst="rect">
            <a:avLst/>
          </a:prstGeom>
        </p:spPr>
        <p:txBody>
          <a:bodyPr lIns="0" tIns="0" rIns="0" bIns="0" rtlCol="0" anchor="t">
            <a:spAutoFit/>
          </a:bodyPr>
          <a:lstStyle/>
          <a:p>
            <a:pPr algn="ctr">
              <a:lnSpc>
                <a:spcPts val="4490"/>
              </a:lnSpc>
              <a:spcBef>
                <a:spcPct val="0"/>
              </a:spcBef>
            </a:pPr>
            <a:r>
              <a:rPr lang="en-US" sz="4000" b="1" spc="270" smtClean="0">
                <a:solidFill>
                  <a:srgbClr val="F6C79D"/>
                </a:solidFill>
                <a:latin typeface="Arial" panose="020B0604020202020204" pitchFamily="34" charset="0"/>
                <a:cs typeface="Arial" panose="020B0604020202020204" pitchFamily="34" charset="0"/>
              </a:rPr>
              <a:t>Phụ nữ Việt nam</a:t>
            </a:r>
            <a:endParaRPr lang="en-US" sz="4000" b="1" spc="270">
              <a:solidFill>
                <a:srgbClr val="F6C79D"/>
              </a:solidFill>
              <a:latin typeface="Arial" panose="020B0604020202020204" pitchFamily="34" charset="0"/>
              <a:cs typeface="Arial" panose="020B0604020202020204" pitchFamily="34" charset="0"/>
            </a:endParaRPr>
          </a:p>
        </p:txBody>
      </p:sp>
      <p:sp>
        <p:nvSpPr>
          <p:cNvPr id="19" name="TextBox 18"/>
          <p:cNvSpPr txBox="1"/>
          <p:nvPr/>
        </p:nvSpPr>
        <p:spPr>
          <a:xfrm>
            <a:off x="10590720" y="2582853"/>
            <a:ext cx="7285035" cy="571636"/>
          </a:xfrm>
          <a:prstGeom prst="rect">
            <a:avLst/>
          </a:prstGeom>
        </p:spPr>
        <p:txBody>
          <a:bodyPr lIns="0" tIns="0" rIns="0" bIns="0" rtlCol="0" anchor="t">
            <a:spAutoFit/>
          </a:bodyPr>
          <a:lstStyle/>
          <a:p>
            <a:pPr algn="ctr">
              <a:lnSpc>
                <a:spcPts val="4490"/>
              </a:lnSpc>
              <a:spcBef>
                <a:spcPct val="0"/>
              </a:spcBef>
            </a:pPr>
            <a:r>
              <a:rPr lang="en-US" sz="4400" b="1" spc="270">
                <a:solidFill>
                  <a:schemeClr val="tx2"/>
                </a:solidFill>
                <a:latin typeface="Arial" panose="020B0604020202020204" pitchFamily="34" charset="0"/>
                <a:cs typeface="Arial" panose="020B0604020202020204" pitchFamily="34" charset="0"/>
              </a:rPr>
              <a:t>Kiên cường</a:t>
            </a:r>
            <a:endParaRPr lang="en-US" sz="4400" b="1" spc="270">
              <a:solidFill>
                <a:schemeClr val="tx2"/>
              </a:solidFill>
              <a:latin typeface="Arial" panose="020B0604020202020204" pitchFamily="34" charset="0"/>
              <a:cs typeface="Arial" panose="020B0604020202020204" pitchFamily="34" charset="0"/>
            </a:endParaRPr>
          </a:p>
        </p:txBody>
      </p:sp>
      <p:sp>
        <p:nvSpPr>
          <p:cNvPr id="20" name="TextBox 19"/>
          <p:cNvSpPr txBox="1"/>
          <p:nvPr/>
        </p:nvSpPr>
        <p:spPr>
          <a:xfrm>
            <a:off x="10544235" y="4020603"/>
            <a:ext cx="7285035" cy="581762"/>
          </a:xfrm>
          <a:prstGeom prst="rect">
            <a:avLst/>
          </a:prstGeom>
        </p:spPr>
        <p:txBody>
          <a:bodyPr lIns="0" tIns="0" rIns="0" bIns="0" rtlCol="0" anchor="t">
            <a:spAutoFit/>
          </a:bodyPr>
          <a:lstStyle/>
          <a:p>
            <a:pPr algn="ctr">
              <a:lnSpc>
                <a:spcPts val="4490"/>
              </a:lnSpc>
              <a:spcBef>
                <a:spcPct val="0"/>
              </a:spcBef>
            </a:pPr>
            <a:r>
              <a:rPr lang="en-US" sz="4400" b="1" spc="270">
                <a:solidFill>
                  <a:schemeClr val="tx2"/>
                </a:solidFill>
                <a:latin typeface="Arial" panose="020B0604020202020204" pitchFamily="34" charset="0"/>
                <a:cs typeface="Arial" panose="020B0604020202020204" pitchFamily="34" charset="0"/>
              </a:rPr>
              <a:t>Gan dạ</a:t>
            </a:r>
            <a:endParaRPr lang="en-US" sz="4400" b="1" spc="270">
              <a:solidFill>
                <a:schemeClr val="tx2"/>
              </a:solidFill>
              <a:latin typeface="Arial" panose="020B0604020202020204" pitchFamily="34" charset="0"/>
              <a:cs typeface="Arial" panose="020B0604020202020204" pitchFamily="34" charset="0"/>
            </a:endParaRPr>
          </a:p>
        </p:txBody>
      </p:sp>
      <p:sp>
        <p:nvSpPr>
          <p:cNvPr id="21" name="TextBox 20"/>
          <p:cNvSpPr txBox="1"/>
          <p:nvPr/>
        </p:nvSpPr>
        <p:spPr>
          <a:xfrm>
            <a:off x="10590720" y="5409067"/>
            <a:ext cx="7285035" cy="571636"/>
          </a:xfrm>
          <a:prstGeom prst="rect">
            <a:avLst/>
          </a:prstGeom>
        </p:spPr>
        <p:txBody>
          <a:bodyPr lIns="0" tIns="0" rIns="0" bIns="0" rtlCol="0" anchor="t">
            <a:spAutoFit/>
          </a:bodyPr>
          <a:lstStyle/>
          <a:p>
            <a:pPr algn="ctr">
              <a:lnSpc>
                <a:spcPts val="4490"/>
              </a:lnSpc>
              <a:spcBef>
                <a:spcPct val="0"/>
              </a:spcBef>
            </a:pPr>
            <a:r>
              <a:rPr lang="en-US" sz="4400" b="1" spc="270">
                <a:solidFill>
                  <a:schemeClr val="tx2"/>
                </a:solidFill>
                <a:latin typeface="Arial" panose="020B0604020202020204" pitchFamily="34" charset="0"/>
                <a:cs typeface="Arial" panose="020B0604020202020204" pitchFamily="34" charset="0"/>
              </a:rPr>
              <a:t>Giỏi việc nước</a:t>
            </a:r>
            <a:endParaRPr lang="en-US" sz="4400" b="1" spc="270">
              <a:solidFill>
                <a:schemeClr val="tx2"/>
              </a:solidFill>
              <a:latin typeface="Arial" panose="020B0604020202020204" pitchFamily="34" charset="0"/>
              <a:cs typeface="Arial" panose="020B0604020202020204" pitchFamily="34" charset="0"/>
            </a:endParaRPr>
          </a:p>
        </p:txBody>
      </p:sp>
      <p:sp>
        <p:nvSpPr>
          <p:cNvPr id="22" name="TextBox 21"/>
          <p:cNvSpPr txBox="1"/>
          <p:nvPr/>
        </p:nvSpPr>
        <p:spPr>
          <a:xfrm>
            <a:off x="10590720" y="6786259"/>
            <a:ext cx="7285035" cy="581762"/>
          </a:xfrm>
          <a:prstGeom prst="rect">
            <a:avLst/>
          </a:prstGeom>
        </p:spPr>
        <p:txBody>
          <a:bodyPr lIns="0" tIns="0" rIns="0" bIns="0" rtlCol="0" anchor="t">
            <a:spAutoFit/>
          </a:bodyPr>
          <a:lstStyle/>
          <a:p>
            <a:pPr algn="ctr">
              <a:lnSpc>
                <a:spcPts val="4490"/>
              </a:lnSpc>
              <a:spcBef>
                <a:spcPct val="0"/>
              </a:spcBef>
            </a:pPr>
            <a:r>
              <a:rPr lang="en-US" sz="4400" b="1" spc="270">
                <a:solidFill>
                  <a:schemeClr val="tx2"/>
                </a:solidFill>
                <a:latin typeface="Arial" panose="020B0604020202020204" pitchFamily="34" charset="0"/>
                <a:cs typeface="Arial" panose="020B0604020202020204" pitchFamily="34" charset="0"/>
              </a:rPr>
              <a:t>Đ</a:t>
            </a:r>
            <a:r>
              <a:rPr lang="en-US" sz="4400" b="1" spc="270">
                <a:solidFill>
                  <a:schemeClr val="tx2"/>
                </a:solidFill>
                <a:latin typeface="Arial" panose="020B0604020202020204" pitchFamily="34" charset="0"/>
                <a:cs typeface="Arial" panose="020B0604020202020204" pitchFamily="34" charset="0"/>
              </a:rPr>
              <a:t>ảm việc nhà</a:t>
            </a:r>
            <a:endParaRPr lang="en-US" sz="4400" b="1" spc="270">
              <a:solidFill>
                <a:schemeClr val="tx2"/>
              </a:solidFill>
              <a:latin typeface="Arial" panose="020B0604020202020204" pitchFamily="34" charset="0"/>
              <a:cs typeface="Arial" panose="020B0604020202020204" pitchFamily="34" charset="0"/>
            </a:endParaRPr>
          </a:p>
        </p:txBody>
      </p:sp>
      <p:sp>
        <p:nvSpPr>
          <p:cNvPr id="23" name="TextBox 22"/>
          <p:cNvSpPr txBox="1"/>
          <p:nvPr/>
        </p:nvSpPr>
        <p:spPr>
          <a:xfrm>
            <a:off x="10621933" y="8144266"/>
            <a:ext cx="7285035" cy="581762"/>
          </a:xfrm>
          <a:prstGeom prst="rect">
            <a:avLst/>
          </a:prstGeom>
        </p:spPr>
        <p:txBody>
          <a:bodyPr lIns="0" tIns="0" rIns="0" bIns="0" rtlCol="0" anchor="t">
            <a:spAutoFit/>
          </a:bodyPr>
          <a:lstStyle/>
          <a:p>
            <a:pPr algn="ctr">
              <a:lnSpc>
                <a:spcPts val="4490"/>
              </a:lnSpc>
              <a:spcBef>
                <a:spcPct val="0"/>
              </a:spcBef>
            </a:pPr>
            <a:r>
              <a:rPr lang="en-US" sz="4400" b="1" spc="270">
                <a:solidFill>
                  <a:schemeClr val="tx2"/>
                </a:solidFill>
                <a:latin typeface="Arial" panose="020B0604020202020204" pitchFamily="34" charset="0"/>
                <a:cs typeface="Arial" panose="020B0604020202020204" pitchFamily="34" charset="0"/>
              </a:rPr>
              <a:t>Giàu lòng yêu nước…</a:t>
            </a:r>
            <a:endParaRPr lang="en-US" sz="4400" b="1" spc="270">
              <a:solidFill>
                <a:schemeClr val="tx2"/>
              </a:solidFill>
              <a:latin typeface="Arial" panose="020B0604020202020204" pitchFamily="34" charset="0"/>
              <a:cs typeface="Arial" panose="020B0604020202020204" pitchFamily="34" charset="0"/>
            </a:endParaRPr>
          </a:p>
        </p:txBody>
      </p:sp>
      <p:sp>
        <p:nvSpPr>
          <p:cNvPr id="24" name="TextBox 17"/>
          <p:cNvSpPr txBox="1"/>
          <p:nvPr/>
        </p:nvSpPr>
        <p:spPr>
          <a:xfrm>
            <a:off x="1447799" y="2318415"/>
            <a:ext cx="9616681" cy="3739485"/>
          </a:xfrm>
          <a:prstGeom prst="rect">
            <a:avLst/>
          </a:prstGeom>
        </p:spPr>
        <p:txBody>
          <a:bodyPr wrap="square" lIns="0" tIns="0" rIns="0" bIns="0" rtlCol="0" anchor="t">
            <a:spAutoFit/>
          </a:bodyPr>
          <a:lstStyle/>
          <a:p>
            <a:pPr algn="ctr">
              <a:lnSpc>
                <a:spcPct val="150000"/>
              </a:lnSpc>
            </a:pPr>
            <a:r>
              <a:rPr lang="en-US" sz="5400">
                <a:solidFill>
                  <a:srgbClr val="FEF9DD"/>
                </a:solidFill>
                <a:latin typeface="Arial" panose="020B0604020202020204" pitchFamily="34" charset="0"/>
                <a:cs typeface="Arial" panose="020B0604020202020204" pitchFamily="34" charset="0"/>
              </a:rPr>
              <a:t>Em có thể </a:t>
            </a:r>
            <a:r>
              <a:rPr lang="en-US" sz="5400">
                <a:solidFill>
                  <a:srgbClr val="FEF9DD"/>
                </a:solidFill>
                <a:latin typeface="Arial" panose="020B0604020202020204" pitchFamily="34" charset="0"/>
                <a:cs typeface="Arial" panose="020B0604020202020204" pitchFamily="34" charset="0"/>
              </a:rPr>
              <a:t>kể </a:t>
            </a:r>
            <a:r>
              <a:rPr lang="en-US" sz="5400" smtClean="0">
                <a:solidFill>
                  <a:srgbClr val="FEF9DD"/>
                </a:solidFill>
                <a:latin typeface="Arial" panose="020B0604020202020204" pitchFamily="34" charset="0"/>
                <a:cs typeface="Arial" panose="020B0604020202020204" pitchFamily="34" charset="0"/>
              </a:rPr>
              <a:t>những </a:t>
            </a:r>
            <a:r>
              <a:rPr lang="en-US" sz="5400">
                <a:solidFill>
                  <a:srgbClr val="FEF9DD"/>
                </a:solidFill>
                <a:latin typeface="Arial" panose="020B0604020202020204" pitchFamily="34" charset="0"/>
                <a:cs typeface="Arial" panose="020B0604020202020204" pitchFamily="34" charset="0"/>
              </a:rPr>
              <a:t>việc mình đã làm để thể hiện sự tôn trọng đối với phụ nữ?</a:t>
            </a:r>
            <a:endParaRPr lang="en-US" sz="5400">
              <a:solidFill>
                <a:srgbClr val="FEF9D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9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8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1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1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4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4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xit" presetSubtype="32" fill="hold" grpId="0" nodeType="clickEffect">
                                  <p:stCondLst>
                                    <p:cond delay="0"/>
                                  </p:stCondLst>
                                  <p:childTnLst>
                                    <p:animEffect transition="out" filter="circle(out)">
                                      <p:cBhvr>
                                        <p:cTn id="63" dur="2000"/>
                                        <p:tgtEl>
                                          <p:spTgt spid="17"/>
                                        </p:tgtEl>
                                      </p:cBhvr>
                                    </p:animEffect>
                                    <p:set>
                                      <p:cBhvr>
                                        <p:cTn id="64" dur="1" fill="hold">
                                          <p:stCondLst>
                                            <p:cond delay="1999"/>
                                          </p:stCondLst>
                                        </p:cTn>
                                        <p:tgtEl>
                                          <p:spTgt spid="17"/>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1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8"/>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9"/>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9"/>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0"/>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19" grpId="0"/>
      <p:bldP spid="19" grpId="1"/>
      <p:bldP spid="20" grpId="0"/>
      <p:bldP spid="20" grpId="1"/>
      <p:bldP spid="21" grpId="0"/>
      <p:bldP spid="21" grpId="1"/>
      <p:bldP spid="22" grpId="0"/>
      <p:bldP spid="22" grpId="1"/>
      <p:bldP spid="23" grpId="0"/>
      <p:bldP spid="23" grpId="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54" b="15476"/>
          <a:stretch>
            <a:fillRect/>
          </a:stretch>
        </p:blipFill>
        <p:spPr>
          <a:xfrm>
            <a:off x="0" y="0"/>
            <a:ext cx="18288000" cy="10287000"/>
          </a:xfrm>
          <a:prstGeom prst="rect">
            <a:avLst/>
          </a:prstGeom>
        </p:spPr>
      </p:pic>
      <p:grpSp>
        <p:nvGrpSpPr>
          <p:cNvPr id="3" name="Group 3"/>
          <p:cNvGrpSpPr/>
          <p:nvPr/>
        </p:nvGrpSpPr>
        <p:grpSpPr>
          <a:xfrm>
            <a:off x="887157" y="2456017"/>
            <a:ext cx="16022237" cy="5499607"/>
            <a:chOff x="0" y="0"/>
            <a:chExt cx="4562371" cy="1352117"/>
          </a:xfrm>
        </p:grpSpPr>
        <p:sp>
          <p:nvSpPr>
            <p:cNvPr id="4" name="Freeform 4"/>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580081" y="6641104"/>
            <a:ext cx="2391313" cy="545735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24146">
            <a:off x="477098" y="4459469"/>
            <a:ext cx="2692036" cy="4218291"/>
          </a:xfrm>
          <a:prstGeom prst="rect">
            <a:avLst/>
          </a:prstGeom>
        </p:spPr>
      </p:pic>
      <p:pic>
        <p:nvPicPr>
          <p:cNvPr id="8" name="Picture 8"/>
          <p:cNvPicPr>
            <a:picLocks noChangeAspect="1"/>
          </p:cNvPicPr>
          <p:nvPr/>
        </p:nvPicPr>
        <p:blipFill>
          <a:blip r:embed="rId6">
            <a:alphaModFix amt="73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20389" y="1835193"/>
            <a:ext cx="2847221" cy="953819"/>
          </a:xfrm>
          <a:prstGeom prst="rect">
            <a:avLst/>
          </a:prstGeom>
        </p:spPr>
      </p:pic>
      <p:sp>
        <p:nvSpPr>
          <p:cNvPr id="9" name="TextBox 9"/>
          <p:cNvSpPr txBox="1"/>
          <p:nvPr/>
        </p:nvSpPr>
        <p:spPr>
          <a:xfrm>
            <a:off x="5501483" y="571500"/>
            <a:ext cx="7285035" cy="607987"/>
          </a:xfrm>
          <a:prstGeom prst="rect">
            <a:avLst/>
          </a:prstGeom>
        </p:spPr>
        <p:txBody>
          <a:bodyPr lIns="0" tIns="0" rIns="0" bIns="0" rtlCol="0" anchor="t">
            <a:spAutoFit/>
          </a:bodyPr>
          <a:lstStyle/>
          <a:p>
            <a:pPr algn="ctr">
              <a:lnSpc>
                <a:spcPts val="4490"/>
              </a:lnSpc>
              <a:spcBef>
                <a:spcPct val="0"/>
              </a:spcBef>
            </a:pPr>
            <a:r>
              <a:rPr lang="en-US" sz="6000" b="1" spc="270" smtClean="0">
                <a:solidFill>
                  <a:srgbClr val="63C8AA"/>
                </a:solidFill>
                <a:latin typeface="Arial" panose="020B0604020202020204" pitchFamily="34" charset="0"/>
                <a:cs typeface="Arial" panose="020B0604020202020204" pitchFamily="34" charset="0"/>
              </a:rPr>
              <a:t>Nội dung bài học</a:t>
            </a:r>
            <a:endParaRPr lang="en-US" sz="6000" b="1" spc="270">
              <a:solidFill>
                <a:srgbClr val="63C8AA"/>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72335" y="8234468"/>
            <a:ext cx="892361" cy="956956"/>
          </a:xfrm>
          <a:prstGeom prst="rect">
            <a:avLst/>
          </a:prstGeom>
        </p:spPr>
      </p:pic>
      <p:pic>
        <p:nvPicPr>
          <p:cNvPr id="11" name="Picture 11"/>
          <p:cNvPicPr>
            <a:picLocks noChangeAspect="1"/>
          </p:cNvPicPr>
          <p:nvPr/>
        </p:nvPicPr>
        <p:blipFill>
          <a:blip r:embed="rId10">
            <a:alphaModFix amt="67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016597" y="7724664"/>
            <a:ext cx="969772" cy="1187916"/>
          </a:xfrm>
          <a:prstGeom prst="rect">
            <a:avLst/>
          </a:prstGeom>
        </p:spPr>
      </p:pic>
      <p:pic>
        <p:nvPicPr>
          <p:cNvPr id="14"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036366" y="7060815"/>
            <a:ext cx="5772044" cy="2959485"/>
          </a:xfrm>
          <a:prstGeom prst="rect">
            <a:avLst/>
          </a:prstGeom>
        </p:spPr>
      </p:pic>
      <p:sp>
        <p:nvSpPr>
          <p:cNvPr id="15" name="TextBox 17"/>
          <p:cNvSpPr txBox="1"/>
          <p:nvPr/>
        </p:nvSpPr>
        <p:spPr>
          <a:xfrm>
            <a:off x="1371599" y="2738384"/>
            <a:ext cx="14935201" cy="4233916"/>
          </a:xfrm>
          <a:prstGeom prst="rect">
            <a:avLst/>
          </a:prstGeom>
        </p:spPr>
        <p:txBody>
          <a:bodyPr wrap="square" lIns="0" tIns="0" rIns="0" bIns="0" rtlCol="0" anchor="t">
            <a:spAutoFit/>
          </a:bodyPr>
          <a:lstStyle/>
          <a:p>
            <a:pPr algn="ctr">
              <a:lnSpc>
                <a:spcPct val="130000"/>
              </a:lnSpc>
            </a:pPr>
            <a:r>
              <a:rPr lang="en-US" sz="5400" smtClean="0">
                <a:solidFill>
                  <a:srgbClr val="FEF9DD"/>
                </a:solidFill>
                <a:latin typeface="Arial" panose="020B0604020202020204" pitchFamily="34" charset="0"/>
                <a:cs typeface="Arial" panose="020B0604020202020204" pitchFamily="34" charset="0"/>
              </a:rPr>
              <a:t>Người phụ nữ có thể làm được nhiều công việc, đảm đương nhiều trách nhiệm và ngày càng giữ vai trò quan trọng trong gia đình và xã hội. Họ xứng đáng được mọi người tôn trọng.</a:t>
            </a:r>
            <a:endParaRPr lang="en-US" sz="5400">
              <a:solidFill>
                <a:srgbClr val="FEF9D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71" t="152" b="15722"/>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886244" y="4510869"/>
            <a:ext cx="5182448" cy="802914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91560" flipH="1" flipV="1">
            <a:off x="15964299" y="7110731"/>
            <a:ext cx="1214085" cy="190241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88202">
            <a:off x="15528630" y="4740882"/>
            <a:ext cx="1441515" cy="144151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1707586" y="1545450"/>
            <a:ext cx="5551714" cy="261435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1120128" y="2682722"/>
            <a:ext cx="7315200" cy="226106"/>
          </a:xfrm>
          <a:prstGeom prst="rect">
            <a:avLst/>
          </a:prstGeom>
        </p:spPr>
      </p:pic>
      <p:sp>
        <p:nvSpPr>
          <p:cNvPr id="9" name="TextBox 9"/>
          <p:cNvSpPr txBox="1"/>
          <p:nvPr/>
        </p:nvSpPr>
        <p:spPr>
          <a:xfrm>
            <a:off x="15274267" y="6463461"/>
            <a:ext cx="1985033" cy="435737"/>
          </a:xfrm>
          <a:prstGeom prst="rect">
            <a:avLst/>
          </a:prstGeom>
        </p:spPr>
        <p:txBody>
          <a:bodyPr lIns="0" tIns="0" rIns="0" bIns="0" rtlCol="0" anchor="t">
            <a:spAutoFit/>
          </a:bodyPr>
          <a:lstStyle/>
          <a:p>
            <a:pPr algn="ctr">
              <a:lnSpc>
                <a:spcPts val="3305"/>
              </a:lnSpc>
            </a:pPr>
            <a:r>
              <a:rPr lang="en-US" sz="2800" b="1" spc="-123">
                <a:solidFill>
                  <a:srgbClr val="FDF9DE"/>
                </a:solidFill>
                <a:latin typeface="Arial" panose="020B0604020202020204" pitchFamily="34" charset="0"/>
                <a:cs typeface="Arial" panose="020B0604020202020204" pitchFamily="34" charset="0"/>
              </a:rPr>
              <a:t>Pencil</a:t>
            </a:r>
            <a:endParaRPr lang="en-US" sz="2800" b="1" spc="-123">
              <a:solidFill>
                <a:srgbClr val="FDF9DE"/>
              </a:solidFill>
              <a:latin typeface="Arial" panose="020B0604020202020204" pitchFamily="34" charset="0"/>
              <a:cs typeface="Arial" panose="020B0604020202020204" pitchFamily="34" charset="0"/>
            </a:endParaRPr>
          </a:p>
        </p:txBody>
      </p:sp>
      <p:sp>
        <p:nvSpPr>
          <p:cNvPr id="10" name="TextBox 10"/>
          <p:cNvSpPr txBox="1"/>
          <p:nvPr/>
        </p:nvSpPr>
        <p:spPr>
          <a:xfrm>
            <a:off x="15274267" y="9030906"/>
            <a:ext cx="1985033" cy="423193"/>
          </a:xfrm>
          <a:prstGeom prst="rect">
            <a:avLst/>
          </a:prstGeom>
        </p:spPr>
        <p:txBody>
          <a:bodyPr lIns="0" tIns="0" rIns="0" bIns="0" rtlCol="0" anchor="t">
            <a:spAutoFit/>
          </a:bodyPr>
          <a:lstStyle/>
          <a:p>
            <a:pPr algn="ctr">
              <a:lnSpc>
                <a:spcPts val="3305"/>
              </a:lnSpc>
            </a:pPr>
            <a:r>
              <a:rPr lang="en-US" sz="2800" b="1" spc="-123">
                <a:solidFill>
                  <a:srgbClr val="FDF9DE"/>
                </a:solidFill>
                <a:latin typeface="Arial" panose="020B0604020202020204" pitchFamily="34" charset="0"/>
                <a:cs typeface="Arial" panose="020B0604020202020204" pitchFamily="34" charset="0"/>
              </a:rPr>
              <a:t>Pen</a:t>
            </a:r>
            <a:endParaRPr lang="en-US" sz="2800" b="1" spc="-123">
              <a:solidFill>
                <a:srgbClr val="FDF9DE"/>
              </a:solidFill>
              <a:latin typeface="Arial" panose="020B0604020202020204" pitchFamily="34" charset="0"/>
              <a:cs typeface="Arial" panose="020B0604020202020204" pitchFamily="34" charset="0"/>
            </a:endParaRPr>
          </a:p>
        </p:txBody>
      </p:sp>
      <p:sp>
        <p:nvSpPr>
          <p:cNvPr id="11" name="TextBox 11"/>
          <p:cNvSpPr txBox="1"/>
          <p:nvPr/>
        </p:nvSpPr>
        <p:spPr>
          <a:xfrm>
            <a:off x="1877865" y="3889005"/>
            <a:ext cx="8462033" cy="853376"/>
          </a:xfrm>
          <a:prstGeom prst="rect">
            <a:avLst/>
          </a:prstGeom>
        </p:spPr>
        <p:txBody>
          <a:bodyPr lIns="0" tIns="0" rIns="0" bIns="0" rtlCol="0" anchor="t">
            <a:spAutoFit/>
          </a:bodyPr>
          <a:lstStyle/>
          <a:p>
            <a:pPr>
              <a:lnSpc>
                <a:spcPts val="6605"/>
              </a:lnSpc>
            </a:pPr>
            <a:r>
              <a:rPr lang="en-US" sz="5600" b="1" spc="-246">
                <a:solidFill>
                  <a:srgbClr val="FDF9DE"/>
                </a:solidFill>
                <a:latin typeface="Arial" panose="020B0604020202020204" pitchFamily="34" charset="0"/>
                <a:cs typeface="Arial" panose="020B0604020202020204" pitchFamily="34" charset="0"/>
              </a:rPr>
              <a:t>KHỞI ĐỘNG</a:t>
            </a:r>
            <a:endParaRPr lang="en-US" sz="5600" b="1" spc="-246">
              <a:solidFill>
                <a:srgbClr val="FDF9DE"/>
              </a:solidFill>
              <a:latin typeface="Arial" panose="020B0604020202020204" pitchFamily="34" charset="0"/>
              <a:cs typeface="Arial" panose="020B0604020202020204" pitchFamily="34" charset="0"/>
            </a:endParaRPr>
          </a:p>
        </p:txBody>
      </p:sp>
      <p:sp>
        <p:nvSpPr>
          <p:cNvPr id="12" name="TextBox 12"/>
          <p:cNvSpPr txBox="1"/>
          <p:nvPr/>
        </p:nvSpPr>
        <p:spPr>
          <a:xfrm>
            <a:off x="11911258" y="1954538"/>
            <a:ext cx="5201520" cy="1082484"/>
          </a:xfrm>
          <a:prstGeom prst="rect">
            <a:avLst/>
          </a:prstGeom>
        </p:spPr>
        <p:txBody>
          <a:bodyPr lIns="0" tIns="0" rIns="0" bIns="0" rtlCol="0" anchor="t">
            <a:spAutoFit/>
          </a:bodyPr>
          <a:lstStyle/>
          <a:p>
            <a:pPr algn="ctr">
              <a:lnSpc>
                <a:spcPts val="4130"/>
              </a:lnSpc>
            </a:pPr>
            <a:r>
              <a:rPr lang="en-US" sz="3500" b="1" spc="220">
                <a:solidFill>
                  <a:srgbClr val="2DB189"/>
                </a:solidFill>
                <a:latin typeface="Arial" panose="020B0604020202020204" pitchFamily="34" charset="0"/>
                <a:cs typeface="Arial" panose="020B0604020202020204" pitchFamily="34" charset="0"/>
              </a:rPr>
              <a:t>TÔN TRỌNG </a:t>
            </a:r>
            <a:endParaRPr lang="en-US" sz="3500" b="1" spc="220">
              <a:solidFill>
                <a:srgbClr val="2DB189"/>
              </a:solidFill>
              <a:latin typeface="Arial" panose="020B0604020202020204" pitchFamily="34" charset="0"/>
              <a:cs typeface="Arial" panose="020B0604020202020204" pitchFamily="34" charset="0"/>
            </a:endParaRPr>
          </a:p>
          <a:p>
            <a:pPr algn="ctr">
              <a:lnSpc>
                <a:spcPts val="4245"/>
              </a:lnSpc>
              <a:spcBef>
                <a:spcPct val="0"/>
              </a:spcBef>
            </a:pPr>
            <a:r>
              <a:rPr lang="en-US" sz="3600" b="1" spc="226">
                <a:solidFill>
                  <a:srgbClr val="2DB189"/>
                </a:solidFill>
                <a:latin typeface="Arial" panose="020B0604020202020204" pitchFamily="34" charset="0"/>
                <a:cs typeface="Arial" panose="020B0604020202020204" pitchFamily="34" charset="0"/>
              </a:rPr>
              <a:t>PHỤ NỮ</a:t>
            </a:r>
            <a:endParaRPr lang="en-US" sz="3600" b="1" spc="226">
              <a:solidFill>
                <a:srgbClr val="2DB189"/>
              </a:solidFill>
              <a:latin typeface="Arial" panose="020B0604020202020204" pitchFamily="34" charset="0"/>
              <a:cs typeface="Arial" panose="020B0604020202020204" pitchFamily="34" charset="0"/>
            </a:endParaRPr>
          </a:p>
        </p:txBody>
      </p:sp>
      <p:sp>
        <p:nvSpPr>
          <p:cNvPr id="13" name="TextBox 13"/>
          <p:cNvSpPr txBox="1"/>
          <p:nvPr/>
        </p:nvSpPr>
        <p:spPr>
          <a:xfrm>
            <a:off x="629805" y="3985996"/>
            <a:ext cx="980646" cy="819135"/>
          </a:xfrm>
          <a:prstGeom prst="rect">
            <a:avLst/>
          </a:prstGeom>
        </p:spPr>
        <p:txBody>
          <a:bodyPr lIns="0" tIns="0" rIns="0" bIns="0" rtlCol="0" anchor="t">
            <a:spAutoFit/>
          </a:bodyPr>
          <a:lstStyle/>
          <a:p>
            <a:pPr algn="r">
              <a:lnSpc>
                <a:spcPts val="6995"/>
              </a:lnSpc>
            </a:pPr>
            <a:r>
              <a:rPr lang="en-US" sz="5000" b="1">
                <a:solidFill>
                  <a:srgbClr val="FFEB82"/>
                </a:solidFill>
                <a:latin typeface="Arial" panose="020B0604020202020204" pitchFamily="34" charset="0"/>
                <a:cs typeface="Arial" panose="020B0604020202020204" pitchFamily="34" charset="0"/>
              </a:rPr>
              <a:t>1.</a:t>
            </a:r>
            <a:endParaRPr lang="en-US" sz="5000" b="1">
              <a:solidFill>
                <a:srgbClr val="FFEB82"/>
              </a:solidFill>
              <a:latin typeface="Arial" panose="020B0604020202020204" pitchFamily="34" charset="0"/>
              <a:cs typeface="Arial" panose="020B0604020202020204" pitchFamily="34" charset="0"/>
            </a:endParaRPr>
          </a:p>
        </p:txBody>
      </p:sp>
      <p:sp>
        <p:nvSpPr>
          <p:cNvPr id="14" name="TextBox 14"/>
          <p:cNvSpPr txBox="1"/>
          <p:nvPr/>
        </p:nvSpPr>
        <p:spPr>
          <a:xfrm>
            <a:off x="629805" y="5832806"/>
            <a:ext cx="980646" cy="897682"/>
          </a:xfrm>
          <a:prstGeom prst="rect">
            <a:avLst/>
          </a:prstGeom>
        </p:spPr>
        <p:txBody>
          <a:bodyPr lIns="0" tIns="0" rIns="0" bIns="0" rtlCol="0" anchor="t">
            <a:spAutoFit/>
          </a:bodyPr>
          <a:lstStyle/>
          <a:p>
            <a:pPr algn="r">
              <a:lnSpc>
                <a:spcPts val="6995"/>
              </a:lnSpc>
            </a:pPr>
            <a:r>
              <a:rPr lang="en-US" sz="5000" b="1">
                <a:solidFill>
                  <a:srgbClr val="FFEB82"/>
                </a:solidFill>
                <a:latin typeface="Arial" panose="020B0604020202020204" pitchFamily="34" charset="0"/>
                <a:cs typeface="Arial" panose="020B0604020202020204" pitchFamily="34" charset="0"/>
              </a:rPr>
              <a:t>2.</a:t>
            </a:r>
            <a:endParaRPr lang="en-US" sz="5000" b="1">
              <a:solidFill>
                <a:srgbClr val="FFEB82"/>
              </a:solidFill>
              <a:latin typeface="Arial" panose="020B0604020202020204" pitchFamily="34" charset="0"/>
              <a:cs typeface="Arial" panose="020B0604020202020204" pitchFamily="34" charset="0"/>
            </a:endParaRPr>
          </a:p>
        </p:txBody>
      </p:sp>
      <p:sp>
        <p:nvSpPr>
          <p:cNvPr id="15" name="TextBox 15"/>
          <p:cNvSpPr txBox="1"/>
          <p:nvPr/>
        </p:nvSpPr>
        <p:spPr>
          <a:xfrm>
            <a:off x="629805" y="7816076"/>
            <a:ext cx="980646" cy="897682"/>
          </a:xfrm>
          <a:prstGeom prst="rect">
            <a:avLst/>
          </a:prstGeom>
        </p:spPr>
        <p:txBody>
          <a:bodyPr lIns="0" tIns="0" rIns="0" bIns="0" rtlCol="0" anchor="t">
            <a:spAutoFit/>
          </a:bodyPr>
          <a:lstStyle/>
          <a:p>
            <a:pPr algn="r">
              <a:lnSpc>
                <a:spcPts val="6995"/>
              </a:lnSpc>
            </a:pPr>
            <a:r>
              <a:rPr lang="en-US" sz="5000" b="1">
                <a:solidFill>
                  <a:srgbClr val="FFEB82"/>
                </a:solidFill>
                <a:latin typeface="Arial" panose="020B0604020202020204" pitchFamily="34" charset="0"/>
                <a:cs typeface="Arial" panose="020B0604020202020204" pitchFamily="34" charset="0"/>
              </a:rPr>
              <a:t>3.</a:t>
            </a:r>
            <a:endParaRPr lang="en-US" sz="5000" b="1">
              <a:solidFill>
                <a:srgbClr val="FFEB82"/>
              </a:solidFill>
              <a:latin typeface="Arial" panose="020B0604020202020204" pitchFamily="34" charset="0"/>
              <a:cs typeface="Arial" panose="020B0604020202020204" pitchFamily="34" charset="0"/>
            </a:endParaRPr>
          </a:p>
        </p:txBody>
      </p:sp>
      <p:sp>
        <p:nvSpPr>
          <p:cNvPr id="16" name="TextBox 16"/>
          <p:cNvSpPr txBox="1"/>
          <p:nvPr/>
        </p:nvSpPr>
        <p:spPr>
          <a:xfrm>
            <a:off x="1877865" y="5890324"/>
            <a:ext cx="8462033" cy="853376"/>
          </a:xfrm>
          <a:prstGeom prst="rect">
            <a:avLst/>
          </a:prstGeom>
        </p:spPr>
        <p:txBody>
          <a:bodyPr lIns="0" tIns="0" rIns="0" bIns="0" rtlCol="0" anchor="t">
            <a:spAutoFit/>
          </a:bodyPr>
          <a:lstStyle/>
          <a:p>
            <a:pPr>
              <a:lnSpc>
                <a:spcPts val="6605"/>
              </a:lnSpc>
            </a:pPr>
            <a:r>
              <a:rPr lang="en-US" sz="5600" b="1" spc="-246">
                <a:solidFill>
                  <a:srgbClr val="FDF9DE"/>
                </a:solidFill>
                <a:latin typeface="Arial" panose="020B0604020202020204" pitchFamily="34" charset="0"/>
                <a:cs typeface="Arial" panose="020B0604020202020204" pitchFamily="34" charset="0"/>
              </a:rPr>
              <a:t>THỰC HÀNH </a:t>
            </a:r>
            <a:endParaRPr lang="en-US" sz="5600" b="1" spc="-246">
              <a:solidFill>
                <a:srgbClr val="FDF9DE"/>
              </a:solidFill>
              <a:latin typeface="Arial" panose="020B0604020202020204" pitchFamily="34" charset="0"/>
              <a:cs typeface="Arial" panose="020B0604020202020204" pitchFamily="34" charset="0"/>
            </a:endParaRPr>
          </a:p>
        </p:txBody>
      </p:sp>
      <p:sp>
        <p:nvSpPr>
          <p:cNvPr id="17" name="TextBox 17"/>
          <p:cNvSpPr txBox="1"/>
          <p:nvPr/>
        </p:nvSpPr>
        <p:spPr>
          <a:xfrm>
            <a:off x="1877865" y="7873594"/>
            <a:ext cx="8462033" cy="853376"/>
          </a:xfrm>
          <a:prstGeom prst="rect">
            <a:avLst/>
          </a:prstGeom>
        </p:spPr>
        <p:txBody>
          <a:bodyPr lIns="0" tIns="0" rIns="0" bIns="0" rtlCol="0" anchor="t">
            <a:spAutoFit/>
          </a:bodyPr>
          <a:lstStyle/>
          <a:p>
            <a:pPr>
              <a:lnSpc>
                <a:spcPts val="6605"/>
              </a:lnSpc>
            </a:pPr>
            <a:r>
              <a:rPr lang="en-US" sz="5600" b="1" spc="-246">
                <a:solidFill>
                  <a:srgbClr val="FDF9DE"/>
                </a:solidFill>
                <a:latin typeface="Arial" panose="020B0604020202020204" pitchFamily="34" charset="0"/>
                <a:cs typeface="Arial" panose="020B0604020202020204" pitchFamily="34" charset="0"/>
              </a:rPr>
              <a:t>KẾT NỐI</a:t>
            </a:r>
            <a:endParaRPr lang="en-US" sz="5600" b="1" spc="-246">
              <a:solidFill>
                <a:srgbClr val="FDF9DE"/>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2"/>
          <a:stretch>
            <a:fillRect/>
          </a:stretch>
        </p:blipFill>
        <p:spPr>
          <a:xfrm>
            <a:off x="1574891" y="900126"/>
            <a:ext cx="5185876" cy="15956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 b="15726"/>
          <a:stretch>
            <a:fillRect/>
          </a:stretch>
        </p:blipFill>
        <p:spPr>
          <a:xfrm>
            <a:off x="-1"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20453" y="1461405"/>
            <a:ext cx="14847093" cy="699163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4778624"/>
            <a:ext cx="4616863" cy="6208496"/>
          </a:xfrm>
          <a:prstGeom prst="rect">
            <a:avLst/>
          </a:prstGeom>
        </p:spPr>
      </p:pic>
      <p:pic>
        <p:nvPicPr>
          <p:cNvPr id="6" name="Picture 5"/>
          <p:cNvPicPr>
            <a:picLocks noChangeAspect="1"/>
          </p:cNvPicPr>
          <p:nvPr/>
        </p:nvPicPr>
        <p:blipFill>
          <a:blip r:embed="rId6"/>
          <a:stretch>
            <a:fillRect/>
          </a:stretch>
        </p:blipFill>
        <p:spPr>
          <a:xfrm>
            <a:off x="4876800" y="2824162"/>
            <a:ext cx="8907038" cy="2319338"/>
          </a:xfrm>
          <a:prstGeom prst="rect">
            <a:avLst/>
          </a:prstGeom>
        </p:spPr>
      </p:pic>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72987" y="781215"/>
            <a:ext cx="1229283" cy="1505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059" y="702430"/>
            <a:ext cx="10258929" cy="7053013"/>
          </a:xfrm>
          <a:prstGeom prst="rect">
            <a:avLst/>
          </a:prstGeom>
        </p:spPr>
      </p:pic>
      <p:sp>
        <p:nvSpPr>
          <p:cNvPr id="5" name="TextBox 5"/>
          <p:cNvSpPr txBox="1"/>
          <p:nvPr/>
        </p:nvSpPr>
        <p:spPr>
          <a:xfrm>
            <a:off x="1246556" y="2456458"/>
            <a:ext cx="8467320" cy="2702150"/>
          </a:xfrm>
          <a:prstGeom prst="rect">
            <a:avLst/>
          </a:prstGeom>
        </p:spPr>
        <p:txBody>
          <a:bodyPr lIns="0" tIns="0" rIns="0" bIns="0" rtlCol="0" anchor="t">
            <a:spAutoFit/>
          </a:bodyPr>
          <a:lstStyle/>
          <a:p>
            <a:pPr algn="ctr">
              <a:lnSpc>
                <a:spcPts val="10975"/>
              </a:lnSpc>
            </a:pPr>
            <a:r>
              <a:rPr lang="en-US" sz="8000" b="1" spc="-409">
                <a:solidFill>
                  <a:srgbClr val="FDF9DE"/>
                </a:solidFill>
                <a:latin typeface="Arial" panose="020B0604020202020204" pitchFamily="34" charset="0"/>
                <a:cs typeface="Arial" panose="020B0604020202020204" pitchFamily="34" charset="0"/>
              </a:rPr>
              <a:t>Phụ nữ là người đáng tôn trọng vì:</a:t>
            </a:r>
            <a:endParaRPr lang="en-US" sz="8000" b="1" spc="-409">
              <a:solidFill>
                <a:srgbClr val="FDF9DE"/>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24105" y="569671"/>
            <a:ext cx="7293241" cy="267860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24105" y="3791323"/>
            <a:ext cx="7293241" cy="267860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5114125"/>
            <a:ext cx="1361553" cy="310727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268775" y="6949477"/>
            <a:ext cx="5352884" cy="4827329"/>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61434">
            <a:off x="1251795" y="9676768"/>
            <a:ext cx="2276917" cy="58371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259169">
            <a:off x="17358006" y="5644806"/>
            <a:ext cx="948055" cy="522292"/>
          </a:xfrm>
          <a:prstGeom prst="rect">
            <a:avLst/>
          </a:prstGeom>
        </p:spPr>
      </p:pic>
      <p:sp>
        <p:nvSpPr>
          <p:cNvPr id="12" name="TextBox 12"/>
          <p:cNvSpPr txBox="1"/>
          <p:nvPr/>
        </p:nvSpPr>
        <p:spPr>
          <a:xfrm>
            <a:off x="11174037" y="647700"/>
            <a:ext cx="6793377" cy="2664447"/>
          </a:xfrm>
          <a:prstGeom prst="rect">
            <a:avLst/>
          </a:prstGeom>
        </p:spPr>
        <p:txBody>
          <a:bodyPr lIns="0" tIns="0" rIns="0" bIns="0" rtlCol="0" anchor="t">
            <a:spAutoFit/>
          </a:bodyPr>
          <a:lstStyle/>
          <a:p>
            <a:pPr algn="just">
              <a:lnSpc>
                <a:spcPct val="130000"/>
              </a:lnSpc>
            </a:pPr>
            <a:r>
              <a:rPr lang="en-US" sz="4600" b="1" spc="-202">
                <a:solidFill>
                  <a:srgbClr val="7B6453"/>
                </a:solidFill>
                <a:latin typeface="Arial" panose="020B0604020202020204" pitchFamily="34" charset="0"/>
                <a:cs typeface="Arial" panose="020B0604020202020204" pitchFamily="34" charset="0"/>
              </a:rPr>
              <a:t>A. Phụ nữ là người có vai trò quan trọng trong gia đình và xã hội.</a:t>
            </a:r>
            <a:endParaRPr lang="en-US" sz="4600" b="1" spc="-202">
              <a:solidFill>
                <a:srgbClr val="7B6453"/>
              </a:solidFill>
              <a:latin typeface="Arial" panose="020B0604020202020204" pitchFamily="34" charset="0"/>
              <a:cs typeface="Arial" panose="020B0604020202020204" pitchFamily="34" charset="0"/>
            </a:endParaRPr>
          </a:p>
        </p:txBody>
      </p:sp>
      <p:sp>
        <p:nvSpPr>
          <p:cNvPr id="13" name="TextBox 13"/>
          <p:cNvSpPr txBox="1"/>
          <p:nvPr/>
        </p:nvSpPr>
        <p:spPr>
          <a:xfrm>
            <a:off x="11287629" y="4553227"/>
            <a:ext cx="6793377" cy="1736629"/>
          </a:xfrm>
          <a:prstGeom prst="rect">
            <a:avLst/>
          </a:prstGeom>
        </p:spPr>
        <p:txBody>
          <a:bodyPr lIns="0" tIns="0" rIns="0" bIns="0" rtlCol="0" anchor="t">
            <a:spAutoFit/>
          </a:bodyPr>
          <a:lstStyle/>
          <a:p>
            <a:pPr algn="just">
              <a:lnSpc>
                <a:spcPct val="130000"/>
              </a:lnSpc>
            </a:pPr>
            <a:r>
              <a:rPr lang="en-US" sz="4600" b="1" spc="-202">
                <a:solidFill>
                  <a:srgbClr val="7B6453"/>
                </a:solidFill>
                <a:latin typeface="Arial" panose="020B0604020202020204" pitchFamily="34" charset="0"/>
                <a:cs typeface="Arial" panose="020B0604020202020204" pitchFamily="34" charset="0"/>
              </a:rPr>
              <a:t>B. Vì hộ xứng đáng được mọi người tôn trọng.</a:t>
            </a:r>
            <a:endParaRPr lang="en-US" sz="4600" b="1" spc="-202">
              <a:solidFill>
                <a:srgbClr val="7B6453"/>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24495" y="6642806"/>
            <a:ext cx="7293241" cy="2678608"/>
          </a:xfrm>
          <a:prstGeom prst="rect">
            <a:avLst/>
          </a:prstGeom>
        </p:spPr>
      </p:pic>
      <p:sp>
        <p:nvSpPr>
          <p:cNvPr id="15" name="TextBox 15"/>
          <p:cNvSpPr txBox="1"/>
          <p:nvPr/>
        </p:nvSpPr>
        <p:spPr>
          <a:xfrm>
            <a:off x="11174037" y="7311934"/>
            <a:ext cx="6793377" cy="822854"/>
          </a:xfrm>
          <a:prstGeom prst="rect">
            <a:avLst/>
          </a:prstGeom>
        </p:spPr>
        <p:txBody>
          <a:bodyPr lIns="0" tIns="0" rIns="0" bIns="0" rtlCol="0" anchor="t">
            <a:spAutoFit/>
          </a:bodyPr>
          <a:lstStyle/>
          <a:p>
            <a:pPr algn="just">
              <a:lnSpc>
                <a:spcPct val="130000"/>
              </a:lnSpc>
            </a:pPr>
            <a:r>
              <a:rPr lang="en-US" sz="4600" b="1" spc="-202">
                <a:solidFill>
                  <a:srgbClr val="7B6453"/>
                </a:solidFill>
                <a:latin typeface="Arial" panose="020B0604020202020204" pitchFamily="34" charset="0"/>
                <a:cs typeface="Arial" panose="020B0604020202020204" pitchFamily="34" charset="0"/>
              </a:rPr>
              <a:t>C. Cả hai ý trên.</a:t>
            </a:r>
            <a:endParaRPr lang="en-US" sz="4600" b="1" spc="-202">
              <a:solidFill>
                <a:srgbClr val="7B6453"/>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5">
                                            <p:txEl>
                                              <p:pRg st="0" end="0"/>
                                            </p:txEl>
                                          </p:spTgt>
                                        </p:tgtEl>
                                        <p:attrNameLst>
                                          <p:attrName>style.color</p:attrName>
                                        </p:attrNameLst>
                                      </p:cBhvr>
                                      <p:to>
                                        <a:schemeClr val="accent2"/>
                                      </p:to>
                                    </p:animClr>
                                    <p:animClr clrSpc="rgb" dir="cw">
                                      <p:cBhvr>
                                        <p:cTn id="7" dur="500" fill="hold"/>
                                        <p:tgtEl>
                                          <p:spTgt spid="15">
                                            <p:txEl>
                                              <p:pRg st="0" end="0"/>
                                            </p:txEl>
                                          </p:spTgt>
                                        </p:tgtEl>
                                        <p:attrNameLst>
                                          <p:attrName>fillcolor</p:attrName>
                                        </p:attrNameLst>
                                      </p:cBhvr>
                                      <p:to>
                                        <a:schemeClr val="accent2"/>
                                      </p:to>
                                    </p:animClr>
                                    <p:set>
                                      <p:cBhvr>
                                        <p:cTn id="8" dur="500" fill="hold"/>
                                        <p:tgtEl>
                                          <p:spTgt spid="15">
                                            <p:txEl>
                                              <p:pRg st="0" end="0"/>
                                            </p:txEl>
                                          </p:spTgt>
                                        </p:tgtEl>
                                        <p:attrNameLst>
                                          <p:attrName>fill.type</p:attrName>
                                        </p:attrNameLst>
                                      </p:cBhvr>
                                      <p:to>
                                        <p:strVal val="solid"/>
                                      </p:to>
                                    </p:set>
                                    <p:set>
                                      <p:cBhvr>
                                        <p:cTn id="9" dur="500" fill="hold"/>
                                        <p:tgtEl>
                                          <p:spTgt spid="1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72987" y="781215"/>
            <a:ext cx="1229283" cy="1505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059" y="702430"/>
            <a:ext cx="10258929" cy="7053013"/>
          </a:xfrm>
          <a:prstGeom prst="rect">
            <a:avLst/>
          </a:prstGeom>
        </p:spPr>
      </p:pic>
      <p:sp>
        <p:nvSpPr>
          <p:cNvPr id="5" name="TextBox 5"/>
          <p:cNvSpPr txBox="1"/>
          <p:nvPr/>
        </p:nvSpPr>
        <p:spPr>
          <a:xfrm>
            <a:off x="1246556" y="2456458"/>
            <a:ext cx="8467320" cy="4122988"/>
          </a:xfrm>
          <a:prstGeom prst="rect">
            <a:avLst/>
          </a:prstGeom>
        </p:spPr>
        <p:txBody>
          <a:bodyPr lIns="0" tIns="0" rIns="0" bIns="0" rtlCol="0" anchor="t">
            <a:spAutoFit/>
          </a:bodyPr>
          <a:lstStyle/>
          <a:p>
            <a:pPr algn="ctr">
              <a:lnSpc>
                <a:spcPts val="10975"/>
              </a:lnSpc>
            </a:pPr>
            <a:r>
              <a:rPr lang="en-US" sz="7200" spc="-409" smtClean="0">
                <a:solidFill>
                  <a:srgbClr val="FDF9DE"/>
                </a:solidFill>
                <a:latin typeface="Arial" panose="020B0604020202020204" pitchFamily="34" charset="0"/>
                <a:cs typeface="Arial" panose="020B0604020202020204" pitchFamily="34" charset="0"/>
              </a:rPr>
              <a:t>Ý kiến nào thể hiện sự đối xử bình đẳng đối với trẻ em gái?</a:t>
            </a:r>
            <a:endParaRPr lang="en-US" sz="7200" spc="-409">
              <a:solidFill>
                <a:srgbClr val="FDF9DE"/>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24105" y="569671"/>
            <a:ext cx="7293241" cy="267860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24105" y="3791323"/>
            <a:ext cx="7293241" cy="267860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5114125"/>
            <a:ext cx="1361553" cy="310727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268775" y="6949477"/>
            <a:ext cx="5352884" cy="4827329"/>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61434">
            <a:off x="1251795" y="9676768"/>
            <a:ext cx="2276917" cy="58371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259169">
            <a:off x="17358006" y="5644806"/>
            <a:ext cx="948055" cy="522292"/>
          </a:xfrm>
          <a:prstGeom prst="rect">
            <a:avLst/>
          </a:prstGeom>
        </p:spPr>
      </p:pic>
      <p:sp>
        <p:nvSpPr>
          <p:cNvPr id="12" name="TextBox 12"/>
          <p:cNvSpPr txBox="1"/>
          <p:nvPr/>
        </p:nvSpPr>
        <p:spPr>
          <a:xfrm>
            <a:off x="11174037" y="571500"/>
            <a:ext cx="6793377" cy="2656689"/>
          </a:xfrm>
          <a:prstGeom prst="rect">
            <a:avLst/>
          </a:prstGeom>
        </p:spPr>
        <p:txBody>
          <a:bodyPr lIns="0" tIns="0" rIns="0" bIns="0" rtlCol="0" anchor="t">
            <a:spAutoFit/>
          </a:bodyPr>
          <a:lstStyle/>
          <a:p>
            <a:pPr algn="just">
              <a:lnSpc>
                <a:spcPct val="130000"/>
              </a:lnSpc>
            </a:pPr>
            <a:r>
              <a:rPr lang="en-US" sz="4600" b="1" spc="-202">
                <a:solidFill>
                  <a:srgbClr val="7B6453"/>
                </a:solidFill>
                <a:latin typeface="Arial" panose="020B0604020202020204" pitchFamily="34" charset="0"/>
                <a:cs typeface="Arial" panose="020B0604020202020204" pitchFamily="34" charset="0"/>
              </a:rPr>
              <a:t>A. </a:t>
            </a:r>
            <a:r>
              <a:rPr lang="en-US" sz="4600" b="1" spc="-202">
                <a:solidFill>
                  <a:srgbClr val="7B6453"/>
                </a:solidFill>
                <a:latin typeface="Arial" panose="020B0604020202020204" pitchFamily="34" charset="0"/>
                <a:cs typeface="Arial" panose="020B0604020202020204" pitchFamily="34" charset="0"/>
              </a:rPr>
              <a:t>Trẻ em trai hay gái đều </a:t>
            </a:r>
            <a:r>
              <a:rPr lang="en-US" sz="4600" b="1" spc="-202">
                <a:solidFill>
                  <a:srgbClr val="7B6453"/>
                </a:solidFill>
                <a:latin typeface="Arial" panose="020B0604020202020204" pitchFamily="34" charset="0"/>
                <a:cs typeface="Arial" panose="020B0604020202020204" pitchFamily="34" charset="0"/>
              </a:rPr>
              <a:t>có quyền được đối xử </a:t>
            </a:r>
            <a:r>
              <a:rPr lang="en-US" sz="4600" b="1" spc="-202">
                <a:solidFill>
                  <a:srgbClr val="7B6453"/>
                </a:solidFill>
                <a:latin typeface="Arial" panose="020B0604020202020204" pitchFamily="34" charset="0"/>
                <a:cs typeface="Arial" panose="020B0604020202020204" pitchFamily="34" charset="0"/>
              </a:rPr>
              <a:t>bình đẳng.</a:t>
            </a:r>
            <a:endParaRPr lang="en-US" sz="4600" b="1" spc="-202">
              <a:solidFill>
                <a:srgbClr val="7B6453"/>
              </a:solidFill>
              <a:latin typeface="Arial" panose="020B0604020202020204" pitchFamily="34" charset="0"/>
              <a:cs typeface="Arial" panose="020B0604020202020204" pitchFamily="34" charset="0"/>
            </a:endParaRPr>
          </a:p>
        </p:txBody>
      </p:sp>
      <p:sp>
        <p:nvSpPr>
          <p:cNvPr id="13" name="TextBox 13"/>
          <p:cNvSpPr txBox="1"/>
          <p:nvPr/>
        </p:nvSpPr>
        <p:spPr>
          <a:xfrm>
            <a:off x="11287629" y="4305300"/>
            <a:ext cx="6793377" cy="1736629"/>
          </a:xfrm>
          <a:prstGeom prst="rect">
            <a:avLst/>
          </a:prstGeom>
        </p:spPr>
        <p:txBody>
          <a:bodyPr lIns="0" tIns="0" rIns="0" bIns="0" rtlCol="0" anchor="t">
            <a:spAutoFit/>
          </a:bodyPr>
          <a:lstStyle/>
          <a:p>
            <a:pPr algn="just">
              <a:lnSpc>
                <a:spcPct val="130000"/>
              </a:lnSpc>
            </a:pPr>
            <a:r>
              <a:rPr lang="en-US" sz="4600" b="1" spc="-202">
                <a:solidFill>
                  <a:srgbClr val="7B6453"/>
                </a:solidFill>
                <a:latin typeface="Arial" panose="020B0604020202020204" pitchFamily="34" charset="0"/>
                <a:cs typeface="Arial" panose="020B0604020202020204" pitchFamily="34" charset="0"/>
              </a:rPr>
              <a:t>B. </a:t>
            </a:r>
            <a:r>
              <a:rPr lang="en-US" sz="4600" b="1" spc="-202">
                <a:solidFill>
                  <a:srgbClr val="7B6453"/>
                </a:solidFill>
                <a:latin typeface="Arial" panose="020B0604020202020204" pitchFamily="34" charset="0"/>
                <a:cs typeface="Arial" panose="020B0604020202020204" pitchFamily="34" charset="0"/>
              </a:rPr>
              <a:t>Con trai bao giờ cũng giỏi hơn con gái.</a:t>
            </a:r>
            <a:endParaRPr lang="en-US" sz="4600" b="1" spc="-202">
              <a:solidFill>
                <a:srgbClr val="7B6453"/>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24105" y="6667764"/>
            <a:ext cx="7293241" cy="2678608"/>
          </a:xfrm>
          <a:prstGeom prst="rect">
            <a:avLst/>
          </a:prstGeom>
        </p:spPr>
      </p:pic>
      <p:sp>
        <p:nvSpPr>
          <p:cNvPr id="15" name="TextBox 15"/>
          <p:cNvSpPr txBox="1"/>
          <p:nvPr/>
        </p:nvSpPr>
        <p:spPr>
          <a:xfrm>
            <a:off x="11174037" y="7124700"/>
            <a:ext cx="6793377" cy="1736629"/>
          </a:xfrm>
          <a:prstGeom prst="rect">
            <a:avLst/>
          </a:prstGeom>
        </p:spPr>
        <p:txBody>
          <a:bodyPr lIns="0" tIns="0" rIns="0" bIns="0" rtlCol="0" anchor="t">
            <a:spAutoFit/>
          </a:bodyPr>
          <a:lstStyle/>
          <a:p>
            <a:pPr algn="just">
              <a:lnSpc>
                <a:spcPct val="130000"/>
              </a:lnSpc>
            </a:pPr>
            <a:r>
              <a:rPr lang="en-US" sz="4600" b="1" spc="-202">
                <a:solidFill>
                  <a:srgbClr val="7B6453"/>
                </a:solidFill>
                <a:latin typeface="Arial" panose="020B0604020202020204" pitchFamily="34" charset="0"/>
                <a:cs typeface="Arial" panose="020B0604020202020204" pitchFamily="34" charset="0"/>
              </a:rPr>
              <a:t>C. </a:t>
            </a:r>
            <a:r>
              <a:rPr lang="en-US" sz="4600" b="1" spc="-202">
                <a:solidFill>
                  <a:srgbClr val="7B6453"/>
                </a:solidFill>
                <a:latin typeface="Arial" panose="020B0604020202020204" pitchFamily="34" charset="0"/>
                <a:cs typeface="Arial" panose="020B0604020202020204" pitchFamily="34" charset="0"/>
              </a:rPr>
              <a:t>Nữ giới </a:t>
            </a:r>
            <a:r>
              <a:rPr lang="en-US" sz="4600" b="1" spc="-202">
                <a:solidFill>
                  <a:srgbClr val="7B6453"/>
                </a:solidFill>
                <a:latin typeface="Arial" panose="020B0604020202020204" pitchFamily="34" charset="0"/>
                <a:cs typeface="Arial" panose="020B0604020202020204" pitchFamily="34" charset="0"/>
              </a:rPr>
              <a:t>phải</a:t>
            </a:r>
            <a:r>
              <a:rPr lang="en-US" sz="4600" b="1" spc="-202">
                <a:solidFill>
                  <a:srgbClr val="7B6453"/>
                </a:solidFill>
                <a:latin typeface="Arial" panose="020B0604020202020204" pitchFamily="34" charset="0"/>
                <a:cs typeface="Arial" panose="020B0604020202020204" pitchFamily="34" charset="0"/>
              </a:rPr>
              <a:t> phục tùng nam giới.</a:t>
            </a:r>
            <a:endParaRPr lang="en-US" sz="4600" b="1" spc="-202">
              <a:solidFill>
                <a:srgbClr val="7B6453"/>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2">
                                            <p:txEl>
                                              <p:pRg st="0" end="0"/>
                                            </p:txEl>
                                          </p:spTgt>
                                        </p:tgtEl>
                                        <p:attrNameLst>
                                          <p:attrName>style.color</p:attrName>
                                        </p:attrNameLst>
                                      </p:cBhvr>
                                      <p:to>
                                        <p:clrVal>
                                          <a:schemeClr val="accent2"/>
                                        </p:clrVal>
                                      </p:to>
                                    </p:set>
                                    <p:set>
                                      <p:cBhvr>
                                        <p:cTn id="7" dur="500" fill="hold"/>
                                        <p:tgtEl>
                                          <p:spTgt spid="12">
                                            <p:txEl>
                                              <p:pRg st="0" end="0"/>
                                            </p:txEl>
                                          </p:spTgt>
                                        </p:tgtEl>
                                        <p:attrNameLst>
                                          <p:attrName>fillcolor</p:attrName>
                                        </p:attrNameLst>
                                      </p:cBhvr>
                                      <p:to>
                                        <p:clrVal>
                                          <a:schemeClr val="accent2"/>
                                        </p:clrVal>
                                      </p:to>
                                    </p:set>
                                    <p:set>
                                      <p:cBhvr>
                                        <p:cTn id="8" dur="500" fill="hold"/>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 b="1572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362288" y="2713949"/>
            <a:ext cx="4124966" cy="151498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62288" y="4834848"/>
            <a:ext cx="4124966" cy="1514987"/>
          </a:xfrm>
          <a:prstGeom prst="rect">
            <a:avLst/>
          </a:prstGeom>
        </p:spPr>
      </p:pic>
      <p:sp>
        <p:nvSpPr>
          <p:cNvPr id="5" name="TextBox 5"/>
          <p:cNvSpPr txBox="1"/>
          <p:nvPr/>
        </p:nvSpPr>
        <p:spPr>
          <a:xfrm>
            <a:off x="13283093" y="3148265"/>
            <a:ext cx="2283355" cy="692497"/>
          </a:xfrm>
          <a:prstGeom prst="rect">
            <a:avLst/>
          </a:prstGeom>
        </p:spPr>
        <p:txBody>
          <a:bodyPr lIns="0" tIns="0" rIns="0" bIns="0" rtlCol="0" anchor="t">
            <a:spAutoFit/>
          </a:bodyPr>
          <a:lstStyle/>
          <a:p>
            <a:pPr algn="ctr">
              <a:lnSpc>
                <a:spcPts val="5425"/>
              </a:lnSpc>
            </a:pPr>
            <a:r>
              <a:rPr lang="en-US" sz="4600" spc="-202">
                <a:solidFill>
                  <a:srgbClr val="32856A"/>
                </a:solidFill>
                <a:latin typeface="Arial" panose="020B0604020202020204" pitchFamily="34" charset="0"/>
                <a:cs typeface="Arial" panose="020B0604020202020204" pitchFamily="34" charset="0"/>
              </a:rPr>
              <a:t>Đúng </a:t>
            </a:r>
            <a:endParaRPr lang="en-US" sz="4600" spc="-202">
              <a:solidFill>
                <a:srgbClr val="32856A"/>
              </a:solidFill>
              <a:latin typeface="Arial" panose="020B0604020202020204" pitchFamily="34" charset="0"/>
              <a:cs typeface="Arial" panose="020B0604020202020204" pitchFamily="34" charset="0"/>
            </a:endParaRPr>
          </a:p>
        </p:txBody>
      </p:sp>
      <p:sp>
        <p:nvSpPr>
          <p:cNvPr id="6" name="TextBox 6"/>
          <p:cNvSpPr txBox="1"/>
          <p:nvPr/>
        </p:nvSpPr>
        <p:spPr>
          <a:xfrm>
            <a:off x="13283093" y="5241645"/>
            <a:ext cx="2283355" cy="692497"/>
          </a:xfrm>
          <a:prstGeom prst="rect">
            <a:avLst/>
          </a:prstGeom>
        </p:spPr>
        <p:txBody>
          <a:bodyPr lIns="0" tIns="0" rIns="0" bIns="0" rtlCol="0" anchor="t">
            <a:spAutoFit/>
          </a:bodyPr>
          <a:lstStyle/>
          <a:p>
            <a:pPr algn="ctr">
              <a:lnSpc>
                <a:spcPts val="5425"/>
              </a:lnSpc>
            </a:pPr>
            <a:r>
              <a:rPr lang="en-US" sz="4600" spc="-202" smtClean="0">
                <a:solidFill>
                  <a:srgbClr val="32856A"/>
                </a:solidFill>
                <a:latin typeface="Arial" panose="020B0604020202020204" pitchFamily="34" charset="0"/>
                <a:cs typeface="Arial" panose="020B0604020202020204" pitchFamily="34" charset="0"/>
              </a:rPr>
              <a:t>Sai</a:t>
            </a:r>
            <a:endParaRPr lang="en-US" sz="4600" spc="-202">
              <a:solidFill>
                <a:srgbClr val="32856A"/>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68775" y="6949477"/>
            <a:ext cx="5352884" cy="482732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72987" y="781215"/>
            <a:ext cx="1229283" cy="150580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8059" y="672852"/>
            <a:ext cx="10500023" cy="7218766"/>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61434">
            <a:off x="1251795" y="9676768"/>
            <a:ext cx="2276917" cy="58371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259169">
            <a:off x="17358006" y="5644806"/>
            <a:ext cx="948055" cy="522292"/>
          </a:xfrm>
          <a:prstGeom prst="rect">
            <a:avLst/>
          </a:prstGeom>
        </p:spPr>
      </p:pic>
      <p:sp>
        <p:nvSpPr>
          <p:cNvPr id="13" name="TextBox 5"/>
          <p:cNvSpPr txBox="1"/>
          <p:nvPr/>
        </p:nvSpPr>
        <p:spPr>
          <a:xfrm>
            <a:off x="1246556" y="2456458"/>
            <a:ext cx="8467320" cy="2702150"/>
          </a:xfrm>
          <a:prstGeom prst="rect">
            <a:avLst/>
          </a:prstGeom>
        </p:spPr>
        <p:txBody>
          <a:bodyPr lIns="0" tIns="0" rIns="0" bIns="0" rtlCol="0" anchor="t">
            <a:spAutoFit/>
          </a:bodyPr>
          <a:lstStyle/>
          <a:p>
            <a:pPr algn="ctr">
              <a:lnSpc>
                <a:spcPts val="10975"/>
              </a:lnSpc>
            </a:pPr>
            <a:r>
              <a:rPr lang="en-US" sz="8000" spc="-409">
                <a:solidFill>
                  <a:srgbClr val="FDF9DE"/>
                </a:solidFill>
                <a:latin typeface="Arial" panose="020B0604020202020204" pitchFamily="34" charset="0"/>
                <a:cs typeface="Arial" panose="020B0604020202020204" pitchFamily="34" charset="0"/>
              </a:rPr>
              <a:t>Phụ nữ </a:t>
            </a:r>
            <a:r>
              <a:rPr lang="en-US" sz="8000" spc="-409">
                <a:solidFill>
                  <a:srgbClr val="FDF9DE"/>
                </a:solidFill>
                <a:latin typeface="Arial" panose="020B0604020202020204" pitchFamily="34" charset="0"/>
                <a:cs typeface="Arial" panose="020B0604020202020204" pitchFamily="34" charset="0"/>
              </a:rPr>
              <a:t>phải làm tất cả các việc nhà.</a:t>
            </a:r>
            <a:endParaRPr lang="en-US" sz="8000" spc="-409">
              <a:solidFill>
                <a:srgbClr val="FDF9D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 b="15726"/>
          <a:stretch>
            <a:fillRect/>
          </a:stretch>
        </p:blipFill>
        <p:spPr>
          <a:xfrm>
            <a:off x="-57909"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4171"/>
          <a:stretch>
            <a:fillRect/>
          </a:stretch>
        </p:blipFill>
        <p:spPr>
          <a:xfrm rot="-386609">
            <a:off x="11693666" y="1628907"/>
            <a:ext cx="5169787" cy="7345640"/>
          </a:xfrm>
          <a:prstGeom prst="rect">
            <a:avLst/>
          </a:prstGeom>
        </p:spPr>
      </p:pic>
      <p:grpSp>
        <p:nvGrpSpPr>
          <p:cNvPr id="4" name="Group 4"/>
          <p:cNvGrpSpPr/>
          <p:nvPr/>
        </p:nvGrpSpPr>
        <p:grpSpPr>
          <a:xfrm rot="262452">
            <a:off x="11511584" y="1076167"/>
            <a:ext cx="5296697" cy="7762672"/>
            <a:chOff x="0" y="0"/>
            <a:chExt cx="2398161" cy="3514669"/>
          </a:xfrm>
        </p:grpSpPr>
        <p:sp>
          <p:nvSpPr>
            <p:cNvPr id="5" name="Freeform 5"/>
            <p:cNvSpPr/>
            <p:nvPr/>
          </p:nvSpPr>
          <p:spPr>
            <a:xfrm>
              <a:off x="0" y="0"/>
              <a:ext cx="2398161" cy="3514669"/>
            </a:xfrm>
            <a:custGeom>
              <a:avLst/>
              <a:gdLst/>
              <a:ahLst/>
              <a:cxnLst/>
              <a:rect l="l" t="t" r="r" b="b"/>
              <a:pathLst>
                <a:path w="2398161" h="3514669">
                  <a:moveTo>
                    <a:pt x="0" y="0"/>
                  </a:moveTo>
                  <a:lnTo>
                    <a:pt x="2398161" y="0"/>
                  </a:lnTo>
                  <a:lnTo>
                    <a:pt x="2398161" y="3514669"/>
                  </a:lnTo>
                  <a:lnTo>
                    <a:pt x="0" y="3514669"/>
                  </a:lnTo>
                  <a:close/>
                </a:path>
              </a:pathLst>
            </a:custGeom>
            <a:solidFill>
              <a:srgbClr val="FFEA92"/>
            </a:solidFill>
          </p:spPr>
        </p:sp>
      </p:grpSp>
      <p:grpSp>
        <p:nvGrpSpPr>
          <p:cNvPr id="6" name="Group 6"/>
          <p:cNvGrpSpPr/>
          <p:nvPr/>
        </p:nvGrpSpPr>
        <p:grpSpPr>
          <a:xfrm>
            <a:off x="1028699" y="1476279"/>
            <a:ext cx="9503466" cy="3938269"/>
            <a:chOff x="0" y="0"/>
            <a:chExt cx="2706135" cy="1121432"/>
          </a:xfrm>
        </p:grpSpPr>
        <p:sp>
          <p:nvSpPr>
            <p:cNvPr id="7" name="Freeform 7"/>
            <p:cNvSpPr/>
            <p:nvPr/>
          </p:nvSpPr>
          <p:spPr>
            <a:xfrm>
              <a:off x="0" y="0"/>
              <a:ext cx="2706135" cy="1121432"/>
            </a:xfrm>
            <a:custGeom>
              <a:avLst/>
              <a:gdLst/>
              <a:ahLst/>
              <a:cxnLst/>
              <a:rect l="l" t="t" r="r" b="b"/>
              <a:pathLst>
                <a:path w="2706135" h="1121432">
                  <a:moveTo>
                    <a:pt x="2581675" y="1121432"/>
                  </a:moveTo>
                  <a:lnTo>
                    <a:pt x="124460" y="1121432"/>
                  </a:lnTo>
                  <a:cubicBezTo>
                    <a:pt x="55880" y="1121432"/>
                    <a:pt x="0" y="1065552"/>
                    <a:pt x="0" y="996972"/>
                  </a:cubicBezTo>
                  <a:lnTo>
                    <a:pt x="0" y="124460"/>
                  </a:lnTo>
                  <a:cubicBezTo>
                    <a:pt x="0" y="55880"/>
                    <a:pt x="55880" y="0"/>
                    <a:pt x="124460" y="0"/>
                  </a:cubicBezTo>
                  <a:lnTo>
                    <a:pt x="2581675" y="0"/>
                  </a:lnTo>
                  <a:cubicBezTo>
                    <a:pt x="2650255" y="0"/>
                    <a:pt x="2706135" y="55880"/>
                    <a:pt x="2706135" y="124460"/>
                  </a:cubicBezTo>
                  <a:lnTo>
                    <a:pt x="2706135" y="996972"/>
                  </a:lnTo>
                  <a:cubicBezTo>
                    <a:pt x="2706135" y="1065552"/>
                    <a:pt x="2650255" y="1121432"/>
                    <a:pt x="2581675" y="1121432"/>
                  </a:cubicBezTo>
                  <a:close/>
                </a:path>
              </a:pathLst>
            </a:custGeom>
            <a:solidFill>
              <a:srgbClr val="FEF9DD"/>
            </a:solidFill>
          </p:spPr>
        </p:sp>
      </p:grpSp>
      <p:pic>
        <p:nvPicPr>
          <p:cNvPr id="8" name="Picture 8"/>
          <p:cNvPicPr>
            <a:picLocks noChangeAspect="1"/>
          </p:cNvPicPr>
          <p:nvPr/>
        </p:nvPicPr>
        <p:blipFill>
          <a:blip r:embed="rId4">
            <a:alphaModFix amt="73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82285" y="1028700"/>
            <a:ext cx="2596296" cy="86975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74775" y="6452685"/>
            <a:ext cx="2478665" cy="212714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07426" y="6452685"/>
            <a:ext cx="2478665" cy="2127145"/>
          </a:xfrm>
          <a:prstGeom prst="rect">
            <a:avLst/>
          </a:prstGeom>
        </p:spPr>
      </p:pic>
      <p:pic>
        <p:nvPicPr>
          <p:cNvPr id="11" name="Picture 11"/>
          <p:cNvPicPr>
            <a:picLocks noChangeAspect="1"/>
          </p:cNvPicPr>
          <p:nvPr/>
        </p:nvPicPr>
        <p:blipFill>
          <a:blip r:embed="rId8"/>
          <a:srcRect l="26065" r="26065"/>
          <a:stretch>
            <a:fillRect/>
          </a:stretch>
        </p:blipFill>
        <p:spPr>
          <a:xfrm rot="262452">
            <a:off x="11855648" y="1375645"/>
            <a:ext cx="4660103" cy="6490010"/>
          </a:xfrm>
          <a:prstGeom prst="rect">
            <a:avLst/>
          </a:prstGeom>
        </p:spPr>
      </p:pic>
      <p:sp>
        <p:nvSpPr>
          <p:cNvPr id="12" name="TextBox 12"/>
          <p:cNvSpPr txBox="1"/>
          <p:nvPr/>
        </p:nvSpPr>
        <p:spPr>
          <a:xfrm>
            <a:off x="1319584" y="1485900"/>
            <a:ext cx="8921697" cy="3823611"/>
          </a:xfrm>
          <a:prstGeom prst="rect">
            <a:avLst/>
          </a:prstGeom>
        </p:spPr>
        <p:txBody>
          <a:bodyPr lIns="0" tIns="0" rIns="0" bIns="0" rtlCol="0" anchor="t">
            <a:spAutoFit/>
          </a:bodyPr>
          <a:lstStyle/>
          <a:p>
            <a:pPr algn="ctr">
              <a:lnSpc>
                <a:spcPct val="130000"/>
              </a:lnSpc>
            </a:pPr>
            <a:r>
              <a:rPr lang="en-US" sz="6600" spc="-184" smtClean="0">
                <a:solidFill>
                  <a:srgbClr val="32856A"/>
                </a:solidFill>
                <a:latin typeface="Arial" panose="020B0604020202020204" pitchFamily="34" charset="0"/>
                <a:cs typeface="Arial" panose="020B0604020202020204" pitchFamily="34" charset="0"/>
              </a:rPr>
              <a:t>Mọi chức vụ trong xã hội chỉ nam giới mới được nắm giữ</a:t>
            </a:r>
            <a:endParaRPr lang="en-US" sz="6600" spc="-184">
              <a:solidFill>
                <a:srgbClr val="32856A"/>
              </a:solidFill>
              <a:latin typeface="Arial" panose="020B0604020202020204" pitchFamily="34" charset="0"/>
              <a:cs typeface="Arial" panose="020B0604020202020204" pitchFamily="34" charset="0"/>
            </a:endParaRPr>
          </a:p>
        </p:txBody>
      </p:sp>
      <p:sp>
        <p:nvSpPr>
          <p:cNvPr id="13" name="TextBox 13"/>
          <p:cNvSpPr txBox="1"/>
          <p:nvPr/>
        </p:nvSpPr>
        <p:spPr>
          <a:xfrm>
            <a:off x="2781293" y="7206632"/>
            <a:ext cx="1865628" cy="602729"/>
          </a:xfrm>
          <a:prstGeom prst="rect">
            <a:avLst/>
          </a:prstGeom>
        </p:spPr>
        <p:txBody>
          <a:bodyPr lIns="0" tIns="0" rIns="0" bIns="0" rtlCol="0" anchor="t">
            <a:spAutoFit/>
          </a:bodyPr>
          <a:lstStyle/>
          <a:p>
            <a:pPr algn="ctr">
              <a:lnSpc>
                <a:spcPts val="4720"/>
              </a:lnSpc>
            </a:pPr>
            <a:r>
              <a:rPr lang="en-US" sz="4000" b="1" spc="-176" smtClean="0">
                <a:solidFill>
                  <a:srgbClr val="32856A"/>
                </a:solidFill>
                <a:latin typeface="Arial" panose="020B0604020202020204" pitchFamily="34" charset="0"/>
                <a:cs typeface="Arial" panose="020B0604020202020204" pitchFamily="34" charset="0"/>
              </a:rPr>
              <a:t>ĐÚNG</a:t>
            </a:r>
            <a:endParaRPr lang="en-US" sz="4000" b="1" spc="-176">
              <a:solidFill>
                <a:srgbClr val="32856A"/>
              </a:solidFill>
              <a:latin typeface="Arial" panose="020B0604020202020204" pitchFamily="34" charset="0"/>
              <a:cs typeface="Arial" panose="020B0604020202020204" pitchFamily="34" charset="0"/>
            </a:endParaRPr>
          </a:p>
        </p:txBody>
      </p:sp>
      <p:sp>
        <p:nvSpPr>
          <p:cNvPr id="14" name="TextBox 14"/>
          <p:cNvSpPr txBox="1"/>
          <p:nvPr/>
        </p:nvSpPr>
        <p:spPr>
          <a:xfrm>
            <a:off x="6913945" y="7206632"/>
            <a:ext cx="1865628" cy="602729"/>
          </a:xfrm>
          <a:prstGeom prst="rect">
            <a:avLst/>
          </a:prstGeom>
        </p:spPr>
        <p:txBody>
          <a:bodyPr lIns="0" tIns="0" rIns="0" bIns="0" rtlCol="0" anchor="t">
            <a:spAutoFit/>
          </a:bodyPr>
          <a:lstStyle/>
          <a:p>
            <a:pPr algn="ctr">
              <a:lnSpc>
                <a:spcPts val="4720"/>
              </a:lnSpc>
            </a:pPr>
            <a:r>
              <a:rPr lang="en-US" sz="4000" b="1" spc="-175" smtClean="0">
                <a:solidFill>
                  <a:srgbClr val="32856A"/>
                </a:solidFill>
                <a:latin typeface="Arial" panose="020B0604020202020204" pitchFamily="34" charset="0"/>
                <a:cs typeface="Arial" panose="020B0604020202020204" pitchFamily="34" charset="0"/>
              </a:rPr>
              <a:t>SAI</a:t>
            </a:r>
            <a:endParaRPr lang="en-US" sz="4000" b="1" spc="-175">
              <a:solidFill>
                <a:srgbClr val="32856A"/>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9"/>
          <a:stretch>
            <a:fillRect/>
          </a:stretch>
        </p:blipFill>
        <p:spPr>
          <a:xfrm rot="314615">
            <a:off x="11708163" y="1327122"/>
            <a:ext cx="4903537" cy="682653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4">
                                            <p:txEl>
                                              <p:pRg st="0" end="0"/>
                                            </p:txEl>
                                          </p:spTgt>
                                        </p:tgtEl>
                                        <p:attrNameLst>
                                          <p:attrName>style.color</p:attrName>
                                        </p:attrNameLst>
                                      </p:cBhvr>
                                      <p:to>
                                        <p:clrVal>
                                          <a:schemeClr val="accent2"/>
                                        </p:clrVal>
                                      </p:to>
                                    </p:set>
                                    <p:set>
                                      <p:cBhvr>
                                        <p:cTn id="7" dur="500" fill="hold"/>
                                        <p:tgtEl>
                                          <p:spTgt spid="14">
                                            <p:txEl>
                                              <p:pRg st="0" end="0"/>
                                            </p:txEl>
                                          </p:spTgt>
                                        </p:tgtEl>
                                        <p:attrNameLst>
                                          <p:attrName>fillcolor</p:attrName>
                                        </p:attrNameLst>
                                      </p:cBhvr>
                                      <p:to>
                                        <p:clrVal>
                                          <a:schemeClr val="accent2"/>
                                        </p:clrVal>
                                      </p:to>
                                    </p:set>
                                    <p:set>
                                      <p:cBhvr>
                                        <p:cTn id="8" dur="500" fill="hold"/>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54" b="1547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4577" y="1150658"/>
            <a:ext cx="15538847" cy="731738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3580">
            <a:off x="11090839" y="4892338"/>
            <a:ext cx="4119377" cy="6907492"/>
          </a:xfrm>
          <a:prstGeom prst="rect">
            <a:avLst/>
          </a:prstGeom>
        </p:spPr>
      </p:pic>
      <p:pic>
        <p:nvPicPr>
          <p:cNvPr id="7" name="Picture 6"/>
          <p:cNvPicPr>
            <a:picLocks noChangeAspect="1"/>
          </p:cNvPicPr>
          <p:nvPr/>
        </p:nvPicPr>
        <p:blipFill>
          <a:blip r:embed="rId6"/>
          <a:stretch>
            <a:fillRect/>
          </a:stretch>
        </p:blipFill>
        <p:spPr>
          <a:xfrm>
            <a:off x="3120795" y="2011858"/>
            <a:ext cx="10569662" cy="28051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3527</Words>
  <Application>WPS Presentation</Application>
  <PresentationFormat>Custom</PresentationFormat>
  <Paragraphs>150</Paragraphs>
  <Slides>22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Arial</vt:lpstr>
      <vt:lpstr>SimSun</vt:lpstr>
      <vt:lpstr>Wingdings</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dc:title>
  <dc:creator>Administrator</dc:creator>
  <cp:lastModifiedBy>ASUS</cp:lastModifiedBy>
  <cp:revision>29</cp:revision>
  <dcterms:created xsi:type="dcterms:W3CDTF">2006-08-16T00:00:00Z</dcterms:created>
  <dcterms:modified xsi:type="dcterms:W3CDTF">2022-12-12T05:11:52Z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B1B14B7F0D754D668EF73CCA2B510FD1</vt:lpwstr>
  </property>
  <property fmtid="{D5CDD505-2E9C-101B-9397-08002B2CF9AE}" pid="3" name="KSOProductBuildVer">
    <vt:lpwstr>1033-11.2.0.11417</vt:lpwstr>
  </property>
</Properties>
</file>