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3" r:id="rId1"/>
  </p:sldMasterIdLst>
  <p:notesMasterIdLst>
    <p:notesMasterId r:id="rId19"/>
  </p:notesMasterIdLst>
  <p:sldIdLst>
    <p:sldId id="284" r:id="rId2"/>
    <p:sldId id="257" r:id="rId3"/>
    <p:sldId id="285" r:id="rId4"/>
    <p:sldId id="282" r:id="rId5"/>
    <p:sldId id="283" r:id="rId6"/>
    <p:sldId id="267" r:id="rId7"/>
    <p:sldId id="259" r:id="rId8"/>
    <p:sldId id="260" r:id="rId9"/>
    <p:sldId id="264" r:id="rId10"/>
    <p:sldId id="261" r:id="rId11"/>
    <p:sldId id="269" r:id="rId12"/>
    <p:sldId id="270" r:id="rId13"/>
    <p:sldId id="271" r:id="rId14"/>
    <p:sldId id="281" r:id="rId15"/>
    <p:sldId id="286" r:id="rId16"/>
    <p:sldId id="262" r:id="rId17"/>
    <p:sldId id="287" r:id="rId18"/>
  </p:sldIdLst>
  <p:sldSz cx="12192000" cy="6858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CC6600"/>
    <a:srgbClr val="660066"/>
    <a:srgbClr val="CC00CC"/>
    <a:srgbClr val="FFCCFF"/>
    <a:srgbClr val="086176"/>
    <a:srgbClr val="760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8330" autoAdjust="0"/>
  </p:normalViewPr>
  <p:slideViewPr>
    <p:cSldViewPr>
      <p:cViewPr varScale="1">
        <p:scale>
          <a:sx n="66" d="100"/>
          <a:sy n="66" d="100"/>
        </p:scale>
        <p:origin x="31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8540FBC-6AC7-448C-982F-9D7D19B4E03A}" type="datetimeFigureOut">
              <a:rPr lang="en-US"/>
              <a:pPr>
                <a:defRPr/>
              </a:pPr>
              <a:t>29-Oct-21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98AD2D7-CBAE-473C-A0D6-A21979EABEF6}" type="slidenum">
              <a:rPr lang="en-US" altLang="en-US"/>
              <a:pPr/>
              <a:t>‹#›</a:t>
            </a:fld>
            <a:endParaRPr lang="en-US" altLang="en-US"/>
          </a:p>
        </p:txBody>
      </p:sp>
    </p:spTree>
    <p:extLst>
      <p:ext uri="{BB962C8B-B14F-4D97-AF65-F5344CB8AC3E}">
        <p14:creationId xmlns:p14="http://schemas.microsoft.com/office/powerpoint/2010/main" val="4127344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GỢI Ý TRƯỚC KHI NHẬP VAI TRANH LuẬN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BA76DE9-43D2-4644-816D-770DD54C99B7}" type="slidenum">
              <a:rPr lang="en-US" altLang="en-US"/>
              <a:pPr/>
              <a:t>6</a:t>
            </a:fld>
            <a:endParaRPr lang="en-US" altLang="en-US"/>
          </a:p>
        </p:txBody>
      </p:sp>
    </p:spTree>
    <p:extLst>
      <p:ext uri="{BB962C8B-B14F-4D97-AF65-F5344CB8AC3E}">
        <p14:creationId xmlns:p14="http://schemas.microsoft.com/office/powerpoint/2010/main" val="404395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536BCDC-7178-41CD-89A7-2C278D27EB46}" type="slidenum">
              <a:rPr lang="en-US" altLang="en-US"/>
              <a:pPr/>
              <a:t>‹#›</a:t>
            </a:fld>
            <a:endParaRPr lang="en-US" altLang="en-US"/>
          </a:p>
        </p:txBody>
      </p:sp>
    </p:spTree>
    <p:extLst>
      <p:ext uri="{BB962C8B-B14F-4D97-AF65-F5344CB8AC3E}">
        <p14:creationId xmlns:p14="http://schemas.microsoft.com/office/powerpoint/2010/main" val="206907249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2C0130-CEBC-4485-BF23-59A63E6BDE82}" type="slidenum">
              <a:rPr lang="en-US" altLang="en-US"/>
              <a:pPr/>
              <a:t>‹#›</a:t>
            </a:fld>
            <a:endParaRPr lang="en-US" altLang="en-US"/>
          </a:p>
        </p:txBody>
      </p:sp>
    </p:spTree>
    <p:extLst>
      <p:ext uri="{BB962C8B-B14F-4D97-AF65-F5344CB8AC3E}">
        <p14:creationId xmlns:p14="http://schemas.microsoft.com/office/powerpoint/2010/main" val="116855964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CFC649-F6D6-44E0-A2B7-FF37138906DC}" type="slidenum">
              <a:rPr lang="en-US" altLang="en-US"/>
              <a:pPr/>
              <a:t>‹#›</a:t>
            </a:fld>
            <a:endParaRPr lang="en-US" altLang="en-US"/>
          </a:p>
        </p:txBody>
      </p:sp>
    </p:spTree>
    <p:extLst>
      <p:ext uri="{BB962C8B-B14F-4D97-AF65-F5344CB8AC3E}">
        <p14:creationId xmlns:p14="http://schemas.microsoft.com/office/powerpoint/2010/main" val="1691976296"/>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49D159D7-65DB-43DD-99EB-E74F008B5BE3}" type="slidenum">
              <a:rPr lang="en-US" altLang="en-US"/>
              <a:pPr/>
              <a:t>‹#›</a:t>
            </a:fld>
            <a:endParaRPr lang="en-US" altLang="en-US"/>
          </a:p>
        </p:txBody>
      </p:sp>
    </p:spTree>
    <p:extLst>
      <p:ext uri="{BB962C8B-B14F-4D97-AF65-F5344CB8AC3E}">
        <p14:creationId xmlns:p14="http://schemas.microsoft.com/office/powerpoint/2010/main" val="417013205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140E04-32D7-448C-B582-E6F316414B81}" type="slidenum">
              <a:rPr lang="en-US" altLang="en-US"/>
              <a:pPr/>
              <a:t>‹#›</a:t>
            </a:fld>
            <a:endParaRPr lang="en-US" altLang="en-US"/>
          </a:p>
        </p:txBody>
      </p:sp>
    </p:spTree>
    <p:extLst>
      <p:ext uri="{BB962C8B-B14F-4D97-AF65-F5344CB8AC3E}">
        <p14:creationId xmlns:p14="http://schemas.microsoft.com/office/powerpoint/2010/main" val="9796549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C11A831-FF68-4C7F-92EB-E1933EDCCB95}" type="slidenum">
              <a:rPr lang="en-US" altLang="en-US"/>
              <a:pPr/>
              <a:t>‹#›</a:t>
            </a:fld>
            <a:endParaRPr lang="en-US" altLang="en-US"/>
          </a:p>
        </p:txBody>
      </p:sp>
    </p:spTree>
    <p:extLst>
      <p:ext uri="{BB962C8B-B14F-4D97-AF65-F5344CB8AC3E}">
        <p14:creationId xmlns:p14="http://schemas.microsoft.com/office/powerpoint/2010/main" val="294504835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87D554-FE5F-4A61-A65C-D625B3C011F4}" type="slidenum">
              <a:rPr lang="en-US" altLang="en-US"/>
              <a:pPr/>
              <a:t>‹#›</a:t>
            </a:fld>
            <a:endParaRPr lang="en-US" altLang="en-US"/>
          </a:p>
        </p:txBody>
      </p:sp>
    </p:spTree>
    <p:extLst>
      <p:ext uri="{BB962C8B-B14F-4D97-AF65-F5344CB8AC3E}">
        <p14:creationId xmlns:p14="http://schemas.microsoft.com/office/powerpoint/2010/main" val="1049450605"/>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658CEE3-D583-4AC1-A7DD-DA72571F20BF}" type="slidenum">
              <a:rPr lang="en-US" altLang="en-US"/>
              <a:pPr/>
              <a:t>‹#›</a:t>
            </a:fld>
            <a:endParaRPr lang="en-US" altLang="en-US"/>
          </a:p>
        </p:txBody>
      </p:sp>
    </p:spTree>
    <p:extLst>
      <p:ext uri="{BB962C8B-B14F-4D97-AF65-F5344CB8AC3E}">
        <p14:creationId xmlns:p14="http://schemas.microsoft.com/office/powerpoint/2010/main" val="215708394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17878EF-9CEE-424A-9C7E-713C6CD0A4D0}" type="slidenum">
              <a:rPr lang="en-US" altLang="en-US"/>
              <a:pPr/>
              <a:t>‹#›</a:t>
            </a:fld>
            <a:endParaRPr lang="en-US" altLang="en-US"/>
          </a:p>
        </p:txBody>
      </p:sp>
    </p:spTree>
    <p:extLst>
      <p:ext uri="{BB962C8B-B14F-4D97-AF65-F5344CB8AC3E}">
        <p14:creationId xmlns:p14="http://schemas.microsoft.com/office/powerpoint/2010/main" val="1359226469"/>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7951E5F-9A5E-42D5-A218-04AF0EC629C3}" type="slidenum">
              <a:rPr lang="en-US" altLang="en-US"/>
              <a:pPr/>
              <a:t>‹#›</a:t>
            </a:fld>
            <a:endParaRPr lang="en-US" altLang="en-US"/>
          </a:p>
        </p:txBody>
      </p:sp>
    </p:spTree>
    <p:extLst>
      <p:ext uri="{BB962C8B-B14F-4D97-AF65-F5344CB8AC3E}">
        <p14:creationId xmlns:p14="http://schemas.microsoft.com/office/powerpoint/2010/main" val="185238622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BCA842D-ACE3-4F62-B1D3-52749DAA5895}" type="slidenum">
              <a:rPr lang="en-US" altLang="en-US"/>
              <a:pPr/>
              <a:t>‹#›</a:t>
            </a:fld>
            <a:endParaRPr lang="en-US" altLang="en-US"/>
          </a:p>
        </p:txBody>
      </p:sp>
    </p:spTree>
    <p:extLst>
      <p:ext uri="{BB962C8B-B14F-4D97-AF65-F5344CB8AC3E}">
        <p14:creationId xmlns:p14="http://schemas.microsoft.com/office/powerpoint/2010/main" val="341005591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426CE6-D2DB-4C11-AC36-B42428AB99E8}" type="slidenum">
              <a:rPr lang="en-US" altLang="en-US"/>
              <a:pPr/>
              <a:t>‹#›</a:t>
            </a:fld>
            <a:endParaRPr lang="en-US" altLang="en-US"/>
          </a:p>
        </p:txBody>
      </p:sp>
    </p:spTree>
    <p:extLst>
      <p:ext uri="{BB962C8B-B14F-4D97-AF65-F5344CB8AC3E}">
        <p14:creationId xmlns:p14="http://schemas.microsoft.com/office/powerpoint/2010/main" val="2040836409"/>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B48B478-3E68-45E0-8C45-C36B31AC719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03" r:id="rId1"/>
    <p:sldLayoutId id="2147484904" r:id="rId2"/>
    <p:sldLayoutId id="2147484905" r:id="rId3"/>
    <p:sldLayoutId id="2147484906" r:id="rId4"/>
    <p:sldLayoutId id="2147484907" r:id="rId5"/>
    <p:sldLayoutId id="2147484908" r:id="rId6"/>
    <p:sldLayoutId id="2147484909" r:id="rId7"/>
    <p:sldLayoutId id="2147484910" r:id="rId8"/>
    <p:sldLayoutId id="2147484911" r:id="rId9"/>
    <p:sldLayoutId id="2147484912" r:id="rId10"/>
    <p:sldLayoutId id="2147484913" r:id="rId11"/>
    <p:sldLayoutId id="2147484914" r:id="rId12"/>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457200" y="1828800"/>
            <a:ext cx="11430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a:solidFill>
                  <a:srgbClr val="0000CC"/>
                </a:solidFill>
                <a:latin typeface="Times New Roman" panose="02020603050405020304" pitchFamily="18" charset="0"/>
                <a:cs typeface="Times New Roman" panose="02020603050405020304" pitchFamily="18" charset="0"/>
              </a:rPr>
              <a:t>TẬP LÀM VĂN 5</a:t>
            </a:r>
          </a:p>
          <a:p>
            <a:pPr algn="ctr" eaLnBrk="1" hangingPunct="1">
              <a:spcBef>
                <a:spcPct val="0"/>
              </a:spcBef>
              <a:buFontTx/>
              <a:buNone/>
            </a:pPr>
            <a:r>
              <a:rPr lang="en-US" altLang="en-US" sz="5400" b="1">
                <a:solidFill>
                  <a:srgbClr val="FF0000"/>
                </a:solidFill>
                <a:latin typeface="Times New Roman" panose="02020603050405020304" pitchFamily="18" charset="0"/>
                <a:cs typeface="Times New Roman" panose="02020603050405020304" pitchFamily="18" charset="0"/>
              </a:rPr>
              <a:t>Luyện tập thuyết trình, tranh luận</a:t>
            </a:r>
          </a:p>
          <a:p>
            <a:pPr algn="ctr" eaLnBrk="1" hangingPunct="1">
              <a:spcBef>
                <a:spcPct val="0"/>
              </a:spcBef>
              <a:buFontTx/>
              <a:buNone/>
            </a:pPr>
            <a:r>
              <a:rPr lang="en-US" altLang="en-US" sz="5400" b="1">
                <a:solidFill>
                  <a:srgbClr val="FF0000"/>
                </a:solidFill>
                <a:latin typeface="Times New Roman" panose="02020603050405020304" pitchFamily="18" charset="0"/>
                <a:cs typeface="Times New Roman" panose="02020603050405020304" pitchFamily="18" charset="0"/>
              </a:rPr>
              <a:t>(trang 93, 94)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6" y="0"/>
            <a:ext cx="1338943" cy="1309835"/>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sz="half" idx="1"/>
          </p:nvPr>
        </p:nvSpPr>
        <p:spPr>
          <a:xfrm>
            <a:off x="762000" y="605973"/>
            <a:ext cx="4953000" cy="1908627"/>
          </a:xfrm>
          <a:solidFill>
            <a:schemeClr val="bg1"/>
          </a:solidFill>
        </p:spPr>
        <p:txBody>
          <a:bodyPr/>
          <a:lstStyle/>
          <a:p>
            <a:pPr marL="0" indent="0" algn="just" eaLnBrk="1" hangingPunct="1">
              <a:buNone/>
            </a:pPr>
            <a:r>
              <a:rPr lang="en-US" altLang="en-US" smtClean="0">
                <a:latin typeface="Times New Roman" panose="02020603050405020304" pitchFamily="18" charset="0"/>
                <a:cs typeface="Times New Roman" panose="02020603050405020304" pitchFamily="18" charset="0"/>
              </a:rPr>
              <a:t>2. Hãy trình bày ý kiến của em nhằm thuyết phục mọi người thấy rõ sự cần thiết của cả trăng và đèn trong bài ca dao sau:</a:t>
            </a:r>
          </a:p>
        </p:txBody>
      </p:sp>
      <p:sp>
        <p:nvSpPr>
          <p:cNvPr id="11270" name="Rectangle 6"/>
          <p:cNvSpPr>
            <a:spLocks noChangeArrowheads="1"/>
          </p:cNvSpPr>
          <p:nvPr/>
        </p:nvSpPr>
        <p:spPr bwMode="auto">
          <a:xfrm>
            <a:off x="3048000" y="4114800"/>
            <a:ext cx="6400800" cy="2209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2800" b="1">
                <a:solidFill>
                  <a:srgbClr val="FF0000"/>
                </a:solidFill>
                <a:latin typeface="Times New Roman" panose="02020603050405020304" pitchFamily="18" charset="0"/>
                <a:cs typeface="Times New Roman" panose="02020603050405020304" pitchFamily="18" charset="0"/>
              </a:rPr>
              <a:t>Đèn khoe đèn tỏ hơn trăng</a:t>
            </a:r>
          </a:p>
          <a:p>
            <a:pPr algn="ctr" eaLnBrk="1" hangingPunct="1">
              <a:buFontTx/>
              <a:buNone/>
            </a:pPr>
            <a:r>
              <a:rPr lang="en-US" altLang="en-US" sz="2800" b="1">
                <a:solidFill>
                  <a:srgbClr val="FF0000"/>
                </a:solidFill>
                <a:latin typeface="Times New Roman" panose="02020603050405020304" pitchFamily="18" charset="0"/>
                <a:cs typeface="Times New Roman" panose="02020603050405020304" pitchFamily="18" charset="0"/>
              </a:rPr>
              <a:t>Đèn ra trước gió còn chăng hỡi đèn?</a:t>
            </a:r>
          </a:p>
          <a:p>
            <a:pPr algn="ctr" eaLnBrk="1" hangingPunct="1">
              <a:buFontTx/>
              <a:buNone/>
            </a:pPr>
            <a:r>
              <a:rPr lang="en-US" altLang="en-US" sz="2800" b="1">
                <a:solidFill>
                  <a:srgbClr val="FF0000"/>
                </a:solidFill>
                <a:latin typeface="Times New Roman" panose="02020603050405020304" pitchFamily="18" charset="0"/>
                <a:cs typeface="Times New Roman" panose="02020603050405020304" pitchFamily="18" charset="0"/>
              </a:rPr>
              <a:t>Trăng khoe trăng tỏ hơn đèn</a:t>
            </a:r>
          </a:p>
          <a:p>
            <a:pPr algn="ctr" eaLnBrk="1" hangingPunct="1">
              <a:buFontTx/>
              <a:buNone/>
            </a:pPr>
            <a:r>
              <a:rPr lang="en-US" altLang="en-US" sz="2800" b="1">
                <a:solidFill>
                  <a:srgbClr val="FF0000"/>
                </a:solidFill>
                <a:latin typeface="Times New Roman" panose="02020603050405020304" pitchFamily="18" charset="0"/>
                <a:cs typeface="Times New Roman" panose="02020603050405020304" pitchFamily="18" charset="0"/>
              </a:rPr>
              <a:t>Cớ sao trăng phải chịu luồn đám mây?</a:t>
            </a:r>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3788" t="2493" r="3788" b="4028"/>
          <a:stretch/>
        </p:blipFill>
        <p:spPr>
          <a:xfrm>
            <a:off x="6248400" y="595087"/>
            <a:ext cx="4958079" cy="3047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5" descr="1315995391_ava-trang-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66800"/>
            <a:ext cx="381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TrangVaDen_DangDucC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66800"/>
            <a:ext cx="34051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7"/>
          <p:cNvSpPr txBox="1">
            <a:spLocks noChangeArrowheads="1"/>
          </p:cNvSpPr>
          <p:nvPr/>
        </p:nvSpPr>
        <p:spPr bwMode="auto">
          <a:xfrm>
            <a:off x="2514600" y="5486401"/>
            <a:ext cx="3048000" cy="523875"/>
          </a:xfrm>
          <a:prstGeom prst="rect">
            <a:avLst/>
          </a:prstGeom>
          <a:solidFill>
            <a:srgbClr val="FFCCFF"/>
          </a:solidFill>
          <a:ln w="9525">
            <a:noFill/>
            <a:miter lim="800000"/>
            <a:headEnd/>
            <a:tailEnd/>
          </a:ln>
        </p:spPr>
        <p:txBody>
          <a:bodyPr>
            <a:spAutoFit/>
          </a:bodyPr>
          <a:lstStyle/>
          <a:p>
            <a:pPr>
              <a:spcBef>
                <a:spcPct val="50000"/>
              </a:spcBef>
              <a:defRPr/>
            </a:pPr>
            <a:r>
              <a:rPr lang="en-US" sz="2800" b="1" dirty="0" err="1">
                <a:latin typeface="Times New Roman" pitchFamily="18" charset="0"/>
                <a:cs typeface="Times New Roman" pitchFamily="18" charset="0"/>
              </a:rPr>
              <a:t>Trăng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dầu</a:t>
            </a:r>
            <a:endParaRPr lang="en-US" sz="2800" b="1" dirty="0">
              <a:latin typeface="Times New Roman" pitchFamily="18" charset="0"/>
              <a:cs typeface="Times New Roman" pitchFamily="18" charset="0"/>
            </a:endParaRPr>
          </a:p>
        </p:txBody>
      </p:sp>
      <p:sp>
        <p:nvSpPr>
          <p:cNvPr id="22535" name="Text Box 8"/>
          <p:cNvSpPr txBox="1">
            <a:spLocks noChangeArrowheads="1"/>
          </p:cNvSpPr>
          <p:nvPr/>
        </p:nvSpPr>
        <p:spPr bwMode="auto">
          <a:xfrm>
            <a:off x="6934200" y="5486401"/>
            <a:ext cx="3124200" cy="523875"/>
          </a:xfrm>
          <a:prstGeom prst="rect">
            <a:avLst/>
          </a:prstGeom>
          <a:solidFill>
            <a:srgbClr val="FFCCFF"/>
          </a:solidFill>
          <a:ln w="9525">
            <a:noFill/>
            <a:miter lim="800000"/>
            <a:headEnd/>
            <a:tailEnd/>
          </a:ln>
        </p:spPr>
        <p:txBody>
          <a:bodyPr>
            <a:spAutoFit/>
          </a:bodyPr>
          <a:lstStyle/>
          <a:p>
            <a:pPr>
              <a:spcBef>
                <a:spcPct val="50000"/>
              </a:spcBef>
              <a:defRPr/>
            </a:pPr>
            <a:r>
              <a:rPr lang="en-US" sz="2800" b="1" dirty="0" err="1">
                <a:latin typeface="Times New Roman" pitchFamily="18" charset="0"/>
                <a:cs typeface="Times New Roman" pitchFamily="18" charset="0"/>
              </a:rPr>
              <a:t>Trăng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endParaRPr lang="en-US" sz="28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ox(in)">
                                      <p:cBhvr>
                                        <p:cTn id="7" dur="1000"/>
                                        <p:tgtEl>
                                          <p:spTgt spid="22532"/>
                                        </p:tgtEl>
                                      </p:cBhvr>
                                    </p:animEffect>
                                  </p:childTnLst>
                                </p:cTn>
                              </p:par>
                              <p:par>
                                <p:cTn id="8" presetID="4" presetClass="entr" presetSubtype="16" fill="hold" nodeType="withEffect">
                                  <p:stCondLst>
                                    <p:cond delay="0"/>
                                  </p:stCondLst>
                                  <p:childTnLst>
                                    <p:set>
                                      <p:cBhvr>
                                        <p:cTn id="9" dur="1" fill="hold">
                                          <p:stCondLst>
                                            <p:cond delay="0"/>
                                          </p:stCondLst>
                                        </p:cTn>
                                        <p:tgtEl>
                                          <p:spTgt spid="22533"/>
                                        </p:tgtEl>
                                        <p:attrNameLst>
                                          <p:attrName>style.visibility</p:attrName>
                                        </p:attrNameLst>
                                      </p:cBhvr>
                                      <p:to>
                                        <p:strVal val="visible"/>
                                      </p:to>
                                    </p:set>
                                    <p:animEffect transition="in" filter="box(in)">
                                      <p:cBhvr>
                                        <p:cTn id="10" dur="1000"/>
                                        <p:tgtEl>
                                          <p:spTgt spid="2253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535"/>
                                        </p:tgtEl>
                                        <p:attrNameLst>
                                          <p:attrName>style.visibility</p:attrName>
                                        </p:attrNameLst>
                                      </p:cBhvr>
                                      <p:to>
                                        <p:strVal val="visible"/>
                                      </p:to>
                                    </p:set>
                                    <p:animEffect transition="in" filter="box(in)">
                                      <p:cBhvr>
                                        <p:cTn id="13" dur="1000"/>
                                        <p:tgtEl>
                                          <p:spTgt spid="2253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box(in)">
                                      <p:cBhvr>
                                        <p:cTn id="16" dur="1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p:cNvSpPr>
          <p:nvPr>
            <p:ph idx="1"/>
          </p:nvPr>
        </p:nvSpPr>
        <p:spPr>
          <a:xfrm>
            <a:off x="990600" y="533400"/>
            <a:ext cx="10591800" cy="5638800"/>
          </a:xfrm>
          <a:noFill/>
        </p:spPr>
        <p:txBody>
          <a:bodyPr/>
          <a:lstStyle/>
          <a:p>
            <a:pPr algn="just" eaLnBrk="1" hangingPunct="1">
              <a:buFontTx/>
              <a:buNone/>
            </a:pPr>
            <a:r>
              <a:rPr lang="en-US" altLang="en-US" sz="2800">
                <a:solidFill>
                  <a:srgbClr val="FF0000"/>
                </a:solidFill>
                <a:latin typeface="Times New Roman" panose="02020603050405020304" pitchFamily="18" charset="0"/>
                <a:cs typeface="Times New Roman" panose="02020603050405020304" pitchFamily="18" charset="0"/>
              </a:rPr>
              <a:t>+ Bài tập 2 yêu cầu thuyết trình hay tranh luận?</a:t>
            </a:r>
          </a:p>
          <a:p>
            <a:pPr marL="0" indent="0" algn="just" eaLnBrk="1" hangingPunct="1">
              <a:buNone/>
            </a:pPr>
            <a:r>
              <a:rPr lang="en-US" altLang="en-US" sz="2800" smtClean="0">
                <a:latin typeface="Times New Roman" panose="02020603050405020304" pitchFamily="18" charset="0"/>
                <a:cs typeface="Times New Roman" panose="02020603050405020304" pitchFamily="18" charset="0"/>
              </a:rPr>
              <a:t>                Bài </a:t>
            </a:r>
            <a:r>
              <a:rPr lang="en-US" altLang="en-US" sz="2800">
                <a:latin typeface="Times New Roman" panose="02020603050405020304" pitchFamily="18" charset="0"/>
                <a:cs typeface="Times New Roman" panose="02020603050405020304" pitchFamily="18" charset="0"/>
              </a:rPr>
              <a:t>tập 2 yêu cầu thuyết </a:t>
            </a:r>
            <a:r>
              <a:rPr lang="en-US" altLang="en-US" sz="2800">
                <a:latin typeface="Times New Roman" panose="02020603050405020304" pitchFamily="18" charset="0"/>
                <a:cs typeface="Times New Roman" panose="02020603050405020304" pitchFamily="18" charset="0"/>
              </a:rPr>
              <a:t>trình</a:t>
            </a:r>
            <a:r>
              <a:rPr lang="en-US" altLang="en-US" sz="2800" smtClean="0">
                <a:latin typeface="Times New Roman" panose="02020603050405020304" pitchFamily="18" charset="0"/>
                <a:cs typeface="Times New Roman" panose="02020603050405020304" pitchFamily="18" charset="0"/>
              </a:rPr>
              <a:t>.</a:t>
            </a:r>
          </a:p>
          <a:p>
            <a:pPr algn="just" eaLnBrk="1" hangingPunct="1">
              <a:buFontTx/>
              <a:buChar char="-"/>
            </a:pPr>
            <a:endParaRPr lang="en-US" altLang="en-US" sz="2800">
              <a:latin typeface="Times New Roman" panose="02020603050405020304" pitchFamily="18" charset="0"/>
              <a:cs typeface="Times New Roman" panose="02020603050405020304" pitchFamily="18" charset="0"/>
            </a:endParaRPr>
          </a:p>
          <a:p>
            <a:pPr algn="just" eaLnBrk="1" hangingPunct="1">
              <a:buFontTx/>
              <a:buNone/>
            </a:pPr>
            <a:r>
              <a:rPr lang="en-US" altLang="en-US" sz="2800">
                <a:solidFill>
                  <a:srgbClr val="FF0000"/>
                </a:solidFill>
                <a:latin typeface="Times New Roman" panose="02020603050405020304" pitchFamily="18" charset="0"/>
                <a:cs typeface="Times New Roman" panose="02020603050405020304" pitchFamily="18" charset="0"/>
              </a:rPr>
              <a:t>+ Bài tập yêu cầu thuyết trình về vấn đề gì?</a:t>
            </a:r>
          </a:p>
          <a:p>
            <a:pPr marL="0" indent="0" algn="just" eaLnBrk="1" hangingPunct="1">
              <a:buNone/>
            </a:pPr>
            <a:r>
              <a:rPr lang="en-US" altLang="en-US" sz="2800" smtClean="0">
                <a:latin typeface="Times New Roman" panose="02020603050405020304" pitchFamily="18" charset="0"/>
                <a:cs typeface="Times New Roman" panose="02020603050405020304" pitchFamily="18" charset="0"/>
              </a:rPr>
              <a:t>         Bài </a:t>
            </a:r>
            <a:r>
              <a:rPr lang="en-US" altLang="en-US" sz="2800">
                <a:latin typeface="Times New Roman" panose="02020603050405020304" pitchFamily="18" charset="0"/>
                <a:cs typeface="Times New Roman" panose="02020603050405020304" pitchFamily="18" charset="0"/>
              </a:rPr>
              <a:t>tập yêu cầu </a:t>
            </a:r>
            <a:r>
              <a:rPr lang="en-US" altLang="en-US" sz="2800" b="1" i="1" u="sng">
                <a:solidFill>
                  <a:srgbClr val="FF0000"/>
                </a:solidFill>
                <a:latin typeface="Times New Roman" panose="02020603050405020304" pitchFamily="18" charset="0"/>
                <a:cs typeface="Times New Roman" panose="02020603050405020304" pitchFamily="18" charset="0"/>
              </a:rPr>
              <a:t>thuyết trình</a:t>
            </a: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về sự cần thiết về cả trăng và đèn trong bài ca </a:t>
            </a:r>
            <a:r>
              <a:rPr lang="en-US" altLang="en-US" sz="2800">
                <a:latin typeface="Times New Roman" panose="02020603050405020304" pitchFamily="18" charset="0"/>
                <a:cs typeface="Times New Roman" panose="02020603050405020304" pitchFamily="18" charset="0"/>
              </a:rPr>
              <a:t>dao</a:t>
            </a:r>
            <a:r>
              <a:rPr lang="en-US" altLang="en-US" sz="2800" smtClean="0">
                <a:latin typeface="Times New Roman" panose="02020603050405020304" pitchFamily="18" charset="0"/>
                <a:cs typeface="Times New Roman" panose="02020603050405020304" pitchFamily="18" charset="0"/>
              </a:rPr>
              <a:t>.</a:t>
            </a:r>
          </a:p>
          <a:p>
            <a:pPr algn="just" eaLnBrk="1" hangingPunct="1">
              <a:buFontTx/>
              <a:buChar char="-"/>
            </a:pPr>
            <a:endParaRPr lang="en-US" altLang="en-US" sz="2800">
              <a:latin typeface="Times New Roman" panose="02020603050405020304" pitchFamily="18" charset="0"/>
              <a:cs typeface="Times New Roman" panose="02020603050405020304" pitchFamily="18" charset="0"/>
            </a:endParaRPr>
          </a:p>
          <a:p>
            <a:pPr algn="just" eaLnBrk="1" hangingPunct="1">
              <a:buFontTx/>
              <a:buNone/>
            </a:pPr>
            <a:r>
              <a:rPr lang="en-US" altLang="en-US" sz="2800">
                <a:latin typeface="Times New Roman" panose="02020603050405020304" pitchFamily="18" charset="0"/>
                <a:cs typeface="Times New Roman" panose="02020603050405020304" pitchFamily="18" charset="0"/>
              </a:rPr>
              <a:t>* </a:t>
            </a:r>
            <a:r>
              <a:rPr lang="en-US" altLang="en-US" sz="2800" i="1">
                <a:solidFill>
                  <a:srgbClr val="0000FF"/>
                </a:solidFill>
                <a:latin typeface="Times New Roman" panose="02020603050405020304" pitchFamily="18" charset="0"/>
                <a:cs typeface="Times New Roman" panose="02020603050405020304" pitchFamily="18" charset="0"/>
              </a:rPr>
              <a:t>Với yêu cầu này, các em không phải nhập vai trăng hay đèn mà các em tìm lí lẽ và dẫn chứng dựa vào hiểu biết của mình để thuyết trình cho mọi người thấy được sự cần thiết của cả trăng và đèn.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blinds(horizontal)">
                                      <p:cBhvr>
                                        <p:cTn id="12" dur="5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1683">
                                            <p:txEl>
                                              <p:pRg st="3" end="3"/>
                                            </p:txEl>
                                          </p:spTgt>
                                        </p:tgtEl>
                                        <p:attrNameLst>
                                          <p:attrName>style.visibility</p:attrName>
                                        </p:attrNameLst>
                                      </p:cBhvr>
                                      <p:to>
                                        <p:strVal val="visible"/>
                                      </p:to>
                                    </p:set>
                                    <p:animEffect transition="in" filter="box(in)">
                                      <p:cBhvr>
                                        <p:cTn id="17" dur="500"/>
                                        <p:tgtEl>
                                          <p:spTgt spid="716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71683">
                                            <p:txEl>
                                              <p:pRg st="4" end="4"/>
                                            </p:txEl>
                                          </p:spTgt>
                                        </p:tgtEl>
                                        <p:attrNameLst>
                                          <p:attrName>style.visibility</p:attrName>
                                        </p:attrNameLst>
                                      </p:cBhvr>
                                      <p:to>
                                        <p:strVal val="visible"/>
                                      </p:to>
                                    </p:set>
                                    <p:animEffect transition="in" filter="box(in)">
                                      <p:cBhvr>
                                        <p:cTn id="22" dur="500"/>
                                        <p:tgtEl>
                                          <p:spTgt spid="716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1683">
                                            <p:txEl>
                                              <p:pRg st="6" end="6"/>
                                            </p:txEl>
                                          </p:spTgt>
                                        </p:tgtEl>
                                        <p:attrNameLst>
                                          <p:attrName>style.visibility</p:attrName>
                                        </p:attrNameLst>
                                      </p:cBhvr>
                                      <p:to>
                                        <p:strVal val="visible"/>
                                      </p:to>
                                    </p:set>
                                    <p:anim calcmode="lin" valueType="num">
                                      <p:cBhvr additive="base">
                                        <p:cTn id="27" dur="5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6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p:cNvSpPr>
          <p:nvPr>
            <p:ph idx="1"/>
          </p:nvPr>
        </p:nvSpPr>
        <p:spPr>
          <a:xfrm>
            <a:off x="1752600" y="1310935"/>
            <a:ext cx="10744200" cy="4419601"/>
          </a:xfrm>
        </p:spPr>
        <p:txBody>
          <a:bodyPr/>
          <a:lstStyle/>
          <a:p>
            <a:pPr algn="just" eaLnBrk="1" hangingPunct="1">
              <a:lnSpc>
                <a:spcPct val="150000"/>
              </a:lnSpc>
              <a:buFont typeface="Wingdings 2" pitchFamily="18" charset="2"/>
              <a:buNone/>
            </a:pP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Trước khi thuyết trình các em cần tự trả lời các câu hỏi:</a:t>
            </a:r>
          </a:p>
          <a:p>
            <a:pPr algn="just" eaLnBrk="1" hangingPunct="1">
              <a:lnSpc>
                <a:spcPct val="150000"/>
              </a:lnSpc>
              <a:buFontTx/>
              <a:buNone/>
            </a:pPr>
            <a:r>
              <a:rPr lang="en-US" altLang="en-US" sz="2800">
                <a:solidFill>
                  <a:srgbClr val="FF0000"/>
                </a:solidFill>
                <a:latin typeface="Times New Roman" panose="02020603050405020304" pitchFamily="18" charset="0"/>
                <a:cs typeface="Times New Roman" panose="02020603050405020304" pitchFamily="18" charset="0"/>
              </a:rPr>
              <a:t>+ Nếu chỉ có trăng thì chuyện gì sẽ xảy ra?</a:t>
            </a:r>
          </a:p>
          <a:p>
            <a:pPr algn="just" eaLnBrk="1" hangingPunct="1">
              <a:lnSpc>
                <a:spcPct val="150000"/>
              </a:lnSpc>
              <a:buFontTx/>
              <a:buNone/>
            </a:pPr>
            <a:r>
              <a:rPr lang="en-US" altLang="en-US" sz="2800">
                <a:solidFill>
                  <a:srgbClr val="FF0000"/>
                </a:solidFill>
                <a:latin typeface="Times New Roman" panose="02020603050405020304" pitchFamily="18" charset="0"/>
                <a:cs typeface="Times New Roman" panose="02020603050405020304" pitchFamily="18" charset="0"/>
              </a:rPr>
              <a:t>+ Nếu chỉ có đèn thì chuyện gì sẽ xảy ra?</a:t>
            </a:r>
          </a:p>
          <a:p>
            <a:pPr algn="just" eaLnBrk="1" hangingPunct="1">
              <a:lnSpc>
                <a:spcPct val="150000"/>
              </a:lnSpc>
              <a:buFontTx/>
              <a:buNone/>
            </a:pPr>
            <a:r>
              <a:rPr lang="en-US" altLang="en-US" sz="2800">
                <a:solidFill>
                  <a:srgbClr val="FF0000"/>
                </a:solidFill>
                <a:latin typeface="Times New Roman" panose="02020603050405020304" pitchFamily="18" charset="0"/>
                <a:cs typeface="Times New Roman" panose="02020603050405020304" pitchFamily="18" charset="0"/>
              </a:rPr>
              <a:t>+ Vì sao nói cả trăng và đèn đều cần thiết cho cuộc sống?</a:t>
            </a:r>
          </a:p>
          <a:p>
            <a:pPr algn="just" eaLnBrk="1" hangingPunct="1">
              <a:lnSpc>
                <a:spcPct val="150000"/>
              </a:lnSpc>
              <a:buFontTx/>
              <a:buNone/>
            </a:pPr>
            <a:r>
              <a:rPr lang="en-US" altLang="en-US" sz="2800">
                <a:solidFill>
                  <a:srgbClr val="FF0000"/>
                </a:solidFill>
                <a:latin typeface="Times New Roman" panose="02020603050405020304" pitchFamily="18" charset="0"/>
                <a:cs typeface="Times New Roman" panose="02020603050405020304" pitchFamily="18" charset="0"/>
              </a:rPr>
              <a:t>+ Đèn đem lại lợi ích gì cho cuộc sống?</a:t>
            </a:r>
          </a:p>
          <a:p>
            <a:pPr algn="just" eaLnBrk="1" hangingPunct="1">
              <a:lnSpc>
                <a:spcPct val="150000"/>
              </a:lnSpc>
              <a:buFontTx/>
              <a:buNone/>
            </a:pPr>
            <a:r>
              <a:rPr lang="en-US" altLang="en-US" sz="2800">
                <a:solidFill>
                  <a:srgbClr val="FF0000"/>
                </a:solidFill>
                <a:latin typeface="Times New Roman" panose="02020603050405020304" pitchFamily="18" charset="0"/>
                <a:cs typeface="Times New Roman" panose="02020603050405020304" pitchFamily="18" charset="0"/>
              </a:rPr>
              <a:t>+ Trăng làm cho cuộc sống đẹp như thế nào?</a:t>
            </a:r>
          </a:p>
          <a:p>
            <a:pPr algn="just" eaLnBrk="1" hangingPunct="1">
              <a:lnSpc>
                <a:spcPct val="150000"/>
              </a:lnSpc>
              <a:buFontTx/>
              <a:buNone/>
            </a:pPr>
            <a:r>
              <a:rPr lang="en-US" altLang="en-US" sz="2800">
                <a:solidFill>
                  <a:srgbClr val="FF0000"/>
                </a:solidFill>
                <a:latin typeface="Times New Roman" panose="02020603050405020304" pitchFamily="18" charset="0"/>
                <a:cs typeface="Times New Roman" panose="02020603050405020304" pitchFamily="18" charset="0"/>
              </a:rPr>
              <a:t>+ Trăng và đèn đều có những ưu điểm và hạn chế nào?</a:t>
            </a:r>
          </a:p>
        </p:txBody>
      </p:sp>
      <p:sp>
        <p:nvSpPr>
          <p:cNvPr id="2" name="TextBox 1"/>
          <p:cNvSpPr txBox="1"/>
          <p:nvPr/>
        </p:nvSpPr>
        <p:spPr>
          <a:xfrm>
            <a:off x="4953000" y="541494"/>
            <a:ext cx="1619354" cy="769441"/>
          </a:xfrm>
          <a:prstGeom prst="rect">
            <a:avLst/>
          </a:prstGeom>
          <a:noFill/>
        </p:spPr>
        <p:txBody>
          <a:bodyPr wrap="none" rtlCol="0">
            <a:spAutoFit/>
          </a:bodyPr>
          <a:lstStyle/>
          <a:p>
            <a:r>
              <a:rPr lang="en-US" sz="4400" b="1" smtClean="0">
                <a:solidFill>
                  <a:srgbClr val="FF0000"/>
                </a:solidFill>
                <a:latin typeface="Segoe UI Black" panose="020B0A02040204020203" pitchFamily="34" charset="0"/>
                <a:ea typeface="Segoe UI Black" panose="020B0A02040204020203" pitchFamily="34" charset="0"/>
              </a:rPr>
              <a:t>Gợi ý</a:t>
            </a:r>
            <a:endParaRPr lang="en-GB" sz="4400" b="1">
              <a:solidFill>
                <a:srgbClr val="FF0000"/>
              </a:solidFill>
              <a:latin typeface="Segoe UI Black" panose="020B0A02040204020203" pitchFamily="34" charset="0"/>
              <a:ea typeface="Segoe UI Black" panose="020B0A02040204020203" pitchFamily="34"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438400" y="1191904"/>
            <a:ext cx="6096000"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Cuộc thi: “</a:t>
            </a:r>
            <a:r>
              <a:rPr lang="en-US" altLang="en-US" sz="3600" b="1" i="1">
                <a:solidFill>
                  <a:srgbClr val="0000FF"/>
                </a:solidFill>
                <a:latin typeface="Times New Roman" panose="02020603050405020304" pitchFamily="18" charset="0"/>
                <a:cs typeface="Times New Roman" panose="02020603050405020304" pitchFamily="18" charset="0"/>
              </a:rPr>
              <a:t>Nói giỏi, nói hay</a:t>
            </a:r>
            <a:r>
              <a:rPr lang="en-US" altLang="en-US" sz="3600" b="1">
                <a:solidFill>
                  <a:srgbClr val="0000FF"/>
                </a:solidFill>
                <a:latin typeface="Times New Roman" panose="02020603050405020304" pitchFamily="18" charset="0"/>
                <a:cs typeface="Times New Roman" panose="02020603050405020304" pitchFamily="18" charset="0"/>
              </a:rPr>
              <a:t>”</a:t>
            </a:r>
          </a:p>
        </p:txBody>
      </p:sp>
      <p:sp>
        <p:nvSpPr>
          <p:cNvPr id="5" name="TextBox 4"/>
          <p:cNvSpPr txBox="1">
            <a:spLocks noChangeArrowheads="1"/>
          </p:cNvSpPr>
          <p:nvPr/>
        </p:nvSpPr>
        <p:spPr bwMode="auto">
          <a:xfrm>
            <a:off x="1066800" y="2362200"/>
            <a:ext cx="8534400" cy="10772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b="1" smtClean="0">
                <a:latin typeface="Times New Roman" panose="02020603050405020304" pitchFamily="18" charset="0"/>
                <a:cs typeface="Times New Roman" panose="02020603050405020304" pitchFamily="18" charset="0"/>
              </a:rPr>
              <a:t>       Nội </a:t>
            </a:r>
            <a:r>
              <a:rPr lang="en-US" altLang="en-US" b="1">
                <a:latin typeface="Times New Roman" panose="02020603050405020304" pitchFamily="18" charset="0"/>
                <a:cs typeface="Times New Roman" panose="02020603050405020304" pitchFamily="18" charset="0"/>
              </a:rPr>
              <a:t>dung: </a:t>
            </a:r>
            <a:r>
              <a:rPr lang="en-US" altLang="en-US">
                <a:latin typeface="Times New Roman" panose="02020603050405020304" pitchFamily="18" charset="0"/>
                <a:cs typeface="Times New Roman" panose="02020603050405020304" pitchFamily="18" charset="0"/>
              </a:rPr>
              <a:t>Thuyết trình về sự cần thiết của cả trăng và đèn trong cuộc </a:t>
            </a:r>
            <a:r>
              <a:rPr lang="en-US" altLang="en-US">
                <a:latin typeface="Times New Roman" panose="02020603050405020304" pitchFamily="18" charset="0"/>
                <a:cs typeface="Times New Roman" panose="02020603050405020304" pitchFamily="18" charset="0"/>
              </a:rPr>
              <a:t>sống</a:t>
            </a:r>
            <a:r>
              <a:rPr lang="en-US" altLang="en-US" smtClean="0">
                <a:latin typeface="Times New Roman" panose="02020603050405020304" pitchFamily="18" charset="0"/>
                <a:cs typeface="Times New Roman" panose="02020603050405020304" pitchFamily="18" charset="0"/>
              </a:rPr>
              <a:t>.</a:t>
            </a:r>
            <a:endParaRPr lang="en-US" altLang="en-US">
              <a:latin typeface="Times New Roman" panose="02020603050405020304" pitchFamily="18" charset="0"/>
              <a:cs typeface="Times New Roman" panose="02020603050405020304" pitchFamily="18" charset="0"/>
            </a:endParaRPr>
          </a:p>
        </p:txBody>
      </p:sp>
      <p:pic>
        <p:nvPicPr>
          <p:cNvPr id="6" name="Picture 5" descr="chim-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629"/>
            <a:ext cx="2888343" cy="196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1524000" y="2514600"/>
            <a:ext cx="8991600" cy="609600"/>
          </a:xfrm>
        </p:spPr>
        <p:txBody>
          <a:bodyPr/>
          <a:lstStyle/>
          <a:p>
            <a:pPr eaLnBrk="1" hangingPunct="1"/>
            <a:r>
              <a:rPr lang="en-US" altLang="en-US" sz="8000" b="1">
                <a:solidFill>
                  <a:srgbClr val="FF0000"/>
                </a:solidFill>
                <a:latin typeface="Times New Roman" panose="02020603050405020304" pitchFamily="18" charset="0"/>
                <a:cs typeface="Times New Roman" panose="02020603050405020304" pitchFamily="18" charset="0"/>
              </a:rPr>
              <a:t>VẬN DỤNG</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p:cNvSpPr>
          <p:nvPr>
            <p:ph idx="1"/>
          </p:nvPr>
        </p:nvSpPr>
        <p:spPr>
          <a:xfrm>
            <a:off x="1752600" y="457200"/>
            <a:ext cx="8686800" cy="984250"/>
          </a:xfrm>
          <a:solidFill>
            <a:schemeClr val="bg1"/>
          </a:solidFill>
        </p:spPr>
        <p:txBody>
          <a:bodyPr/>
          <a:lstStyle/>
          <a:p>
            <a:pPr marL="0" indent="0" algn="ctr" eaLnBrk="1" hangingPunct="1">
              <a:buNone/>
            </a:pPr>
            <a:r>
              <a:rPr lang="en-US" altLang="en-US" sz="2800">
                <a:solidFill>
                  <a:srgbClr val="FF0000"/>
                </a:solidFill>
                <a:latin typeface="Times New Roman" panose="02020603050405020304" pitchFamily="18" charset="0"/>
                <a:cs typeface="Times New Roman" panose="02020603050405020304" pitchFamily="18" charset="0"/>
              </a:rPr>
              <a:t>Khi thuyết trình, tranh luận, chúng ta cần có thái độ như thế nào với người đối diện mình?</a:t>
            </a:r>
          </a:p>
        </p:txBody>
      </p:sp>
      <p:sp>
        <p:nvSpPr>
          <p:cNvPr id="22531" name="Rectangle 8"/>
          <p:cNvSpPr>
            <a:spLocks noChangeArrowheads="1"/>
          </p:cNvSpPr>
          <p:nvPr/>
        </p:nvSpPr>
        <p:spPr bwMode="auto">
          <a:xfrm>
            <a:off x="2057400" y="2063750"/>
            <a:ext cx="8153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endParaRPr lang="vi-VN" altLang="en-US">
              <a:latin typeface="Times New Roman" panose="02020603050405020304" pitchFamily="18" charset="0"/>
              <a:cs typeface="Times New Roman" panose="02020603050405020304" pitchFamily="18" charset="0"/>
            </a:endParaRPr>
          </a:p>
        </p:txBody>
      </p:sp>
      <p:sp>
        <p:nvSpPr>
          <p:cNvPr id="22532" name="Text Box 9"/>
          <p:cNvSpPr txBox="1">
            <a:spLocks noChangeArrowheads="1"/>
          </p:cNvSpPr>
          <p:nvPr/>
        </p:nvSpPr>
        <p:spPr bwMode="auto">
          <a:xfrm>
            <a:off x="1584325" y="56451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pic>
        <p:nvPicPr>
          <p:cNvPr id="6" name="Picture 5" descr="78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7646" y="2287362"/>
            <a:ext cx="685290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4572000" y="1651681"/>
            <a:ext cx="37338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BẠN ƠI HÃY NHỚ!</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20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0"/>
          <p:cNvSpPr>
            <a:spLocks noChangeArrowheads="1"/>
          </p:cNvSpPr>
          <p:nvPr/>
        </p:nvSpPr>
        <p:spPr bwMode="auto">
          <a:xfrm>
            <a:off x="1219200" y="1676400"/>
            <a:ext cx="10058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b="1">
                <a:solidFill>
                  <a:srgbClr val="FF0000"/>
                </a:solidFill>
                <a:latin typeface="UTM Showcard" panose="02040603050506020204" pitchFamily="18" charset="0"/>
                <a:cs typeface="Times New Roman" panose="02020603050405020304" pitchFamily="18" charset="0"/>
              </a:rPr>
              <a:t>CHÚC CÁC EM HỌC SINH</a:t>
            </a:r>
          </a:p>
          <a:p>
            <a:pPr algn="ctr" eaLnBrk="1" hangingPunct="1">
              <a:spcBef>
                <a:spcPct val="0"/>
              </a:spcBef>
              <a:buFontTx/>
              <a:buNone/>
            </a:pPr>
            <a:r>
              <a:rPr lang="en-US" altLang="en-US" sz="6000" b="1">
                <a:solidFill>
                  <a:srgbClr val="FF0000"/>
                </a:solidFill>
                <a:latin typeface="UTM Showcard" panose="02040603050506020204" pitchFamily="18" charset="0"/>
                <a:cs typeface="Times New Roman" panose="02020603050405020304" pitchFamily="18" charset="0"/>
              </a:rPr>
              <a:t>HỌC TỐT, CHĂM NGOAN!</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343400" y="457200"/>
            <a:ext cx="3657600" cy="609600"/>
          </a:xfrm>
        </p:spPr>
        <p:txBody>
          <a:bodyPr/>
          <a:lstStyle/>
          <a:p>
            <a:pPr eaLnBrk="1" hangingPunct="1"/>
            <a:r>
              <a:rPr lang="en-US" altLang="en-US" b="1" smtClean="0">
                <a:solidFill>
                  <a:srgbClr val="FF0000"/>
                </a:solidFill>
                <a:latin typeface="Times New Roman" panose="02020603050405020304" pitchFamily="18" charset="0"/>
                <a:cs typeface="Times New Roman" panose="02020603050405020304" pitchFamily="18" charset="0"/>
              </a:rPr>
              <a:t>KHỞI ĐỘNG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71319"/>
            <a:ext cx="3737162" cy="3988956"/>
          </a:xfrm>
          <a:prstGeom prst="rect">
            <a:avLst/>
          </a:prstGeom>
        </p:spPr>
      </p:pic>
      <p:grpSp>
        <p:nvGrpSpPr>
          <p:cNvPr id="4" name="Group 3"/>
          <p:cNvGrpSpPr/>
          <p:nvPr/>
        </p:nvGrpSpPr>
        <p:grpSpPr>
          <a:xfrm>
            <a:off x="2286000" y="1295400"/>
            <a:ext cx="9601200" cy="1828800"/>
            <a:chOff x="1943100" y="2362200"/>
            <a:chExt cx="9601200" cy="1828800"/>
          </a:xfrm>
        </p:grpSpPr>
        <p:sp>
          <p:nvSpPr>
            <p:cNvPr id="3" name="Cloud Callout 2"/>
            <p:cNvSpPr/>
            <p:nvPr/>
          </p:nvSpPr>
          <p:spPr>
            <a:xfrm>
              <a:off x="1943100" y="2362200"/>
              <a:ext cx="9601200" cy="1828800"/>
            </a:xfrm>
            <a:prstGeom prst="cloudCallout">
              <a:avLst>
                <a:gd name="adj1" fmla="val -40165"/>
                <a:gd name="adj2" fmla="val 8190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17" name="TextBox 8"/>
            <p:cNvSpPr txBox="1">
              <a:spLocks noChangeArrowheads="1"/>
            </p:cNvSpPr>
            <p:nvPr/>
          </p:nvSpPr>
          <p:spPr bwMode="auto">
            <a:xfrm>
              <a:off x="3352800" y="2799546"/>
              <a:ext cx="731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latin typeface="Times New Roman" panose="02020603050405020304" pitchFamily="18" charset="0"/>
                  <a:cs typeface="Times New Roman" panose="02020603050405020304" pitchFamily="18" charset="0"/>
                </a:rPr>
                <a:t>Muốn thuyết trình tranh luận về một vấn đề, cần có những điều kiện gì</a:t>
              </a:r>
              <a:r>
                <a:rPr lang="en-US" altLang="en-US" sz="2800" b="1">
                  <a:latin typeface="Times New Roman" panose="02020603050405020304" pitchFamily="18" charset="0"/>
                  <a:cs typeface="Times New Roman" panose="02020603050405020304" pitchFamily="18" charset="0"/>
                </a:rPr>
                <a:t>? </a:t>
              </a:r>
              <a:endParaRPr lang="en-US" altLang="en-US" sz="2800" b="1">
                <a:latin typeface="Times New Roman" panose="02020603050405020304" pitchFamily="18" charset="0"/>
                <a:cs typeface="Times New Roman" panose="02020603050405020304" pitchFamily="18" charset="0"/>
              </a:endParaRPr>
            </a:p>
          </p:txBody>
        </p:sp>
      </p:gr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1524000" y="2057400"/>
            <a:ext cx="9753600" cy="1600200"/>
          </a:xfrm>
        </p:spPr>
        <p:txBody>
          <a:bodyPr/>
          <a:lstStyle/>
          <a:p>
            <a:pPr eaLnBrk="1" hangingPunct="1"/>
            <a:r>
              <a:rPr lang="en-US" altLang="en-US" sz="11500" b="1">
                <a:solidFill>
                  <a:srgbClr val="FF0000"/>
                </a:solidFill>
                <a:latin typeface="UTM Showcard" panose="02040603050506020204" pitchFamily="18" charset="0"/>
                <a:cs typeface="Times New Roman" panose="02020603050405020304" pitchFamily="18" charset="0"/>
              </a:rPr>
              <a:t>KHÁM PHÁ</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10439400" cy="4928850"/>
          </a:xfrm>
          <a:prstGeom prst="rect">
            <a:avLst/>
          </a:prstGeom>
          <a:noFill/>
        </p:spPr>
        <p:txBody>
          <a:bodyPr wrap="square">
            <a:spAutoFit/>
          </a:bodyPr>
          <a:lstStyle/>
          <a:p>
            <a:pPr algn="just">
              <a:lnSpc>
                <a:spcPct val="120000"/>
              </a:lnSpc>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a:t>
            </a:r>
          </a:p>
          <a:p>
            <a:pPr algn="just">
              <a:lnSpc>
                <a:spcPct val="120000"/>
              </a:lnSpc>
              <a:defRPr/>
            </a:pPr>
            <a:r>
              <a:rPr lang="en-US" sz="2400" smtClean="0">
                <a:solidFill>
                  <a:schemeClr val="accent6">
                    <a:lumMod val="75000"/>
                  </a:schemeClr>
                </a:solidFill>
                <a:latin typeface="Times New Roman" pitchFamily="18" charset="0"/>
                <a:cs typeface="Times New Roman" pitchFamily="18" charset="0"/>
              </a:rPr>
              <a:t>Đất </a:t>
            </a:r>
            <a:r>
              <a:rPr lang="en-US" sz="2400" dirty="0" err="1">
                <a:solidFill>
                  <a:schemeClr val="accent6">
                    <a:lumMod val="75000"/>
                  </a:schemeClr>
                </a:solidFill>
                <a:latin typeface="Times New Roman" pitchFamily="18" charset="0"/>
                <a:cs typeface="Times New Roman" pitchFamily="18" charset="0"/>
              </a:rPr>
              <a:t>nói</a:t>
            </a:r>
            <a:r>
              <a:rPr lang="en-US" sz="2400" dirty="0">
                <a:solidFill>
                  <a:schemeClr val="accent6">
                    <a:lumMod val="75000"/>
                  </a:schemeClr>
                </a:solidFill>
                <a:latin typeface="Times New Roman" pitchFamily="18" charset="0"/>
                <a:cs typeface="Times New Roman" pitchFamily="18" charset="0"/>
              </a:rPr>
              <a:t>:</a:t>
            </a:r>
          </a:p>
          <a:p>
            <a:pPr algn="just">
              <a:lnSpc>
                <a:spcPct val="120000"/>
              </a:lnSpc>
              <a:defRPr/>
            </a:pPr>
            <a:r>
              <a:rPr lang="en-US" sz="2400" dirty="0">
                <a:solidFill>
                  <a:schemeClr val="accent6">
                    <a:lumMod val="75000"/>
                  </a:schemeClr>
                </a:solidFill>
                <a:latin typeface="Times New Roman" pitchFamily="18" charset="0"/>
                <a:cs typeface="Times New Roman" pitchFamily="18" charset="0"/>
              </a:rPr>
              <a:t>	- </a:t>
            </a:r>
            <a:r>
              <a:rPr lang="en-US" sz="2400" dirty="0" err="1">
                <a:solidFill>
                  <a:schemeClr val="accent6">
                    <a:lumMod val="75000"/>
                  </a:schemeClr>
                </a:solidFill>
                <a:latin typeface="Times New Roman" pitchFamily="18" charset="0"/>
                <a:cs typeface="Times New Roman" pitchFamily="18" charset="0"/>
              </a:rPr>
              <a:t>Tôi</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có</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chất</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màu</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để</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nuôi</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cây</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lớn</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Không</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có</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tôi</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cây</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không</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thể</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sống</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được</a:t>
            </a:r>
            <a:r>
              <a:rPr lang="en-US" sz="2400" dirty="0">
                <a:solidFill>
                  <a:schemeClr val="accent6">
                    <a:lumMod val="75000"/>
                  </a:schemeClr>
                </a:solidFill>
                <a:latin typeface="Times New Roman" pitchFamily="18" charset="0"/>
                <a:cs typeface="Times New Roman" pitchFamily="18" charset="0"/>
              </a:rPr>
              <a:t>.</a:t>
            </a:r>
          </a:p>
          <a:p>
            <a:pPr algn="just">
              <a:lnSpc>
                <a:spcPct val="120000"/>
              </a:lnSpc>
              <a:defRPr/>
            </a:pPr>
            <a:r>
              <a:rPr lang="en-US" sz="2400" smtClean="0">
                <a:solidFill>
                  <a:srgbClr val="0000FF"/>
                </a:solidFill>
                <a:latin typeface="Times New Roman" pitchFamily="18" charset="0"/>
                <a:cs typeface="Times New Roman" pitchFamily="18" charset="0"/>
              </a:rPr>
              <a:t>Nước </a:t>
            </a:r>
            <a:r>
              <a:rPr lang="en-US" sz="2400" dirty="0" err="1">
                <a:solidFill>
                  <a:srgbClr val="0000FF"/>
                </a:solidFill>
                <a:latin typeface="Times New Roman" pitchFamily="18" charset="0"/>
                <a:cs typeface="Times New Roman" pitchFamily="18" charset="0"/>
              </a:rPr>
              <a:t>kể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công</a:t>
            </a:r>
            <a:r>
              <a:rPr lang="en-US" sz="2400" dirty="0">
                <a:solidFill>
                  <a:srgbClr val="0000FF"/>
                </a:solidFill>
                <a:latin typeface="Times New Roman" pitchFamily="18" charset="0"/>
                <a:cs typeface="Times New Roman" pitchFamily="18" charset="0"/>
              </a:rPr>
              <a:t>:</a:t>
            </a:r>
          </a:p>
          <a:p>
            <a:pPr algn="just">
              <a:lnSpc>
                <a:spcPct val="120000"/>
              </a:lnSpc>
              <a:defRPr/>
            </a:pP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Nếu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màu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nước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chuyển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a:t>
            </a:r>
          </a:p>
          <a:p>
            <a:pPr algn="just">
              <a:lnSpc>
                <a:spcPct val="120000"/>
              </a:lnSpc>
              <a:defRPr/>
            </a:pPr>
            <a:r>
              <a:rPr lang="en-US" sz="2400" smtClean="0">
                <a:solidFill>
                  <a:srgbClr val="00B0F0"/>
                </a:solidFill>
                <a:latin typeface="Times New Roman" pitchFamily="18" charset="0"/>
                <a:cs typeface="Times New Roman" pitchFamily="18" charset="0"/>
              </a:rPr>
              <a:t>Không </a:t>
            </a:r>
            <a:r>
              <a:rPr lang="en-US" sz="2400" dirty="0" err="1">
                <a:solidFill>
                  <a:srgbClr val="00B0F0"/>
                </a:solidFill>
                <a:latin typeface="Times New Roman" pitchFamily="18" charset="0"/>
                <a:cs typeface="Times New Roman" pitchFamily="18" charset="0"/>
              </a:rPr>
              <a:t>Khí</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chẳng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chịu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thua</a:t>
            </a:r>
            <a:r>
              <a:rPr lang="en-US" sz="2400" dirty="0">
                <a:solidFill>
                  <a:srgbClr val="00B0F0"/>
                </a:solidFill>
                <a:latin typeface="Times New Roman" pitchFamily="18" charset="0"/>
                <a:cs typeface="Times New Roman" pitchFamily="18" charset="0"/>
              </a:rPr>
              <a:t>:</a:t>
            </a:r>
          </a:p>
          <a:p>
            <a:pPr algn="just">
              <a:lnSpc>
                <a:spcPct val="120000"/>
              </a:lnSpc>
              <a:defRPr/>
            </a:pPr>
            <a:r>
              <a:rPr lang="en-US" sz="2400" dirty="0">
                <a:solidFill>
                  <a:srgbClr val="00B0F0"/>
                </a:solidFill>
                <a:latin typeface="Times New Roman" pitchFamily="18" charset="0"/>
                <a:cs typeface="Times New Roman" pitchFamily="18" charset="0"/>
              </a:rPr>
              <a:t>	- </a:t>
            </a:r>
            <a:r>
              <a:rPr lang="en-US" sz="2400" dirty="0" err="1">
                <a:solidFill>
                  <a:srgbClr val="00B0F0"/>
                </a:solidFill>
                <a:latin typeface="Times New Roman" pitchFamily="18" charset="0"/>
                <a:cs typeface="Times New Roman" pitchFamily="18" charset="0"/>
              </a:rPr>
              <a:t>Cây</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xanh</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rất</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cần</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khí</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trời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Không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có</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khí</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trời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thì</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tất</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cả</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cây</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cối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đều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chết</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rũ</a:t>
            </a:r>
            <a:r>
              <a:rPr lang="en-US" sz="2400" dirty="0">
                <a:solidFill>
                  <a:srgbClr val="00B0F0"/>
                </a:solidFill>
                <a:latin typeface="Times New Roman" pitchFamily="18" charset="0"/>
                <a:cs typeface="Times New Roman" pitchFamily="18" charset="0"/>
              </a:rPr>
              <a:t>.</a:t>
            </a:r>
          </a:p>
          <a:p>
            <a:pPr algn="just">
              <a:lnSpc>
                <a:spcPct val="120000"/>
              </a:lnSpc>
              <a:defRPr/>
            </a:pPr>
            <a:r>
              <a:rPr lang="en-US" sz="2400" smtClean="0">
                <a:solidFill>
                  <a:srgbClr val="FF0000"/>
                </a:solidFill>
                <a:latin typeface="Times New Roman" pitchFamily="18" charset="0"/>
                <a:cs typeface="Times New Roman" pitchFamily="18" charset="0"/>
              </a:rPr>
              <a:t>Còn </a:t>
            </a:r>
            <a:r>
              <a:rPr lang="en-US" sz="2400" dirty="0" err="1">
                <a:solidFill>
                  <a:srgbClr val="FF0000"/>
                </a:solidFill>
                <a:latin typeface="Times New Roman" pitchFamily="18" charset="0"/>
                <a:cs typeface="Times New Roman" pitchFamily="18" charset="0"/>
              </a:rPr>
              <a:t>Ánh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nhẹ</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nói</a:t>
            </a:r>
            <a:r>
              <a:rPr lang="en-US" sz="2400" dirty="0">
                <a:solidFill>
                  <a:srgbClr val="FF0000"/>
                </a:solidFill>
                <a:latin typeface="Times New Roman" pitchFamily="18" charset="0"/>
                <a:cs typeface="Times New Roman" pitchFamily="18" charset="0"/>
              </a:rPr>
              <a:t>:</a:t>
            </a:r>
          </a:p>
          <a:p>
            <a:pPr algn="just">
              <a:lnSpc>
                <a:spcPct val="120000"/>
              </a:lnSpc>
              <a:defRPr/>
            </a:pP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dù</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nhưng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thiếu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sẽ</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màu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xanh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màu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xanh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còn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gọi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xanh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a:t>
            </a:r>
          </a:p>
        </p:txBody>
      </p:sp>
      <p:sp>
        <p:nvSpPr>
          <p:cNvPr id="5" name="TextBox 4"/>
          <p:cNvSpPr txBox="1">
            <a:spLocks noChangeArrowheads="1"/>
          </p:cNvSpPr>
          <p:nvPr/>
        </p:nvSpPr>
        <p:spPr bwMode="auto">
          <a:xfrm>
            <a:off x="2286000" y="144464"/>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a:solidFill>
                  <a:srgbClr val="CC6600"/>
                </a:solidFill>
                <a:latin typeface="Times New Roman" panose="02020603050405020304" pitchFamily="18" charset="0"/>
                <a:cs typeface="Times New Roman" panose="02020603050405020304" pitchFamily="18" charset="0"/>
              </a:rPr>
              <a:t>Em hãy đọc mẩu chuyện dưới đây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447800"/>
            <a:ext cx="10744200" cy="4928850"/>
          </a:xfrm>
          <a:prstGeom prst="rect">
            <a:avLst/>
          </a:prstGeom>
          <a:noFill/>
        </p:spPr>
        <p:txBody>
          <a:bodyPr wrap="square">
            <a:spAutoFit/>
          </a:bodyPr>
          <a:lstStyle/>
          <a:p>
            <a:pPr algn="just">
              <a:lnSpc>
                <a:spcPct val="120000"/>
              </a:lnSpc>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a:t>
            </a:r>
          </a:p>
          <a:p>
            <a:pPr algn="just">
              <a:lnSpc>
                <a:spcPct val="120000"/>
              </a:lnSpc>
              <a:defRPr/>
            </a:pPr>
            <a:r>
              <a:rPr lang="en-US" sz="2400" dirty="0">
                <a:solidFill>
                  <a:schemeClr val="accent6"/>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Đất</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nói</a:t>
            </a:r>
            <a:r>
              <a:rPr lang="en-US" sz="2400" dirty="0">
                <a:solidFill>
                  <a:schemeClr val="accent6">
                    <a:lumMod val="75000"/>
                  </a:schemeClr>
                </a:solidFill>
                <a:latin typeface="Times New Roman" pitchFamily="18" charset="0"/>
                <a:cs typeface="Times New Roman" pitchFamily="18" charset="0"/>
              </a:rPr>
              <a:t>:</a:t>
            </a:r>
          </a:p>
          <a:p>
            <a:pPr algn="just">
              <a:lnSpc>
                <a:spcPct val="120000"/>
              </a:lnSpc>
              <a:defRPr/>
            </a:pPr>
            <a:r>
              <a:rPr lang="en-US" sz="2400" dirty="0">
                <a:solidFill>
                  <a:schemeClr val="accent6">
                    <a:lumMod val="75000"/>
                  </a:schemeClr>
                </a:solidFill>
                <a:latin typeface="Times New Roman" pitchFamily="18" charset="0"/>
                <a:cs typeface="Times New Roman" pitchFamily="18" charset="0"/>
              </a:rPr>
              <a:t>	- </a:t>
            </a:r>
            <a:r>
              <a:rPr lang="en-US" sz="2400" dirty="0" err="1">
                <a:solidFill>
                  <a:schemeClr val="accent6">
                    <a:lumMod val="75000"/>
                  </a:schemeClr>
                </a:solidFill>
                <a:latin typeface="Times New Roman" pitchFamily="18" charset="0"/>
                <a:cs typeface="Times New Roman" pitchFamily="18" charset="0"/>
              </a:rPr>
              <a:t>Tôi</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có</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chất</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màu</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để</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nuôi</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cây</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lớn</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Không</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có</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tôi</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cây</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không</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thể</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sống</a:t>
            </a:r>
            <a:r>
              <a:rPr lang="en-US" sz="2400" dirty="0">
                <a:solidFill>
                  <a:schemeClr val="accent6">
                    <a:lumMod val="75000"/>
                  </a:schemeClr>
                </a:solidFill>
                <a:latin typeface="Times New Roman" pitchFamily="18" charset="0"/>
                <a:cs typeface="Times New Roman" pitchFamily="18" charset="0"/>
              </a:rPr>
              <a:t> </a:t>
            </a:r>
            <a:r>
              <a:rPr lang="en-US" sz="2400" dirty="0" err="1">
                <a:solidFill>
                  <a:schemeClr val="accent6">
                    <a:lumMod val="75000"/>
                  </a:schemeClr>
                </a:solidFill>
                <a:latin typeface="Times New Roman" pitchFamily="18" charset="0"/>
                <a:cs typeface="Times New Roman" pitchFamily="18" charset="0"/>
              </a:rPr>
              <a:t>được</a:t>
            </a:r>
            <a:r>
              <a:rPr lang="en-US" sz="2400" dirty="0">
                <a:solidFill>
                  <a:schemeClr val="accent6">
                    <a:lumMod val="75000"/>
                  </a:schemeClr>
                </a:solidFill>
                <a:latin typeface="Times New Roman" pitchFamily="18" charset="0"/>
                <a:cs typeface="Times New Roman" pitchFamily="18" charset="0"/>
              </a:rPr>
              <a:t>.</a:t>
            </a:r>
          </a:p>
          <a:p>
            <a:pPr algn="just">
              <a:lnSpc>
                <a:spcPct val="120000"/>
              </a:lnSpc>
              <a:defRPr/>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Nước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công</a:t>
            </a:r>
            <a:r>
              <a:rPr lang="en-US" sz="2400" dirty="0">
                <a:solidFill>
                  <a:srgbClr val="0000FF"/>
                </a:solidFill>
                <a:latin typeface="Times New Roman" pitchFamily="18" charset="0"/>
                <a:cs typeface="Times New Roman" pitchFamily="18" charset="0"/>
              </a:rPr>
              <a:t>:</a:t>
            </a:r>
          </a:p>
          <a:p>
            <a:pPr algn="just">
              <a:lnSpc>
                <a:spcPct val="120000"/>
              </a:lnSpc>
              <a:defRPr/>
            </a:pP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Nếu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màu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nước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chuyển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a:t>
            </a:r>
          </a:p>
          <a:p>
            <a:pPr algn="just">
              <a:lnSpc>
                <a:spcPct val="120000"/>
              </a:lnSpc>
              <a:defRPr/>
            </a:pP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Không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Khí</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chẳng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chịu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thua</a:t>
            </a:r>
            <a:r>
              <a:rPr lang="en-US" sz="2400" dirty="0">
                <a:solidFill>
                  <a:srgbClr val="00B0F0"/>
                </a:solidFill>
                <a:latin typeface="Times New Roman" pitchFamily="18" charset="0"/>
                <a:cs typeface="Times New Roman" pitchFamily="18" charset="0"/>
              </a:rPr>
              <a:t>:</a:t>
            </a:r>
          </a:p>
          <a:p>
            <a:pPr algn="just">
              <a:lnSpc>
                <a:spcPct val="120000"/>
              </a:lnSpc>
              <a:defRPr/>
            </a:pPr>
            <a:r>
              <a:rPr lang="en-US" sz="2400" dirty="0">
                <a:solidFill>
                  <a:srgbClr val="00B0F0"/>
                </a:solidFill>
                <a:latin typeface="Times New Roman" pitchFamily="18" charset="0"/>
                <a:cs typeface="Times New Roman" pitchFamily="18" charset="0"/>
              </a:rPr>
              <a:t>	- </a:t>
            </a:r>
            <a:r>
              <a:rPr lang="en-US" sz="2400" dirty="0" err="1">
                <a:solidFill>
                  <a:srgbClr val="00B0F0"/>
                </a:solidFill>
                <a:latin typeface="Times New Roman" pitchFamily="18" charset="0"/>
                <a:cs typeface="Times New Roman" pitchFamily="18" charset="0"/>
              </a:rPr>
              <a:t>Cây</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xanh</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rất</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cần</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khí</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trời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Không</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có</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khí</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trời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thì</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tất</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cả</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cây</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cối</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đều</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chết</a:t>
            </a:r>
            <a:r>
              <a:rPr lang="en-US" sz="2400" dirty="0">
                <a:solidFill>
                  <a:srgbClr val="00B0F0"/>
                </a:solidFill>
                <a:latin typeface="Times New Roman" pitchFamily="18" charset="0"/>
                <a:cs typeface="Times New Roman" pitchFamily="18" charset="0"/>
              </a:rPr>
              <a:t> </a:t>
            </a:r>
            <a:r>
              <a:rPr lang="en-US" sz="2400" dirty="0" err="1">
                <a:solidFill>
                  <a:srgbClr val="00B0F0"/>
                </a:solidFill>
                <a:latin typeface="Times New Roman" pitchFamily="18" charset="0"/>
                <a:cs typeface="Times New Roman" pitchFamily="18" charset="0"/>
              </a:rPr>
              <a:t>rũ</a:t>
            </a:r>
            <a:r>
              <a:rPr lang="en-US" sz="2400" dirty="0">
                <a:solidFill>
                  <a:srgbClr val="00B0F0"/>
                </a:solidFill>
                <a:latin typeface="Times New Roman" pitchFamily="18" charset="0"/>
                <a:cs typeface="Times New Roman" pitchFamily="18" charset="0"/>
              </a:rPr>
              <a:t>.</a:t>
            </a:r>
          </a:p>
          <a:p>
            <a:pPr algn="just">
              <a:lnSpc>
                <a:spcPct val="120000"/>
              </a:lnSpc>
              <a:defRPr/>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Còn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nhẹ</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nói</a:t>
            </a:r>
            <a:r>
              <a:rPr lang="en-US" sz="2400" dirty="0">
                <a:solidFill>
                  <a:srgbClr val="FF0000"/>
                </a:solidFill>
                <a:latin typeface="Times New Roman" pitchFamily="18" charset="0"/>
                <a:cs typeface="Times New Roman" pitchFamily="18" charset="0"/>
              </a:rPr>
              <a:t>:</a:t>
            </a:r>
          </a:p>
          <a:p>
            <a:pPr algn="just">
              <a:lnSpc>
                <a:spcPct val="120000"/>
              </a:lnSpc>
              <a:defRPr/>
            </a:pP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cối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dù</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nhưng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thiếu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sẽ</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màu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xanh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màu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xanh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thì</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còn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gọi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xanh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a:t>
            </a:r>
          </a:p>
        </p:txBody>
      </p:sp>
      <p:sp>
        <p:nvSpPr>
          <p:cNvPr id="4" name="Rectangle 3"/>
          <p:cNvSpPr>
            <a:spLocks noGrp="1"/>
          </p:cNvSpPr>
          <p:nvPr>
            <p:ph idx="1"/>
          </p:nvPr>
        </p:nvSpPr>
        <p:spPr>
          <a:xfrm>
            <a:off x="411480" y="403860"/>
            <a:ext cx="11125200" cy="1028700"/>
          </a:xfrm>
        </p:spPr>
        <p:txBody>
          <a:bodyPr/>
          <a:lstStyle/>
          <a:p>
            <a:pPr marL="0" indent="400050" algn="just" eaLnBrk="1" hangingPunct="1">
              <a:buNone/>
            </a:pPr>
            <a:r>
              <a:rPr lang="en-US" altLang="en-US" sz="2400" b="1">
                <a:latin typeface="Times New Roman" panose="02020603050405020304" pitchFamily="18" charset="0"/>
                <a:cs typeface="Times New Roman" panose="02020603050405020304" pitchFamily="18" charset="0"/>
              </a:rPr>
              <a:t>1. Em hãy nhập vai các nhân vật Đất, Nước, Không Khí, Ánh Sáng để </a:t>
            </a:r>
            <a:r>
              <a:rPr lang="en-US" altLang="en-US" sz="2400" b="1" u="sng">
                <a:latin typeface="Times New Roman" panose="02020603050405020304" pitchFamily="18" charset="0"/>
                <a:cs typeface="Times New Roman" panose="02020603050405020304" pitchFamily="18" charset="0"/>
              </a:rPr>
              <a:t>nêu lên ý kiến, lí lẽ và dẫn chứng</a:t>
            </a:r>
            <a:r>
              <a:rPr lang="en-US" altLang="en-US" sz="2400" b="1">
                <a:latin typeface="Times New Roman" panose="02020603050405020304" pitchFamily="18" charset="0"/>
                <a:cs typeface="Times New Roman" panose="02020603050405020304" pitchFamily="18" charset="0"/>
              </a:rPr>
              <a:t> của từng nhân vật.</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p:cNvSpPr>
          <p:nvPr>
            <p:ph idx="1"/>
          </p:nvPr>
        </p:nvSpPr>
        <p:spPr>
          <a:xfrm>
            <a:off x="1371600" y="762000"/>
            <a:ext cx="10210800" cy="4267200"/>
          </a:xfrm>
        </p:spPr>
        <p:txBody>
          <a:bodyPr/>
          <a:lstStyle/>
          <a:p>
            <a:pPr marL="0" indent="0" algn="just" eaLnBrk="1" hangingPunct="1">
              <a:buNone/>
            </a:pPr>
            <a:r>
              <a:rPr lang="en-US" altLang="en-US">
                <a:latin typeface="Times New Roman" panose="02020603050405020304" pitchFamily="18" charset="0"/>
                <a:cs typeface="Times New Roman" panose="02020603050405020304" pitchFamily="18" charset="0"/>
              </a:rPr>
              <a:t>+ Các nhân vật trong truyện tranh luận về vấn đề gì?</a:t>
            </a:r>
          </a:p>
          <a:p>
            <a:pPr marL="0" indent="0" algn="just" eaLnBrk="1" hangingPunct="1">
              <a:buNone/>
            </a:pPr>
            <a:r>
              <a:rPr lang="en-US" altLang="en-US" smtClean="0">
                <a:solidFill>
                  <a:srgbClr val="FF0000"/>
                </a:solidFill>
                <a:latin typeface="Times New Roman" panose="02020603050405020304" pitchFamily="18" charset="0"/>
                <a:cs typeface="Times New Roman" panose="02020603050405020304" pitchFamily="18" charset="0"/>
              </a:rPr>
              <a:t>      Các </a:t>
            </a:r>
            <a:r>
              <a:rPr lang="en-US" altLang="en-US">
                <a:solidFill>
                  <a:srgbClr val="FF0000"/>
                </a:solidFill>
                <a:latin typeface="Times New Roman" panose="02020603050405020304" pitchFamily="18" charset="0"/>
                <a:cs typeface="Times New Roman" panose="02020603050405020304" pitchFamily="18" charset="0"/>
              </a:rPr>
              <a:t>nhân vật trong truyện tranh luận về vấn đề cái gì cần nhất với cây </a:t>
            </a:r>
            <a:r>
              <a:rPr lang="en-US" altLang="en-US">
                <a:solidFill>
                  <a:srgbClr val="FF0000"/>
                </a:solidFill>
                <a:latin typeface="Times New Roman" panose="02020603050405020304" pitchFamily="18" charset="0"/>
                <a:cs typeface="Times New Roman" panose="02020603050405020304" pitchFamily="18" charset="0"/>
              </a:rPr>
              <a:t>xanh</a:t>
            </a:r>
            <a:r>
              <a:rPr lang="en-US" altLang="en-US" smtClean="0">
                <a:solidFill>
                  <a:srgbClr val="FF0000"/>
                </a:solidFill>
                <a:latin typeface="Times New Roman" panose="02020603050405020304" pitchFamily="18" charset="0"/>
                <a:cs typeface="Times New Roman" panose="02020603050405020304" pitchFamily="18" charset="0"/>
              </a:rPr>
              <a:t>.</a:t>
            </a:r>
          </a:p>
          <a:p>
            <a:pPr marL="0" indent="0" algn="just" eaLnBrk="1" hangingPunct="1">
              <a:buNone/>
            </a:pPr>
            <a:endParaRPr lang="en-US" altLang="en-US">
              <a:solidFill>
                <a:srgbClr val="FF0000"/>
              </a:solidFill>
              <a:latin typeface="Times New Roman" panose="02020603050405020304" pitchFamily="18" charset="0"/>
              <a:cs typeface="Times New Roman" panose="02020603050405020304" pitchFamily="18" charset="0"/>
            </a:endParaRPr>
          </a:p>
          <a:p>
            <a:pPr marL="0" indent="0" algn="just" eaLnBrk="1" hangingPunct="1">
              <a:buNone/>
            </a:pPr>
            <a:r>
              <a:rPr lang="en-US" altLang="en-US">
                <a:latin typeface="Times New Roman" panose="02020603050405020304" pitchFamily="18" charset="0"/>
                <a:cs typeface="Times New Roman" panose="02020603050405020304" pitchFamily="18" charset="0"/>
              </a:rPr>
              <a:t>+ Ý kiến của từng nhân vật như thế nào?</a:t>
            </a:r>
          </a:p>
          <a:p>
            <a:pPr marL="0" indent="0" algn="just" eaLnBrk="1" hangingPunct="1">
              <a:buNone/>
            </a:pPr>
            <a:r>
              <a:rPr lang="en-US" altLang="en-US">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   </a:t>
            </a:r>
            <a:r>
              <a:rPr lang="en-US" altLang="en-US" smtClean="0">
                <a:solidFill>
                  <a:srgbClr val="FF0000"/>
                </a:solidFill>
                <a:latin typeface="Times New Roman" panose="02020603050405020304" pitchFamily="18" charset="0"/>
                <a:cs typeface="Times New Roman" panose="02020603050405020304" pitchFamily="18" charset="0"/>
              </a:rPr>
              <a:t>Ai </a:t>
            </a:r>
            <a:r>
              <a:rPr lang="en-US" altLang="en-US">
                <a:solidFill>
                  <a:srgbClr val="FF0000"/>
                </a:solidFill>
                <a:latin typeface="Times New Roman" panose="02020603050405020304" pitchFamily="18" charset="0"/>
                <a:cs typeface="Times New Roman" panose="02020603050405020304" pitchFamily="18" charset="0"/>
              </a:rPr>
              <a:t>cũng tự cho mình là người cần nhất với cây xanh.</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linds(horizontal)">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box(in)">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animEffect transition="in" filter="diamond(in)">
                                      <p:cBhvr>
                                        <p:cTn id="17" dur="500"/>
                                        <p:tgtEl>
                                          <p:spTgt spid="655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 calcmode="lin" valueType="num">
                                      <p:cBhvr additive="base">
                                        <p:cTn id="22"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44" name="Group 52"/>
          <p:cNvGraphicFramePr>
            <a:graphicFrameLocks noGrp="1"/>
          </p:cNvGraphicFramePr>
          <p:nvPr>
            <p:ph type="tbl" idx="1"/>
            <p:extLst>
              <p:ext uri="{D42A27DB-BD31-4B8C-83A1-F6EECF244321}">
                <p14:modId xmlns:p14="http://schemas.microsoft.com/office/powerpoint/2010/main" val="3132428870"/>
              </p:ext>
            </p:extLst>
          </p:nvPr>
        </p:nvGraphicFramePr>
        <p:xfrm>
          <a:off x="1066800" y="685800"/>
          <a:ext cx="10210800" cy="5486401"/>
        </p:xfrm>
        <a:graphic>
          <a:graphicData uri="http://schemas.openxmlformats.org/drawingml/2006/table">
            <a:tbl>
              <a:tblPr/>
              <a:tblGrid>
                <a:gridCol w="2094523"/>
                <a:gridCol w="3343601"/>
                <a:gridCol w="4772676"/>
              </a:tblGrid>
              <a:tr h="7358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2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vật</a:t>
                      </a:r>
                      <a:endParaRPr kumimoji="0" lang="en-US" sz="28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tx1"/>
                          </a:solidFill>
                          <a:effectLst/>
                          <a:latin typeface="Times New Roman" pitchFamily="18" charset="0"/>
                          <a:cs typeface="Times New Roman" pitchFamily="18" charset="0"/>
                        </a:rPr>
                        <a:t>Ý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kiến</a:t>
                      </a:r>
                      <a:endParaRPr kumimoji="0" lang="en-US" sz="28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Lý</a:t>
                      </a:r>
                      <a:r>
                        <a:rPr kumimoji="0" lang="en-US" sz="2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lẽ</a:t>
                      </a:r>
                      <a:r>
                        <a:rPr kumimoji="0" lang="en-US" sz="2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dẫn</a:t>
                      </a:r>
                      <a:r>
                        <a:rPr kumimoji="0" lang="en-US" sz="28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1" u="none" strike="noStrike" cap="none" normalizeH="0" baseline="0" dirty="0" err="1">
                          <a:ln>
                            <a:noFill/>
                          </a:ln>
                          <a:solidFill>
                            <a:schemeClr val="tx1"/>
                          </a:solidFill>
                          <a:effectLst/>
                          <a:latin typeface="Times New Roman" pitchFamily="18" charset="0"/>
                          <a:cs typeface="Times New Roman" pitchFamily="18" charset="0"/>
                        </a:rPr>
                        <a:t>chứng</a:t>
                      </a:r>
                      <a:endParaRPr kumimoji="0" lang="en-US" sz="2800" b="1" i="1"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76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5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28" name="Text Box 36"/>
          <p:cNvSpPr txBox="1">
            <a:spLocks noChangeArrowheads="1"/>
          </p:cNvSpPr>
          <p:nvPr/>
        </p:nvSpPr>
        <p:spPr bwMode="auto">
          <a:xfrm>
            <a:off x="1358901" y="1600200"/>
            <a:ext cx="14517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Đất</a:t>
            </a:r>
          </a:p>
        </p:txBody>
      </p:sp>
      <p:sp>
        <p:nvSpPr>
          <p:cNvPr id="8229" name="Text Box 37"/>
          <p:cNvSpPr txBox="1">
            <a:spLocks noChangeArrowheads="1"/>
          </p:cNvSpPr>
          <p:nvPr/>
        </p:nvSpPr>
        <p:spPr bwMode="auto">
          <a:xfrm>
            <a:off x="1187504" y="2900903"/>
            <a:ext cx="17913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Nước</a:t>
            </a:r>
            <a:endParaRPr lang="en-US" altLang="en-US" sz="2800" b="1">
              <a:solidFill>
                <a:schemeClr val="accent2"/>
              </a:solidFill>
              <a:latin typeface="Times New Roman" panose="02020603050405020304" pitchFamily="18" charset="0"/>
              <a:cs typeface="Times New Roman" panose="02020603050405020304" pitchFamily="18" charset="0"/>
            </a:endParaRPr>
          </a:p>
        </p:txBody>
      </p:sp>
      <p:sp>
        <p:nvSpPr>
          <p:cNvPr id="8230" name="Text Box 38"/>
          <p:cNvSpPr txBox="1">
            <a:spLocks noChangeArrowheads="1"/>
          </p:cNvSpPr>
          <p:nvPr/>
        </p:nvSpPr>
        <p:spPr bwMode="auto">
          <a:xfrm>
            <a:off x="1107442" y="4110984"/>
            <a:ext cx="20600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solidFill>
                  <a:srgbClr val="CC6600"/>
                </a:solidFill>
                <a:latin typeface="Times New Roman" panose="02020603050405020304" pitchFamily="18" charset="0"/>
                <a:cs typeface="Times New Roman" panose="02020603050405020304" pitchFamily="18" charset="0"/>
              </a:rPr>
              <a:t>Không khí</a:t>
            </a:r>
          </a:p>
        </p:txBody>
      </p:sp>
      <p:sp>
        <p:nvSpPr>
          <p:cNvPr id="8231" name="Text Box 39"/>
          <p:cNvSpPr txBox="1">
            <a:spLocks noChangeArrowheads="1"/>
          </p:cNvSpPr>
          <p:nvPr/>
        </p:nvSpPr>
        <p:spPr bwMode="auto">
          <a:xfrm>
            <a:off x="1070429" y="5371142"/>
            <a:ext cx="206007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900" b="1">
                <a:solidFill>
                  <a:srgbClr val="CC00CC"/>
                </a:solidFill>
                <a:latin typeface="Times New Roman" panose="02020603050405020304" pitchFamily="18" charset="0"/>
                <a:cs typeface="Times New Roman" panose="02020603050405020304" pitchFamily="18" charset="0"/>
              </a:rPr>
              <a:t>Ánh </a:t>
            </a:r>
            <a:r>
              <a:rPr lang="en-US" altLang="en-US" sz="2900" b="1" smtClean="0">
                <a:solidFill>
                  <a:srgbClr val="CC00CC"/>
                </a:solidFill>
                <a:latin typeface="Times New Roman" panose="02020603050405020304" pitchFamily="18" charset="0"/>
                <a:cs typeface="Times New Roman" panose="02020603050405020304" pitchFamily="18" charset="0"/>
              </a:rPr>
              <a:t>sáng</a:t>
            </a:r>
            <a:endParaRPr lang="en-US" altLang="en-US" sz="2900" b="1">
              <a:solidFill>
                <a:srgbClr val="CC00CC"/>
              </a:solidFill>
              <a:latin typeface="Times New Roman" panose="02020603050405020304" pitchFamily="18" charset="0"/>
              <a:cs typeface="Times New Roman" panose="02020603050405020304" pitchFamily="18" charset="0"/>
            </a:endParaRPr>
          </a:p>
        </p:txBody>
      </p:sp>
      <p:sp>
        <p:nvSpPr>
          <p:cNvPr id="8232" name="Text Box 40"/>
          <p:cNvSpPr txBox="1">
            <a:spLocks noChangeArrowheads="1"/>
          </p:cNvSpPr>
          <p:nvPr/>
        </p:nvSpPr>
        <p:spPr bwMode="auto">
          <a:xfrm>
            <a:off x="2985641" y="1646079"/>
            <a:ext cx="3556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Cây cần đất nhất.</a:t>
            </a:r>
          </a:p>
        </p:txBody>
      </p:sp>
      <p:sp>
        <p:nvSpPr>
          <p:cNvPr id="8233" name="Text Box 41"/>
          <p:cNvSpPr txBox="1">
            <a:spLocks noChangeArrowheads="1"/>
          </p:cNvSpPr>
          <p:nvPr/>
        </p:nvSpPr>
        <p:spPr bwMode="auto">
          <a:xfrm>
            <a:off x="6541810" y="1647248"/>
            <a:ext cx="44784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Đất có chất màu nuôi cây.</a:t>
            </a:r>
          </a:p>
        </p:txBody>
      </p:sp>
      <p:sp>
        <p:nvSpPr>
          <p:cNvPr id="8234" name="Text Box 42"/>
          <p:cNvSpPr txBox="1">
            <a:spLocks noChangeArrowheads="1"/>
          </p:cNvSpPr>
          <p:nvPr/>
        </p:nvSpPr>
        <p:spPr bwMode="auto">
          <a:xfrm>
            <a:off x="3227778" y="2903342"/>
            <a:ext cx="3314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accent2"/>
                </a:solidFill>
                <a:latin typeface="Times New Roman" panose="02020603050405020304" pitchFamily="18" charset="0"/>
                <a:cs typeface="Times New Roman" panose="02020603050405020304" pitchFamily="18" charset="0"/>
              </a:rPr>
              <a:t>Cây cần nước nhất.</a:t>
            </a:r>
          </a:p>
        </p:txBody>
      </p:sp>
      <p:sp>
        <p:nvSpPr>
          <p:cNvPr id="8235" name="Text Box 43"/>
          <p:cNvSpPr txBox="1">
            <a:spLocks noChangeArrowheads="1"/>
          </p:cNvSpPr>
          <p:nvPr/>
        </p:nvSpPr>
        <p:spPr bwMode="auto">
          <a:xfrm>
            <a:off x="6536142" y="2867968"/>
            <a:ext cx="47471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accent2"/>
                </a:solidFill>
                <a:latin typeface="Times New Roman" panose="02020603050405020304" pitchFamily="18" charset="0"/>
                <a:cs typeface="Times New Roman" panose="02020603050405020304" pitchFamily="18" charset="0"/>
              </a:rPr>
              <a:t>Nước vận chuyển chất màu.</a:t>
            </a:r>
          </a:p>
        </p:txBody>
      </p:sp>
      <p:sp>
        <p:nvSpPr>
          <p:cNvPr id="8236" name="Text Box 44"/>
          <p:cNvSpPr txBox="1">
            <a:spLocks noChangeArrowheads="1"/>
          </p:cNvSpPr>
          <p:nvPr/>
        </p:nvSpPr>
        <p:spPr bwMode="auto">
          <a:xfrm>
            <a:off x="2985641" y="4066571"/>
            <a:ext cx="3672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CC6600"/>
                </a:solidFill>
                <a:latin typeface="Times New Roman" panose="02020603050405020304" pitchFamily="18" charset="0"/>
                <a:cs typeface="Times New Roman" panose="02020603050405020304" pitchFamily="18" charset="0"/>
              </a:rPr>
              <a:t>Cây cần không khí nhất.</a:t>
            </a:r>
          </a:p>
        </p:txBody>
      </p:sp>
      <p:sp>
        <p:nvSpPr>
          <p:cNvPr id="8237" name="Text Box 45"/>
          <p:cNvSpPr txBox="1">
            <a:spLocks noChangeArrowheads="1"/>
          </p:cNvSpPr>
          <p:nvPr/>
        </p:nvSpPr>
        <p:spPr bwMode="auto">
          <a:xfrm>
            <a:off x="6343577" y="3944724"/>
            <a:ext cx="50158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CC6600"/>
                </a:solidFill>
                <a:latin typeface="Times New Roman" panose="02020603050405020304" pitchFamily="18" charset="0"/>
                <a:cs typeface="Times New Roman" panose="02020603050405020304" pitchFamily="18" charset="0"/>
              </a:rPr>
              <a:t>Cây không thể sống thiếu không khí.</a:t>
            </a:r>
          </a:p>
        </p:txBody>
      </p:sp>
      <p:sp>
        <p:nvSpPr>
          <p:cNvPr id="8238" name="Text Box 46"/>
          <p:cNvSpPr txBox="1">
            <a:spLocks noChangeArrowheads="1"/>
          </p:cNvSpPr>
          <p:nvPr/>
        </p:nvSpPr>
        <p:spPr bwMode="auto">
          <a:xfrm>
            <a:off x="2985641" y="5158105"/>
            <a:ext cx="36723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CC00CC"/>
                </a:solidFill>
                <a:latin typeface="Times New Roman" panose="02020603050405020304" pitchFamily="18" charset="0"/>
                <a:cs typeface="Times New Roman" panose="02020603050405020304" pitchFamily="18" charset="0"/>
              </a:rPr>
              <a:t>Cây cần ánh sáng nhất.</a:t>
            </a:r>
          </a:p>
        </p:txBody>
      </p:sp>
      <p:sp>
        <p:nvSpPr>
          <p:cNvPr id="8239" name="Text Box 47"/>
          <p:cNvSpPr txBox="1">
            <a:spLocks noChangeArrowheads="1"/>
          </p:cNvSpPr>
          <p:nvPr/>
        </p:nvSpPr>
        <p:spPr bwMode="auto">
          <a:xfrm>
            <a:off x="6425385" y="5162233"/>
            <a:ext cx="50158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CC00CC"/>
                </a:solidFill>
                <a:latin typeface="Times New Roman" panose="02020603050405020304" pitchFamily="18" charset="0"/>
                <a:cs typeface="Times New Roman" panose="02020603050405020304" pitchFamily="18" charset="0"/>
              </a:rPr>
              <a:t>Thiếu ánh sáng cây sẽ không còn màu xanh.</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44"/>
                                        </p:tgtEl>
                                        <p:attrNameLst>
                                          <p:attrName>style.visibility</p:attrName>
                                        </p:attrNameLst>
                                      </p:cBhvr>
                                      <p:to>
                                        <p:strVal val="visible"/>
                                      </p:to>
                                    </p:set>
                                    <p:animEffect transition="in" filter="fade">
                                      <p:cBhvr>
                                        <p:cTn id="7" dur="1000"/>
                                        <p:tgtEl>
                                          <p:spTgt spid="8244"/>
                                        </p:tgtEl>
                                      </p:cBhvr>
                                    </p:animEffect>
                                  </p:childTnLst>
                                </p:cTn>
                              </p:par>
                              <p:par>
                                <p:cTn id="8" presetID="5" presetClass="entr" presetSubtype="10" fill="hold" nodeType="withEffect">
                                  <p:stCondLst>
                                    <p:cond delay="0"/>
                                  </p:stCondLst>
                                  <p:childTnLst>
                                    <p:set>
                                      <p:cBhvr>
                                        <p:cTn id="9" dur="1" fill="hold">
                                          <p:stCondLst>
                                            <p:cond delay="0"/>
                                          </p:stCondLst>
                                        </p:cTn>
                                        <p:tgtEl>
                                          <p:spTgt spid="8228">
                                            <p:txEl>
                                              <p:pRg st="0" end="0"/>
                                            </p:txEl>
                                          </p:spTgt>
                                        </p:tgtEl>
                                        <p:attrNameLst>
                                          <p:attrName>style.visibility</p:attrName>
                                        </p:attrNameLst>
                                      </p:cBhvr>
                                      <p:to>
                                        <p:strVal val="visible"/>
                                      </p:to>
                                    </p:set>
                                    <p:animEffect transition="in" filter="checkerboard(across)">
                                      <p:cBhvr>
                                        <p:cTn id="10" dur="500"/>
                                        <p:tgtEl>
                                          <p:spTgt spid="8228">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229"/>
                                        </p:tgtEl>
                                        <p:attrNameLst>
                                          <p:attrName>style.visibility</p:attrName>
                                        </p:attrNameLst>
                                      </p:cBhvr>
                                      <p:to>
                                        <p:strVal val="visible"/>
                                      </p:to>
                                    </p:set>
                                    <p:animEffect transition="in" filter="checkerboard(across)">
                                      <p:cBhvr>
                                        <p:cTn id="13" dur="500"/>
                                        <p:tgtEl>
                                          <p:spTgt spid="822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230"/>
                                        </p:tgtEl>
                                        <p:attrNameLst>
                                          <p:attrName>style.visibility</p:attrName>
                                        </p:attrNameLst>
                                      </p:cBhvr>
                                      <p:to>
                                        <p:strVal val="visible"/>
                                      </p:to>
                                    </p:set>
                                    <p:animEffect transition="in" filter="checkerboard(across)">
                                      <p:cBhvr>
                                        <p:cTn id="16" dur="500"/>
                                        <p:tgtEl>
                                          <p:spTgt spid="823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231"/>
                                        </p:tgtEl>
                                        <p:attrNameLst>
                                          <p:attrName>style.visibility</p:attrName>
                                        </p:attrNameLst>
                                      </p:cBhvr>
                                      <p:to>
                                        <p:strVal val="visible"/>
                                      </p:to>
                                    </p:set>
                                    <p:animEffect transition="in" filter="checkerboard(across)">
                                      <p:cBhvr>
                                        <p:cTn id="19" dur="500"/>
                                        <p:tgtEl>
                                          <p:spTgt spid="82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8232"/>
                                        </p:tgtEl>
                                        <p:attrNameLst>
                                          <p:attrName>style.visibility</p:attrName>
                                        </p:attrNameLst>
                                      </p:cBhvr>
                                      <p:to>
                                        <p:strVal val="visible"/>
                                      </p:to>
                                    </p:set>
                                    <p:anim calcmode="discrete" valueType="clr">
                                      <p:cBhvr override="childStyle">
                                        <p:cTn id="24" dur="80"/>
                                        <p:tgtEl>
                                          <p:spTgt spid="823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232"/>
                                        </p:tgtEl>
                                        <p:attrNameLst>
                                          <p:attrName>fillcolor</p:attrName>
                                        </p:attrNameLst>
                                      </p:cBhvr>
                                      <p:tavLst>
                                        <p:tav tm="0">
                                          <p:val>
                                            <p:clrVal>
                                              <a:schemeClr val="accent2"/>
                                            </p:clrVal>
                                          </p:val>
                                        </p:tav>
                                        <p:tav tm="50000">
                                          <p:val>
                                            <p:clrVal>
                                              <a:schemeClr val="hlink"/>
                                            </p:clrVal>
                                          </p:val>
                                        </p:tav>
                                      </p:tavLst>
                                    </p:anim>
                                    <p:set>
                                      <p:cBhvr>
                                        <p:cTn id="26" dur="80"/>
                                        <p:tgtEl>
                                          <p:spTgt spid="8232"/>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8233"/>
                                        </p:tgtEl>
                                        <p:attrNameLst>
                                          <p:attrName>style.visibility</p:attrName>
                                        </p:attrNameLst>
                                      </p:cBhvr>
                                      <p:to>
                                        <p:strVal val="visible"/>
                                      </p:to>
                                    </p:set>
                                    <p:anim calcmode="discrete" valueType="clr">
                                      <p:cBhvr override="childStyle">
                                        <p:cTn id="31" dur="80"/>
                                        <p:tgtEl>
                                          <p:spTgt spid="823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8233"/>
                                        </p:tgtEl>
                                        <p:attrNameLst>
                                          <p:attrName>fillcolor</p:attrName>
                                        </p:attrNameLst>
                                      </p:cBhvr>
                                      <p:tavLst>
                                        <p:tav tm="0">
                                          <p:val>
                                            <p:clrVal>
                                              <a:schemeClr val="accent2"/>
                                            </p:clrVal>
                                          </p:val>
                                        </p:tav>
                                        <p:tav tm="50000">
                                          <p:val>
                                            <p:clrVal>
                                              <a:schemeClr val="hlink"/>
                                            </p:clrVal>
                                          </p:val>
                                        </p:tav>
                                      </p:tavLst>
                                    </p:anim>
                                    <p:set>
                                      <p:cBhvr>
                                        <p:cTn id="33" dur="80"/>
                                        <p:tgtEl>
                                          <p:spTgt spid="8233"/>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8234"/>
                                        </p:tgtEl>
                                        <p:attrNameLst>
                                          <p:attrName>style.visibility</p:attrName>
                                        </p:attrNameLst>
                                      </p:cBhvr>
                                      <p:to>
                                        <p:strVal val="visible"/>
                                      </p:to>
                                    </p:set>
                                    <p:anim calcmode="discrete" valueType="clr">
                                      <p:cBhvr override="childStyle">
                                        <p:cTn id="38" dur="80"/>
                                        <p:tgtEl>
                                          <p:spTgt spid="823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8234"/>
                                        </p:tgtEl>
                                        <p:attrNameLst>
                                          <p:attrName>fillcolor</p:attrName>
                                        </p:attrNameLst>
                                      </p:cBhvr>
                                      <p:tavLst>
                                        <p:tav tm="0">
                                          <p:val>
                                            <p:clrVal>
                                              <a:schemeClr val="accent2"/>
                                            </p:clrVal>
                                          </p:val>
                                        </p:tav>
                                        <p:tav tm="50000">
                                          <p:val>
                                            <p:clrVal>
                                              <a:schemeClr val="hlink"/>
                                            </p:clrVal>
                                          </p:val>
                                        </p:tav>
                                      </p:tavLst>
                                    </p:anim>
                                    <p:set>
                                      <p:cBhvr>
                                        <p:cTn id="40" dur="80"/>
                                        <p:tgtEl>
                                          <p:spTgt spid="8234"/>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8235"/>
                                        </p:tgtEl>
                                        <p:attrNameLst>
                                          <p:attrName>style.visibility</p:attrName>
                                        </p:attrNameLst>
                                      </p:cBhvr>
                                      <p:to>
                                        <p:strVal val="visible"/>
                                      </p:to>
                                    </p:set>
                                    <p:anim calcmode="discrete" valueType="clr">
                                      <p:cBhvr override="childStyle">
                                        <p:cTn id="45" dur="80"/>
                                        <p:tgtEl>
                                          <p:spTgt spid="8235"/>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8235"/>
                                        </p:tgtEl>
                                        <p:attrNameLst>
                                          <p:attrName>fillcolor</p:attrName>
                                        </p:attrNameLst>
                                      </p:cBhvr>
                                      <p:tavLst>
                                        <p:tav tm="0">
                                          <p:val>
                                            <p:clrVal>
                                              <a:schemeClr val="accent2"/>
                                            </p:clrVal>
                                          </p:val>
                                        </p:tav>
                                        <p:tav tm="50000">
                                          <p:val>
                                            <p:clrVal>
                                              <a:schemeClr val="hlink"/>
                                            </p:clrVal>
                                          </p:val>
                                        </p:tav>
                                      </p:tavLst>
                                    </p:anim>
                                    <p:set>
                                      <p:cBhvr>
                                        <p:cTn id="47" dur="80"/>
                                        <p:tgtEl>
                                          <p:spTgt spid="8235"/>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8236"/>
                                        </p:tgtEl>
                                        <p:attrNameLst>
                                          <p:attrName>style.visibility</p:attrName>
                                        </p:attrNameLst>
                                      </p:cBhvr>
                                      <p:to>
                                        <p:strVal val="visible"/>
                                      </p:to>
                                    </p:set>
                                    <p:anim calcmode="discrete" valueType="clr">
                                      <p:cBhvr override="childStyle">
                                        <p:cTn id="52" dur="80"/>
                                        <p:tgtEl>
                                          <p:spTgt spid="8236"/>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8236"/>
                                        </p:tgtEl>
                                        <p:attrNameLst>
                                          <p:attrName>fillcolor</p:attrName>
                                        </p:attrNameLst>
                                      </p:cBhvr>
                                      <p:tavLst>
                                        <p:tav tm="0">
                                          <p:val>
                                            <p:clrVal>
                                              <a:schemeClr val="accent2"/>
                                            </p:clrVal>
                                          </p:val>
                                        </p:tav>
                                        <p:tav tm="50000">
                                          <p:val>
                                            <p:clrVal>
                                              <a:schemeClr val="hlink"/>
                                            </p:clrVal>
                                          </p:val>
                                        </p:tav>
                                      </p:tavLst>
                                    </p:anim>
                                    <p:set>
                                      <p:cBhvr>
                                        <p:cTn id="54" dur="80"/>
                                        <p:tgtEl>
                                          <p:spTgt spid="8236"/>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8237"/>
                                        </p:tgtEl>
                                        <p:attrNameLst>
                                          <p:attrName>style.visibility</p:attrName>
                                        </p:attrNameLst>
                                      </p:cBhvr>
                                      <p:to>
                                        <p:strVal val="visible"/>
                                      </p:to>
                                    </p:set>
                                    <p:anim calcmode="discrete" valueType="clr">
                                      <p:cBhvr override="childStyle">
                                        <p:cTn id="59" dur="80"/>
                                        <p:tgtEl>
                                          <p:spTgt spid="8237"/>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8237"/>
                                        </p:tgtEl>
                                        <p:attrNameLst>
                                          <p:attrName>fillcolor</p:attrName>
                                        </p:attrNameLst>
                                      </p:cBhvr>
                                      <p:tavLst>
                                        <p:tav tm="0">
                                          <p:val>
                                            <p:clrVal>
                                              <a:schemeClr val="accent2"/>
                                            </p:clrVal>
                                          </p:val>
                                        </p:tav>
                                        <p:tav tm="50000">
                                          <p:val>
                                            <p:clrVal>
                                              <a:schemeClr val="hlink"/>
                                            </p:clrVal>
                                          </p:val>
                                        </p:tav>
                                      </p:tavLst>
                                    </p:anim>
                                    <p:set>
                                      <p:cBhvr>
                                        <p:cTn id="61" dur="80"/>
                                        <p:tgtEl>
                                          <p:spTgt spid="8237"/>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8238"/>
                                        </p:tgtEl>
                                        <p:attrNameLst>
                                          <p:attrName>style.visibility</p:attrName>
                                        </p:attrNameLst>
                                      </p:cBhvr>
                                      <p:to>
                                        <p:strVal val="visible"/>
                                      </p:to>
                                    </p:set>
                                    <p:anim calcmode="discrete" valueType="clr">
                                      <p:cBhvr override="childStyle">
                                        <p:cTn id="66" dur="80"/>
                                        <p:tgtEl>
                                          <p:spTgt spid="8238"/>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8238"/>
                                        </p:tgtEl>
                                        <p:attrNameLst>
                                          <p:attrName>fillcolor</p:attrName>
                                        </p:attrNameLst>
                                      </p:cBhvr>
                                      <p:tavLst>
                                        <p:tav tm="0">
                                          <p:val>
                                            <p:clrVal>
                                              <a:schemeClr val="accent2"/>
                                            </p:clrVal>
                                          </p:val>
                                        </p:tav>
                                        <p:tav tm="50000">
                                          <p:val>
                                            <p:clrVal>
                                              <a:schemeClr val="hlink"/>
                                            </p:clrVal>
                                          </p:val>
                                        </p:tav>
                                      </p:tavLst>
                                    </p:anim>
                                    <p:set>
                                      <p:cBhvr>
                                        <p:cTn id="68" dur="80"/>
                                        <p:tgtEl>
                                          <p:spTgt spid="8238"/>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8239"/>
                                        </p:tgtEl>
                                        <p:attrNameLst>
                                          <p:attrName>style.visibility</p:attrName>
                                        </p:attrNameLst>
                                      </p:cBhvr>
                                      <p:to>
                                        <p:strVal val="visible"/>
                                      </p:to>
                                    </p:set>
                                    <p:anim calcmode="discrete" valueType="clr">
                                      <p:cBhvr override="childStyle">
                                        <p:cTn id="73" dur="80"/>
                                        <p:tgtEl>
                                          <p:spTgt spid="8239"/>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8239"/>
                                        </p:tgtEl>
                                        <p:attrNameLst>
                                          <p:attrName>fillcolor</p:attrName>
                                        </p:attrNameLst>
                                      </p:cBhvr>
                                      <p:tavLst>
                                        <p:tav tm="0">
                                          <p:val>
                                            <p:clrVal>
                                              <a:schemeClr val="accent2"/>
                                            </p:clrVal>
                                          </p:val>
                                        </p:tav>
                                        <p:tav tm="50000">
                                          <p:val>
                                            <p:clrVal>
                                              <a:schemeClr val="hlink"/>
                                            </p:clrVal>
                                          </p:val>
                                        </p:tav>
                                      </p:tavLst>
                                    </p:anim>
                                    <p:set>
                                      <p:cBhvr>
                                        <p:cTn id="75" dur="80"/>
                                        <p:tgtEl>
                                          <p:spTgt spid="82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9" grpId="0"/>
      <p:bldP spid="8230" grpId="0"/>
      <p:bldP spid="8231" grpId="0"/>
      <p:bldP spid="8232" grpId="0"/>
      <p:bldP spid="8233" grpId="0"/>
      <p:bldP spid="8234" grpId="0"/>
      <p:bldP spid="8235" grpId="0"/>
      <p:bldP spid="8236" grpId="0"/>
      <p:bldP spid="8237" grpId="0"/>
      <p:bldP spid="8238" grpId="0"/>
      <p:bldP spid="82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1676400" y="1676400"/>
            <a:ext cx="9372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Char char="•"/>
            </a:pPr>
            <a:r>
              <a:rPr lang="en-US" altLang="en-US" sz="3600">
                <a:latin typeface="Times New Roman" panose="02020603050405020304" pitchFamily="18" charset="0"/>
                <a:cs typeface="Times New Roman" panose="02020603050405020304" pitchFamily="18" charset="0"/>
              </a:rPr>
              <a:t>Mở rộng lí lẽ, dẫn chứng để thuyết trình tranh luận về sự cần thiết của Đất, Nước, Không khí, Ánh sáng đối với cây xanh.</a:t>
            </a:r>
          </a:p>
          <a:p>
            <a:pPr algn="just" eaLnBrk="1" hangingPunct="1">
              <a:buFontTx/>
              <a:buChar char="•"/>
            </a:pPr>
            <a:r>
              <a:rPr lang="en-US" altLang="en-US" sz="3600">
                <a:latin typeface="Times New Roman" panose="02020603050405020304" pitchFamily="18" charset="0"/>
                <a:cs typeface="Times New Roman" panose="02020603050405020304" pitchFamily="18" charset="0"/>
              </a:rPr>
              <a:t>Chúng ta phải tìm lí lẽ, dẫn chứng để mở rộng, phát triển để nói rõ ý kiến của mỗi nhân vật.</a:t>
            </a:r>
          </a:p>
        </p:txBody>
      </p:sp>
      <p:sp>
        <p:nvSpPr>
          <p:cNvPr id="2" name="TextBox 1"/>
          <p:cNvSpPr txBox="1"/>
          <p:nvPr/>
        </p:nvSpPr>
        <p:spPr>
          <a:xfrm>
            <a:off x="4583291" y="685800"/>
            <a:ext cx="2977097" cy="769441"/>
          </a:xfrm>
          <a:prstGeom prst="rect">
            <a:avLst/>
          </a:prstGeom>
          <a:noFill/>
        </p:spPr>
        <p:txBody>
          <a:bodyPr wrap="none" rtlCol="0">
            <a:spAutoFit/>
          </a:bodyPr>
          <a:lstStyle/>
          <a:p>
            <a:r>
              <a:rPr lang="en-US" sz="4400" b="1" smtClean="0">
                <a:solidFill>
                  <a:srgbClr val="FF0000"/>
                </a:solidFill>
                <a:latin typeface="UTM Ambrose" panose="02040603050506020204" pitchFamily="18" charset="0"/>
              </a:rPr>
              <a:t>Kết luận</a:t>
            </a:r>
            <a:endParaRPr lang="en-GB" sz="4400" b="1">
              <a:solidFill>
                <a:srgbClr val="FF0000"/>
              </a:solidFill>
              <a:latin typeface="UTM Ambrose" panose="020406030505060202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linds(horizontal)">
                                      <p:cBhvr>
                                        <p:cTn id="7" dur="500"/>
                                        <p:tgtEl>
                                          <p:spTgt spid="10245">
                                            <p:txEl>
                                              <p:pRg st="0" end="0"/>
                                            </p:txEl>
                                          </p:spTgt>
                                        </p:tgtEl>
                                      </p:cBhvr>
                                    </p:animEffect>
                                  </p:childTnLst>
                                </p:cTn>
                              </p:par>
                            </p:childTnLst>
                          </p:cTn>
                        </p:par>
                        <p:par>
                          <p:cTn id="8" fill="hold" nodeType="with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animEffect transition="in" filter="box(in)">
                                      <p:cBhvr>
                                        <p:cTn id="11" dur="500"/>
                                        <p:tgtEl>
                                          <p:spTgt spid="102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O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02"/>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1524001" y="6262688"/>
            <a:ext cx="9083675" cy="519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a:latin typeface="Times New Roman" panose="02020603050405020304" pitchFamily="18" charset="0"/>
                <a:cs typeface="Times New Roman" panose="02020603050405020304" pitchFamily="18" charset="0"/>
              </a:rPr>
              <a:t>Cây xanh cần cả  Đất – Nước – Không khí và Ánh sáng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6633"/>
                                        </p:tgtEl>
                                        <p:attrNameLst>
                                          <p:attrName>style.visibility</p:attrName>
                                        </p:attrNameLst>
                                      </p:cBhvr>
                                      <p:to>
                                        <p:strVal val="visible"/>
                                      </p:to>
                                    </p:set>
                                    <p:anim calcmode="discrete" valueType="clr">
                                      <p:cBhvr override="childStyle">
                                        <p:cTn id="7" dur="80"/>
                                        <p:tgtEl>
                                          <p:spTgt spid="266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3"/>
                                        </p:tgtEl>
                                        <p:attrNameLst>
                                          <p:attrName>fillcolor</p:attrName>
                                        </p:attrNameLst>
                                      </p:cBhvr>
                                      <p:tavLst>
                                        <p:tav tm="0">
                                          <p:val>
                                            <p:clrVal>
                                              <a:schemeClr val="accent2"/>
                                            </p:clrVal>
                                          </p:val>
                                        </p:tav>
                                        <p:tav tm="50000">
                                          <p:val>
                                            <p:clrVal>
                                              <a:schemeClr val="hlink"/>
                                            </p:clrVal>
                                          </p:val>
                                        </p:tav>
                                      </p:tavLst>
                                    </p:anim>
                                    <p:set>
                                      <p:cBhvr>
                                        <p:cTn id="9" dur="80"/>
                                        <p:tgtEl>
                                          <p:spTgt spid="266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a32e827ccf10831c2b22c68a4b9bb1383f33f44"/>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ÔN bài cũ&amp;quot;&quot;/&gt;&lt;property id=&quot;20307&quot; value=&quot;257&quot;/&gt;&lt;/object&gt;&lt;object type=&quot;3&quot; unique_id=&quot;10005&quot;&gt;&lt;property id=&quot;20148&quot; value=&quot;5&quot;/&gt;&lt;property id=&quot;20300&quot; value=&quot;Slide 3&quot;/&gt;&lt;property id=&quot;20307&quot; value=&quot;282&quot;/&gt;&lt;/object&gt;&lt;object type=&quot;3&quot; unique_id=&quot;10006&quot;&gt;&lt;property id=&quot;20148&quot; value=&quot;5&quot;/&gt;&lt;property id=&quot;20300&quot; value=&quot;Slide 4&quot;/&gt;&lt;property id=&quot;20307&quot; value=&quot;265&quot;/&gt;&lt;/object&gt;&lt;object type=&quot;3&quot; unique_id=&quot;10007&quot;&gt;&lt;property id=&quot;20148&quot; value=&quot;5&quot;/&gt;&lt;property id=&quot;20300&quot; value=&quot;Slide 5&quot;/&gt;&lt;property id=&quot;20307&quot; value=&quot;283&quot;/&gt;&lt;/object&gt;&lt;object type=&quot;3&quot; unique_id=&quot;10008&quot;&gt;&lt;property id=&quot;20148&quot; value=&quot;5&quot;/&gt;&lt;property id=&quot;20300&quot; value=&quot;Slide 6&quot;/&gt;&lt;property id=&quot;20307&quot; value=&quot;267&quot;/&gt;&lt;/object&gt;&lt;object type=&quot;3&quot; unique_id=&quot;10009&quot;&gt;&lt;property id=&quot;20148&quot; value=&quot;5&quot;/&gt;&lt;property id=&quot;20300&quot; value=&quot;Slide 7&quot;/&gt;&lt;property id=&quot;20307&quot; value=&quot;259&quot;/&gt;&lt;/object&gt;&lt;object type=&quot;3&quot; unique_id=&quot;10010&quot;&gt;&lt;property id=&quot;20148&quot; value=&quot;5&quot;/&gt;&lt;property id=&quot;20300&quot; value=&quot;Slide 8&quot;/&gt;&lt;property id=&quot;20307&quot; value=&quot;260&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1&quot;/&gt;&lt;/object&gt;&lt;object type=&quot;3&quot; unique_id=&quot;10015&quot;&gt;&lt;property id=&quot;20148&quot; value=&quot;5&quot;/&gt;&lt;property id=&quot;20300&quot; value=&quot;Slide 11&quot;/&gt;&lt;property id=&quot;20307&quot; value=&quot;269&quot;/&gt;&lt;/object&gt;&lt;object type=&quot;3&quot; unique_id=&quot;10017&quot;&gt;&lt;property id=&quot;20148&quot; value=&quot;5&quot;/&gt;&lt;property id=&quot;20300&quot; value=&quot;Slide 12&quot;/&gt;&lt;property id=&quot;20307&quot; value=&quot;270&quot;/&gt;&lt;/object&gt;&lt;object type=&quot;3&quot; unique_id=&quot;10018&quot;&gt;&lt;property id=&quot;20148&quot; value=&quot;5&quot;/&gt;&lt;property id=&quot;20300&quot; value=&quot;Slide 13&quot;/&gt;&lt;property id=&quot;20307&quot; value=&quot;271&quot;/&gt;&lt;/object&gt;&lt;object type=&quot;3&quot; unique_id=&quot;10019&quot;&gt;&lt;property id=&quot;20148&quot; value=&quot;5&quot;/&gt;&lt;property id=&quot;20300&quot; value=&quot;Slide 14&quot;/&gt;&lt;property id=&quot;20307&quot; value=&quot;281&quot;/&gt;&lt;/object&gt;&lt;object type=&quot;3&quot; unique_id=&quot;10020&quot;&gt;&lt;property id=&quot;20148&quot; value=&quot;5&quot;/&gt;&lt;property id=&quot;20300&quot; value=&quot;Slide 15&quot;/&gt;&lt;property id=&quot;20307&quot; value=&quot;262&quot;/&gt;&lt;/object&gt;&lt;object type=&quot;3&quot; unique_id=&quot;10021&quot;&gt;&lt;property id=&quot;20148&quot; value=&quot;5&quot;/&gt;&lt;property id=&quot;20300&quot; value=&quot;Slide 16&quot;/&gt;&lt;property id=&quot;20307&quot; value=&quot;280&quot;/&gt;&lt;/object&gt;&lt;object type=&quot;3&quot; unique_id=&quot;10022&quot;&gt;&lt;property id=&quot;20148&quot; value=&quot;5&quot;/&gt;&lt;property id=&quot;20300&quot; value=&quot;Slide 17&quot;/&gt;&lt;property id=&quot;20307&quot; value=&quot;273&quot;/&gt;&lt;/object&gt;&lt;/object&gt;&lt;object type=&quot;8&quot; unique_id=&quot;1004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2506</TotalTime>
  <Words>614</Words>
  <Application>Microsoft Office PowerPoint</Application>
  <PresentationFormat>Widescreen</PresentationFormat>
  <Paragraphs>81</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Tahoma</vt:lpstr>
      <vt:lpstr>Arial</vt:lpstr>
      <vt:lpstr>Calibri</vt:lpstr>
      <vt:lpstr>Times New Roman</vt:lpstr>
      <vt:lpstr>Wingdings 2</vt:lpstr>
      <vt:lpstr>Office Theme</vt:lpstr>
      <vt:lpstr>PowerPoint Presentation</vt:lpstr>
      <vt:lpstr>KHỞI ĐỘNG</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giáo</dc:title>
  <dc:creator>Hoang Viet</dc:creator>
  <cp:lastModifiedBy>Huy Hoang</cp:lastModifiedBy>
  <cp:revision>226</cp:revision>
  <dcterms:created xsi:type="dcterms:W3CDTF">2007-11-10T01:17:23Z</dcterms:created>
  <dcterms:modified xsi:type="dcterms:W3CDTF">2021-10-29T14:15:38Z</dcterms:modified>
</cp:coreProperties>
</file>