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76" r:id="rId3"/>
    <p:sldId id="269" r:id="rId4"/>
    <p:sldId id="270" r:id="rId5"/>
    <p:sldId id="271" r:id="rId6"/>
    <p:sldId id="272" r:id="rId7"/>
    <p:sldId id="259" r:id="rId8"/>
    <p:sldId id="274" r:id="rId9"/>
    <p:sldId id="256" r:id="rId10"/>
    <p:sldId id="275" r:id="rId11"/>
    <p:sldId id="260" r:id="rId12"/>
    <p:sldId id="261" r:id="rId13"/>
    <p:sldId id="262" r:id="rId14"/>
    <p:sldId id="263" r:id="rId15"/>
    <p:sldId id="266" r:id="rId16"/>
    <p:sldId id="267" r:id="rId17"/>
  </p:sldIdLst>
  <p:sldSz cx="12190413" cy="6858000"/>
  <p:notesSz cx="9144000" cy="6858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E0EE"/>
    <a:srgbClr val="FDF6E5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6" y="-2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FBB8CB-4E1F-4A49-948B-D1AB63A47BDB}" type="datetimeFigureOut">
              <a:rPr lang="en-US" smtClean="0"/>
              <a:t>1/20/2022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F70C56-0A08-4A54-9819-59C28AF283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604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428"/>
            <a:ext cx="10361851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34936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631938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49" y="274641"/>
            <a:ext cx="2742843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641"/>
            <a:ext cx="8025355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837214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3802" y="1122363"/>
            <a:ext cx="914281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802" y="3602038"/>
            <a:ext cx="914281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0753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5360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742" y="1709739"/>
            <a:ext cx="1051423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742" y="4589464"/>
            <a:ext cx="1051423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28555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091" y="1825625"/>
            <a:ext cx="5180926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396" y="1825625"/>
            <a:ext cx="5180926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9616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365126"/>
            <a:ext cx="10514231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679" y="1681163"/>
            <a:ext cx="51571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679" y="2505075"/>
            <a:ext cx="5157116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1397" y="1681163"/>
            <a:ext cx="518251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1397" y="2505075"/>
            <a:ext cx="5182513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5833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888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8746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43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247163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679" y="457200"/>
            <a:ext cx="39317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2513" y="987426"/>
            <a:ext cx="6171397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679" y="2057400"/>
            <a:ext cx="39317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0808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1451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3764" y="365125"/>
            <a:ext cx="2628558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091" y="365125"/>
            <a:ext cx="7733293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9208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0413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523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3000"/>
    </mc:Choice>
    <mc:Fallback xmlns="">
      <p:transition advTm="300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908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6903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62486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3" y="1600203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8626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74170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60024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88058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053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1" y="1435103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78642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0684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203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9DE3D-5EB2-47B3-9F8A-4FDCD0679CE9}" type="datetimeFigureOut">
              <a:rPr lang="vi-VN" smtClean="0"/>
              <a:t>20/01/2022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6353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6353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9427D-1539-431F-A972-5D150B606E9D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19930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126"/>
            <a:ext cx="105142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5625"/>
            <a:ext cx="1051423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C6F32-809B-4A83-821D-D07C0E8E5FD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1/20/2022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6351"/>
            <a:ext cx="41142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6351"/>
            <a:ext cx="27428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47BC8-A6CA-494E-BB60-552F2E01048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429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../media/audio2.wav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audio" Target="../media/audio3.wav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IMG_30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4" y="19458"/>
            <a:ext cx="2279432" cy="2222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Box 194"/>
          <p:cNvSpPr txBox="1">
            <a:spLocks noChangeArrowheads="1"/>
          </p:cNvSpPr>
          <p:nvPr/>
        </p:nvSpPr>
        <p:spPr bwMode="auto">
          <a:xfrm>
            <a:off x="2192353" y="1916832"/>
            <a:ext cx="8431702" cy="1000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3200" b="1">
                <a:solidFill>
                  <a:srgbClr val="0000FF"/>
                </a:solidFill>
              </a:rPr>
              <a:t>MÔN</a:t>
            </a:r>
            <a:r>
              <a:rPr lang="en-US" sz="3200" b="1">
                <a:solidFill>
                  <a:srgbClr val="0000FF"/>
                </a:solidFill>
              </a:rPr>
              <a:t>: </a:t>
            </a:r>
            <a:r>
              <a:rPr lang="en-US" sz="3200" b="1" smtClean="0">
                <a:solidFill>
                  <a:srgbClr val="0000FF"/>
                </a:solidFill>
              </a:rPr>
              <a:t>TOÁN LỚP </a:t>
            </a:r>
            <a:r>
              <a:rPr lang="en-US" sz="3200" b="1" smtClean="0">
                <a:solidFill>
                  <a:srgbClr val="0000FF"/>
                </a:solidFill>
              </a:rPr>
              <a:t>2</a:t>
            </a:r>
            <a:endParaRPr lang="en-US" sz="3200" b="1">
              <a:solidFill>
                <a:srgbClr val="0000FF"/>
              </a:solidFill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en-US">
                <a:solidFill>
                  <a:srgbClr val="0000FF"/>
                </a:solidFill>
              </a:rPr>
              <a:t>                                      </a:t>
            </a:r>
            <a:endParaRPr lang="en-US" sz="3600" b="1">
              <a:solidFill>
                <a:srgbClr val="0000FF"/>
              </a:solidFill>
              <a:latin typeface="Bodoni MT Black" pitchFamily="18" charset="0"/>
            </a:endParaRPr>
          </a:p>
        </p:txBody>
      </p:sp>
      <p:sp>
        <p:nvSpPr>
          <p:cNvPr id="6" name="Text Box 191"/>
          <p:cNvSpPr txBox="1">
            <a:spLocks noChangeArrowheads="1"/>
          </p:cNvSpPr>
          <p:nvPr/>
        </p:nvSpPr>
        <p:spPr bwMode="auto">
          <a:xfrm>
            <a:off x="2325924" y="478981"/>
            <a:ext cx="8522885" cy="830997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PHÒNG GIÁO DỤC VÀ ĐÀO TẠO QUẬN LONG BIÊN</a:t>
            </a:r>
          </a:p>
          <a:p>
            <a:pPr algn="ctr" eaLnBrk="1" hangingPunct="1"/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</a:rPr>
              <a:t>TRƯỜNG TIỂU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</a:rPr>
              <a:t>HỌC 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</a:rPr>
              <a:t>ĐOÀN KẾT</a:t>
            </a:r>
            <a:endParaRPr lang="en-US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7" name="Text Box 195"/>
          <p:cNvSpPr txBox="1">
            <a:spLocks noChangeArrowheads="1"/>
          </p:cNvSpPr>
          <p:nvPr/>
        </p:nvSpPr>
        <p:spPr bwMode="auto">
          <a:xfrm>
            <a:off x="3152606" y="2686273"/>
            <a:ext cx="68695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</a:rPr>
              <a:t>Giáo viên: Nguyễn Thị Ánh Hồng</a:t>
            </a:r>
            <a:endParaRPr lang="en-US" sz="2400" b="1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8" name="图片 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7330"/>
            <a:ext cx="12816409" cy="2010708"/>
          </a:xfrm>
          <a:prstGeom prst="rect">
            <a:avLst/>
          </a:prstGeom>
        </p:spPr>
      </p:pic>
      <p:grpSp>
        <p:nvGrpSpPr>
          <p:cNvPr id="9" name="组合 107"/>
          <p:cNvGrpSpPr/>
          <p:nvPr/>
        </p:nvGrpSpPr>
        <p:grpSpPr>
          <a:xfrm>
            <a:off x="639624" y="3481243"/>
            <a:ext cx="1405096" cy="2687453"/>
            <a:chOff x="181346" y="1761375"/>
            <a:chExt cx="1517253" cy="2901593"/>
          </a:xfrm>
        </p:grpSpPr>
        <p:pic>
          <p:nvPicPr>
            <p:cNvPr id="10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043" y="1761375"/>
              <a:ext cx="885486" cy="2901593"/>
            </a:xfrm>
            <a:prstGeom prst="rect">
              <a:avLst/>
            </a:prstGeom>
          </p:spPr>
        </p:pic>
        <p:pic>
          <p:nvPicPr>
            <p:cNvPr id="11" name="图片 1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6323" y="2638386"/>
              <a:ext cx="512276" cy="2024582"/>
            </a:xfrm>
            <a:prstGeom prst="rect">
              <a:avLst/>
            </a:prstGeom>
          </p:spPr>
        </p:pic>
        <p:pic>
          <p:nvPicPr>
            <p:cNvPr id="12" name="图片 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1346" y="2373835"/>
              <a:ext cx="711093" cy="2289133"/>
            </a:xfrm>
            <a:prstGeom prst="rect">
              <a:avLst/>
            </a:prstGeom>
          </p:spPr>
        </p:pic>
      </p:grpSp>
      <p:pic>
        <p:nvPicPr>
          <p:cNvPr id="13" name="图片 2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910"/>
          <a:stretch>
            <a:fillRect/>
          </a:stretch>
        </p:blipFill>
        <p:spPr>
          <a:xfrm>
            <a:off x="9668982" y="3330312"/>
            <a:ext cx="2176274" cy="3377231"/>
          </a:xfrm>
          <a:prstGeom prst="rect">
            <a:avLst/>
          </a:prstGeom>
        </p:spPr>
      </p:pic>
      <p:pic>
        <p:nvPicPr>
          <p:cNvPr id="15" name="图片 7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77432"/>
          <a:stretch>
            <a:fillRect/>
          </a:stretch>
        </p:blipFill>
        <p:spPr>
          <a:xfrm>
            <a:off x="1" y="4840823"/>
            <a:ext cx="2751079" cy="1620820"/>
          </a:xfrm>
          <a:prstGeom prst="rect">
            <a:avLst/>
          </a:prstGeom>
        </p:spPr>
      </p:pic>
      <p:pic>
        <p:nvPicPr>
          <p:cNvPr id="16" name="图片 8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62"/>
          <a:stretch>
            <a:fillRect/>
          </a:stretch>
        </p:blipFill>
        <p:spPr>
          <a:xfrm>
            <a:off x="9406388" y="4800725"/>
            <a:ext cx="2784027" cy="1620820"/>
          </a:xfrm>
          <a:prstGeom prst="rect">
            <a:avLst/>
          </a:prstGeom>
        </p:spPr>
      </p:pic>
      <p:sp>
        <p:nvSpPr>
          <p:cNvPr id="17" name="任意多边形 91"/>
          <p:cNvSpPr/>
          <p:nvPr/>
        </p:nvSpPr>
        <p:spPr>
          <a:xfrm>
            <a:off x="-6576" y="6171786"/>
            <a:ext cx="12190413" cy="686217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C4D8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" name="任意多边形 110"/>
          <p:cNvSpPr/>
          <p:nvPr/>
        </p:nvSpPr>
        <p:spPr>
          <a:xfrm>
            <a:off x="-6575" y="6307436"/>
            <a:ext cx="12209865" cy="569031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8CB8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任意多边形 111"/>
          <p:cNvSpPr/>
          <p:nvPr/>
        </p:nvSpPr>
        <p:spPr>
          <a:xfrm>
            <a:off x="-6576" y="6514894"/>
            <a:ext cx="12190413" cy="365639"/>
          </a:xfrm>
          <a:custGeom>
            <a:avLst/>
            <a:gdLst>
              <a:gd name="connsiteX0" fmla="*/ 0 w 9144000"/>
              <a:gd name="connsiteY0" fmla="*/ 0 h 608571"/>
              <a:gd name="connsiteX1" fmla="*/ 9144000 w 9144000"/>
              <a:gd name="connsiteY1" fmla="*/ 0 h 608571"/>
              <a:gd name="connsiteX2" fmla="*/ 9144000 w 9144000"/>
              <a:gd name="connsiteY2" fmla="*/ 608571 h 608571"/>
              <a:gd name="connsiteX3" fmla="*/ 0 w 9144000"/>
              <a:gd name="connsiteY3" fmla="*/ 608571 h 6085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44000" h="608571">
                <a:moveTo>
                  <a:pt x="0" y="0"/>
                </a:moveTo>
                <a:lnTo>
                  <a:pt x="9144000" y="0"/>
                </a:lnTo>
                <a:lnTo>
                  <a:pt x="9144000" y="608571"/>
                </a:lnTo>
                <a:lnTo>
                  <a:pt x="0" y="608571"/>
                </a:lnTo>
                <a:close/>
              </a:path>
            </a:pathLst>
          </a:custGeom>
          <a:solidFill>
            <a:srgbClr val="679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20" name="图片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5264" y="666418"/>
            <a:ext cx="1817133" cy="1575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74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9F9535D0-FE82-4913-AE0F-9BB897B7D9A3}"/>
              </a:ext>
            </a:extLst>
          </p:cNvPr>
          <p:cNvGrpSpPr/>
          <p:nvPr/>
        </p:nvGrpSpPr>
        <p:grpSpPr>
          <a:xfrm>
            <a:off x="397335" y="404666"/>
            <a:ext cx="11395743" cy="678033"/>
            <a:chOff x="1253941" y="511805"/>
            <a:chExt cx="11395743" cy="678033"/>
          </a:xfrm>
        </p:grpSpPr>
        <p:grpSp>
          <p:nvGrpSpPr>
            <p:cNvPr id="23" name="Group 22">
              <a:extLst>
                <a:ext uri="{FF2B5EF4-FFF2-40B4-BE49-F238E27FC236}">
                  <a16:creationId xmlns="" xmlns:a16="http://schemas.microsoft.com/office/drawing/2014/main" id="{28A853C8-C506-4277-A729-BB5513159F8C}"/>
                </a:ext>
              </a:extLst>
            </p:cNvPr>
            <p:cNvGrpSpPr/>
            <p:nvPr/>
          </p:nvGrpSpPr>
          <p:grpSpPr>
            <a:xfrm>
              <a:off x="1253941" y="554838"/>
              <a:ext cx="654049" cy="635000"/>
              <a:chOff x="7934325" y="85725"/>
              <a:chExt cx="654049" cy="635000"/>
            </a:xfrm>
          </p:grpSpPr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0D428E3A-75F0-4CF0-975C-3F5314D6ABDD}"/>
                  </a:ext>
                </a:extLst>
              </p:cNvPr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  <a:endParaRPr lang="vi-VN" sz="28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CE258F5-7EDE-46DB-BAAF-CD598FF4A931}"/>
                  </a:ext>
                </a:extLst>
              </p:cNvPr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4" name="TextBox 23">
              <a:extLst>
                <a:ext uri="{FF2B5EF4-FFF2-40B4-BE49-F238E27FC236}">
                  <a16:creationId xmlns="" xmlns:a16="http://schemas.microsoft.com/office/drawing/2014/main" id="{66727542-B4F1-4891-A6EB-CAB734B3C0B2}"/>
                </a:ext>
              </a:extLst>
            </p:cNvPr>
            <p:cNvSpPr txBox="1"/>
            <p:nvPr/>
          </p:nvSpPr>
          <p:spPr>
            <a:xfrm>
              <a:off x="2059471" y="511805"/>
              <a:ext cx="1059021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>
                  <a:latin typeface="Arial" panose="020B0604020202020204" pitchFamily="34" charset="0"/>
                  <a:cs typeface="Arial" panose="020B0604020202020204" pitchFamily="34" charset="0"/>
                </a:rPr>
                <a:t>Nêu thừa số, tích trong các phép tính sau:</a:t>
              </a:r>
              <a:endParaRPr lang="vi-VN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="" xmlns:a16="http://schemas.microsoft.com/office/drawing/2014/main" id="{0C0DD85C-F180-44B7-8C46-5C2D5622A182}"/>
              </a:ext>
            </a:extLst>
          </p:cNvPr>
          <p:cNvGrpSpPr/>
          <p:nvPr/>
        </p:nvGrpSpPr>
        <p:grpSpPr>
          <a:xfrm>
            <a:off x="153256" y="2084949"/>
            <a:ext cx="5118947" cy="1368152"/>
            <a:chOff x="550590" y="1916832"/>
            <a:chExt cx="5118947" cy="1368152"/>
          </a:xfrm>
        </p:grpSpPr>
        <p:pic>
          <p:nvPicPr>
            <p:cNvPr id="32" name="Picture 31">
              <a:extLst>
                <a:ext uri="{FF2B5EF4-FFF2-40B4-BE49-F238E27FC236}">
                  <a16:creationId xmlns="" xmlns:a16="http://schemas.microsoft.com/office/drawing/2014/main" id="{AE5FF263-DD31-469D-AE5C-72332F4173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73" t="9900" r="5087" b="71899"/>
            <a:stretch/>
          </p:blipFill>
          <p:spPr>
            <a:xfrm>
              <a:off x="550590" y="1916832"/>
              <a:ext cx="5118947" cy="1368152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AB83710F-B530-4D40-ADAD-DD63F07D5975}"/>
                </a:ext>
              </a:extLst>
            </p:cNvPr>
            <p:cNvSpPr txBox="1"/>
            <p:nvPr/>
          </p:nvSpPr>
          <p:spPr>
            <a:xfrm>
              <a:off x="1994634" y="2185409"/>
              <a:ext cx="31716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>
                  <a:latin typeface="Arial" panose="020B0604020202020204" pitchFamily="34" charset="0"/>
                  <a:cs typeface="Arial" panose="020B0604020202020204" pitchFamily="34" charset="0"/>
                </a:rPr>
                <a:t>5 x 2 = 10</a:t>
              </a:r>
              <a:endParaRPr lang="vi-VN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="" xmlns:a16="http://schemas.microsoft.com/office/drawing/2014/main" id="{8976B894-2D79-4419-A540-96DB15CA7D6F}"/>
              </a:ext>
            </a:extLst>
          </p:cNvPr>
          <p:cNvGrpSpPr/>
          <p:nvPr/>
        </p:nvGrpSpPr>
        <p:grpSpPr>
          <a:xfrm>
            <a:off x="6057910" y="2084949"/>
            <a:ext cx="5190427" cy="1368152"/>
            <a:chOff x="6455244" y="1916832"/>
            <a:chExt cx="5190427" cy="1368152"/>
          </a:xfrm>
        </p:grpSpPr>
        <p:pic>
          <p:nvPicPr>
            <p:cNvPr id="35" name="Picture 34">
              <a:extLst>
                <a:ext uri="{FF2B5EF4-FFF2-40B4-BE49-F238E27FC236}">
                  <a16:creationId xmlns="" xmlns:a16="http://schemas.microsoft.com/office/drawing/2014/main" id="{4921D5EC-F3B9-411B-B06A-8459F65448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0" t="68146" r="5130" b="13653"/>
            <a:stretch/>
          </p:blipFill>
          <p:spPr>
            <a:xfrm>
              <a:off x="6455244" y="1916832"/>
              <a:ext cx="5190427" cy="1368152"/>
            </a:xfrm>
            <a:prstGeom prst="rect">
              <a:avLst/>
            </a:prstGeom>
          </p:spPr>
        </p:pic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99CF3271-9FD5-4342-BB4B-4B343CF1ABF2}"/>
                </a:ext>
              </a:extLst>
            </p:cNvPr>
            <p:cNvSpPr txBox="1"/>
            <p:nvPr/>
          </p:nvSpPr>
          <p:spPr>
            <a:xfrm>
              <a:off x="7751390" y="2185409"/>
              <a:ext cx="36004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>
                  <a:latin typeface="Arial" panose="020B0604020202020204" pitchFamily="34" charset="0"/>
                  <a:cs typeface="Arial" panose="020B0604020202020204" pitchFamily="34" charset="0"/>
                </a:rPr>
                <a:t>4 x 3 = 12</a:t>
              </a:r>
              <a:endParaRPr lang="vi-VN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="" xmlns:a16="http://schemas.microsoft.com/office/drawing/2014/main" id="{584647CD-7EB3-45B5-B62A-639DB67F2DCA}"/>
              </a:ext>
            </a:extLst>
          </p:cNvPr>
          <p:cNvGrpSpPr/>
          <p:nvPr/>
        </p:nvGrpSpPr>
        <p:grpSpPr>
          <a:xfrm>
            <a:off x="3177592" y="2084949"/>
            <a:ext cx="5118947" cy="1368152"/>
            <a:chOff x="550590" y="1916832"/>
            <a:chExt cx="5118947" cy="1368152"/>
          </a:xfrm>
        </p:grpSpPr>
        <p:pic>
          <p:nvPicPr>
            <p:cNvPr id="38" name="Picture 37">
              <a:extLst>
                <a:ext uri="{FF2B5EF4-FFF2-40B4-BE49-F238E27FC236}">
                  <a16:creationId xmlns="" xmlns:a16="http://schemas.microsoft.com/office/drawing/2014/main" id="{0B63E3B5-EF40-4B06-BCE3-A1766AF8A6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42" t="9900" r="5617" b="71899"/>
            <a:stretch/>
          </p:blipFill>
          <p:spPr>
            <a:xfrm>
              <a:off x="550590" y="1916832"/>
              <a:ext cx="5118947" cy="1368152"/>
            </a:xfrm>
            <a:prstGeom prst="rect">
              <a:avLst/>
            </a:prstGeom>
          </p:spPr>
        </p:pic>
        <p:sp>
          <p:nvSpPr>
            <p:cNvPr id="39" name="TextBox 38">
              <a:extLst>
                <a:ext uri="{FF2B5EF4-FFF2-40B4-BE49-F238E27FC236}">
                  <a16:creationId xmlns="" xmlns:a16="http://schemas.microsoft.com/office/drawing/2014/main" id="{2CDC3C98-FADA-47E5-9E80-520A446C47F8}"/>
                </a:ext>
              </a:extLst>
            </p:cNvPr>
            <p:cNvSpPr txBox="1"/>
            <p:nvPr/>
          </p:nvSpPr>
          <p:spPr>
            <a:xfrm>
              <a:off x="1994634" y="2185409"/>
              <a:ext cx="31716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>
                  <a:latin typeface="Arial" panose="020B0604020202020204" pitchFamily="34" charset="0"/>
                  <a:cs typeface="Arial" panose="020B0604020202020204" pitchFamily="34" charset="0"/>
                </a:rPr>
                <a:t>5 x 2 = 10</a:t>
              </a:r>
              <a:endParaRPr lang="vi-VN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0" name="Rounded Rectangle 15">
            <a:extLst>
              <a:ext uri="{FF2B5EF4-FFF2-40B4-BE49-F238E27FC236}">
                <a16:creationId xmlns="" xmlns:a16="http://schemas.microsoft.com/office/drawing/2014/main" id="{C41244B0-C2EA-4080-B08E-09733CA8886E}"/>
              </a:ext>
            </a:extLst>
          </p:cNvPr>
          <p:cNvSpPr/>
          <p:nvPr/>
        </p:nvSpPr>
        <p:spPr>
          <a:xfrm>
            <a:off x="2409153" y="4519592"/>
            <a:ext cx="2071283" cy="720080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Thừa số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1" name="Straight Connector 40">
            <a:extLst>
              <a:ext uri="{FF2B5EF4-FFF2-40B4-BE49-F238E27FC236}">
                <a16:creationId xmlns="" xmlns:a16="http://schemas.microsoft.com/office/drawing/2014/main" id="{F638AE2A-4D26-4CF0-A021-1780953B0E18}"/>
              </a:ext>
            </a:extLst>
          </p:cNvPr>
          <p:cNvCxnSpPr>
            <a:cxnSpLocks/>
            <a:stCxn id="40" idx="0"/>
          </p:cNvCxnSpPr>
          <p:nvPr/>
        </p:nvCxnSpPr>
        <p:spPr>
          <a:xfrm flipV="1">
            <a:off x="3444795" y="3122969"/>
            <a:ext cx="1299212" cy="1396625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42" name="Rounded Rectangle 17">
            <a:extLst>
              <a:ext uri="{FF2B5EF4-FFF2-40B4-BE49-F238E27FC236}">
                <a16:creationId xmlns="" xmlns:a16="http://schemas.microsoft.com/office/drawing/2014/main" id="{56761F7F-3BC8-4178-80D1-8EF416108D11}"/>
              </a:ext>
            </a:extLst>
          </p:cNvPr>
          <p:cNvSpPr/>
          <p:nvPr/>
        </p:nvSpPr>
        <p:spPr>
          <a:xfrm>
            <a:off x="4843541" y="4519592"/>
            <a:ext cx="2071283" cy="720080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Thừa số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="" xmlns:a16="http://schemas.microsoft.com/office/drawing/2014/main" id="{A73DF62D-BE28-4747-BA6C-69C4AC37640A}"/>
              </a:ext>
            </a:extLst>
          </p:cNvPr>
          <p:cNvCxnSpPr>
            <a:stCxn id="42" idx="0"/>
          </p:cNvCxnSpPr>
          <p:nvPr/>
        </p:nvCxnSpPr>
        <p:spPr>
          <a:xfrm flipV="1">
            <a:off x="5879182" y="3122969"/>
            <a:ext cx="0" cy="1396625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44" name="Rounded Rectangle 19">
            <a:extLst>
              <a:ext uri="{FF2B5EF4-FFF2-40B4-BE49-F238E27FC236}">
                <a16:creationId xmlns="" xmlns:a16="http://schemas.microsoft.com/office/drawing/2014/main" id="{1DE55635-8479-40FE-88F8-BFBA6C5B99F8}"/>
              </a:ext>
            </a:extLst>
          </p:cNvPr>
          <p:cNvSpPr/>
          <p:nvPr/>
        </p:nvSpPr>
        <p:spPr>
          <a:xfrm>
            <a:off x="7264287" y="4519592"/>
            <a:ext cx="2071283" cy="720080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Tích 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Straight Connector 44">
            <a:extLst>
              <a:ext uri="{FF2B5EF4-FFF2-40B4-BE49-F238E27FC236}">
                <a16:creationId xmlns="" xmlns:a16="http://schemas.microsoft.com/office/drawing/2014/main" id="{7B347866-F9BD-431D-A674-84D74D2CFE41}"/>
              </a:ext>
            </a:extLst>
          </p:cNvPr>
          <p:cNvCxnSpPr>
            <a:stCxn id="44" idx="0"/>
          </p:cNvCxnSpPr>
          <p:nvPr/>
        </p:nvCxnSpPr>
        <p:spPr>
          <a:xfrm flipH="1" flipV="1">
            <a:off x="6914824" y="3122969"/>
            <a:ext cx="1385105" cy="1396625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364563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7982E-6 -3.7037E-6 L 0.25003 -3.7037E-6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2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="" xmlns:a16="http://schemas.microsoft.com/office/drawing/2014/main" id="{6ADF2ED4-723A-47C4-A762-4CEB930AF3A2}"/>
              </a:ext>
            </a:extLst>
          </p:cNvPr>
          <p:cNvGrpSpPr/>
          <p:nvPr/>
        </p:nvGrpSpPr>
        <p:grpSpPr>
          <a:xfrm>
            <a:off x="550591" y="1916832"/>
            <a:ext cx="5118947" cy="1368152"/>
            <a:chOff x="550590" y="1916832"/>
            <a:chExt cx="5118947" cy="1368152"/>
          </a:xfrm>
        </p:grpSpPr>
        <p:pic>
          <p:nvPicPr>
            <p:cNvPr id="25" name="Picture 24">
              <a:extLst>
                <a:ext uri="{FF2B5EF4-FFF2-40B4-BE49-F238E27FC236}">
                  <a16:creationId xmlns="" xmlns:a16="http://schemas.microsoft.com/office/drawing/2014/main" id="{0C7C8454-276D-48E4-B3EB-98A81E6AEE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30" t="9580" r="5429" b="72219"/>
            <a:stretch/>
          </p:blipFill>
          <p:spPr>
            <a:xfrm>
              <a:off x="550590" y="1916832"/>
              <a:ext cx="5118947" cy="1368152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="" xmlns:a16="http://schemas.microsoft.com/office/drawing/2014/main" id="{2B67DC16-7E4D-4789-95F2-8F22A26EB6EE}"/>
                </a:ext>
              </a:extLst>
            </p:cNvPr>
            <p:cNvSpPr txBox="1"/>
            <p:nvPr/>
          </p:nvSpPr>
          <p:spPr>
            <a:xfrm>
              <a:off x="1994634" y="2185409"/>
              <a:ext cx="317163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>
                  <a:latin typeface="Arial" panose="020B0604020202020204" pitchFamily="34" charset="0"/>
                  <a:cs typeface="Arial" panose="020B0604020202020204" pitchFamily="34" charset="0"/>
                </a:rPr>
                <a:t>5 x 2 = 10</a:t>
              </a:r>
              <a:endParaRPr lang="vi-VN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="" xmlns:a16="http://schemas.microsoft.com/office/drawing/2014/main" id="{9D8DD5AE-1F8F-41AF-89B9-5D3F12D3B11C}"/>
              </a:ext>
            </a:extLst>
          </p:cNvPr>
          <p:cNvGrpSpPr/>
          <p:nvPr/>
        </p:nvGrpSpPr>
        <p:grpSpPr>
          <a:xfrm>
            <a:off x="6665420" y="1916832"/>
            <a:ext cx="5190427" cy="1368152"/>
            <a:chOff x="6455244" y="1916832"/>
            <a:chExt cx="5190427" cy="1368152"/>
          </a:xfrm>
        </p:grpSpPr>
        <p:pic>
          <p:nvPicPr>
            <p:cNvPr id="28" name="Picture 27">
              <a:extLst>
                <a:ext uri="{FF2B5EF4-FFF2-40B4-BE49-F238E27FC236}">
                  <a16:creationId xmlns="" xmlns:a16="http://schemas.microsoft.com/office/drawing/2014/main" id="{C1747EE8-CB8B-4751-9F06-EBC84FDEC1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0" t="68146" r="5130" b="13653"/>
            <a:stretch/>
          </p:blipFill>
          <p:spPr>
            <a:xfrm>
              <a:off x="6455244" y="1916832"/>
              <a:ext cx="5190427" cy="1368152"/>
            </a:xfrm>
            <a:prstGeom prst="rect">
              <a:avLst/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="" xmlns:a16="http://schemas.microsoft.com/office/drawing/2014/main" id="{4EAC8513-93C8-4BEC-977C-286BFF860E35}"/>
                </a:ext>
              </a:extLst>
            </p:cNvPr>
            <p:cNvSpPr txBox="1"/>
            <p:nvPr/>
          </p:nvSpPr>
          <p:spPr>
            <a:xfrm>
              <a:off x="7751390" y="2185409"/>
              <a:ext cx="36004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>
                  <a:latin typeface="Arial" panose="020B0604020202020204" pitchFamily="34" charset="0"/>
                  <a:cs typeface="Arial" panose="020B0604020202020204" pitchFamily="34" charset="0"/>
                </a:rPr>
                <a:t>4 x 3 = 12</a:t>
              </a:r>
              <a:endParaRPr lang="vi-VN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="" xmlns:a16="http://schemas.microsoft.com/office/drawing/2014/main" id="{0C865F28-0D7E-43EA-AE1C-A4C3ED2F9CE1}"/>
              </a:ext>
            </a:extLst>
          </p:cNvPr>
          <p:cNvGrpSpPr/>
          <p:nvPr/>
        </p:nvGrpSpPr>
        <p:grpSpPr>
          <a:xfrm>
            <a:off x="3641084" y="1916832"/>
            <a:ext cx="5190427" cy="1368152"/>
            <a:chOff x="6455244" y="1916832"/>
            <a:chExt cx="5190427" cy="1368152"/>
          </a:xfrm>
        </p:grpSpPr>
        <p:pic>
          <p:nvPicPr>
            <p:cNvPr id="31" name="Picture 30">
              <a:extLst>
                <a:ext uri="{FF2B5EF4-FFF2-40B4-BE49-F238E27FC236}">
                  <a16:creationId xmlns="" xmlns:a16="http://schemas.microsoft.com/office/drawing/2014/main" id="{BF3A903F-6D73-49A2-9521-7E1751CA8A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30" t="68146" r="5130" b="13653"/>
            <a:stretch/>
          </p:blipFill>
          <p:spPr>
            <a:xfrm>
              <a:off x="6455244" y="1916832"/>
              <a:ext cx="5190427" cy="1368152"/>
            </a:xfrm>
            <a:prstGeom prst="rect">
              <a:avLst/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="" xmlns:a16="http://schemas.microsoft.com/office/drawing/2014/main" id="{33661F8C-8BA7-4E39-A6BD-1AECB5B4649B}"/>
                </a:ext>
              </a:extLst>
            </p:cNvPr>
            <p:cNvSpPr txBox="1"/>
            <p:nvPr/>
          </p:nvSpPr>
          <p:spPr>
            <a:xfrm>
              <a:off x="7751390" y="2185409"/>
              <a:ext cx="36004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400">
                  <a:latin typeface="Arial" panose="020B0604020202020204" pitchFamily="34" charset="0"/>
                  <a:cs typeface="Arial" panose="020B0604020202020204" pitchFamily="34" charset="0"/>
                </a:rPr>
                <a:t>4 x 3 = 12</a:t>
              </a:r>
              <a:endParaRPr lang="vi-VN" sz="4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3" name="Rounded Rectangle 10">
            <a:extLst>
              <a:ext uri="{FF2B5EF4-FFF2-40B4-BE49-F238E27FC236}">
                <a16:creationId xmlns="" xmlns:a16="http://schemas.microsoft.com/office/drawing/2014/main" id="{4D007D34-51DA-40AA-A914-6190B67D12FB}"/>
              </a:ext>
            </a:extLst>
          </p:cNvPr>
          <p:cNvSpPr/>
          <p:nvPr/>
        </p:nvSpPr>
        <p:spPr>
          <a:xfrm>
            <a:off x="2688500" y="4329101"/>
            <a:ext cx="2071283" cy="720080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Thừa số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Straight Connector 33">
            <a:extLst>
              <a:ext uri="{FF2B5EF4-FFF2-40B4-BE49-F238E27FC236}">
                <a16:creationId xmlns="" xmlns:a16="http://schemas.microsoft.com/office/drawing/2014/main" id="{D4A61D16-9589-445D-99F7-69DFE59A1D7B}"/>
              </a:ext>
            </a:extLst>
          </p:cNvPr>
          <p:cNvCxnSpPr>
            <a:stCxn id="33" idx="0"/>
          </p:cNvCxnSpPr>
          <p:nvPr/>
        </p:nvCxnSpPr>
        <p:spPr>
          <a:xfrm flipV="1">
            <a:off x="3724142" y="2816933"/>
            <a:ext cx="1299212" cy="1512168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35" name="Rounded Rectangle 12">
            <a:extLst>
              <a:ext uri="{FF2B5EF4-FFF2-40B4-BE49-F238E27FC236}">
                <a16:creationId xmlns="" xmlns:a16="http://schemas.microsoft.com/office/drawing/2014/main" id="{02D2BA0C-2258-4256-B04F-09370CE75509}"/>
              </a:ext>
            </a:extLst>
          </p:cNvPr>
          <p:cNvSpPr/>
          <p:nvPr/>
        </p:nvSpPr>
        <p:spPr>
          <a:xfrm>
            <a:off x="5122888" y="4329101"/>
            <a:ext cx="2071283" cy="720080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Thừa số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45915AD5-3753-407F-8892-1EB86AF976AB}"/>
              </a:ext>
            </a:extLst>
          </p:cNvPr>
          <p:cNvCxnSpPr>
            <a:stCxn id="35" idx="0"/>
          </p:cNvCxnSpPr>
          <p:nvPr/>
        </p:nvCxnSpPr>
        <p:spPr>
          <a:xfrm flipV="1">
            <a:off x="6158529" y="2932477"/>
            <a:ext cx="0" cy="1396625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37" name="Rounded Rectangle 14">
            <a:extLst>
              <a:ext uri="{FF2B5EF4-FFF2-40B4-BE49-F238E27FC236}">
                <a16:creationId xmlns="" xmlns:a16="http://schemas.microsoft.com/office/drawing/2014/main" id="{F10BA570-77B7-4C12-A7AD-1A85A906FC8B}"/>
              </a:ext>
            </a:extLst>
          </p:cNvPr>
          <p:cNvSpPr/>
          <p:nvPr/>
        </p:nvSpPr>
        <p:spPr>
          <a:xfrm>
            <a:off x="7543634" y="4329101"/>
            <a:ext cx="2071283" cy="720080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Tích 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Connector 37">
            <a:extLst>
              <a:ext uri="{FF2B5EF4-FFF2-40B4-BE49-F238E27FC236}">
                <a16:creationId xmlns="" xmlns:a16="http://schemas.microsoft.com/office/drawing/2014/main" id="{0BF2693D-7313-4963-A80B-6F8F0D279DDF}"/>
              </a:ext>
            </a:extLst>
          </p:cNvPr>
          <p:cNvCxnSpPr>
            <a:stCxn id="37" idx="0"/>
          </p:cNvCxnSpPr>
          <p:nvPr/>
        </p:nvCxnSpPr>
        <p:spPr>
          <a:xfrm flipH="1" flipV="1">
            <a:off x="7369019" y="2816933"/>
            <a:ext cx="1210256" cy="1512168"/>
          </a:xfrm>
          <a:prstGeom prst="line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</p:spTree>
    <p:extLst>
      <p:ext uri="{BB962C8B-B14F-4D97-AF65-F5344CB8AC3E}">
        <p14:creationId xmlns:p14="http://schemas.microsoft.com/office/powerpoint/2010/main" val="403269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44614" y="358568"/>
            <a:ext cx="10447137" cy="646331"/>
            <a:chOff x="544613" y="188640"/>
            <a:chExt cx="10447137" cy="646331"/>
          </a:xfrm>
        </p:grpSpPr>
        <p:grpSp>
          <p:nvGrpSpPr>
            <p:cNvPr id="2" name="Group 1"/>
            <p:cNvGrpSpPr/>
            <p:nvPr/>
          </p:nvGrpSpPr>
          <p:grpSpPr>
            <a:xfrm>
              <a:off x="544613" y="188640"/>
              <a:ext cx="654049" cy="635000"/>
              <a:chOff x="7934325" y="85725"/>
              <a:chExt cx="654049" cy="635000"/>
            </a:xfrm>
          </p:grpSpPr>
          <p:sp>
            <p:nvSpPr>
              <p:cNvPr id="3" name="Oval 2"/>
              <p:cNvSpPr/>
              <p:nvPr/>
            </p:nvSpPr>
            <p:spPr>
              <a:xfrm>
                <a:off x="8001000" y="152400"/>
                <a:ext cx="520700" cy="495300"/>
              </a:xfrm>
              <a:prstGeom prst="ellipse">
                <a:avLst/>
              </a:prstGeom>
              <a:solidFill>
                <a:srgbClr val="FFC000"/>
              </a:solidFill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b="1" dirty="0">
                    <a:solidFill>
                      <a:sysClr val="windowText" lastClr="00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vi-VN" sz="2800" b="1" dirty="0">
                  <a:solidFill>
                    <a:sysClr val="windowText" lastClr="000000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" name="Oval 3"/>
              <p:cNvSpPr/>
              <p:nvPr/>
            </p:nvSpPr>
            <p:spPr>
              <a:xfrm>
                <a:off x="7934325" y="85725"/>
                <a:ext cx="654049" cy="635000"/>
              </a:xfrm>
              <a:prstGeom prst="ellipse">
                <a:avLst/>
              </a:prstGeom>
              <a:noFill/>
              <a:ln w="285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1270670" y="188640"/>
              <a:ext cx="9721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err="1">
                  <a:latin typeface="Arial" panose="020B0604020202020204" pitchFamily="34" charset="0"/>
                  <a:cs typeface="Arial" panose="020B0604020202020204" pitchFamily="34" charset="0"/>
                </a:rPr>
                <a:t>Tìm</a:t>
              </a:r>
              <a:r>
                <a:rPr lang="en-US" sz="3600">
                  <a:latin typeface="Arial" panose="020B0604020202020204" pitchFamily="34" charset="0"/>
                  <a:cs typeface="Arial" panose="020B0604020202020204" pitchFamily="34" charset="0"/>
                </a:rPr>
                <a:t> tích, biết các thừa số lần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lượt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3600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3600" dirty="0">
                  <a:latin typeface="Arial" panose="020B0604020202020204" pitchFamily="34" charset="0"/>
                  <a:cs typeface="Arial" panose="020B0604020202020204" pitchFamily="34" charset="0"/>
                </a:rPr>
                <a:t>:</a:t>
              </a:r>
              <a:endParaRPr lang="vi-VN" sz="3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5170"/>
            <a:ext cx="6264696" cy="28319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44116" y="3207436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40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  <a:endParaRPr lang="vi-VN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23198" y="1965170"/>
            <a:ext cx="6264696" cy="283198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88063" y="3207436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en-US" sz="400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5</a:t>
            </a:r>
            <a:endParaRPr lang="vi-VN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8E641489-C983-452D-90F2-1DCF8CEC3995}"/>
              </a:ext>
            </a:extLst>
          </p:cNvPr>
          <p:cNvSpPr txBox="1"/>
          <p:nvPr/>
        </p:nvSpPr>
        <p:spPr>
          <a:xfrm>
            <a:off x="1578250" y="3228218"/>
            <a:ext cx="1924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x 3 =</a:t>
            </a:r>
            <a:endParaRPr lang="vi-VN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59F35C84-36B6-4543-B5EA-DD1942E1A4B2}"/>
              </a:ext>
            </a:extLst>
          </p:cNvPr>
          <p:cNvSpPr txBox="1"/>
          <p:nvPr/>
        </p:nvSpPr>
        <p:spPr>
          <a:xfrm>
            <a:off x="7748079" y="3196964"/>
            <a:ext cx="19246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x 5 =</a:t>
            </a:r>
            <a:endParaRPr lang="vi-VN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C050C87F-1D7B-4F5E-8B28-7226219BCEAF}"/>
              </a:ext>
            </a:extLst>
          </p:cNvPr>
          <p:cNvSpPr txBox="1"/>
          <p:nvPr/>
        </p:nvSpPr>
        <p:spPr>
          <a:xfrm>
            <a:off x="611289" y="4891617"/>
            <a:ext cx="49333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latin typeface="Arial" panose="020B0604020202020204" pitchFamily="34" charset="0"/>
                <a:cs typeface="Arial" panose="020B0604020202020204" pitchFamily="34" charset="0"/>
              </a:rPr>
              <a:t>2 x 3 = 2 + 2 + 2 = 6</a:t>
            </a:r>
            <a:endParaRPr lang="vi-VN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C3D881C1-2692-45A6-96B4-BAB74A9ADF71}"/>
              </a:ext>
            </a:extLst>
          </p:cNvPr>
          <p:cNvSpPr txBox="1"/>
          <p:nvPr/>
        </p:nvSpPr>
        <p:spPr>
          <a:xfrm>
            <a:off x="3361295" y="3207436"/>
            <a:ext cx="5016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vi-VN" sz="4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266E5E63-CCBF-49F5-9FD5-AA8F9A223302}"/>
              </a:ext>
            </a:extLst>
          </p:cNvPr>
          <p:cNvSpPr txBox="1"/>
          <p:nvPr/>
        </p:nvSpPr>
        <p:spPr>
          <a:xfrm>
            <a:off x="6095206" y="4911455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>
                <a:latin typeface="Arial" panose="020B0604020202020204" pitchFamily="34" charset="0"/>
                <a:cs typeface="Arial" panose="020B0604020202020204" pitchFamily="34" charset="0"/>
              </a:rPr>
              <a:t>4 x 5 = 4 + 4 + 4 + 4 + 4 = 20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5A1F57ED-CA3A-4F39-80C2-5DAC079F56B4}"/>
              </a:ext>
            </a:extLst>
          </p:cNvPr>
          <p:cNvSpPr txBox="1"/>
          <p:nvPr/>
        </p:nvSpPr>
        <p:spPr>
          <a:xfrm>
            <a:off x="9637571" y="3184887"/>
            <a:ext cx="8810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vi-VN" sz="4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65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 tmFilter="0,0; .5, 0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 tmFilter="0,0; .5, 0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  <p:bldP spid="16" grpId="0"/>
      <p:bldP spid="17" grpId="0"/>
      <p:bldP spid="18" grpId="0"/>
      <p:bldP spid="18" grpId="1"/>
      <p:bldP spid="19" grpId="0"/>
      <p:bldP spid="20" grpId="0"/>
      <p:bldP spid="20" grpId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loud 7"/>
          <p:cNvSpPr/>
          <p:nvPr/>
        </p:nvSpPr>
        <p:spPr>
          <a:xfrm>
            <a:off x="1495196" y="1699067"/>
            <a:ext cx="8797714" cy="4777640"/>
          </a:xfrm>
          <a:prstGeom prst="cloud">
            <a:avLst/>
          </a:prstGeom>
          <a:solidFill>
            <a:srgbClr val="FFC000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grpSp>
        <p:nvGrpSpPr>
          <p:cNvPr id="2" name="Group 1"/>
          <p:cNvGrpSpPr/>
          <p:nvPr/>
        </p:nvGrpSpPr>
        <p:grpSpPr>
          <a:xfrm>
            <a:off x="453128" y="214349"/>
            <a:ext cx="1008112" cy="1008112"/>
            <a:chOff x="1522698" y="971728"/>
            <a:chExt cx="720080" cy="767839"/>
          </a:xfrm>
        </p:grpSpPr>
        <p:sp>
          <p:nvSpPr>
            <p:cNvPr id="3" name="Rectangle 2"/>
            <p:cNvSpPr/>
            <p:nvPr/>
          </p:nvSpPr>
          <p:spPr>
            <a:xfrm>
              <a:off x="1630710" y="1125820"/>
              <a:ext cx="504056" cy="504056"/>
            </a:xfrm>
            <a:prstGeom prst="rect">
              <a:avLst/>
            </a:prstGeom>
            <a:solidFill>
              <a:srgbClr val="FF0000"/>
            </a:solidFill>
            <a:ln w="57150">
              <a:solidFill>
                <a:srgbClr val="FF000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>
                  <a:cs typeface="Times New Roman" pitchFamily="18" charset="0"/>
                </a:rPr>
                <a:t>3</a:t>
              </a:r>
              <a:endParaRPr lang="vi-VN" sz="2800" b="1" dirty="0">
                <a:cs typeface="Times New Roman" pitchFamily="18" charset="0"/>
              </a:endParaRPr>
            </a:p>
          </p:txBody>
        </p:sp>
        <p:sp>
          <p:nvSpPr>
            <p:cNvPr id="4" name="Oval 3"/>
            <p:cNvSpPr/>
            <p:nvPr/>
          </p:nvSpPr>
          <p:spPr>
            <a:xfrm>
              <a:off x="1522698" y="971728"/>
              <a:ext cx="720080" cy="767839"/>
            </a:xfrm>
            <a:prstGeom prst="ellipse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vi-VN" sz="200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480987" y="432117"/>
            <a:ext cx="489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cs typeface="Times New Roman" pitchFamily="18" charset="0"/>
              </a:rPr>
              <a:t>Thực</a:t>
            </a:r>
            <a:r>
              <a:rPr lang="en-US" sz="3600" b="1" dirty="0">
                <a:cs typeface="Times New Roman" pitchFamily="18" charset="0"/>
              </a:rPr>
              <a:t> </a:t>
            </a:r>
            <a:r>
              <a:rPr lang="en-US" sz="3600" b="1" dirty="0" err="1">
                <a:cs typeface="Times New Roman" pitchFamily="18" charset="0"/>
              </a:rPr>
              <a:t>hành</a:t>
            </a:r>
            <a:r>
              <a:rPr lang="en-US" sz="3600" b="1" dirty="0">
                <a:cs typeface="Times New Roman" pitchFamily="18" charset="0"/>
              </a:rPr>
              <a:t> “</a:t>
            </a:r>
            <a:r>
              <a:rPr lang="en-US" sz="3600" b="1" err="1">
                <a:cs typeface="Times New Roman" pitchFamily="18" charset="0"/>
              </a:rPr>
              <a:t>Lập</a:t>
            </a:r>
            <a:r>
              <a:rPr lang="en-US" sz="3600" b="1">
                <a:cs typeface="Times New Roman" pitchFamily="18" charset="0"/>
              </a:rPr>
              <a:t> tích”</a:t>
            </a:r>
            <a:endParaRPr lang="vi-VN" sz="3600" b="1" dirty="0"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449" b="93245" l="16241" r="66024">
                        <a14:foregroundMark x1="17060" y1="78287" x2="16771" y2="88058"/>
                        <a14:foregroundMark x1="16771" y1="88058" x2="16337" y2="90229"/>
                        <a14:foregroundMark x1="16096" y1="91435" x2="21012" y2="92521"/>
                        <a14:foregroundMark x1="21012" y1="92521" x2="29253" y2="91194"/>
                        <a14:foregroundMark x1="29253" y1="91194" x2="51470" y2="93245"/>
                        <a14:foregroundMark x1="62795" y1="72256" x2="61639" y2="88782"/>
                        <a14:foregroundMark x1="62795" y1="60314" x2="62940" y2="69361"/>
                        <a14:foregroundMark x1="61157" y1="70808" x2="61157" y2="61882"/>
                        <a14:foregroundMark x1="61012" y1="51990" x2="58265" y2="63088"/>
                        <a14:foregroundMark x1="57060" y1="66345" x2="54554" y2="68154"/>
                        <a14:foregroundMark x1="59952" y1="60917" x2="63759" y2="49819"/>
                        <a14:foregroundMark x1="62217" y1="37877" x2="61639" y2="48130"/>
                        <a14:foregroundMark x1="61398" y1="47768" x2="64145" y2="47527"/>
                        <a14:foregroundMark x1="62120" y1="67793" x2="62217" y2="75875"/>
                        <a14:foregroundMark x1="62217" y1="74427" x2="64386" y2="63932"/>
                        <a14:foregroundMark x1="65446" y1="51025" x2="66024" y2="68999"/>
                        <a14:foregroundMark x1="45735" y1="59469" x2="41446" y2="62726"/>
                        <a14:foregroundMark x1="46217" y1="76840" x2="46940" y2="81906"/>
                        <a14:foregroundMark x1="47036" y1="74427" x2="30506" y2="79614"/>
                        <a14:foregroundMark x1="30506" y1="79614" x2="23855" y2="76478"/>
                        <a14:foregroundMark x1="30217" y1="61882" x2="27807" y2="62485"/>
                        <a14:foregroundMark x1="29253" y1="61279" x2="31759" y2="61279"/>
                        <a14:foregroundMark x1="23181" y1="76236" x2="21108" y2="815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60" t="25012" r="28186"/>
          <a:stretch/>
        </p:blipFill>
        <p:spPr bwMode="auto">
          <a:xfrm>
            <a:off x="671645" y="2242897"/>
            <a:ext cx="9608788" cy="4777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ular Callout 5"/>
          <p:cNvSpPr/>
          <p:nvPr/>
        </p:nvSpPr>
        <p:spPr>
          <a:xfrm>
            <a:off x="8104792" y="630998"/>
            <a:ext cx="3630484" cy="1741813"/>
          </a:xfrm>
          <a:prstGeom prst="wedgeRoundRectCallout">
            <a:avLst>
              <a:gd name="adj1" fmla="val -30100"/>
              <a:gd name="adj2" fmla="val 62723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cs typeface="Times New Roman" pitchFamily="18" charset="0"/>
              </a:rPr>
              <a:t>Mỗi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bạn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lấy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hai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thẻ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số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và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err="1">
                <a:cs typeface="Times New Roman" pitchFamily="18" charset="0"/>
              </a:rPr>
              <a:t>nêu</a:t>
            </a:r>
            <a:r>
              <a:rPr lang="en-US" sz="2800">
                <a:cs typeface="Times New Roman" pitchFamily="18" charset="0"/>
              </a:rPr>
              <a:t> tích </a:t>
            </a:r>
            <a:r>
              <a:rPr lang="en-US" sz="2800" dirty="0" err="1">
                <a:cs typeface="Times New Roman" pitchFamily="18" charset="0"/>
              </a:rPr>
              <a:t>lập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được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của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hai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số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ghi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trên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hai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thẻ</a:t>
            </a:r>
            <a:r>
              <a:rPr lang="en-US" sz="2800" dirty="0">
                <a:cs typeface="Times New Roman" pitchFamily="18" charset="0"/>
              </a:rPr>
              <a:t> </a:t>
            </a:r>
            <a:r>
              <a:rPr lang="en-US" sz="2800" dirty="0" err="1">
                <a:cs typeface="Times New Roman" pitchFamily="18" charset="0"/>
              </a:rPr>
              <a:t>đó</a:t>
            </a:r>
            <a:endParaRPr lang="vi-VN" sz="2800" dirty="0">
              <a:cs typeface="Times New Roman" pitchFamily="18" charset="0"/>
            </a:endParaRPr>
          </a:p>
        </p:txBody>
      </p:sp>
      <p:sp>
        <p:nvSpPr>
          <p:cNvPr id="7" name="Oval Callout 6"/>
          <p:cNvSpPr/>
          <p:nvPr/>
        </p:nvSpPr>
        <p:spPr>
          <a:xfrm>
            <a:off x="3956623" y="1743524"/>
            <a:ext cx="3630484" cy="1253039"/>
          </a:xfrm>
          <a:prstGeom prst="wedgeEllipseCallout">
            <a:avLst>
              <a:gd name="adj1" fmla="val -1979"/>
              <a:gd name="adj2" fmla="val 78834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dirty="0" err="1">
                <a:cs typeface="Times New Roman" pitchFamily="18" charset="0"/>
              </a:rPr>
              <a:t>Mình</a:t>
            </a:r>
            <a:r>
              <a:rPr lang="en-US" sz="2600" dirty="0">
                <a:cs typeface="Times New Roman" pitchFamily="18" charset="0"/>
              </a:rPr>
              <a:t> </a:t>
            </a:r>
            <a:r>
              <a:rPr lang="en-US" sz="2600" dirty="0" err="1">
                <a:cs typeface="Times New Roman" pitchFamily="18" charset="0"/>
              </a:rPr>
              <a:t>có</a:t>
            </a:r>
            <a:r>
              <a:rPr lang="en-US" sz="2600" dirty="0">
                <a:cs typeface="Times New Roman" pitchFamily="18" charset="0"/>
              </a:rPr>
              <a:t> </a:t>
            </a:r>
            <a:r>
              <a:rPr lang="en-US" sz="2600" dirty="0" err="1">
                <a:cs typeface="Times New Roman" pitchFamily="18" charset="0"/>
              </a:rPr>
              <a:t>tổng</a:t>
            </a:r>
            <a:r>
              <a:rPr lang="en-US" sz="2600" dirty="0">
                <a:cs typeface="Times New Roman" pitchFamily="18" charset="0"/>
              </a:rPr>
              <a:t> </a:t>
            </a:r>
            <a:r>
              <a:rPr lang="en-US" sz="2600" dirty="0" err="1">
                <a:cs typeface="Times New Roman" pitchFamily="18" charset="0"/>
              </a:rPr>
              <a:t>là</a:t>
            </a:r>
            <a:endParaRPr lang="en-US" sz="2600" dirty="0">
              <a:cs typeface="Times New Roman" pitchFamily="18" charset="0"/>
            </a:endParaRPr>
          </a:p>
          <a:p>
            <a:pPr algn="ctr"/>
            <a:r>
              <a:rPr lang="en-US" sz="3600" b="1">
                <a:cs typeface="Times New Roman" pitchFamily="18" charset="0"/>
              </a:rPr>
              <a:t> 3 x 5</a:t>
            </a:r>
            <a:endParaRPr lang="vi-VN" sz="3600" b="1" dirty="0">
              <a:cs typeface="Times New Roman" pitchFamily="18" charset="0"/>
            </a:endParaRPr>
          </a:p>
        </p:txBody>
      </p:sp>
      <p:sp>
        <p:nvSpPr>
          <p:cNvPr id="9" name="Oval Callout 8"/>
          <p:cNvSpPr/>
          <p:nvPr/>
        </p:nvSpPr>
        <p:spPr>
          <a:xfrm>
            <a:off x="1" y="2370042"/>
            <a:ext cx="2854846" cy="1656184"/>
          </a:xfrm>
          <a:prstGeom prst="wedgeEllipseCallout">
            <a:avLst>
              <a:gd name="adj1" fmla="val 58240"/>
              <a:gd name="adj2" fmla="val 43503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600" dirty="0" err="1">
                <a:cs typeface="Times New Roman" pitchFamily="18" charset="0"/>
              </a:rPr>
              <a:t>Mình</a:t>
            </a:r>
            <a:r>
              <a:rPr lang="en-US" sz="2600" dirty="0">
                <a:cs typeface="Times New Roman" pitchFamily="18" charset="0"/>
              </a:rPr>
              <a:t> </a:t>
            </a:r>
            <a:r>
              <a:rPr lang="en-US" sz="2600" err="1">
                <a:cs typeface="Times New Roman" pitchFamily="18" charset="0"/>
              </a:rPr>
              <a:t>có</a:t>
            </a:r>
            <a:r>
              <a:rPr lang="en-US" sz="2600">
                <a:cs typeface="Times New Roman" pitchFamily="18" charset="0"/>
              </a:rPr>
              <a:t> tích là </a:t>
            </a:r>
            <a:r>
              <a:rPr lang="en-US" sz="3600" b="1">
                <a:cs typeface="Times New Roman" pitchFamily="18" charset="0"/>
              </a:rPr>
              <a:t>4 x 2</a:t>
            </a:r>
            <a:endParaRPr lang="vi-VN" sz="3600" b="1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73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/>
      <p:bldP spid="6" grpId="0" animBg="1"/>
      <p:bldP spid="7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90950" y="548680"/>
            <a:ext cx="827181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66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CỦNG CỐ - DẶN DÒ</a:t>
            </a:r>
          </a:p>
        </p:txBody>
      </p:sp>
    </p:spTree>
    <p:extLst>
      <p:ext uri="{BB962C8B-B14F-4D97-AF65-F5344CB8AC3E}">
        <p14:creationId xmlns:p14="http://schemas.microsoft.com/office/powerpoint/2010/main" val="2165790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95852" y="3138787"/>
            <a:ext cx="10949750" cy="371921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THANK YOU</a:t>
            </a:r>
          </a:p>
          <a:p>
            <a:pPr algn="ctr"/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Tạm</a:t>
            </a:r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biệt</a:t>
            </a:r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6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6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endParaRPr lang="en-US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7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repeatCount="indefinite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nip Diagonal Corner Rectangle 2"/>
          <p:cNvSpPr/>
          <p:nvPr/>
        </p:nvSpPr>
        <p:spPr>
          <a:xfrm>
            <a:off x="1142206" y="692696"/>
            <a:ext cx="9906000" cy="2060692"/>
          </a:xfrm>
          <a:prstGeom prst="snip2Diag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xmlns="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3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Chuyển tổng các số hạng bằng nhau bằng thành phép nhân:</a:t>
            </a:r>
          </a:p>
          <a:p>
            <a:pPr algn="ctr" defTabSz="685800">
              <a:lnSpc>
                <a:spcPct val="150000"/>
              </a:lnSpc>
              <a:defRPr/>
            </a:pPr>
            <a:r>
              <a:rPr lang="vi-VN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+ 6 + 6 + 6 = 24</a:t>
            </a:r>
            <a:endParaRPr lang="en-US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078982" y="3717032"/>
            <a:ext cx="3389938" cy="110544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x 4 = 24</a:t>
            </a:r>
            <a:endParaRPr lang="vi-VN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Tieng-tinh-tinh-www_nhacchuongvui_com">
            <a:hlinkClick r:id="" action="ppaction://media"/>
            <a:extLst>
              <a:ext uri="{FF2B5EF4-FFF2-40B4-BE49-F238E27FC236}">
                <a16:creationId xmlns="" xmlns:a16="http://schemas.microsoft.com/office/drawing/2014/main" id="{B11B156E-D072-453F-ACC9-9B70C716C5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647614" y="-53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8362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95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Diagonal Corner Rectangle 2">
            <a:extLst>
              <a:ext uri="{FF2B5EF4-FFF2-40B4-BE49-F238E27FC236}">
                <a16:creationId xmlns="" xmlns:a16="http://schemas.microsoft.com/office/drawing/2014/main" id="{E4FCA4DD-9110-4BAB-B83F-E724F3DF7EFF}"/>
              </a:ext>
            </a:extLst>
          </p:cNvPr>
          <p:cNvSpPr/>
          <p:nvPr/>
        </p:nvSpPr>
        <p:spPr>
          <a:xfrm>
            <a:off x="1142206" y="692696"/>
            <a:ext cx="9906000" cy="2060692"/>
          </a:xfrm>
          <a:prstGeom prst="snip2Diag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xmlns="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36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Chuyển phép nhân thành tổng các số hạng</a:t>
            </a:r>
            <a:r>
              <a:rPr lang="en-US" sz="36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bằng nhau</a:t>
            </a:r>
            <a:r>
              <a:rPr lang="vi-VN" sz="36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 defTabSz="685800">
              <a:lnSpc>
                <a:spcPct val="150000"/>
              </a:lnSpc>
              <a:defRPr/>
            </a:pPr>
            <a:r>
              <a:rPr lang="vi-VN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x 3 = 21</a:t>
            </a:r>
            <a:endParaRPr lang="en-US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DD42899A-25E6-4CFC-ACBE-154CA024D6DA}"/>
              </a:ext>
            </a:extLst>
          </p:cNvPr>
          <p:cNvSpPr/>
          <p:nvPr/>
        </p:nvSpPr>
        <p:spPr>
          <a:xfrm>
            <a:off x="4078982" y="3717032"/>
            <a:ext cx="3389938" cy="110544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+ 7 + 7 = 21</a:t>
            </a:r>
            <a:endParaRPr lang="vi-VN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Tieng-tinh-tinh-www_nhacchuongvui_com">
            <a:hlinkClick r:id="" action="ppaction://media"/>
            <a:extLst>
              <a:ext uri="{FF2B5EF4-FFF2-40B4-BE49-F238E27FC236}">
                <a16:creationId xmlns="" xmlns:a16="http://schemas.microsoft.com/office/drawing/2014/main" id="{C42D70AE-1598-4221-97CB-466C1177A4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647614" y="-53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267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95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nip Diagonal Corner Rectangle 1"/>
          <p:cNvSpPr/>
          <p:nvPr/>
        </p:nvSpPr>
        <p:spPr>
          <a:xfrm>
            <a:off x="1142206" y="305594"/>
            <a:ext cx="9906000" cy="2060692"/>
          </a:xfrm>
          <a:prstGeom prst="snip2Diag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xmlns="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3200">
                <a:solidFill>
                  <a:prstClr val="black"/>
                </a:solidFill>
                <a:cs typeface="Arial" panose="020B0604020202020204" pitchFamily="34" charset="0"/>
              </a:rPr>
              <a:t>Chuyển tổng các số hạng bằng nhau bằng thành phép nhân:</a:t>
            </a:r>
          </a:p>
          <a:p>
            <a:pPr algn="ctr" defTabSz="685800">
              <a:lnSpc>
                <a:spcPct val="150000"/>
              </a:lnSpc>
              <a:defRPr/>
            </a:pPr>
            <a:r>
              <a:rPr lang="vi-VN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+ 6 + 6 + 6 + 6 = 30</a:t>
            </a:r>
            <a:endParaRPr lang="en-US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94560" y="3068960"/>
            <a:ext cx="3381226" cy="110544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en-US" sz="3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vi-VN"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 x 5 = 30</a:t>
            </a:r>
            <a:endParaRPr lang="vi-VN" sz="3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52510" y="4520749"/>
            <a:ext cx="3381226" cy="110544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vi-VN" sz="3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6 x 6 = 30</a:t>
            </a:r>
            <a:endParaRPr lang="vi-VN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485"/>
          <a:stretch/>
        </p:blipFill>
        <p:spPr>
          <a:xfrm>
            <a:off x="4961683" y="3365566"/>
            <a:ext cx="705653" cy="5644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4865037" y="4804692"/>
            <a:ext cx="621265" cy="54369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311231" y="3068960"/>
            <a:ext cx="3375744" cy="110544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vi-VN" sz="3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6 x 4 = 30</a:t>
            </a:r>
            <a:endParaRPr lang="vi-VN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22222" y="4494658"/>
            <a:ext cx="3373133" cy="1092872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defTabSz="685800">
              <a:defRPr/>
            </a:pPr>
            <a:r>
              <a:rPr lang="vi-VN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vi-VN" sz="32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5 x 5 = 30</a:t>
            </a:r>
            <a:endParaRPr lang="vi-VN" sz="3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747" y="4823607"/>
            <a:ext cx="568657" cy="4997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7810" y="3443434"/>
            <a:ext cx="553734" cy="486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8025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Diagonal Corner Rectangle 1">
            <a:extLst>
              <a:ext uri="{FF2B5EF4-FFF2-40B4-BE49-F238E27FC236}">
                <a16:creationId xmlns="" xmlns:a16="http://schemas.microsoft.com/office/drawing/2014/main" id="{9C81136C-FD0F-4A09-A72C-6210D47575CA}"/>
              </a:ext>
            </a:extLst>
          </p:cNvPr>
          <p:cNvSpPr/>
          <p:nvPr/>
        </p:nvSpPr>
        <p:spPr>
          <a:xfrm>
            <a:off x="1142206" y="305594"/>
            <a:ext cx="9906000" cy="2060692"/>
          </a:xfrm>
          <a:prstGeom prst="snip2Diag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0000"/>
            </a:solidFill>
            <a:extLst>
              <a:ext uri="{C807C97D-BFC1-408E-A445-0C87EB9F89A2}">
                <ask:lineSketchStyleProps xmlns:ask="http://schemas.microsoft.com/office/drawing/2018/sketchyshapes" xmlns=""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3600">
                <a:solidFill>
                  <a:prstClr val="black"/>
                </a:solidFill>
                <a:cs typeface="Arial" panose="020B0604020202020204" pitchFamily="34" charset="0"/>
              </a:rPr>
              <a:t>Chuyển phép nhân thành tổng các số hạng</a:t>
            </a:r>
            <a:r>
              <a:rPr lang="en-US" sz="36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bằng nhau</a:t>
            </a:r>
            <a:r>
              <a:rPr lang="vi-VN" sz="3600">
                <a:solidFill>
                  <a:prstClr val="black"/>
                </a:solidFill>
                <a:cs typeface="Arial" panose="020B0604020202020204" pitchFamily="34" charset="0"/>
              </a:rPr>
              <a:t>:</a:t>
            </a:r>
          </a:p>
          <a:p>
            <a:pPr algn="ctr" defTabSz="685800">
              <a:lnSpc>
                <a:spcPct val="150000"/>
              </a:lnSpc>
              <a:defRPr/>
            </a:pPr>
            <a:r>
              <a:rPr lang="vi-VN" sz="36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x 7 = 21</a:t>
            </a:r>
            <a:endParaRPr lang="en-US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="" xmlns:a16="http://schemas.microsoft.com/office/drawing/2014/main" id="{2223AFF2-7971-4681-8B94-016F8D61E4EC}"/>
              </a:ext>
            </a:extLst>
          </p:cNvPr>
          <p:cNvSpPr/>
          <p:nvPr/>
        </p:nvSpPr>
        <p:spPr>
          <a:xfrm>
            <a:off x="2494805" y="3429000"/>
            <a:ext cx="7200801" cy="1105444"/>
          </a:xfrm>
          <a:prstGeom prst="rect">
            <a:avLst/>
          </a:prstGeom>
          <a:solidFill>
            <a:schemeClr val="bg1">
              <a:alpha val="7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800">
              <a:defRPr/>
            </a:pPr>
            <a:r>
              <a:rPr lang="vi-VN" sz="3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+ 3 + 3 + 3 + 3 + 3 + 3 = 21</a:t>
            </a:r>
            <a:endParaRPr lang="vi-VN" sz="3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Tieng-tinh-tinh-www_nhacchuongvui_com">
            <a:hlinkClick r:id="" action="ppaction://media"/>
            <a:extLst>
              <a:ext uri="{FF2B5EF4-FFF2-40B4-BE49-F238E27FC236}">
                <a16:creationId xmlns="" xmlns:a16="http://schemas.microsoft.com/office/drawing/2014/main" id="{E43682F6-D0DD-4991-9FC7-1D8434AC3E1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647614" y="-533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054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957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12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05592" y="4149082"/>
            <a:ext cx="817922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8000" b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Times New Roman" pitchFamily="18" charset="0"/>
              </a:rPr>
              <a:t>THỪA SỐ - TÍCH</a:t>
            </a:r>
            <a:endParaRPr lang="en-US" sz="80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93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" r="343"/>
          <a:stretch/>
        </p:blipFill>
        <p:spPr>
          <a:xfrm>
            <a:off x="190550" y="563171"/>
            <a:ext cx="11521280" cy="4042062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="" xmlns:a16="http://schemas.microsoft.com/office/drawing/2014/main" id="{92928F58-F097-4555-89A0-88233295C1A7}"/>
              </a:ext>
            </a:extLst>
          </p:cNvPr>
          <p:cNvGrpSpPr/>
          <p:nvPr/>
        </p:nvGrpSpPr>
        <p:grpSpPr>
          <a:xfrm>
            <a:off x="3657747" y="5479138"/>
            <a:ext cx="4874917" cy="902190"/>
            <a:chOff x="4105812" y="5615379"/>
            <a:chExt cx="4293650" cy="682943"/>
          </a:xfrm>
        </p:grpSpPr>
        <p:sp>
          <p:nvSpPr>
            <p:cNvPr id="27" name="Rounded Rectangle 8">
              <a:extLst>
                <a:ext uri="{FF2B5EF4-FFF2-40B4-BE49-F238E27FC236}">
                  <a16:creationId xmlns="" xmlns:a16="http://schemas.microsoft.com/office/drawing/2014/main" id="{66F4BD78-CB41-4D95-BA15-3949DEAA803C}"/>
                </a:ext>
              </a:extLst>
            </p:cNvPr>
            <p:cNvSpPr/>
            <p:nvPr/>
          </p:nvSpPr>
          <p:spPr>
            <a:xfrm>
              <a:off x="4105812" y="5632814"/>
              <a:ext cx="792088" cy="64807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ounded Rectangle 9">
              <a:extLst>
                <a:ext uri="{FF2B5EF4-FFF2-40B4-BE49-F238E27FC236}">
                  <a16:creationId xmlns="" xmlns:a16="http://schemas.microsoft.com/office/drawing/2014/main" id="{916FFCC8-0D1A-4ECB-9DB6-C76A4DA1198F}"/>
                </a:ext>
              </a:extLst>
            </p:cNvPr>
            <p:cNvSpPr/>
            <p:nvPr/>
          </p:nvSpPr>
          <p:spPr>
            <a:xfrm>
              <a:off x="5972842" y="5645757"/>
              <a:ext cx="792088" cy="64807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Rounded Rectangle 10">
              <a:extLst>
                <a:ext uri="{FF2B5EF4-FFF2-40B4-BE49-F238E27FC236}">
                  <a16:creationId xmlns="" xmlns:a16="http://schemas.microsoft.com/office/drawing/2014/main" id="{BA4FDD7D-66A7-4E85-8129-9478D0DAC82B}"/>
                </a:ext>
              </a:extLst>
            </p:cNvPr>
            <p:cNvSpPr/>
            <p:nvPr/>
          </p:nvSpPr>
          <p:spPr>
            <a:xfrm>
              <a:off x="7607374" y="5632814"/>
              <a:ext cx="792088" cy="648072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="" xmlns:a16="http://schemas.microsoft.com/office/drawing/2014/main" id="{AE1DA806-2217-445A-B457-00CC3FF2252D}"/>
                </a:ext>
              </a:extLst>
            </p:cNvPr>
            <p:cNvSpPr/>
            <p:nvPr/>
          </p:nvSpPr>
          <p:spPr>
            <a:xfrm>
              <a:off x="5045698" y="5632814"/>
              <a:ext cx="787246" cy="665508"/>
            </a:xfrm>
            <a:prstGeom prst="ellipse">
              <a:avLst/>
            </a:prstGeom>
            <a:noFill/>
            <a:ln w="38100">
              <a:solidFill>
                <a:srgbClr val="50BCA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?</a:t>
              </a:r>
              <a:endPara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Oval 30">
              <a:extLst>
                <a:ext uri="{FF2B5EF4-FFF2-40B4-BE49-F238E27FC236}">
                  <a16:creationId xmlns="" xmlns:a16="http://schemas.microsoft.com/office/drawing/2014/main" id="{C097A4CA-4BEC-4BC2-A661-13FBE81C89CB}"/>
                </a:ext>
              </a:extLst>
            </p:cNvPr>
            <p:cNvSpPr/>
            <p:nvPr/>
          </p:nvSpPr>
          <p:spPr>
            <a:xfrm>
              <a:off x="6767988" y="5615379"/>
              <a:ext cx="720080" cy="682943"/>
            </a:xfrm>
            <a:prstGeom prst="ellipse">
              <a:avLst/>
            </a:prstGeom>
            <a:no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=</a:t>
              </a:r>
              <a:endParaRPr lang="vi-VN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2" name="Rounded Rectangle 13">
            <a:extLst>
              <a:ext uri="{FF2B5EF4-FFF2-40B4-BE49-F238E27FC236}">
                <a16:creationId xmlns="" xmlns:a16="http://schemas.microsoft.com/office/drawing/2014/main" id="{8921D1D3-31E5-4DF0-827A-3BCA63DA96CE}"/>
              </a:ext>
            </a:extLst>
          </p:cNvPr>
          <p:cNvSpPr/>
          <p:nvPr/>
        </p:nvSpPr>
        <p:spPr>
          <a:xfrm>
            <a:off x="3723756" y="5599834"/>
            <a:ext cx="740987" cy="694997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vi-VN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ounded Rectangle 13">
            <a:extLst>
              <a:ext uri="{FF2B5EF4-FFF2-40B4-BE49-F238E27FC236}">
                <a16:creationId xmlns="" xmlns:a16="http://schemas.microsoft.com/office/drawing/2014/main" id="{AAD56FE8-C75D-4ED4-A425-61ADAF0124A3}"/>
              </a:ext>
            </a:extLst>
          </p:cNvPr>
          <p:cNvSpPr/>
          <p:nvPr/>
        </p:nvSpPr>
        <p:spPr>
          <a:xfrm>
            <a:off x="4846052" y="5650460"/>
            <a:ext cx="673501" cy="478501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b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endParaRPr lang="vi-VN" sz="3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ounded Rectangle 13">
            <a:extLst>
              <a:ext uri="{FF2B5EF4-FFF2-40B4-BE49-F238E27FC236}">
                <a16:creationId xmlns="" xmlns:a16="http://schemas.microsoft.com/office/drawing/2014/main" id="{C1771937-F46E-40EA-9AB1-BDB863349331}"/>
              </a:ext>
            </a:extLst>
          </p:cNvPr>
          <p:cNvSpPr/>
          <p:nvPr/>
        </p:nvSpPr>
        <p:spPr>
          <a:xfrm>
            <a:off x="5803205" y="5630457"/>
            <a:ext cx="816188" cy="694997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vi-VN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ounded Rectangle 13">
            <a:extLst>
              <a:ext uri="{FF2B5EF4-FFF2-40B4-BE49-F238E27FC236}">
                <a16:creationId xmlns="" xmlns:a16="http://schemas.microsoft.com/office/drawing/2014/main" id="{A6B86842-2514-4675-99EB-37A67E65A156}"/>
              </a:ext>
            </a:extLst>
          </p:cNvPr>
          <p:cNvSpPr/>
          <p:nvPr/>
        </p:nvSpPr>
        <p:spPr>
          <a:xfrm>
            <a:off x="7681022" y="5599834"/>
            <a:ext cx="816188" cy="694997"/>
          </a:xfrm>
          <a:prstGeom prst="round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endParaRPr lang="vi-VN" sz="36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37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5" r="123"/>
          <a:stretch/>
        </p:blipFill>
        <p:spPr bwMode="auto">
          <a:xfrm>
            <a:off x="1762186" y="682719"/>
            <a:ext cx="8437476" cy="282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98862" y="3509471"/>
            <a:ext cx="61926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>
                <a:latin typeface="Arial" panose="020B0604020202020204" pitchFamily="34" charset="0"/>
                <a:cs typeface="Arial" panose="020B0604020202020204" pitchFamily="34" charset="0"/>
              </a:rPr>
              <a:t>2      x       4      =      8</a:t>
            </a:r>
            <a:endParaRPr lang="vi-VN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2350790" y="4635956"/>
            <a:ext cx="1800200" cy="651402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Thừa số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231110" y="4696641"/>
            <a:ext cx="1800200" cy="651402"/>
          </a:xfrm>
          <a:prstGeom prst="roundRect">
            <a:avLst/>
          </a:prstGeom>
          <a:ln w="381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Thừa số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8062690" y="4751105"/>
            <a:ext cx="1524904" cy="481744"/>
          </a:xfrm>
          <a:prstGeom prst="roundRect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>
                <a:latin typeface="Arial" panose="020B0604020202020204" pitchFamily="34" charset="0"/>
                <a:cs typeface="Arial" panose="020B0604020202020204" pitchFamily="34" charset="0"/>
              </a:rPr>
              <a:t>Tích </a:t>
            </a:r>
            <a:endParaRPr lang="vi-VN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Straight Connector 6"/>
          <p:cNvCxnSpPr>
            <a:cxnSpLocks/>
            <a:stCxn id="3" idx="0"/>
          </p:cNvCxnSpPr>
          <p:nvPr/>
        </p:nvCxnSpPr>
        <p:spPr>
          <a:xfrm flipV="1">
            <a:off x="3250890" y="4220000"/>
            <a:ext cx="0" cy="415956"/>
          </a:xfrm>
          <a:prstGeom prst="line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9" name="Straight Arrow Connector 8"/>
          <p:cNvCxnSpPr>
            <a:stCxn id="5" idx="0"/>
          </p:cNvCxnSpPr>
          <p:nvPr/>
        </p:nvCxnSpPr>
        <p:spPr>
          <a:xfrm flipV="1">
            <a:off x="6131210" y="4294383"/>
            <a:ext cx="0" cy="402258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cxnSp>
        <p:nvCxnSpPr>
          <p:cNvPr id="11" name="Straight Arrow Connector 10"/>
          <p:cNvCxnSpPr>
            <a:stCxn id="6" idx="0"/>
          </p:cNvCxnSpPr>
          <p:nvPr/>
        </p:nvCxnSpPr>
        <p:spPr>
          <a:xfrm flipV="1">
            <a:off x="8825142" y="4220002"/>
            <a:ext cx="0" cy="531105"/>
          </a:xfrm>
          <a:prstGeom prst="straightConnector1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cxnSp>
      <p:sp>
        <p:nvSpPr>
          <p:cNvPr id="13" name="TextBox 12"/>
          <p:cNvSpPr txBox="1"/>
          <p:nvPr/>
        </p:nvSpPr>
        <p:spPr>
          <a:xfrm>
            <a:off x="1558703" y="5536020"/>
            <a:ext cx="86409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ln w="10541" cmpd="sng">
                  <a:noFill/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Chú</a:t>
            </a:r>
            <a:r>
              <a:rPr lang="en-US" sz="4400" b="1" dirty="0">
                <a:ln w="10541" cmpd="sng">
                  <a:noFill/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ý</a:t>
            </a:r>
            <a:r>
              <a:rPr lang="en-US" sz="4400" b="1">
                <a:ln w="10541" cmpd="sng">
                  <a:noFill/>
                  <a:prstDash val="solid"/>
                </a:ln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44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>
                <a:latin typeface="Arial" panose="020B0604020202020204" pitchFamily="34" charset="0"/>
                <a:cs typeface="Arial" panose="020B0604020202020204" pitchFamily="34" charset="0"/>
              </a:rPr>
              <a:t>2 x 4 cũng </a:t>
            </a:r>
            <a:r>
              <a:rPr lang="en-US" sz="4400" dirty="0" err="1">
                <a:latin typeface="Arial" panose="020B0604020202020204" pitchFamily="34" charset="0"/>
                <a:cs typeface="Arial" panose="020B0604020202020204" pitchFamily="34" charset="0"/>
              </a:rPr>
              <a:t>gọi</a:t>
            </a:r>
            <a:r>
              <a:rPr lang="en-US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4400">
                <a:latin typeface="Arial" panose="020B0604020202020204" pitchFamily="34" charset="0"/>
                <a:cs typeface="Arial" panose="020B0604020202020204" pitchFamily="34" charset="0"/>
              </a:rPr>
              <a:t> tích</a:t>
            </a:r>
            <a:endParaRPr lang="vi-VN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1667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8742" y="1220024"/>
            <a:ext cx="90010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600" smtClean="0"/>
              <a:t>3 x 5 = 15</a:t>
            </a:r>
            <a:endParaRPr lang="en-US" sz="16600"/>
          </a:p>
        </p:txBody>
      </p:sp>
    </p:spTree>
    <p:extLst>
      <p:ext uri="{BB962C8B-B14F-4D97-AF65-F5344CB8AC3E}">
        <p14:creationId xmlns:p14="http://schemas.microsoft.com/office/powerpoint/2010/main" val="399096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356</Words>
  <Application>Microsoft Office PowerPoint</Application>
  <PresentationFormat>Custom</PresentationFormat>
  <Paragraphs>69</Paragraphs>
  <Slides>15</Slides>
  <Notes>0</Notes>
  <HiddenSlides>0</HiddenSlides>
  <MMClips>3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Nathan Nguyen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 Duẩn</dc:creator>
  <cp:lastModifiedBy>Windows User</cp:lastModifiedBy>
  <cp:revision>45</cp:revision>
  <dcterms:created xsi:type="dcterms:W3CDTF">2021-07-30T06:45:50Z</dcterms:created>
  <dcterms:modified xsi:type="dcterms:W3CDTF">2022-01-20T13:59:51Z</dcterms:modified>
</cp:coreProperties>
</file>