
<file path=[Content_Types].xml><?xml version="1.0" encoding="utf-8"?>
<Types xmlns="http://schemas.openxmlformats.org/package/2006/content-types">
  <Default Extension="png" ContentType="image/png"/>
  <Default Extension="mp3" ContentType="audio/mpeg"/>
  <Default Extension="bin" ContentType="application/vnd.ms-office.activeX"/>
  <Default Extension="svg" ContentType="image/svg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activeX/activeX1.xml" ContentType="application/vnd.ms-office.activeX+xml"/>
  <Override PartName="/ppt/activeX/activeX2.xml" ContentType="application/vnd.ms-office.activeX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5"/>
  </p:notesMasterIdLst>
  <p:sldIdLst>
    <p:sldId id="495" r:id="rId2"/>
    <p:sldId id="496" r:id="rId3"/>
    <p:sldId id="498" r:id="rId4"/>
    <p:sldId id="499" r:id="rId5"/>
    <p:sldId id="441" r:id="rId6"/>
    <p:sldId id="485" r:id="rId7"/>
    <p:sldId id="503" r:id="rId8"/>
    <p:sldId id="486" r:id="rId9"/>
    <p:sldId id="487" r:id="rId10"/>
    <p:sldId id="491" r:id="rId11"/>
    <p:sldId id="504" r:id="rId12"/>
    <p:sldId id="489" r:id="rId13"/>
    <p:sldId id="462" r:id="rId14"/>
    <p:sldId id="510" r:id="rId15"/>
    <p:sldId id="511" r:id="rId16"/>
    <p:sldId id="512" r:id="rId17"/>
    <p:sldId id="513" r:id="rId18"/>
    <p:sldId id="514" r:id="rId19"/>
    <p:sldId id="516" r:id="rId20"/>
    <p:sldId id="493" r:id="rId21"/>
    <p:sldId id="515" r:id="rId22"/>
    <p:sldId id="492" r:id="rId23"/>
    <p:sldId id="517" r:id="rId24"/>
    <p:sldId id="494" r:id="rId25"/>
    <p:sldId id="518" r:id="rId26"/>
    <p:sldId id="519" r:id="rId27"/>
    <p:sldId id="520" r:id="rId28"/>
    <p:sldId id="521" r:id="rId29"/>
    <p:sldId id="522" r:id="rId30"/>
    <p:sldId id="523" r:id="rId31"/>
    <p:sldId id="524" r:id="rId32"/>
    <p:sldId id="506" r:id="rId33"/>
    <p:sldId id="507" r:id="rId34"/>
  </p:sldIdLst>
  <p:sldSz cx="16276638" cy="9144000"/>
  <p:notesSz cx="6858000" cy="9144000"/>
  <p:custDataLst>
    <p:tags r:id="rId36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DDE1"/>
    <a:srgbClr val="EBB242"/>
    <a:srgbClr val="EEB32C"/>
    <a:srgbClr val="EDB40D"/>
    <a:srgbClr val="F4C23E"/>
    <a:srgbClr val="F2C04D"/>
    <a:srgbClr val="EFB512"/>
    <a:srgbClr val="F5D93F"/>
    <a:srgbClr val="F6CF21"/>
    <a:srgbClr val="F5CE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9274" autoAdjust="0"/>
  </p:normalViewPr>
  <p:slideViewPr>
    <p:cSldViewPr>
      <p:cViewPr varScale="1">
        <p:scale>
          <a:sx n="56" d="100"/>
          <a:sy n="56" d="100"/>
        </p:scale>
        <p:origin x="42" y="120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8BD21D10-EC42-11CE-9E0D-00AA006002F3}" ax:persistence="persistStorage" r:id="rId1"/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wmf"/><Relationship Id="rId1" Type="http://schemas.openxmlformats.org/officeDocument/2006/relationships/image" Target="../media/image5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image" Target="../media/image10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png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>
            <a:extLst>
              <a:ext uri="{FF2B5EF4-FFF2-40B4-BE49-F238E27FC236}">
                <a16:creationId xmlns:a16="http://schemas.microsoft.com/office/drawing/2014/main" xmlns="" id="{9B6668B3-3C1E-231F-C4FB-472E60F57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sp>
        <p:nvSpPr>
          <p:cNvPr id="8" name="矩形: 圆角 5">
            <a:extLst>
              <a:ext uri="{FF2B5EF4-FFF2-40B4-BE49-F238E27FC236}">
                <a16:creationId xmlns:a16="http://schemas.microsoft.com/office/drawing/2014/main" xmlns="" id="{DB74A77D-6BF3-495C-3B35-04334774113D}"/>
              </a:ext>
            </a:extLst>
          </p:cNvPr>
          <p:cNvSpPr/>
          <p:nvPr userDrawn="1"/>
        </p:nvSpPr>
        <p:spPr>
          <a:xfrm>
            <a:off x="697570" y="599923"/>
            <a:ext cx="14881498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2219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F10E2827-F110-D9FD-48F1-056DC2C986C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660" y="-10562"/>
            <a:ext cx="14615319" cy="916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76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>
            <a:extLst>
              <a:ext uri="{FF2B5EF4-FFF2-40B4-BE49-F238E27FC236}">
                <a16:creationId xmlns:a16="http://schemas.microsoft.com/office/drawing/2014/main" xmlns="" id="{9B6668B3-3C1E-231F-C4FB-472E60F57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sp>
        <p:nvSpPr>
          <p:cNvPr id="8" name="矩形: 圆角 5">
            <a:extLst>
              <a:ext uri="{FF2B5EF4-FFF2-40B4-BE49-F238E27FC236}">
                <a16:creationId xmlns:a16="http://schemas.microsoft.com/office/drawing/2014/main" xmlns="" id="{DB74A77D-6BF3-495C-3B35-04334774113D}"/>
              </a:ext>
            </a:extLst>
          </p:cNvPr>
          <p:cNvSpPr/>
          <p:nvPr userDrawn="1"/>
        </p:nvSpPr>
        <p:spPr>
          <a:xfrm>
            <a:off x="697570" y="599923"/>
            <a:ext cx="14881498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xmlns="" id="{9E95137F-0FF0-5687-8879-2C1D9B35E5E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870"/>
          <a:stretch/>
        </p:blipFill>
        <p:spPr>
          <a:xfrm flipH="1">
            <a:off x="0" y="-19052"/>
            <a:ext cx="9128919" cy="916305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AE3B7C76-D292-A41C-9E68-154AC71900D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9519" y="5943600"/>
            <a:ext cx="2152950" cy="300079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D3E44A00-AD54-6444-4709-24C50DCF6E4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3401" y="1266693"/>
            <a:ext cx="5316908" cy="7296434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03BF934-60EA-930F-195D-5D031E464F5F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072" y="199604"/>
            <a:ext cx="1590397" cy="1476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411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75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0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4">
            <a:extLst>
              <a:ext uri="{FF2B5EF4-FFF2-40B4-BE49-F238E27FC236}">
                <a16:creationId xmlns:a16="http://schemas.microsoft.com/office/drawing/2014/main" xmlns="" id="{9B6668B3-3C1E-231F-C4FB-472E60F57C4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76638" cy="9144000"/>
          </a:xfrm>
          <a:prstGeom prst="rect">
            <a:avLst/>
          </a:prstGeom>
        </p:spPr>
      </p:pic>
      <p:sp>
        <p:nvSpPr>
          <p:cNvPr id="8" name="矩形: 圆角 5">
            <a:extLst>
              <a:ext uri="{FF2B5EF4-FFF2-40B4-BE49-F238E27FC236}">
                <a16:creationId xmlns:a16="http://schemas.microsoft.com/office/drawing/2014/main" xmlns="" id="{DB74A77D-6BF3-495C-3B35-04334774113D}"/>
              </a:ext>
            </a:extLst>
          </p:cNvPr>
          <p:cNvSpPr/>
          <p:nvPr userDrawn="1"/>
        </p:nvSpPr>
        <p:spPr>
          <a:xfrm>
            <a:off x="697570" y="599923"/>
            <a:ext cx="14881498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E3439F12-6500-A229-B54B-ABF6897845E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58" y="-457200"/>
            <a:ext cx="9407580" cy="94373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003BF934-60EA-930F-195D-5D031E464F5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92072" y="199604"/>
            <a:ext cx="1590397" cy="1476796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xmlns="" id="{D6431B79-262D-F919-5B49-C8488C140971}"/>
              </a:ext>
            </a:extLst>
          </p:cNvPr>
          <p:cNvGrpSpPr/>
          <p:nvPr userDrawn="1"/>
        </p:nvGrpSpPr>
        <p:grpSpPr>
          <a:xfrm>
            <a:off x="1" y="3315571"/>
            <a:ext cx="16276637" cy="5828432"/>
            <a:chOff x="1" y="3315571"/>
            <a:chExt cx="16276637" cy="582843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xmlns="" id="{9E95137F-0FF0-5687-8879-2C1D9B35E5E5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3045"/>
            <a:stretch/>
          </p:blipFill>
          <p:spPr>
            <a:xfrm rot="16200000" flipH="1">
              <a:off x="1838326" y="1819276"/>
              <a:ext cx="5486401" cy="9163052"/>
            </a:xfrm>
            <a:prstGeom prst="rect">
              <a:avLst/>
            </a:prstGeom>
          </p:spPr>
        </p:pic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xmlns="" id="{297F9DE8-B344-D1D8-875E-F62E6542A76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50118" b="23588"/>
            <a:stretch/>
          </p:blipFill>
          <p:spPr>
            <a:xfrm rot="5400000">
              <a:off x="9807614" y="2674979"/>
              <a:ext cx="5828432" cy="7109616"/>
            </a:xfrm>
            <a:prstGeom prst="rect">
              <a:avLst/>
            </a:prstGeom>
          </p:spPr>
        </p:pic>
      </p:grpSp>
      <p:pic>
        <p:nvPicPr>
          <p:cNvPr id="12" name="Picture 11">
            <a:extLst>
              <a:ext uri="{FF2B5EF4-FFF2-40B4-BE49-F238E27FC236}">
                <a16:creationId xmlns:a16="http://schemas.microsoft.com/office/drawing/2014/main" xmlns="" id="{59BDDFFB-D150-2356-1C70-C89A0EBDDDD8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531387" y="827085"/>
            <a:ext cx="6960685" cy="32997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xmlns="" id="{D35A851D-7561-9BAD-3B55-A65564756553}"/>
              </a:ext>
            </a:extLst>
          </p:cNvPr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48896" y="4508493"/>
            <a:ext cx="5345341" cy="339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3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text&#10;&#10;Description automatically generated">
            <a:extLst>
              <a:ext uri="{FF2B5EF4-FFF2-40B4-BE49-F238E27FC236}">
                <a16:creationId xmlns:a16="http://schemas.microsoft.com/office/drawing/2014/main" xmlns="" id="{D4394D1D-52EA-4FF2-5FA0-07195E581F97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0319" y="-25400"/>
            <a:ext cx="2533028" cy="2512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2736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2.jpg"/><Relationship Id="rId10" Type="http://schemas.openxmlformats.org/officeDocument/2006/relationships/image" Target="../media/image17.png"/><Relationship Id="rId4" Type="http://schemas.openxmlformats.org/officeDocument/2006/relationships/image" Target="../media/image12.jpg"/><Relationship Id="rId9" Type="http://schemas.openxmlformats.org/officeDocument/2006/relationships/image" Target="../media/image1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png"/><Relationship Id="rId5" Type="http://schemas.openxmlformats.org/officeDocument/2006/relationships/image" Target="../media/image39.jpe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1.png"/><Relationship Id="rId4" Type="http://schemas.openxmlformats.org/officeDocument/2006/relationships/image" Target="../media/image2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1.jpeg"/><Relationship Id="rId7" Type="http://schemas.openxmlformats.org/officeDocument/2006/relationships/image" Target="../media/image54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Relationship Id="rId6" Type="http://schemas.openxmlformats.org/officeDocument/2006/relationships/image" Target="http://langlualanghoa.vnweblogs.com/gallery/5093/previews-med/Qua%20Vai%202.jpg" TargetMode="Externa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7.wmf"/><Relationship Id="rId5" Type="http://schemas.openxmlformats.org/officeDocument/2006/relationships/image" Target="../media/image56.wmf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51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58.png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0.png"/><Relationship Id="rId4" Type="http://schemas.openxmlformats.org/officeDocument/2006/relationships/image" Target="../media/image63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openxmlformats.org/officeDocument/2006/relationships/image" Target="../media/image64.png"/><Relationship Id="rId7" Type="http://schemas.microsoft.com/office/2007/relationships/hdphoto" Target="../media/hdphoto1.wdp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:a16="http://schemas.microsoft.com/office/drawing/2014/main" xmlns="" id="{3551CBE4-477F-B0E1-2BC9-FE8ABBD797D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sp>
        <p:nvSpPr>
          <p:cNvPr id="3" name="矩形: 圆角 22">
            <a:extLst>
              <a:ext uri="{FF2B5EF4-FFF2-40B4-BE49-F238E27FC236}">
                <a16:creationId xmlns:a16="http://schemas.microsoft.com/office/drawing/2014/main" xmlns="" id="{77381FD3-F7CE-45C3-7F6F-6D9C37C9BAAF}"/>
              </a:ext>
            </a:extLst>
          </p:cNvPr>
          <p:cNvSpPr/>
          <p:nvPr/>
        </p:nvSpPr>
        <p:spPr>
          <a:xfrm>
            <a:off x="707005" y="599923"/>
            <a:ext cx="14862629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图片 7">
            <a:extLst>
              <a:ext uri="{FF2B5EF4-FFF2-40B4-BE49-F238E27FC236}">
                <a16:creationId xmlns:a16="http://schemas.microsoft.com/office/drawing/2014/main" xmlns="" id="{995449B7-759E-7BF0-5C97-8C6DA0293E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036" y="0"/>
            <a:ext cx="3889284" cy="5049136"/>
          </a:xfrm>
          <a:prstGeom prst="rect">
            <a:avLst/>
          </a:prstGeom>
        </p:spPr>
      </p:pic>
      <p:pic>
        <p:nvPicPr>
          <p:cNvPr id="5" name="图片 9">
            <a:extLst>
              <a:ext uri="{FF2B5EF4-FFF2-40B4-BE49-F238E27FC236}">
                <a16:creationId xmlns:a16="http://schemas.microsoft.com/office/drawing/2014/main" xmlns="" id="{2BF8601A-A36D-CD64-9F5B-2C1E6A00068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4334934"/>
            <a:ext cx="5367081" cy="4867388"/>
          </a:xfrm>
          <a:prstGeom prst="rect">
            <a:avLst/>
          </a:prstGeom>
        </p:spPr>
      </p:pic>
      <p:pic>
        <p:nvPicPr>
          <p:cNvPr id="6" name="图片 11">
            <a:extLst>
              <a:ext uri="{FF2B5EF4-FFF2-40B4-BE49-F238E27FC236}">
                <a16:creationId xmlns:a16="http://schemas.microsoft.com/office/drawing/2014/main" xmlns="" id="{1104081E-61AD-00C7-3F28-CFACBE335C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5" y="1034"/>
            <a:ext cx="2790260" cy="2507844"/>
          </a:xfrm>
          <a:prstGeom prst="rect">
            <a:avLst/>
          </a:prstGeom>
        </p:spPr>
      </p:pic>
      <p:pic>
        <p:nvPicPr>
          <p:cNvPr id="7" name="图片 17">
            <a:extLst>
              <a:ext uri="{FF2B5EF4-FFF2-40B4-BE49-F238E27FC236}">
                <a16:creationId xmlns:a16="http://schemas.microsoft.com/office/drawing/2014/main" xmlns="" id="{CC442455-5E06-E618-A765-061FDFFC77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319" y="2640224"/>
            <a:ext cx="8128001" cy="6503777"/>
          </a:xfrm>
          <a:prstGeom prst="rect">
            <a:avLst/>
          </a:prstGeom>
        </p:spPr>
      </p:pic>
      <p:pic>
        <p:nvPicPr>
          <p:cNvPr id="8" name="5bf3c0673aa6c">
            <a:hlinkClick r:id="" action="ppaction://media"/>
            <a:extLst>
              <a:ext uri="{FF2B5EF4-FFF2-40B4-BE49-F238E27FC236}">
                <a16:creationId xmlns:a16="http://schemas.microsoft.com/office/drawing/2014/main" xmlns="" id="{0F54A848-EF7E-F3B6-1207-9DF84795DC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/>
          <a:stretch>
            <a:fillRect/>
          </a:stretch>
        </p:blipFill>
        <p:spPr>
          <a:xfrm>
            <a:off x="1521887" y="-1873885"/>
            <a:ext cx="812800" cy="8128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CC68AABF-5B53-E120-6FFB-F70C4D3DBF90}"/>
              </a:ext>
            </a:extLst>
          </p:cNvPr>
          <p:cNvSpPr txBox="1"/>
          <p:nvPr/>
        </p:nvSpPr>
        <p:spPr>
          <a:xfrm>
            <a:off x="3341408" y="888569"/>
            <a:ext cx="9035627" cy="12384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CHÀO MỪNG QUÝ THẦY CÔ VỀ DỰ CHUYÊN ĐỀ ...</a:t>
            </a:r>
          </a:p>
          <a:p>
            <a:pPr marL="0" marR="0" lvl="0" indent="0" algn="ctr" defTabSz="121917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67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TRƯỜNG TIỂU HỌC ...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B69399F-B6DB-0119-8F16-1677EB4C9F9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314328" y="2572528"/>
            <a:ext cx="12347503" cy="231668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xmlns="" id="{FD964C49-6C4B-CFAB-D454-4CE0965C27F8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341408" y="4399514"/>
            <a:ext cx="9449619" cy="2017951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DA7FD8A0-F0C7-CE5B-BB8B-1A293A7A3D41}"/>
              </a:ext>
            </a:extLst>
          </p:cNvPr>
          <p:cNvSpPr txBox="1"/>
          <p:nvPr/>
        </p:nvSpPr>
        <p:spPr>
          <a:xfrm>
            <a:off x="6716221" y="6248399"/>
            <a:ext cx="2286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solidFill>
                  <a:srgbClr val="00B05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TIẾT 4</a:t>
            </a:r>
          </a:p>
        </p:txBody>
      </p:sp>
    </p:spTree>
    <p:extLst>
      <p:ext uri="{BB962C8B-B14F-4D97-AF65-F5344CB8AC3E}">
        <p14:creationId xmlns:p14="http://schemas.microsoft.com/office/powerpoint/2010/main" val="102975607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1689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1689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2189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2689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3189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93689"/>
                            </p:stCondLst>
                            <p:childTnLst>
                              <p:par>
                                <p:cTn id="2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4189"/>
                            </p:stCondLst>
                            <p:childTnLst>
                              <p:par>
                                <p:cTn id="3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6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3">
            <a:extLst>
              <a:ext uri="{FF2B5EF4-FFF2-40B4-BE49-F238E27FC236}">
                <a16:creationId xmlns:a16="http://schemas.microsoft.com/office/drawing/2014/main" xmlns="" id="{18D52B3D-06E8-E7AA-3AE5-C66D6551B0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6285995"/>
              </p:ext>
            </p:extLst>
          </p:nvPr>
        </p:nvGraphicFramePr>
        <p:xfrm>
          <a:off x="1289222" y="2360845"/>
          <a:ext cx="14097000" cy="4608965"/>
        </p:xfrm>
        <a:graphic>
          <a:graphicData uri="http://schemas.openxmlformats.org/drawingml/2006/table">
            <a:tbl>
              <a:tblPr/>
              <a:tblGrid>
                <a:gridCol w="4244258">
                  <a:extLst>
                    <a:ext uri="{9D8B030D-6E8A-4147-A177-3AD203B41FA5}">
                      <a16:colId xmlns:a16="http://schemas.microsoft.com/office/drawing/2014/main" xmlns="" val="3398731522"/>
                    </a:ext>
                  </a:extLst>
                </a:gridCol>
                <a:gridCol w="3299542">
                  <a:extLst>
                    <a:ext uri="{9D8B030D-6E8A-4147-A177-3AD203B41FA5}">
                      <a16:colId xmlns:a16="http://schemas.microsoft.com/office/drawing/2014/main" xmlns="" val="2645292280"/>
                    </a:ext>
                  </a:extLst>
                </a:gridCol>
                <a:gridCol w="6553200">
                  <a:extLst>
                    <a:ext uri="{9D8B030D-6E8A-4147-A177-3AD203B41FA5}">
                      <a16:colId xmlns:a16="http://schemas.microsoft.com/office/drawing/2014/main" xmlns="" val="3733842249"/>
                    </a:ext>
                  </a:extLst>
                </a:gridCol>
              </a:tblGrid>
              <a:tr h="965200">
                <a:tc>
                  <a:txBody>
                    <a:bodyPr/>
                    <a:lstStyle/>
                    <a:p>
                      <a:pPr algn="ctr" fontAlgn="t"/>
                      <a:r>
                        <a:rPr lang="vi-VN" sz="3600" b="1" dirty="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Hoa </a:t>
                      </a:r>
                    </a:p>
                  </a:txBody>
                  <a:tcPr marL="76200" marR="76200" marT="76200" marB="76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vi-VN" sz="3600" b="1" dirty="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Giống</a:t>
                      </a:r>
                    </a:p>
                  </a:txBody>
                  <a:tcPr marL="76200" marR="76200" marT="76200" marB="76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vi-VN" sz="3600" b="1" dirty="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Khác</a:t>
                      </a:r>
                    </a:p>
                  </a:txBody>
                  <a:tcPr marL="76200" marR="76200" marT="76200" marB="76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20376609"/>
                  </a:ext>
                </a:extLst>
              </a:tr>
              <a:tr h="1757693">
                <a:tc>
                  <a:txBody>
                    <a:bodyPr/>
                    <a:lstStyle/>
                    <a:p>
                      <a:pPr algn="ctr" fontAlgn="t"/>
                      <a:endParaRPr lang="vi-VN" sz="3600" dirty="0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  <a:p>
                      <a:pPr algn="ctr" fontAlgn="t"/>
                      <a:r>
                        <a:rPr lang="vi-VN" sz="3600" dirty="0">
                          <a:solidFill>
                            <a:srgbClr val="3333FF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Cúc họa mi</a:t>
                      </a:r>
                    </a:p>
                  </a:txBody>
                  <a:tcPr marL="76200" marR="76200" marT="76200" marB="76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DDE1">
                        <a:alpha val="50196"/>
                      </a:srgb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t"/>
                      <a:endParaRPr lang="vi-VN" sz="3600" dirty="0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  <a:p>
                      <a:pPr algn="ctr" fontAlgn="t"/>
                      <a:endParaRPr lang="vi-VN" sz="3600" dirty="0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  <a:p>
                      <a:pPr algn="ctr" fontAlgn="t"/>
                      <a:endParaRPr lang="vi-VN" sz="3600" dirty="0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76200" marR="76200" marT="76200" marB="76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DDE1">
                        <a:alpha val="50196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vi-VN" sz="3600" dirty="0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76200" marR="76200" marT="76200" marB="76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DDE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670879661"/>
                  </a:ext>
                </a:extLst>
              </a:tr>
              <a:tr h="1886072">
                <a:tc>
                  <a:txBody>
                    <a:bodyPr/>
                    <a:lstStyle/>
                    <a:p>
                      <a:pPr algn="ctr" fontAlgn="t"/>
                      <a:endParaRPr lang="vi-VN" sz="3600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  <a:p>
                      <a:pPr algn="ctr" fontAlgn="t"/>
                      <a:r>
                        <a:rPr lang="vi-VN" sz="3600">
                          <a:solidFill>
                            <a:srgbClr val="3333FF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Hoa đào</a:t>
                      </a:r>
                    </a:p>
                  </a:txBody>
                  <a:tcPr marL="76200" marR="76200" marT="76200" marB="76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DDE1">
                        <a:alpha val="50196"/>
                      </a:srgb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vi-V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t"/>
                      <a:endParaRPr lang="vi-VN" sz="3600" dirty="0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76200" marR="76200" marT="76200" marB="7620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ADDE1">
                        <a:alpha val="50196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505122727"/>
                  </a:ext>
                </a:extLst>
              </a:tr>
            </a:tbl>
          </a:graphicData>
        </a:graphic>
      </p:graphicFrame>
      <p:sp>
        <p:nvSpPr>
          <p:cNvPr id="4" name="Rectangle 1">
            <a:extLst>
              <a:ext uri="{FF2B5EF4-FFF2-40B4-BE49-F238E27FC236}">
                <a16:creationId xmlns:a16="http://schemas.microsoft.com/office/drawing/2014/main" xmlns="" id="{D1ADFD70-772D-3343-164C-39BE8E9093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04470" y="1597408"/>
            <a:ext cx="9404887" cy="6407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vi-VN" altLang="vi-VN" sz="3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Ví dụ: Hoa cúc họa mi và hoa đào</a:t>
            </a:r>
          </a:p>
        </p:txBody>
      </p:sp>
      <p:sp>
        <p:nvSpPr>
          <p:cNvPr id="6" name="Rectangle 23">
            <a:extLst>
              <a:ext uri="{FF2B5EF4-FFF2-40B4-BE49-F238E27FC236}">
                <a16:creationId xmlns:a16="http://schemas.microsoft.com/office/drawing/2014/main" xmlns="" id="{14BF3B4C-D9DF-75E1-E458-F43AF181CC14}"/>
              </a:ext>
            </a:extLst>
          </p:cNvPr>
          <p:cNvSpPr/>
          <p:nvPr/>
        </p:nvSpPr>
        <p:spPr>
          <a:xfrm>
            <a:off x="5664179" y="5115845"/>
            <a:ext cx="3124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Kích thước nhỏ</a:t>
            </a:r>
          </a:p>
        </p:txBody>
      </p:sp>
      <p:sp>
        <p:nvSpPr>
          <p:cNvPr id="9" name="Rectangle 31">
            <a:extLst>
              <a:ext uri="{FF2B5EF4-FFF2-40B4-BE49-F238E27FC236}">
                <a16:creationId xmlns:a16="http://schemas.microsoft.com/office/drawing/2014/main" xmlns="" id="{33A13669-C1AD-04A8-C07E-A48A16D5B24C}"/>
              </a:ext>
            </a:extLst>
          </p:cNvPr>
          <p:cNvSpPr/>
          <p:nvPr/>
        </p:nvSpPr>
        <p:spPr>
          <a:xfrm>
            <a:off x="8963401" y="5439010"/>
            <a:ext cx="574595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Màu sắc: hồng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Mùi hương: không mùi</a:t>
            </a:r>
          </a:p>
        </p:txBody>
      </p:sp>
      <p:sp>
        <p:nvSpPr>
          <p:cNvPr id="10" name="Rectangle 32">
            <a:extLst>
              <a:ext uri="{FF2B5EF4-FFF2-40B4-BE49-F238E27FC236}">
                <a16:creationId xmlns:a16="http://schemas.microsoft.com/office/drawing/2014/main" xmlns="" id="{428594E0-7A4B-534F-C6FB-FD9FD729B5C3}"/>
              </a:ext>
            </a:extLst>
          </p:cNvPr>
          <p:cNvSpPr/>
          <p:nvPr/>
        </p:nvSpPr>
        <p:spPr>
          <a:xfrm>
            <a:off x="8922180" y="3329608"/>
            <a:ext cx="627935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Màu sắc: trắng</a:t>
            </a:r>
          </a:p>
          <a:p>
            <a:pPr lvl="0" defTabSz="1436888" eaLnBrk="1" fontAlgn="t" hangingPunct="1">
              <a:spcBef>
                <a:spcPts val="0"/>
              </a:spcBef>
              <a:spcAft>
                <a:spcPts val="0"/>
              </a:spcAft>
            </a:pPr>
            <a:r>
              <a:rPr lang="vi-VN" sz="3600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- Mùi hương: nhẹ nhàng, thoang thoảng.</a:t>
            </a:r>
          </a:p>
        </p:txBody>
      </p:sp>
      <p:sp>
        <p:nvSpPr>
          <p:cNvPr id="11" name="Rectangle 33">
            <a:extLst>
              <a:ext uri="{FF2B5EF4-FFF2-40B4-BE49-F238E27FC236}">
                <a16:creationId xmlns:a16="http://schemas.microsoft.com/office/drawing/2014/main" xmlns="" id="{5C972D1B-A0F0-4066-70AC-CE03AED24921}"/>
              </a:ext>
            </a:extLst>
          </p:cNvPr>
          <p:cNvSpPr/>
          <p:nvPr/>
        </p:nvSpPr>
        <p:spPr>
          <a:xfrm>
            <a:off x="1280319" y="599182"/>
            <a:ext cx="1423161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 Sưu tầm hoa của một số loài cây. Chia sẻ với các bạn về sự giống nhau, khác nhau của những hoa em sưu tầm được.</a:t>
            </a:r>
          </a:p>
        </p:txBody>
      </p:sp>
      <p:pic>
        <p:nvPicPr>
          <p:cNvPr id="5" name="Picture 11">
            <a:extLst>
              <a:ext uri="{FF2B5EF4-FFF2-40B4-BE49-F238E27FC236}">
                <a16:creationId xmlns:a16="http://schemas.microsoft.com/office/drawing/2014/main" xmlns="" id="{4A448E31-B9DA-E9F7-FBBF-D4947156A3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519" y="6172200"/>
            <a:ext cx="6872852" cy="2412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309525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4B719A2F-2456-A3C0-C38E-FD55E9D26D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265" y="1605554"/>
            <a:ext cx="8001000" cy="5932891"/>
          </a:xfrm>
          <a:prstGeom prst="rect">
            <a:avLst/>
          </a:prstGeom>
        </p:spPr>
      </p:pic>
      <p:pic>
        <p:nvPicPr>
          <p:cNvPr id="3" name="图片 7">
            <a:extLst>
              <a:ext uri="{FF2B5EF4-FFF2-40B4-BE49-F238E27FC236}">
                <a16:creationId xmlns:a16="http://schemas.microsoft.com/office/drawing/2014/main" xmlns="" id="{485BDC6A-16E8-DA59-2B1F-90F2B50E72E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036" y="0"/>
            <a:ext cx="3889284" cy="5049136"/>
          </a:xfrm>
          <a:prstGeom prst="rect">
            <a:avLst/>
          </a:prstGeom>
        </p:spPr>
      </p:pic>
      <p:pic>
        <p:nvPicPr>
          <p:cNvPr id="4" name="图片 9">
            <a:extLst>
              <a:ext uri="{FF2B5EF4-FFF2-40B4-BE49-F238E27FC236}">
                <a16:creationId xmlns:a16="http://schemas.microsoft.com/office/drawing/2014/main" xmlns="" id="{95BF5934-02CF-F2A5-96AA-D8C7A3BAD8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4334934"/>
            <a:ext cx="5367081" cy="4867388"/>
          </a:xfrm>
          <a:prstGeom prst="rect">
            <a:avLst/>
          </a:prstGeom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xmlns="" id="{31CB90B0-05C6-52E6-56EE-B65D01A300C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5" y="1034"/>
            <a:ext cx="2790260" cy="2507844"/>
          </a:xfrm>
          <a:prstGeom prst="rect">
            <a:avLst/>
          </a:prstGeom>
        </p:spPr>
      </p:pic>
      <p:pic>
        <p:nvPicPr>
          <p:cNvPr id="6" name="图片 17">
            <a:extLst>
              <a:ext uri="{FF2B5EF4-FFF2-40B4-BE49-F238E27FC236}">
                <a16:creationId xmlns:a16="http://schemas.microsoft.com/office/drawing/2014/main" xmlns="" id="{6D9ADD3D-A939-8494-1D9B-68C57DFAA67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319" y="2640224"/>
            <a:ext cx="8128001" cy="650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5126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Rectangle 35">
            <a:extLst>
              <a:ext uri="{FF2B5EF4-FFF2-40B4-BE49-F238E27FC236}">
                <a16:creationId xmlns:a16="http://schemas.microsoft.com/office/drawing/2014/main" xmlns="" id="{8E3CE60F-CF6A-47B7-BE9B-AB25FF384740}"/>
              </a:ext>
            </a:extLst>
          </p:cNvPr>
          <p:cNvSpPr/>
          <p:nvPr/>
        </p:nvSpPr>
        <p:spPr>
          <a:xfrm>
            <a:off x="9357519" y="914400"/>
            <a:ext cx="6096000" cy="4188381"/>
          </a:xfrm>
          <a:prstGeom prst="wedgeRoundRectCallout">
            <a:avLst>
              <a:gd name="adj1" fmla="val -55398"/>
              <a:gd name="adj2" fmla="val 42364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nl-NL" sz="40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Hoa thường có cuống hoa, đài hoa, cánh hoa, nhị hoa và nhụy hoa. Các loài hoa có màu sắc, mù hương...khác nhau.</a:t>
            </a:r>
            <a:endParaRPr lang="en-US" sz="40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4D2D2E77-F64D-9A64-F61B-B7872C72FC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2719" y="3444480"/>
            <a:ext cx="5066936" cy="506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TOP 20+ vườn hoa đẹp nhất Việt Nam và trên Thế giới | SGL - SaiGon Landscape">
            <a:extLst>
              <a:ext uri="{FF2B5EF4-FFF2-40B4-BE49-F238E27FC236}">
                <a16:creationId xmlns:a16="http://schemas.microsoft.com/office/drawing/2014/main" xmlns="" id="{6C64EB3A-DA73-5E51-8B10-228A6B40CC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2719" y="4800600"/>
            <a:ext cx="5278556" cy="29718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4" name="Hình ảnh 3" descr="Ảnh có chứa văn bản, hoa, cây&#10;&#10;Mô tả được tạo tự động">
            <a:extLst>
              <a:ext uri="{FF2B5EF4-FFF2-40B4-BE49-F238E27FC236}">
                <a16:creationId xmlns:a16="http://schemas.microsoft.com/office/drawing/2014/main" xmlns="" id="{5FD96A53-0B34-21CC-6D6A-2F6B0C457E8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31" t="29430" r="18839" b="7755"/>
          <a:stretch/>
        </p:blipFill>
        <p:spPr>
          <a:xfrm>
            <a:off x="1434203" y="1265407"/>
            <a:ext cx="4969969" cy="281626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7975803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5D65401-F14A-4FCE-A7F2-CE81BB13BC55}"/>
              </a:ext>
            </a:extLst>
          </p:cNvPr>
          <p:cNvSpPr/>
          <p:nvPr/>
        </p:nvSpPr>
        <p:spPr>
          <a:xfrm>
            <a:off x="1127919" y="838200"/>
            <a:ext cx="64008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Chỉ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nói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tên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bộ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phận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của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</a:t>
            </a:r>
            <a:r>
              <a:rPr lang="en-US" sz="32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  <a:endParaRPr lang="vi-VN" sz="32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9" name="Picture 11">
            <a:extLst>
              <a:ext uri="{FF2B5EF4-FFF2-40B4-BE49-F238E27FC236}">
                <a16:creationId xmlns:a16="http://schemas.microsoft.com/office/drawing/2014/main" xmlns="" id="{7B184E5E-DCDC-92C4-5162-3A90670B1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190" y="1872365"/>
            <a:ext cx="6110852" cy="2145033"/>
          </a:xfrm>
          <a:prstGeom prst="rect">
            <a:avLst/>
          </a:prstGeom>
        </p:spPr>
      </p:pic>
      <p:pic>
        <p:nvPicPr>
          <p:cNvPr id="7" name="Picture 1">
            <a:extLst>
              <a:ext uri="{FF2B5EF4-FFF2-40B4-BE49-F238E27FC236}">
                <a16:creationId xmlns:a16="http://schemas.microsoft.com/office/drawing/2014/main" xmlns="" id="{F2BCEEBC-9A6D-DEF0-9D5F-DDF00730C9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471" y="4628320"/>
            <a:ext cx="4991100" cy="3700994"/>
          </a:xfrm>
          <a:prstGeom prst="rect">
            <a:avLst/>
          </a:prstGeom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xmlns="" id="{9A74644B-ACC3-FA87-EEDD-4A12C3822D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61" b="89844" l="4004" r="98438">
                        <a14:foregroundMark x1="4004" y1="36523" x2="6836" y2="40918"/>
                        <a14:foregroundMark x1="92871" y1="57422" x2="92871" y2="57422"/>
                        <a14:foregroundMark x1="96973" y1="47949" x2="96973" y2="47949"/>
                        <a14:foregroundMark x1="98438" y1="53320" x2="98438" y2="53320"/>
                        <a14:foregroundMark x1="55371" y1="79395" x2="55371" y2="79395"/>
                        <a14:backgroundMark x1="34473" y1="79004" x2="34473" y2="79004"/>
                        <a14:backgroundMark x1="77832" y1="77637" x2="77832" y2="77637"/>
                        <a14:backgroundMark x1="86914" y1="73438" x2="86914" y2="73438"/>
                        <a14:backgroundMark x1="94727" y1="65527" x2="94727" y2="65527"/>
                        <a14:backgroundMark x1="65234" y1="81641" x2="65234" y2="81641"/>
                        <a14:backgroundMark x1="45801" y1="79688" x2="45801" y2="796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9719" y="972513"/>
            <a:ext cx="6664015" cy="6664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Nhóm 9">
            <a:extLst>
              <a:ext uri="{FF2B5EF4-FFF2-40B4-BE49-F238E27FC236}">
                <a16:creationId xmlns:a16="http://schemas.microsoft.com/office/drawing/2014/main" xmlns="" id="{D7CD9A31-1A93-61EF-780D-1619B0E0A0A8}"/>
              </a:ext>
            </a:extLst>
          </p:cNvPr>
          <p:cNvGrpSpPr/>
          <p:nvPr/>
        </p:nvGrpSpPr>
        <p:grpSpPr>
          <a:xfrm>
            <a:off x="8708399" y="7156497"/>
            <a:ext cx="5066654" cy="1143000"/>
            <a:chOff x="9586119" y="7228147"/>
            <a:chExt cx="5066654" cy="1143000"/>
          </a:xfrm>
        </p:grpSpPr>
        <p:sp>
          <p:nvSpPr>
            <p:cNvPr id="11" name="Hình chữ nhật: Góc Tròn 10">
              <a:extLst>
                <a:ext uri="{FF2B5EF4-FFF2-40B4-BE49-F238E27FC236}">
                  <a16:creationId xmlns:a16="http://schemas.microsoft.com/office/drawing/2014/main" xmlns="" id="{2B10CBA8-DD4B-D711-E56C-C879B41591EA}"/>
                </a:ext>
              </a:extLst>
            </p:cNvPr>
            <p:cNvSpPr/>
            <p:nvPr/>
          </p:nvSpPr>
          <p:spPr>
            <a:xfrm>
              <a:off x="9623573" y="7228147"/>
              <a:ext cx="5029200" cy="1100158"/>
            </a:xfrm>
            <a:prstGeom prst="roundRect">
              <a:avLst>
                <a:gd name="adj" fmla="val 50000"/>
              </a:avLst>
            </a:prstGeom>
            <a:solidFill>
              <a:srgbClr val="ADDB7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dirty="0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   </a:t>
              </a:r>
              <a:r>
                <a:rPr lang="en-US" sz="4400" b="1" dirty="0" err="1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Quả</a:t>
              </a:r>
              <a:r>
                <a:rPr lang="en-US" sz="4400" b="1" dirty="0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</a:t>
              </a:r>
              <a:r>
                <a:rPr lang="en-US" sz="4400" b="1" dirty="0" err="1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đu</a:t>
              </a:r>
              <a:r>
                <a:rPr lang="en-US" sz="4400" b="1" dirty="0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</a:t>
              </a:r>
              <a:r>
                <a:rPr lang="en-US" sz="4400" b="1" dirty="0" err="1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đủ</a:t>
              </a:r>
              <a:r>
                <a:rPr lang="en-US" sz="4400" b="1" dirty="0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</a:t>
              </a:r>
            </a:p>
          </p:txBody>
        </p:sp>
        <p:sp>
          <p:nvSpPr>
            <p:cNvPr id="12" name="Hình Bầu dục 11">
              <a:extLst>
                <a:ext uri="{FF2B5EF4-FFF2-40B4-BE49-F238E27FC236}">
                  <a16:creationId xmlns:a16="http://schemas.microsoft.com/office/drawing/2014/main" xmlns="" id="{353D76F7-4A3E-B3C5-9FC5-01BCC3CCE0D7}"/>
                </a:ext>
              </a:extLst>
            </p:cNvPr>
            <p:cNvSpPr/>
            <p:nvPr/>
          </p:nvSpPr>
          <p:spPr>
            <a:xfrm>
              <a:off x="9586119" y="7228147"/>
              <a:ext cx="1143000" cy="1143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b="1" dirty="0">
                  <a:solidFill>
                    <a:srgbClr val="00B050"/>
                  </a:solidFill>
                </a:rPr>
                <a:t>1</a:t>
              </a:r>
            </a:p>
          </p:txBody>
        </p:sp>
      </p:grp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xmlns="" id="{58AAE612-B3F7-B62C-ED6F-7600FB35F196}"/>
              </a:ext>
            </a:extLst>
          </p:cNvPr>
          <p:cNvSpPr/>
          <p:nvPr/>
        </p:nvSpPr>
        <p:spPr>
          <a:xfrm>
            <a:off x="13624719" y="831574"/>
            <a:ext cx="1751126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Vỏ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cxnSp>
        <p:nvCxnSpPr>
          <p:cNvPr id="16" name="Đường kết nối Mũi tên Thẳng 15">
            <a:extLst>
              <a:ext uri="{FF2B5EF4-FFF2-40B4-BE49-F238E27FC236}">
                <a16:creationId xmlns:a16="http://schemas.microsoft.com/office/drawing/2014/main" xmlns="" id="{49B723BC-0F96-1663-AADD-E18FE74AA2AF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11567319" y="1381653"/>
            <a:ext cx="2057400" cy="77783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Đường kết nối Mũi tên Thẳng 18">
            <a:extLst>
              <a:ext uri="{FF2B5EF4-FFF2-40B4-BE49-F238E27FC236}">
                <a16:creationId xmlns:a16="http://schemas.microsoft.com/office/drawing/2014/main" xmlns="" id="{7B713442-026C-D3A0-0454-26BEE24728A6}"/>
              </a:ext>
            </a:extLst>
          </p:cNvPr>
          <p:cNvCxnSpPr>
            <a:cxnSpLocks/>
            <a:stCxn id="15" idx="1"/>
          </p:cNvCxnSpPr>
          <p:nvPr/>
        </p:nvCxnSpPr>
        <p:spPr>
          <a:xfrm flipH="1">
            <a:off x="13319919" y="1381653"/>
            <a:ext cx="304800" cy="1590147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Hình chữ nhật: Góc Tròn 21">
            <a:extLst>
              <a:ext uri="{FF2B5EF4-FFF2-40B4-BE49-F238E27FC236}">
                <a16:creationId xmlns:a16="http://schemas.microsoft.com/office/drawing/2014/main" xmlns="" id="{D1157CBA-3302-EC95-857C-27D3CAA14FD0}"/>
              </a:ext>
            </a:extLst>
          </p:cNvPr>
          <p:cNvSpPr/>
          <p:nvPr/>
        </p:nvSpPr>
        <p:spPr>
          <a:xfrm>
            <a:off x="6111860" y="3857644"/>
            <a:ext cx="1751126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Thịt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cxnSp>
        <p:nvCxnSpPr>
          <p:cNvPr id="23" name="Đường kết nối Mũi tên Thẳng 22">
            <a:extLst>
              <a:ext uri="{FF2B5EF4-FFF2-40B4-BE49-F238E27FC236}">
                <a16:creationId xmlns:a16="http://schemas.microsoft.com/office/drawing/2014/main" xmlns="" id="{E9486A55-2351-0B16-AED5-995E8BE9FCD2}"/>
              </a:ext>
            </a:extLst>
          </p:cNvPr>
          <p:cNvCxnSpPr>
            <a:cxnSpLocks/>
            <a:stCxn id="22" idx="3"/>
          </p:cNvCxnSpPr>
          <p:nvPr/>
        </p:nvCxnSpPr>
        <p:spPr>
          <a:xfrm flipV="1">
            <a:off x="7862986" y="4247088"/>
            <a:ext cx="1875533" cy="16063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Hình chữ nhật: Góc Tròn 25">
            <a:extLst>
              <a:ext uri="{FF2B5EF4-FFF2-40B4-BE49-F238E27FC236}">
                <a16:creationId xmlns:a16="http://schemas.microsoft.com/office/drawing/2014/main" xmlns="" id="{57114D3F-E831-4848-FD50-64C40928D4F8}"/>
              </a:ext>
            </a:extLst>
          </p:cNvPr>
          <p:cNvSpPr/>
          <p:nvPr/>
        </p:nvSpPr>
        <p:spPr>
          <a:xfrm>
            <a:off x="6463393" y="6233248"/>
            <a:ext cx="1751126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Hạt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cxnSp>
        <p:nvCxnSpPr>
          <p:cNvPr id="27" name="Đường kết nối Mũi tên Thẳng 26">
            <a:extLst>
              <a:ext uri="{FF2B5EF4-FFF2-40B4-BE49-F238E27FC236}">
                <a16:creationId xmlns:a16="http://schemas.microsoft.com/office/drawing/2014/main" xmlns="" id="{C11E3D4C-2B1F-1860-AF81-8AEA9FB33C9B}"/>
              </a:ext>
            </a:extLst>
          </p:cNvPr>
          <p:cNvCxnSpPr>
            <a:cxnSpLocks/>
            <a:stCxn id="26" idx="3"/>
          </p:cNvCxnSpPr>
          <p:nvPr/>
        </p:nvCxnSpPr>
        <p:spPr>
          <a:xfrm flipV="1">
            <a:off x="8214519" y="4782514"/>
            <a:ext cx="2590800" cy="2000813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3801994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22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D8FF34-E20D-4A15-A3E8-7B60DBF499DE}"/>
              </a:ext>
            </a:extLst>
          </p:cNvPr>
          <p:cNvSpPr/>
          <p:nvPr/>
        </p:nvSpPr>
        <p:spPr>
          <a:xfrm>
            <a:off x="1051720" y="762000"/>
            <a:ext cx="14249400" cy="13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vi-VN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So sánh về hình dạng, kích thước, màu sắc của các quả trong các hình. </a:t>
            </a:r>
          </a:p>
        </p:txBody>
      </p:sp>
      <p:pic>
        <p:nvPicPr>
          <p:cNvPr id="14" name="Hình ảnh 13">
            <a:extLst>
              <a:ext uri="{FF2B5EF4-FFF2-40B4-BE49-F238E27FC236}">
                <a16:creationId xmlns:a16="http://schemas.microsoft.com/office/drawing/2014/main" xmlns="" id="{43D12F86-2B89-79FF-27AE-322788CFB5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67"/>
          <a:stretch/>
        </p:blipFill>
        <p:spPr>
          <a:xfrm>
            <a:off x="1204119" y="5865392"/>
            <a:ext cx="4267200" cy="3278608"/>
          </a:xfrm>
          <a:prstGeom prst="rect">
            <a:avLst/>
          </a:prstGeom>
        </p:spPr>
      </p:pic>
      <p:pic>
        <p:nvPicPr>
          <p:cNvPr id="3" name="Hình ảnh 2">
            <a:extLst>
              <a:ext uri="{FF2B5EF4-FFF2-40B4-BE49-F238E27FC236}">
                <a16:creationId xmlns:a16="http://schemas.microsoft.com/office/drawing/2014/main" xmlns="" id="{82D9C8B4-DB4F-4E40-8140-FA97365775A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2" t="58333" r="18367" b="6252"/>
          <a:stretch/>
        </p:blipFill>
        <p:spPr>
          <a:xfrm>
            <a:off x="1735486" y="2017642"/>
            <a:ext cx="13314638" cy="4078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65366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0133003-725B-34F4-6766-F79085252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265" y="1605554"/>
            <a:ext cx="8001000" cy="5932891"/>
          </a:xfrm>
          <a:prstGeom prst="rect">
            <a:avLst/>
          </a:prstGeom>
        </p:spPr>
      </p:pic>
      <p:pic>
        <p:nvPicPr>
          <p:cNvPr id="3" name="图片 7">
            <a:extLst>
              <a:ext uri="{FF2B5EF4-FFF2-40B4-BE49-F238E27FC236}">
                <a16:creationId xmlns:a16="http://schemas.microsoft.com/office/drawing/2014/main" xmlns="" id="{33201B8C-BD9A-32B9-74AD-9DA6D52C82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036" y="0"/>
            <a:ext cx="3889284" cy="5049136"/>
          </a:xfrm>
          <a:prstGeom prst="rect">
            <a:avLst/>
          </a:prstGeom>
        </p:spPr>
      </p:pic>
      <p:pic>
        <p:nvPicPr>
          <p:cNvPr id="4" name="图片 9">
            <a:extLst>
              <a:ext uri="{FF2B5EF4-FFF2-40B4-BE49-F238E27FC236}">
                <a16:creationId xmlns:a16="http://schemas.microsoft.com/office/drawing/2014/main" xmlns="" id="{69145CDF-606D-1AB1-2F81-C6AB553F4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4334934"/>
            <a:ext cx="5367081" cy="4867388"/>
          </a:xfrm>
          <a:prstGeom prst="rect">
            <a:avLst/>
          </a:prstGeom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xmlns="" id="{CBDCF1FD-6399-F40A-5665-5FEF189BC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5" y="1034"/>
            <a:ext cx="2790260" cy="2507844"/>
          </a:xfrm>
          <a:prstGeom prst="rect">
            <a:avLst/>
          </a:prstGeom>
        </p:spPr>
      </p:pic>
      <p:pic>
        <p:nvPicPr>
          <p:cNvPr id="6" name="图片 17">
            <a:extLst>
              <a:ext uri="{FF2B5EF4-FFF2-40B4-BE49-F238E27FC236}">
                <a16:creationId xmlns:a16="http://schemas.microsoft.com/office/drawing/2014/main" xmlns="" id="{25344560-1C44-C0C4-1B2F-DDB85F4961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319" y="2640224"/>
            <a:ext cx="8128001" cy="650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081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0B5FA059-3E74-B90F-AD37-0DB7E5706C08}"/>
              </a:ext>
            </a:extLst>
          </p:cNvPr>
          <p:cNvSpPr txBox="1"/>
          <p:nvPr/>
        </p:nvSpPr>
        <p:spPr>
          <a:xfrm>
            <a:off x="5384053" y="892191"/>
            <a:ext cx="6282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latin typeface="SVN-Genica Pro" panose="00000900000000000000" pitchFamily="50" charset="0"/>
              </a:rPr>
              <a:t>Phiếu</a:t>
            </a:r>
            <a:r>
              <a:rPr lang="en-US" sz="6600" dirty="0">
                <a:latin typeface="SVN-Genica Pro" panose="00000900000000000000" pitchFamily="50" charset="0"/>
              </a:rPr>
              <a:t> </a:t>
            </a:r>
            <a:r>
              <a:rPr lang="en-US" sz="6600" dirty="0" err="1">
                <a:latin typeface="SVN-Genica Pro" panose="00000900000000000000" pitchFamily="50" charset="0"/>
              </a:rPr>
              <a:t>học</a:t>
            </a:r>
            <a:r>
              <a:rPr lang="en-US" sz="6600" dirty="0">
                <a:latin typeface="SVN-Genica Pro" panose="00000900000000000000" pitchFamily="50" charset="0"/>
              </a:rPr>
              <a:t> </a:t>
            </a:r>
            <a:r>
              <a:rPr lang="en-US" sz="6600" dirty="0" err="1">
                <a:latin typeface="SVN-Genica Pro" panose="00000900000000000000" pitchFamily="50" charset="0"/>
              </a:rPr>
              <a:t>tập</a:t>
            </a:r>
            <a:endParaRPr lang="en-US" sz="6600" dirty="0">
              <a:latin typeface="SVN-Genica Pro" panose="00000900000000000000" pitchFamily="50" charset="0"/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xmlns="" id="{A900CA88-EC49-F08D-6DA8-8BEF1C873B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6977218"/>
              </p:ext>
            </p:extLst>
          </p:nvPr>
        </p:nvGraphicFramePr>
        <p:xfrm>
          <a:off x="1042764" y="2438400"/>
          <a:ext cx="14191110" cy="5526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23339">
                  <a:extLst>
                    <a:ext uri="{9D8B030D-6E8A-4147-A177-3AD203B41FA5}">
                      <a16:colId xmlns:a16="http://schemas.microsoft.com/office/drawing/2014/main" xmlns="" val="1822876061"/>
                    </a:ext>
                  </a:extLst>
                </a:gridCol>
                <a:gridCol w="2819400">
                  <a:extLst>
                    <a:ext uri="{9D8B030D-6E8A-4147-A177-3AD203B41FA5}">
                      <a16:colId xmlns:a16="http://schemas.microsoft.com/office/drawing/2014/main" xmlns="" val="2074342332"/>
                    </a:ext>
                  </a:extLst>
                </a:gridCol>
                <a:gridCol w="3581400">
                  <a:extLst>
                    <a:ext uri="{9D8B030D-6E8A-4147-A177-3AD203B41FA5}">
                      <a16:colId xmlns:a16="http://schemas.microsoft.com/office/drawing/2014/main" xmlns="" val="3745896754"/>
                    </a:ext>
                  </a:extLst>
                </a:gridCol>
                <a:gridCol w="2667000">
                  <a:extLst>
                    <a:ext uri="{9D8B030D-6E8A-4147-A177-3AD203B41FA5}">
                      <a16:colId xmlns:a16="http://schemas.microsoft.com/office/drawing/2014/main" xmlns="" val="129101298"/>
                    </a:ext>
                  </a:extLst>
                </a:gridCol>
                <a:gridCol w="3899971">
                  <a:extLst>
                    <a:ext uri="{9D8B030D-6E8A-4147-A177-3AD203B41FA5}">
                      <a16:colId xmlns:a16="http://schemas.microsoft.com/office/drawing/2014/main" xmlns="" val="1148033087"/>
                    </a:ext>
                  </a:extLst>
                </a:gridCol>
              </a:tblGrid>
              <a:tr h="110523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nl-NL" sz="3600" dirty="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Hình</a:t>
                      </a:r>
                      <a:endParaRPr lang="vi-VN" sz="3600" dirty="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Tên quả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Hình dạng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Kích thước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Màu sắc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608952312"/>
                  </a:ext>
                </a:extLst>
              </a:tr>
              <a:tr h="110523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1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829367468"/>
                  </a:ext>
                </a:extLst>
              </a:tr>
              <a:tr h="110523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2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351733538"/>
                  </a:ext>
                </a:extLst>
              </a:tr>
              <a:tr h="110523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3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464435712"/>
                  </a:ext>
                </a:extLst>
              </a:tr>
              <a:tr h="1105232"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4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20000"/>
                        </a:lnSpc>
                        <a:spcAft>
                          <a:spcPts val="0"/>
                        </a:spcAft>
                      </a:pPr>
                      <a:endParaRPr lang="vi-VN" sz="3600" b="1" dirty="0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552489436"/>
                  </a:ext>
                </a:extLst>
              </a:tr>
            </a:tbl>
          </a:graphicData>
        </a:graphic>
      </p:graphicFrame>
      <p:sp>
        <p:nvSpPr>
          <p:cNvPr id="6" name="Rectangle 2">
            <a:extLst>
              <a:ext uri="{FF2B5EF4-FFF2-40B4-BE49-F238E27FC236}">
                <a16:creationId xmlns:a16="http://schemas.microsoft.com/office/drawing/2014/main" xmlns="" id="{67ABB4E1-98E1-9B57-4990-563D8A4C330B}"/>
              </a:ext>
            </a:extLst>
          </p:cNvPr>
          <p:cNvSpPr/>
          <p:nvPr/>
        </p:nvSpPr>
        <p:spPr>
          <a:xfrm>
            <a:off x="6108305" y="3701710"/>
            <a:ext cx="1813317" cy="699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Bầu dục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xmlns="" id="{08904100-DAA5-80FF-A5AF-32A774C4715B}"/>
              </a:ext>
            </a:extLst>
          </p:cNvPr>
          <p:cNvSpPr/>
          <p:nvPr/>
        </p:nvSpPr>
        <p:spPr>
          <a:xfrm>
            <a:off x="9799613" y="3701710"/>
            <a:ext cx="628698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To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xmlns="" id="{B50C1B4C-883D-F769-3223-868391DB7498}"/>
              </a:ext>
            </a:extLst>
          </p:cNvPr>
          <p:cNvSpPr/>
          <p:nvPr/>
        </p:nvSpPr>
        <p:spPr>
          <a:xfrm>
            <a:off x="11486303" y="3701710"/>
            <a:ext cx="3365024" cy="699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Vỏ </a:t>
            </a: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vàng,</a:t>
            </a: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xanh...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9" name="Rectangle 16">
            <a:extLst>
              <a:ext uri="{FF2B5EF4-FFF2-40B4-BE49-F238E27FC236}">
                <a16:creationId xmlns:a16="http://schemas.microsoft.com/office/drawing/2014/main" xmlns="" id="{6C08ED1D-DF04-33CB-49A2-28C53077E43E}"/>
              </a:ext>
            </a:extLst>
          </p:cNvPr>
          <p:cNvSpPr/>
          <p:nvPr/>
        </p:nvSpPr>
        <p:spPr>
          <a:xfrm>
            <a:off x="5611173" y="4827058"/>
            <a:ext cx="2783133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Tròn/</a:t>
            </a: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Bầu dục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1" name="Rectangle 21">
            <a:extLst>
              <a:ext uri="{FF2B5EF4-FFF2-40B4-BE49-F238E27FC236}">
                <a16:creationId xmlns:a16="http://schemas.microsoft.com/office/drawing/2014/main" xmlns="" id="{2A3ED572-766C-54A0-28DC-EAA1FF56BC07}"/>
              </a:ext>
            </a:extLst>
          </p:cNvPr>
          <p:cNvSpPr/>
          <p:nvPr/>
        </p:nvSpPr>
        <p:spPr>
          <a:xfrm>
            <a:off x="9787389" y="4827058"/>
            <a:ext cx="628698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To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2" name="Rectangle 22">
            <a:extLst>
              <a:ext uri="{FF2B5EF4-FFF2-40B4-BE49-F238E27FC236}">
                <a16:creationId xmlns:a16="http://schemas.microsoft.com/office/drawing/2014/main" xmlns="" id="{F0502BE0-F3D4-AAB6-1387-865328DE6E45}"/>
              </a:ext>
            </a:extLst>
          </p:cNvPr>
          <p:cNvSpPr/>
          <p:nvPr/>
        </p:nvSpPr>
        <p:spPr>
          <a:xfrm>
            <a:off x="12108065" y="4827058"/>
            <a:ext cx="2097049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Vỏ xanh...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5" name="Rectangle 23">
            <a:extLst>
              <a:ext uri="{FF2B5EF4-FFF2-40B4-BE49-F238E27FC236}">
                <a16:creationId xmlns:a16="http://schemas.microsoft.com/office/drawing/2014/main" xmlns="" id="{3C2D11AD-D85D-D0B2-11E9-AFDE6A49C73B}"/>
              </a:ext>
            </a:extLst>
          </p:cNvPr>
          <p:cNvSpPr/>
          <p:nvPr/>
        </p:nvSpPr>
        <p:spPr>
          <a:xfrm>
            <a:off x="6485782" y="5817658"/>
            <a:ext cx="1021433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Tròn</a:t>
            </a:r>
          </a:p>
        </p:txBody>
      </p:sp>
      <p:sp>
        <p:nvSpPr>
          <p:cNvPr id="17" name="Rectangle 24">
            <a:extLst>
              <a:ext uri="{FF2B5EF4-FFF2-40B4-BE49-F238E27FC236}">
                <a16:creationId xmlns:a16="http://schemas.microsoft.com/office/drawing/2014/main" xmlns="" id="{81EC4C5B-2365-EE67-8DEF-6312B097CBB1}"/>
              </a:ext>
            </a:extLst>
          </p:cNvPr>
          <p:cNvSpPr/>
          <p:nvPr/>
        </p:nvSpPr>
        <p:spPr>
          <a:xfrm>
            <a:off x="9621649" y="5817658"/>
            <a:ext cx="947695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</a:p>
        </p:txBody>
      </p:sp>
      <p:sp>
        <p:nvSpPr>
          <p:cNvPr id="22" name="Rectangle 25">
            <a:extLst>
              <a:ext uri="{FF2B5EF4-FFF2-40B4-BE49-F238E27FC236}">
                <a16:creationId xmlns:a16="http://schemas.microsoft.com/office/drawing/2014/main" xmlns="" id="{89A1F592-E7CC-8F8C-F815-26015166CB2F}"/>
              </a:ext>
            </a:extLst>
          </p:cNvPr>
          <p:cNvSpPr/>
          <p:nvPr/>
        </p:nvSpPr>
        <p:spPr>
          <a:xfrm>
            <a:off x="12101824" y="5817658"/>
            <a:ext cx="2097049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Vỏ xanh...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3" name="Rectangle 26">
            <a:extLst>
              <a:ext uri="{FF2B5EF4-FFF2-40B4-BE49-F238E27FC236}">
                <a16:creationId xmlns:a16="http://schemas.microsoft.com/office/drawing/2014/main" xmlns="" id="{425937F2-3AC4-39A6-DB91-3038DBF1F27F}"/>
              </a:ext>
            </a:extLst>
          </p:cNvPr>
          <p:cNvSpPr/>
          <p:nvPr/>
        </p:nvSpPr>
        <p:spPr>
          <a:xfrm>
            <a:off x="5637682" y="6960658"/>
            <a:ext cx="2789546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Thuôn hơi dài</a:t>
            </a:r>
          </a:p>
        </p:txBody>
      </p:sp>
      <p:sp>
        <p:nvSpPr>
          <p:cNvPr id="25" name="Rectangle 27">
            <a:extLst>
              <a:ext uri="{FF2B5EF4-FFF2-40B4-BE49-F238E27FC236}">
                <a16:creationId xmlns:a16="http://schemas.microsoft.com/office/drawing/2014/main" xmlns="" id="{94746D19-B21B-B298-724B-56AD1E6D19A7}"/>
              </a:ext>
            </a:extLst>
          </p:cNvPr>
          <p:cNvSpPr/>
          <p:nvPr/>
        </p:nvSpPr>
        <p:spPr>
          <a:xfrm>
            <a:off x="9657603" y="6960658"/>
            <a:ext cx="947695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</a:p>
        </p:txBody>
      </p:sp>
      <p:sp>
        <p:nvSpPr>
          <p:cNvPr id="26" name="Rectangle 28">
            <a:extLst>
              <a:ext uri="{FF2B5EF4-FFF2-40B4-BE49-F238E27FC236}">
                <a16:creationId xmlns:a16="http://schemas.microsoft.com/office/drawing/2014/main" xmlns="" id="{00C51C80-0A60-398B-B54D-49100A6804D5}"/>
              </a:ext>
            </a:extLst>
          </p:cNvPr>
          <p:cNvSpPr/>
          <p:nvPr/>
        </p:nvSpPr>
        <p:spPr>
          <a:xfrm>
            <a:off x="12137778" y="6960658"/>
            <a:ext cx="2097049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Vỏ xanh...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7" name="Rectangle 6">
            <a:extLst>
              <a:ext uri="{FF2B5EF4-FFF2-40B4-BE49-F238E27FC236}">
                <a16:creationId xmlns:a16="http://schemas.microsoft.com/office/drawing/2014/main" xmlns="" id="{E7BA32CB-1453-54F2-7430-27BDC250B3CC}"/>
              </a:ext>
            </a:extLst>
          </p:cNvPr>
          <p:cNvSpPr/>
          <p:nvPr/>
        </p:nvSpPr>
        <p:spPr>
          <a:xfrm>
            <a:off x="2928700" y="3760258"/>
            <a:ext cx="1338828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</a:t>
            </a: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u đủ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8" name="Rectangle 29">
            <a:extLst>
              <a:ext uri="{FF2B5EF4-FFF2-40B4-BE49-F238E27FC236}">
                <a16:creationId xmlns:a16="http://schemas.microsoft.com/office/drawing/2014/main" xmlns="" id="{46526D04-5F57-B180-9ACA-20DF4A3DF688}"/>
              </a:ext>
            </a:extLst>
          </p:cNvPr>
          <p:cNvSpPr/>
          <p:nvPr/>
        </p:nvSpPr>
        <p:spPr>
          <a:xfrm>
            <a:off x="2599987" y="4839415"/>
            <a:ext cx="1885453" cy="699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Dưa hấu</a:t>
            </a:r>
          </a:p>
        </p:txBody>
      </p:sp>
      <p:sp>
        <p:nvSpPr>
          <p:cNvPr id="29" name="Rectangle 30">
            <a:extLst>
              <a:ext uri="{FF2B5EF4-FFF2-40B4-BE49-F238E27FC236}">
                <a16:creationId xmlns:a16="http://schemas.microsoft.com/office/drawing/2014/main" xmlns="" id="{2B142F67-5627-5C3C-CCBE-F691A8E51BE5}"/>
              </a:ext>
            </a:extLst>
          </p:cNvPr>
          <p:cNvSpPr/>
          <p:nvPr/>
        </p:nvSpPr>
        <p:spPr>
          <a:xfrm>
            <a:off x="2920489" y="5918572"/>
            <a:ext cx="1133644" cy="69910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Cam</a:t>
            </a:r>
          </a:p>
        </p:txBody>
      </p:sp>
      <p:sp>
        <p:nvSpPr>
          <p:cNvPr id="30" name="Rectangle 31">
            <a:extLst>
              <a:ext uri="{FF2B5EF4-FFF2-40B4-BE49-F238E27FC236}">
                <a16:creationId xmlns:a16="http://schemas.microsoft.com/office/drawing/2014/main" xmlns="" id="{BECCD478-A6FD-49E9-59B8-B9B2EEE929C4}"/>
              </a:ext>
            </a:extLst>
          </p:cNvPr>
          <p:cNvSpPr/>
          <p:nvPr/>
        </p:nvSpPr>
        <p:spPr>
          <a:xfrm>
            <a:off x="3091912" y="6997729"/>
            <a:ext cx="679993" cy="6853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vi-VN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Bơ</a:t>
            </a:r>
          </a:p>
        </p:txBody>
      </p:sp>
    </p:spTree>
    <p:extLst>
      <p:ext uri="{BB962C8B-B14F-4D97-AF65-F5344CB8AC3E}">
        <p14:creationId xmlns:p14="http://schemas.microsoft.com/office/powerpoint/2010/main" val="346652416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1" grpId="0"/>
      <p:bldP spid="15" grpId="0"/>
      <p:bldP spid="17" grpId="0"/>
      <p:bldP spid="22" grpId="0"/>
      <p:bldP spid="23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2">
            <a:extLst>
              <a:ext uri="{FF2B5EF4-FFF2-40B4-BE49-F238E27FC236}">
                <a16:creationId xmlns:a16="http://schemas.microsoft.com/office/drawing/2014/main" xmlns="" id="{E594B39F-1EEF-A6F6-2F71-34CFD41199A1}"/>
              </a:ext>
            </a:extLst>
          </p:cNvPr>
          <p:cNvGrpSpPr/>
          <p:nvPr/>
        </p:nvGrpSpPr>
        <p:grpSpPr>
          <a:xfrm>
            <a:off x="823119" y="1295400"/>
            <a:ext cx="14630400" cy="6705600"/>
            <a:chOff x="152400" y="457200"/>
            <a:chExt cx="8763000" cy="6705600"/>
          </a:xfrm>
        </p:grpSpPr>
        <p:pic>
          <p:nvPicPr>
            <p:cNvPr id="3" name="Picture 3" descr="ap17166_12101273891[1]">
              <a:extLst>
                <a:ext uri="{FF2B5EF4-FFF2-40B4-BE49-F238E27FC236}">
                  <a16:creationId xmlns:a16="http://schemas.microsoft.com/office/drawing/2014/main" xmlns="" id="{BBF360ED-2890-3EFB-EEB1-0FA74D025B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0" y="457200"/>
              <a:ext cx="2590800" cy="2514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" name="Picture 4" descr="vusuatrang">
              <a:extLst>
                <a:ext uri="{FF2B5EF4-FFF2-40B4-BE49-F238E27FC236}">
                  <a16:creationId xmlns:a16="http://schemas.microsoft.com/office/drawing/2014/main" xmlns="" id="{04B71CC7-64AE-9F1A-5BCF-931F5BFA276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24200" y="457200"/>
              <a:ext cx="3124200" cy="2514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Text Box 5">
              <a:extLst>
                <a:ext uri="{FF2B5EF4-FFF2-40B4-BE49-F238E27FC236}">
                  <a16:creationId xmlns:a16="http://schemas.microsoft.com/office/drawing/2014/main" xmlns="" id="{B195C20E-68FA-76E1-5734-F4891D6BE0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38200" y="3011269"/>
              <a:ext cx="144780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</a:t>
              </a:r>
              <a:r>
                <a:rPr lang="en-US" sz="36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nho</a:t>
              </a:r>
              <a:endParaRPr lang="en-US" sz="36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6" name="Picture 6" descr="images1">
              <a:extLst>
                <a:ext uri="{FF2B5EF4-FFF2-40B4-BE49-F238E27FC236}">
                  <a16:creationId xmlns:a16="http://schemas.microsoft.com/office/drawing/2014/main" xmlns="" id="{9CF6C8B5-B6FD-27AF-6860-03B5C077A2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2400" y="3886200"/>
              <a:ext cx="2743200" cy="2514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7" descr="image_mini">
              <a:extLst>
                <a:ext uri="{FF2B5EF4-FFF2-40B4-BE49-F238E27FC236}">
                  <a16:creationId xmlns:a16="http://schemas.microsoft.com/office/drawing/2014/main" xmlns="" id="{73253D3A-449D-EF23-984C-4878849BA96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76600" y="3886200"/>
              <a:ext cx="2743200" cy="25146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8" descr="small_1210061064">
              <a:extLst>
                <a:ext uri="{FF2B5EF4-FFF2-40B4-BE49-F238E27FC236}">
                  <a16:creationId xmlns:a16="http://schemas.microsoft.com/office/drawing/2014/main" xmlns="" id="{6620A4FC-3B69-1E56-BBA7-3CA622A3A2E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48400" y="3886199"/>
              <a:ext cx="2667000" cy="2509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 Box 9">
              <a:extLst>
                <a:ext uri="{FF2B5EF4-FFF2-40B4-BE49-F238E27FC236}">
                  <a16:creationId xmlns:a16="http://schemas.microsoft.com/office/drawing/2014/main" xmlns="" id="{2F3A7219-B8F7-0451-D615-B326F91330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733800" y="3011269"/>
              <a:ext cx="182880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 vú sữa</a:t>
              </a:r>
            </a:p>
          </p:txBody>
        </p:sp>
        <p:sp>
          <p:nvSpPr>
            <p:cNvPr id="10" name="Text Box 10">
              <a:extLst>
                <a:ext uri="{FF2B5EF4-FFF2-40B4-BE49-F238E27FC236}">
                  <a16:creationId xmlns:a16="http://schemas.microsoft.com/office/drawing/2014/main" xmlns="" id="{2934DCBF-C038-97C1-D709-65D51B064D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477000" y="3011269"/>
              <a:ext cx="243840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 mít</a:t>
              </a:r>
            </a:p>
          </p:txBody>
        </p:sp>
        <p:sp>
          <p:nvSpPr>
            <p:cNvPr id="11" name="Text Box 11">
              <a:extLst>
                <a:ext uri="{FF2B5EF4-FFF2-40B4-BE49-F238E27FC236}">
                  <a16:creationId xmlns:a16="http://schemas.microsoft.com/office/drawing/2014/main" xmlns="" id="{5493317E-3C4E-F891-ACFE-CD2692FC0CF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04800" y="6516469"/>
              <a:ext cx="220980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 sầu riêng</a:t>
              </a:r>
            </a:p>
          </p:txBody>
        </p:sp>
        <p:sp>
          <p:nvSpPr>
            <p:cNvPr id="12" name="Text Box 12">
              <a:extLst>
                <a:ext uri="{FF2B5EF4-FFF2-40B4-BE49-F238E27FC236}">
                  <a16:creationId xmlns:a16="http://schemas.microsoft.com/office/drawing/2014/main" xmlns="" id="{011E206B-472B-F483-06BB-CD0A1A8F0A2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429000" y="6516469"/>
              <a:ext cx="228600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 thanh long</a:t>
              </a:r>
            </a:p>
          </p:txBody>
        </p:sp>
        <p:sp>
          <p:nvSpPr>
            <p:cNvPr id="13" name="Text Box 13">
              <a:extLst>
                <a:ext uri="{FF2B5EF4-FFF2-40B4-BE49-F238E27FC236}">
                  <a16:creationId xmlns:a16="http://schemas.microsoft.com/office/drawing/2014/main" xmlns="" id="{2F25F3D1-5FF0-D189-A831-0A3D7F37481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10400" y="6516469"/>
              <a:ext cx="1447800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 điều</a:t>
              </a:r>
            </a:p>
          </p:txBody>
        </p:sp>
        <p:pic>
          <p:nvPicPr>
            <p:cNvPr id="14" name="Picture 14" descr="6">
              <a:extLst>
                <a:ext uri="{FF2B5EF4-FFF2-40B4-BE49-F238E27FC236}">
                  <a16:creationId xmlns:a16="http://schemas.microsoft.com/office/drawing/2014/main" xmlns="" id="{1C5D36D1-AE35-28BF-5FEF-0BC52F780E7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4600" y="457200"/>
              <a:ext cx="2590800" cy="25098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56402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22">
            <a:extLst>
              <a:ext uri="{FF2B5EF4-FFF2-40B4-BE49-F238E27FC236}">
                <a16:creationId xmlns:a16="http://schemas.microsoft.com/office/drawing/2014/main" xmlns="" id="{B0AD8AD0-81CD-7C29-7CFC-BA40B0E6F7FF}"/>
              </a:ext>
            </a:extLst>
          </p:cNvPr>
          <p:cNvGrpSpPr/>
          <p:nvPr/>
        </p:nvGrpSpPr>
        <p:grpSpPr>
          <a:xfrm>
            <a:off x="790145" y="990600"/>
            <a:ext cx="14696348" cy="7239000"/>
            <a:chOff x="-64869" y="0"/>
            <a:chExt cx="9259669" cy="7736814"/>
          </a:xfrm>
        </p:grpSpPr>
        <p:pic>
          <p:nvPicPr>
            <p:cNvPr id="16" name="Picture 3" descr="DSCN4820abx">
              <a:extLst>
                <a:ext uri="{FF2B5EF4-FFF2-40B4-BE49-F238E27FC236}">
                  <a16:creationId xmlns:a16="http://schemas.microsoft.com/office/drawing/2014/main" xmlns="" id="{CA5A0FA0-289C-890C-A823-4374687F5BA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7821" y="4063758"/>
              <a:ext cx="2921000" cy="2895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7" name="Picture 4" descr="3230208776_6fdf890c38">
              <a:extLst>
                <a:ext uri="{FF2B5EF4-FFF2-40B4-BE49-F238E27FC236}">
                  <a16:creationId xmlns:a16="http://schemas.microsoft.com/office/drawing/2014/main" xmlns="" id="{72C2F495-7B40-4AE0-95DC-65995594098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4063758"/>
              <a:ext cx="2743200" cy="2895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6" descr="papaya-red">
              <a:extLst>
                <a:ext uri="{FF2B5EF4-FFF2-40B4-BE49-F238E27FC236}">
                  <a16:creationId xmlns:a16="http://schemas.microsoft.com/office/drawing/2014/main" xmlns="" id="{8A2AE873-14D7-9D49-D6A8-A306D6B96C7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57500" y="0"/>
              <a:ext cx="3124200" cy="3124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9" name="Picture 7" descr="http://langlualanghoa.vnweblogs.com/gallery/5093/previews-med/Qua%20Vai%202.jpg">
              <a:extLst>
                <a:ext uri="{FF2B5EF4-FFF2-40B4-BE49-F238E27FC236}">
                  <a16:creationId xmlns:a16="http://schemas.microsoft.com/office/drawing/2014/main" xmlns="" id="{22AAC149-B379-FD56-9219-17F3CBF89D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r:link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5600" y="4063758"/>
              <a:ext cx="3133725" cy="28956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Text Box 9">
              <a:extLst>
                <a:ext uri="{FF2B5EF4-FFF2-40B4-BE49-F238E27FC236}">
                  <a16:creationId xmlns:a16="http://schemas.microsoft.com/office/drawing/2014/main" xmlns="" id="{0FF71E00-41B2-44D4-E323-FA2214D5F50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825556" y="3200064"/>
              <a:ext cx="3276600" cy="690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 đu đủ</a:t>
              </a:r>
            </a:p>
          </p:txBody>
        </p:sp>
        <p:sp>
          <p:nvSpPr>
            <p:cNvPr id="21" name="Text Box 10">
              <a:extLst>
                <a:ext uri="{FF2B5EF4-FFF2-40B4-BE49-F238E27FC236}">
                  <a16:creationId xmlns:a16="http://schemas.microsoft.com/office/drawing/2014/main" xmlns="" id="{212DE57F-3A2A-65DB-47B3-B4AB4E2BC8E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3314700" y="7046036"/>
              <a:ext cx="2286000" cy="690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</a:t>
              </a:r>
              <a:r>
                <a:rPr lang="en-US" sz="36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vải</a:t>
              </a:r>
              <a:endParaRPr lang="en-US" sz="36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2" name="Text Box 11">
              <a:extLst>
                <a:ext uri="{FF2B5EF4-FFF2-40B4-BE49-F238E27FC236}">
                  <a16:creationId xmlns:a16="http://schemas.microsoft.com/office/drawing/2014/main" xmlns="" id="{3C87B1BB-D739-E2D9-5B2F-7874CDAAA1E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099369" y="3204174"/>
              <a:ext cx="2819400" cy="690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 cam</a:t>
              </a:r>
            </a:p>
          </p:txBody>
        </p:sp>
        <p:sp>
          <p:nvSpPr>
            <p:cNvPr id="23" name="Text Box 12">
              <a:extLst>
                <a:ext uri="{FF2B5EF4-FFF2-40B4-BE49-F238E27FC236}">
                  <a16:creationId xmlns:a16="http://schemas.microsoft.com/office/drawing/2014/main" xmlns="" id="{E5E565A9-5343-208F-645C-C98F3DFD655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375400" y="7046036"/>
              <a:ext cx="2819400" cy="690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</a:t>
              </a:r>
              <a:r>
                <a:rPr lang="en-US" sz="36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na</a:t>
              </a:r>
              <a:endParaRPr lang="en-US" sz="36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24" name="Text Box 13">
              <a:extLst>
                <a:ext uri="{FF2B5EF4-FFF2-40B4-BE49-F238E27FC236}">
                  <a16:creationId xmlns:a16="http://schemas.microsoft.com/office/drawing/2014/main" xmlns="" id="{75FC579D-357F-E413-F629-53FA580089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7046036"/>
              <a:ext cx="2743200" cy="690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 hồng</a:t>
              </a:r>
            </a:p>
          </p:txBody>
        </p:sp>
        <p:sp>
          <p:nvSpPr>
            <p:cNvPr id="25" name="Text Box 17">
              <a:extLst>
                <a:ext uri="{FF2B5EF4-FFF2-40B4-BE49-F238E27FC236}">
                  <a16:creationId xmlns:a16="http://schemas.microsoft.com/office/drawing/2014/main" xmlns="" id="{0EB7F6E2-DDC4-8DD3-B74D-68CABF7B638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-64869" y="3218349"/>
              <a:ext cx="2743200" cy="69077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 eaLnBrk="1" hangingPunct="1"/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</a:t>
              </a:r>
              <a:r>
                <a:rPr lang="en-US" sz="36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xoài</a:t>
              </a:r>
              <a:endParaRPr lang="en-US" sz="36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26" name="Picture 5" descr="D:\HANH-DAY HOC\BIEU MAU CAP 1\HOC IN TEL\baigiang dientu lich su - khoa hoc 5\GALOP3\Tailieugiangdaytieuhoc\Dung chung\hoa luong tinh\hoa30.jpg">
              <a:extLst>
                <a:ext uri="{FF2B5EF4-FFF2-40B4-BE49-F238E27FC236}">
                  <a16:creationId xmlns:a16="http://schemas.microsoft.com/office/drawing/2014/main" xmlns="" id="{845CDA14-EEA4-4E36-2A4C-703C10F1F5F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7133" y="33528"/>
              <a:ext cx="3124200" cy="304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Picture 47" descr="x3_PHIT.jpg.jpg">
              <a:extLst>
                <a:ext uri="{FF2B5EF4-FFF2-40B4-BE49-F238E27FC236}">
                  <a16:creationId xmlns:a16="http://schemas.microsoft.com/office/drawing/2014/main" xmlns="" id="{D8773128-A37A-87EB-F972-AC87C90617E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38100" y="0"/>
              <a:ext cx="2819400" cy="31242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81871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>
            <a:extLst>
              <a:ext uri="{FF2B5EF4-FFF2-40B4-BE49-F238E27FC236}">
                <a16:creationId xmlns:a16="http://schemas.microsoft.com/office/drawing/2014/main" xmlns="" id="{F18517A7-0FE9-E557-4FED-964AF1D987C6}"/>
              </a:ext>
            </a:extLst>
          </p:cNvPr>
          <p:cNvSpPr/>
          <p:nvPr/>
        </p:nvSpPr>
        <p:spPr>
          <a:xfrm>
            <a:off x="1051720" y="762000"/>
            <a:ext cx="14249400" cy="1348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Kể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một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số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em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đã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từng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ăn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cho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biết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bên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trong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có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gì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?</a:t>
            </a:r>
            <a:endParaRPr lang="vi-VN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5A9907CD-8BF2-5F29-F60A-DB49BC3017A8}"/>
              </a:ext>
            </a:extLst>
          </p:cNvPr>
          <p:cNvSpPr/>
          <p:nvPr/>
        </p:nvSpPr>
        <p:spPr>
          <a:xfrm>
            <a:off x="1813719" y="2110382"/>
            <a:ext cx="3124199" cy="683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sz="3600" b="1" dirty="0" err="1">
                <a:solidFill>
                  <a:srgbClr val="C0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Tên</a:t>
            </a:r>
            <a:r>
              <a:rPr lang="en-US" sz="3600" b="1" dirty="0">
                <a:solidFill>
                  <a:srgbClr val="C0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</a:t>
            </a:r>
            <a:endParaRPr lang="vi-VN" sz="3600" b="1" dirty="0">
              <a:solidFill>
                <a:srgbClr val="C00000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353AF8FE-64F3-FC2E-8DF1-540A3B532008}"/>
              </a:ext>
            </a:extLst>
          </p:cNvPr>
          <p:cNvSpPr/>
          <p:nvPr/>
        </p:nvSpPr>
        <p:spPr>
          <a:xfrm>
            <a:off x="8747919" y="2110382"/>
            <a:ext cx="3124199" cy="683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</a:pPr>
            <a:r>
              <a:rPr lang="en-US" sz="3600" b="1" dirty="0" err="1">
                <a:solidFill>
                  <a:srgbClr val="C0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Bên</a:t>
            </a:r>
            <a:r>
              <a:rPr lang="en-US" sz="3600" b="1" dirty="0">
                <a:solidFill>
                  <a:srgbClr val="C0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trong</a:t>
            </a:r>
            <a:r>
              <a:rPr lang="en-US" sz="3600" b="1" dirty="0">
                <a:solidFill>
                  <a:srgbClr val="C0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rgbClr val="C0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có</a:t>
            </a:r>
            <a:endParaRPr lang="vi-VN" sz="3600" b="1" dirty="0">
              <a:solidFill>
                <a:srgbClr val="C00000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26" name="TextBox1" r:id="rId2" imgW="4572000" imgH="5438880"/>
        </mc:Choice>
        <mc:Fallback>
          <p:control name="TextBox1" r:id="rId2" imgW="4572000" imgH="5438880">
            <p:pic>
              <p:nvPicPr>
                <p:cNvPr id="7" name="TextBox1">
                  <a:extLst>
                    <a:ext uri="{FF2B5EF4-FFF2-40B4-BE49-F238E27FC236}">
                      <a16:creationId xmlns:a16="http://schemas.microsoft.com/office/drawing/2014/main" xmlns="" id="{82ACF353-E154-5FB0-9ECF-7840CE479104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052513" y="2794000"/>
                  <a:ext cx="4572000" cy="5435600"/>
                </a:xfrm>
                <a:prstGeom prst="rect">
                  <a:avLst/>
                </a:prstGeom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027" name="TextBox2" r:id="rId3" imgW="9487080" imgH="5438880"/>
        </mc:Choice>
        <mc:Fallback>
          <p:control name="TextBox2" r:id="rId3" imgW="9487080" imgH="5438880">
            <p:pic>
              <p:nvPicPr>
                <p:cNvPr id="8" name="TextBox2">
                  <a:extLst>
                    <a:ext uri="{FF2B5EF4-FFF2-40B4-BE49-F238E27FC236}">
                      <a16:creationId xmlns:a16="http://schemas.microsoft.com/office/drawing/2014/main" xmlns="" id="{6EB6EAD0-D077-AB95-443E-1A6D86C7E842}"/>
                    </a:ext>
                  </a:extLst>
                </p:cNvPr>
                <p:cNvPicPr>
                  <a:picLocks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5738017" y="2794000"/>
                  <a:ext cx="9486107" cy="5435600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344767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D28DAB6-9639-5BCC-28AC-32EA385EDD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919" y="3690035"/>
            <a:ext cx="7909229" cy="176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22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xmlns="" id="{7ECBA172-69DC-D438-10B4-797FB3CB12C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6750" y="3402496"/>
            <a:ext cx="5066936" cy="5066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AF8FBD32-E4DE-4042-AE63-85A189E5843D}"/>
              </a:ext>
            </a:extLst>
          </p:cNvPr>
          <p:cNvSpPr/>
          <p:nvPr/>
        </p:nvSpPr>
        <p:spPr>
          <a:xfrm>
            <a:off x="9052719" y="1066800"/>
            <a:ext cx="6248400" cy="3166824"/>
          </a:xfrm>
          <a:prstGeom prst="wedgeRoundRectCallout">
            <a:avLst>
              <a:gd name="adj1" fmla="val -49111"/>
              <a:gd name="adj2" fmla="val 66831"/>
              <a:gd name="adj3" fmla="val 16667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nl-NL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 thường có vỏ quả, thịt quả và hạt. Các loại quả có hình dạng, kích thước, màu sắc,...khác nhau.</a:t>
            </a:r>
            <a:endParaRPr lang="vi-VN" sz="60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5" name="Hình ảnh 4">
            <a:extLst>
              <a:ext uri="{FF2B5EF4-FFF2-40B4-BE49-F238E27FC236}">
                <a16:creationId xmlns:a16="http://schemas.microsoft.com/office/drawing/2014/main" xmlns="" id="{63B35025-5F09-AEB6-8EAE-D094BA0E13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0318" y="674568"/>
            <a:ext cx="5334000" cy="4496951"/>
          </a:xfrm>
          <a:prstGeom prst="rect">
            <a:avLst/>
          </a:prstGeom>
        </p:spPr>
      </p:pic>
      <p:pic>
        <p:nvPicPr>
          <p:cNvPr id="6" name="Hình ảnh 5">
            <a:extLst>
              <a:ext uri="{FF2B5EF4-FFF2-40B4-BE49-F238E27FC236}">
                <a16:creationId xmlns:a16="http://schemas.microsoft.com/office/drawing/2014/main" xmlns="" id="{775F64EE-F2C0-E453-7E74-0CAEE5B9674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12" t="58333" r="56084" b="6252"/>
          <a:stretch/>
        </p:blipFill>
        <p:spPr>
          <a:xfrm>
            <a:off x="1280318" y="5516730"/>
            <a:ext cx="2971800" cy="2560599"/>
          </a:xfrm>
          <a:prstGeom prst="rect">
            <a:avLst/>
          </a:prstGeom>
        </p:spPr>
      </p:pic>
      <p:pic>
        <p:nvPicPr>
          <p:cNvPr id="7" name="Hình ảnh 6">
            <a:extLst>
              <a:ext uri="{FF2B5EF4-FFF2-40B4-BE49-F238E27FC236}">
                <a16:creationId xmlns:a16="http://schemas.microsoft.com/office/drawing/2014/main" xmlns="" id="{0CF8480B-0886-26A3-A5E7-54E21FA48F2C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41" t="59162" r="36522" b="5423"/>
          <a:stretch/>
        </p:blipFill>
        <p:spPr>
          <a:xfrm>
            <a:off x="4404519" y="5516730"/>
            <a:ext cx="2819399" cy="2560599"/>
          </a:xfrm>
          <a:prstGeom prst="rect">
            <a:avLst/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xmlns="" id="{8F5E8FDE-1622-E6E5-6901-1ECD564300DF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077" t="58385" r="17186" b="6200"/>
          <a:stretch/>
        </p:blipFill>
        <p:spPr>
          <a:xfrm>
            <a:off x="9223986" y="5516601"/>
            <a:ext cx="2819399" cy="2560599"/>
          </a:xfrm>
          <a:prstGeom prst="rect">
            <a:avLst/>
          </a:prstGeom>
        </p:spPr>
      </p:pic>
      <p:grpSp>
        <p:nvGrpSpPr>
          <p:cNvPr id="13" name="Nhóm 12">
            <a:extLst>
              <a:ext uri="{FF2B5EF4-FFF2-40B4-BE49-F238E27FC236}">
                <a16:creationId xmlns:a16="http://schemas.microsoft.com/office/drawing/2014/main" xmlns="" id="{3F4157E9-D687-0419-A0D4-1EB284B4BB52}"/>
              </a:ext>
            </a:extLst>
          </p:cNvPr>
          <p:cNvGrpSpPr/>
          <p:nvPr/>
        </p:nvGrpSpPr>
        <p:grpSpPr>
          <a:xfrm>
            <a:off x="12249333" y="5675342"/>
            <a:ext cx="3131773" cy="2514908"/>
            <a:chOff x="12249333" y="5675342"/>
            <a:chExt cx="3131773" cy="2514908"/>
          </a:xfrm>
        </p:grpSpPr>
        <p:pic>
          <p:nvPicPr>
            <p:cNvPr id="11" name="Picture 4" descr="3230208776_6fdf890c38">
              <a:extLst>
                <a:ext uri="{FF2B5EF4-FFF2-40B4-BE49-F238E27FC236}">
                  <a16:creationId xmlns:a16="http://schemas.microsoft.com/office/drawing/2014/main" xmlns="" id="{98871D43-76B6-ADF0-8418-98B88B8F4FB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249333" y="5675342"/>
              <a:ext cx="3051786" cy="1899057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12" name="Text Box 13">
              <a:extLst>
                <a:ext uri="{FF2B5EF4-FFF2-40B4-BE49-F238E27FC236}">
                  <a16:creationId xmlns:a16="http://schemas.microsoft.com/office/drawing/2014/main" xmlns="" id="{D848F087-C81E-1782-42BF-337D611945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2329319" y="7543919"/>
              <a:ext cx="3051787" cy="6463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algn="ctr" eaLnBrk="1" hangingPunct="1"/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Quả</a:t>
              </a:r>
              <a:r>
                <a:rPr lang="en-US" sz="36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36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hồng</a:t>
              </a:r>
              <a:endParaRPr lang="en-US" sz="36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755528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6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ình ảnh 1">
            <a:extLst>
              <a:ext uri="{FF2B5EF4-FFF2-40B4-BE49-F238E27FC236}">
                <a16:creationId xmlns:a16="http://schemas.microsoft.com/office/drawing/2014/main" xmlns="" id="{509C2504-62D2-5D75-1AC6-858A9AE2B6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3919" y="2133600"/>
            <a:ext cx="7590178" cy="5797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387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Hình ảnh 4" descr="Ảnh có chứa văn bản, cây&#10;&#10;Mô tả được tạo tự động">
            <a:extLst>
              <a:ext uri="{FF2B5EF4-FFF2-40B4-BE49-F238E27FC236}">
                <a16:creationId xmlns:a16="http://schemas.microsoft.com/office/drawing/2014/main" xmlns="" id="{87D484BB-CD51-B015-D30F-19E39A9DC9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6" t="27272" r="8103" b="4551"/>
          <a:stretch/>
        </p:blipFill>
        <p:spPr>
          <a:xfrm>
            <a:off x="746916" y="1476064"/>
            <a:ext cx="14774208" cy="4924736"/>
          </a:xfrm>
          <a:prstGeom prst="rect">
            <a:avLst/>
          </a:prstGeom>
        </p:spPr>
      </p:pic>
      <p:sp>
        <p:nvSpPr>
          <p:cNvPr id="6" name="Rectangle 4">
            <a:extLst>
              <a:ext uri="{FF2B5EF4-FFF2-40B4-BE49-F238E27FC236}">
                <a16:creationId xmlns:a16="http://schemas.microsoft.com/office/drawing/2014/main" xmlns="" id="{2D882B7A-3058-9352-C263-DB6C1204C4C3}"/>
              </a:ext>
            </a:extLst>
          </p:cNvPr>
          <p:cNvSpPr/>
          <p:nvPr/>
        </p:nvSpPr>
        <p:spPr>
          <a:xfrm>
            <a:off x="1051720" y="762000"/>
            <a:ext cx="14249400" cy="683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Mô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tả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quá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trình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hạt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trở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thành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cây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cà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chua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có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chín</a:t>
            </a:r>
            <a:r>
              <a:rPr lang="en-US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  <a:endParaRPr lang="vi-VN" sz="3600" b="1" dirty="0">
              <a:solidFill>
                <a:schemeClr val="accent6">
                  <a:lumMod val="75000"/>
                </a:schemeClr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7" name="Hình ảnh 6">
            <a:extLst>
              <a:ext uri="{FF2B5EF4-FFF2-40B4-BE49-F238E27FC236}">
                <a16:creationId xmlns:a16="http://schemas.microsoft.com/office/drawing/2014/main" xmlns="" id="{8F3B3464-408C-DB5B-CF5A-12C27F902DF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67"/>
          <a:stretch/>
        </p:blipFill>
        <p:spPr>
          <a:xfrm>
            <a:off x="1204119" y="5982484"/>
            <a:ext cx="4114800" cy="316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29316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0133003-725B-34F4-6766-F79085252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265" y="1605554"/>
            <a:ext cx="8001000" cy="5932891"/>
          </a:xfrm>
          <a:prstGeom prst="rect">
            <a:avLst/>
          </a:prstGeom>
        </p:spPr>
      </p:pic>
      <p:pic>
        <p:nvPicPr>
          <p:cNvPr id="3" name="图片 7">
            <a:extLst>
              <a:ext uri="{FF2B5EF4-FFF2-40B4-BE49-F238E27FC236}">
                <a16:creationId xmlns:a16="http://schemas.microsoft.com/office/drawing/2014/main" xmlns="" id="{33201B8C-BD9A-32B9-74AD-9DA6D52C82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036" y="0"/>
            <a:ext cx="3889284" cy="5049136"/>
          </a:xfrm>
          <a:prstGeom prst="rect">
            <a:avLst/>
          </a:prstGeom>
        </p:spPr>
      </p:pic>
      <p:pic>
        <p:nvPicPr>
          <p:cNvPr id="4" name="图片 9">
            <a:extLst>
              <a:ext uri="{FF2B5EF4-FFF2-40B4-BE49-F238E27FC236}">
                <a16:creationId xmlns:a16="http://schemas.microsoft.com/office/drawing/2014/main" xmlns="" id="{69145CDF-606D-1AB1-2F81-C6AB553F4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4334934"/>
            <a:ext cx="5367081" cy="4867388"/>
          </a:xfrm>
          <a:prstGeom prst="rect">
            <a:avLst/>
          </a:prstGeom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xmlns="" id="{CBDCF1FD-6399-F40A-5665-5FEF189BC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5" y="1034"/>
            <a:ext cx="2790260" cy="2507844"/>
          </a:xfrm>
          <a:prstGeom prst="rect">
            <a:avLst/>
          </a:prstGeom>
        </p:spPr>
      </p:pic>
      <p:pic>
        <p:nvPicPr>
          <p:cNvPr id="6" name="图片 17">
            <a:extLst>
              <a:ext uri="{FF2B5EF4-FFF2-40B4-BE49-F238E27FC236}">
                <a16:creationId xmlns:a16="http://schemas.microsoft.com/office/drawing/2014/main" xmlns="" id="{25344560-1C44-C0C4-1B2F-DDB85F4961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319" y="2640224"/>
            <a:ext cx="8128001" cy="650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5086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Hình ảnh 6" descr="Ảnh có chứa văn bản, cây&#10;&#10;Mô tả được tạo tự động">
            <a:extLst>
              <a:ext uri="{FF2B5EF4-FFF2-40B4-BE49-F238E27FC236}">
                <a16:creationId xmlns:a16="http://schemas.microsoft.com/office/drawing/2014/main" xmlns="" id="{8EDE41FC-4FD2-63F5-A056-6C813679986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6" t="35320" r="76701" b="4551"/>
          <a:stretch/>
        </p:blipFill>
        <p:spPr>
          <a:xfrm>
            <a:off x="2956719" y="609600"/>
            <a:ext cx="3581400" cy="7851519"/>
          </a:xfrm>
          <a:custGeom>
            <a:avLst/>
            <a:gdLst>
              <a:gd name="connsiteX0" fmla="*/ 0 w 3352803"/>
              <a:gd name="connsiteY0" fmla="*/ 0 h 7350365"/>
              <a:gd name="connsiteX1" fmla="*/ 3352803 w 3352803"/>
              <a:gd name="connsiteY1" fmla="*/ 0 h 7350365"/>
              <a:gd name="connsiteX2" fmla="*/ 3352803 w 3352803"/>
              <a:gd name="connsiteY2" fmla="*/ 1437142 h 7350365"/>
              <a:gd name="connsiteX3" fmla="*/ 3341387 w 3352803"/>
              <a:gd name="connsiteY3" fmla="*/ 1424228 h 7350365"/>
              <a:gd name="connsiteX4" fmla="*/ 3310926 w 3352803"/>
              <a:gd name="connsiteY4" fmla="*/ 1413604 h 7350365"/>
              <a:gd name="connsiteX5" fmla="*/ 3290795 w 3352803"/>
              <a:gd name="connsiteY5" fmla="*/ 1416057 h 7350365"/>
              <a:gd name="connsiteX6" fmla="*/ 3322161 w 3352803"/>
              <a:gd name="connsiteY6" fmla="*/ 1373943 h 7350365"/>
              <a:gd name="connsiteX7" fmla="*/ 3278556 w 3352803"/>
              <a:gd name="connsiteY7" fmla="*/ 1417548 h 7350365"/>
              <a:gd name="connsiteX8" fmla="*/ 3261201 w 3352803"/>
              <a:gd name="connsiteY8" fmla="*/ 1419663 h 7350365"/>
              <a:gd name="connsiteX9" fmla="*/ 3230721 w 3352803"/>
              <a:gd name="connsiteY9" fmla="*/ 1465383 h 7350365"/>
              <a:gd name="connsiteX10" fmla="*/ 3278556 w 3352803"/>
              <a:gd name="connsiteY10" fmla="*/ 1417548 h 7350365"/>
              <a:gd name="connsiteX11" fmla="*/ 3290795 w 3352803"/>
              <a:gd name="connsiteY11" fmla="*/ 1416057 h 7350365"/>
              <a:gd name="connsiteX12" fmla="*/ 3240986 w 3352803"/>
              <a:gd name="connsiteY12" fmla="*/ 1482932 h 7350365"/>
              <a:gd name="connsiteX13" fmla="*/ 3154521 w 3352803"/>
              <a:gd name="connsiteY13" fmla="*/ 1587303 h 7350365"/>
              <a:gd name="connsiteX14" fmla="*/ 2666841 w 3352803"/>
              <a:gd name="connsiteY14" fmla="*/ 1998783 h 7350365"/>
              <a:gd name="connsiteX15" fmla="*/ 2560161 w 3352803"/>
              <a:gd name="connsiteY15" fmla="*/ 2059743 h 7350365"/>
              <a:gd name="connsiteX16" fmla="*/ 2392521 w 3352803"/>
              <a:gd name="connsiteY16" fmla="*/ 2273103 h 7350365"/>
              <a:gd name="connsiteX17" fmla="*/ 2331561 w 3352803"/>
              <a:gd name="connsiteY17" fmla="*/ 2516943 h 7350365"/>
              <a:gd name="connsiteX18" fmla="*/ 2392521 w 3352803"/>
              <a:gd name="connsiteY18" fmla="*/ 2943663 h 7350365"/>
              <a:gd name="connsiteX19" fmla="*/ 2453481 w 3352803"/>
              <a:gd name="connsiteY19" fmla="*/ 3248463 h 7350365"/>
              <a:gd name="connsiteX20" fmla="*/ 2468721 w 3352803"/>
              <a:gd name="connsiteY20" fmla="*/ 3355143 h 7350365"/>
              <a:gd name="connsiteX21" fmla="*/ 2453481 w 3352803"/>
              <a:gd name="connsiteY21" fmla="*/ 3568503 h 7350365"/>
              <a:gd name="connsiteX22" fmla="*/ 2423001 w 3352803"/>
              <a:gd name="connsiteY22" fmla="*/ 3736143 h 7350365"/>
              <a:gd name="connsiteX23" fmla="*/ 2407761 w 3352803"/>
              <a:gd name="connsiteY23" fmla="*/ 4025703 h 7350365"/>
              <a:gd name="connsiteX24" fmla="*/ 2392521 w 3352803"/>
              <a:gd name="connsiteY24" fmla="*/ 4101903 h 7350365"/>
              <a:gd name="connsiteX25" fmla="*/ 2346801 w 3352803"/>
              <a:gd name="connsiteY25" fmla="*/ 4437183 h 7350365"/>
              <a:gd name="connsiteX26" fmla="*/ 2331561 w 3352803"/>
              <a:gd name="connsiteY26" fmla="*/ 4543863 h 7350365"/>
              <a:gd name="connsiteX27" fmla="*/ 2301081 w 3352803"/>
              <a:gd name="connsiteY27" fmla="*/ 4681023 h 7350365"/>
              <a:gd name="connsiteX28" fmla="*/ 2285841 w 3352803"/>
              <a:gd name="connsiteY28" fmla="*/ 4879143 h 7350365"/>
              <a:gd name="connsiteX29" fmla="*/ 2255361 w 3352803"/>
              <a:gd name="connsiteY29" fmla="*/ 4985823 h 7350365"/>
              <a:gd name="connsiteX30" fmla="*/ 2240121 w 3352803"/>
              <a:gd name="connsiteY30" fmla="*/ 5153463 h 7350365"/>
              <a:gd name="connsiteX31" fmla="*/ 2194401 w 3352803"/>
              <a:gd name="connsiteY31" fmla="*/ 5336343 h 7350365"/>
              <a:gd name="connsiteX32" fmla="*/ 2163921 w 3352803"/>
              <a:gd name="connsiteY32" fmla="*/ 5473503 h 7350365"/>
              <a:gd name="connsiteX33" fmla="*/ 2118201 w 3352803"/>
              <a:gd name="connsiteY33" fmla="*/ 5778303 h 7350365"/>
              <a:gd name="connsiteX34" fmla="*/ 2102961 w 3352803"/>
              <a:gd name="connsiteY34" fmla="*/ 5915463 h 7350365"/>
              <a:gd name="connsiteX35" fmla="*/ 2057241 w 3352803"/>
              <a:gd name="connsiteY35" fmla="*/ 6052623 h 7350365"/>
              <a:gd name="connsiteX36" fmla="*/ 2042001 w 3352803"/>
              <a:gd name="connsiteY36" fmla="*/ 6159303 h 7350365"/>
              <a:gd name="connsiteX37" fmla="*/ 1996281 w 3352803"/>
              <a:gd name="connsiteY37" fmla="*/ 6387903 h 7350365"/>
              <a:gd name="connsiteX38" fmla="*/ 1981041 w 3352803"/>
              <a:gd name="connsiteY38" fmla="*/ 6631743 h 7350365"/>
              <a:gd name="connsiteX39" fmla="*/ 1965801 w 3352803"/>
              <a:gd name="connsiteY39" fmla="*/ 6692703 h 7350365"/>
              <a:gd name="connsiteX40" fmla="*/ 2026761 w 3352803"/>
              <a:gd name="connsiteY40" fmla="*/ 6906063 h 7350365"/>
              <a:gd name="connsiteX41" fmla="*/ 2087721 w 3352803"/>
              <a:gd name="connsiteY41" fmla="*/ 6936543 h 7350365"/>
              <a:gd name="connsiteX42" fmla="*/ 2179161 w 3352803"/>
              <a:gd name="connsiteY42" fmla="*/ 6997503 h 7350365"/>
              <a:gd name="connsiteX43" fmla="*/ 2224881 w 3352803"/>
              <a:gd name="connsiteY43" fmla="*/ 7012743 h 7350365"/>
              <a:gd name="connsiteX44" fmla="*/ 2301081 w 3352803"/>
              <a:gd name="connsiteY44" fmla="*/ 7058463 h 7350365"/>
              <a:gd name="connsiteX45" fmla="*/ 2483961 w 3352803"/>
              <a:gd name="connsiteY45" fmla="*/ 7119423 h 7350365"/>
              <a:gd name="connsiteX46" fmla="*/ 2788761 w 3352803"/>
              <a:gd name="connsiteY46" fmla="*/ 7027983 h 7350365"/>
              <a:gd name="connsiteX47" fmla="*/ 2986881 w 3352803"/>
              <a:gd name="connsiteY47" fmla="*/ 6875583 h 7350365"/>
              <a:gd name="connsiteX48" fmla="*/ 3093561 w 3352803"/>
              <a:gd name="connsiteY48" fmla="*/ 6707943 h 7350365"/>
              <a:gd name="connsiteX49" fmla="*/ 3200241 w 3352803"/>
              <a:gd name="connsiteY49" fmla="*/ 6570783 h 7350365"/>
              <a:gd name="connsiteX50" fmla="*/ 3230721 w 3352803"/>
              <a:gd name="connsiteY50" fmla="*/ 6479343 h 7350365"/>
              <a:gd name="connsiteX51" fmla="*/ 3322161 w 3352803"/>
              <a:gd name="connsiteY51" fmla="*/ 6220263 h 7350365"/>
              <a:gd name="connsiteX52" fmla="*/ 3344961 w 3352803"/>
              <a:gd name="connsiteY52" fmla="*/ 6173549 h 7350365"/>
              <a:gd name="connsiteX53" fmla="*/ 3352803 w 3352803"/>
              <a:gd name="connsiteY53" fmla="*/ 6157709 h 7350365"/>
              <a:gd name="connsiteX54" fmla="*/ 3352803 w 3352803"/>
              <a:gd name="connsiteY54" fmla="*/ 7350365 h 7350365"/>
              <a:gd name="connsiteX55" fmla="*/ 0 w 3352803"/>
              <a:gd name="connsiteY55" fmla="*/ 7350365 h 7350365"/>
              <a:gd name="connsiteX56" fmla="*/ 0 w 3352803"/>
              <a:gd name="connsiteY56" fmla="*/ 0 h 735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352803" h="7350365">
                <a:moveTo>
                  <a:pt x="0" y="0"/>
                </a:moveTo>
                <a:lnTo>
                  <a:pt x="3352803" y="0"/>
                </a:lnTo>
                <a:lnTo>
                  <a:pt x="3352803" y="1437142"/>
                </a:lnTo>
                <a:lnTo>
                  <a:pt x="3341387" y="1424228"/>
                </a:lnTo>
                <a:cubicBezTo>
                  <a:pt x="3333372" y="1418320"/>
                  <a:pt x="3323755" y="1414571"/>
                  <a:pt x="3310926" y="1413604"/>
                </a:cubicBezTo>
                <a:lnTo>
                  <a:pt x="3290795" y="1416057"/>
                </a:lnTo>
                <a:lnTo>
                  <a:pt x="3322161" y="1373943"/>
                </a:lnTo>
                <a:lnTo>
                  <a:pt x="3278556" y="1417548"/>
                </a:lnTo>
                <a:lnTo>
                  <a:pt x="3261201" y="1419663"/>
                </a:lnTo>
                <a:cubicBezTo>
                  <a:pt x="3243432" y="1424105"/>
                  <a:pt x="3217769" y="1452431"/>
                  <a:pt x="3230721" y="1465383"/>
                </a:cubicBezTo>
                <a:lnTo>
                  <a:pt x="3278556" y="1417548"/>
                </a:lnTo>
                <a:lnTo>
                  <a:pt x="3290795" y="1416057"/>
                </a:lnTo>
                <a:lnTo>
                  <a:pt x="3240986" y="1482932"/>
                </a:lnTo>
                <a:cubicBezTo>
                  <a:pt x="3213927" y="1519262"/>
                  <a:pt x="3185987" y="1554822"/>
                  <a:pt x="3154521" y="1587303"/>
                </a:cubicBezTo>
                <a:cubicBezTo>
                  <a:pt x="3029517" y="1716339"/>
                  <a:pt x="2827266" y="1889018"/>
                  <a:pt x="2666841" y="1998783"/>
                </a:cubicBezTo>
                <a:cubicBezTo>
                  <a:pt x="2633039" y="2021910"/>
                  <a:pt x="2595721" y="2039423"/>
                  <a:pt x="2560161" y="2059743"/>
                </a:cubicBezTo>
                <a:cubicBezTo>
                  <a:pt x="2524137" y="2101771"/>
                  <a:pt x="2417702" y="2219593"/>
                  <a:pt x="2392521" y="2273103"/>
                </a:cubicBezTo>
                <a:cubicBezTo>
                  <a:pt x="2354947" y="2352947"/>
                  <a:pt x="2345601" y="2432705"/>
                  <a:pt x="2331561" y="2516943"/>
                </a:cubicBezTo>
                <a:cubicBezTo>
                  <a:pt x="2351881" y="2659183"/>
                  <a:pt x="2370673" y="2801650"/>
                  <a:pt x="2392521" y="2943663"/>
                </a:cubicBezTo>
                <a:cubicBezTo>
                  <a:pt x="2435146" y="3220727"/>
                  <a:pt x="2407574" y="3003625"/>
                  <a:pt x="2453481" y="3248463"/>
                </a:cubicBezTo>
                <a:cubicBezTo>
                  <a:pt x="2460101" y="3283769"/>
                  <a:pt x="2463641" y="3319583"/>
                  <a:pt x="2468721" y="3355143"/>
                </a:cubicBezTo>
                <a:cubicBezTo>
                  <a:pt x="2463641" y="3426263"/>
                  <a:pt x="2461976" y="3497710"/>
                  <a:pt x="2453481" y="3568503"/>
                </a:cubicBezTo>
                <a:cubicBezTo>
                  <a:pt x="2446714" y="3624895"/>
                  <a:pt x="2428652" y="3679629"/>
                  <a:pt x="2423001" y="3736143"/>
                </a:cubicBezTo>
                <a:cubicBezTo>
                  <a:pt x="2413384" y="3832317"/>
                  <a:pt x="2415788" y="3929383"/>
                  <a:pt x="2407761" y="4025703"/>
                </a:cubicBezTo>
                <a:cubicBezTo>
                  <a:pt x="2405610" y="4051517"/>
                  <a:pt x="2396317" y="4076280"/>
                  <a:pt x="2392521" y="4101903"/>
                </a:cubicBezTo>
                <a:cubicBezTo>
                  <a:pt x="2375991" y="4213480"/>
                  <a:pt x="2362213" y="4325447"/>
                  <a:pt x="2346801" y="4437183"/>
                </a:cubicBezTo>
                <a:cubicBezTo>
                  <a:pt x="2341893" y="4472767"/>
                  <a:pt x="2339353" y="4508797"/>
                  <a:pt x="2331561" y="4543863"/>
                </a:cubicBezTo>
                <a:lnTo>
                  <a:pt x="2301081" y="4681023"/>
                </a:lnTo>
                <a:cubicBezTo>
                  <a:pt x="2296001" y="4747063"/>
                  <a:pt x="2295666" y="4813641"/>
                  <a:pt x="2285841" y="4879143"/>
                </a:cubicBezTo>
                <a:cubicBezTo>
                  <a:pt x="2280355" y="4915717"/>
                  <a:pt x="2261441" y="4949343"/>
                  <a:pt x="2255361" y="4985823"/>
                </a:cubicBezTo>
                <a:cubicBezTo>
                  <a:pt x="2246137" y="5041170"/>
                  <a:pt x="2247081" y="5097786"/>
                  <a:pt x="2240121" y="5153463"/>
                </a:cubicBezTo>
                <a:cubicBezTo>
                  <a:pt x="2231206" y="5224781"/>
                  <a:pt x="2212611" y="5263503"/>
                  <a:pt x="2194401" y="5336343"/>
                </a:cubicBezTo>
                <a:cubicBezTo>
                  <a:pt x="2183042" y="5381780"/>
                  <a:pt x="2174081" y="5427783"/>
                  <a:pt x="2163921" y="5473503"/>
                </a:cubicBezTo>
                <a:cubicBezTo>
                  <a:pt x="2129016" y="5822558"/>
                  <a:pt x="2173418" y="5428596"/>
                  <a:pt x="2118201" y="5778303"/>
                </a:cubicBezTo>
                <a:cubicBezTo>
                  <a:pt x="2111027" y="5823741"/>
                  <a:pt x="2109956" y="5869997"/>
                  <a:pt x="2102961" y="5915463"/>
                </a:cubicBezTo>
                <a:cubicBezTo>
                  <a:pt x="2094758" y="5968783"/>
                  <a:pt x="2077643" y="6001618"/>
                  <a:pt x="2057241" y="6052623"/>
                </a:cubicBezTo>
                <a:cubicBezTo>
                  <a:pt x="2052161" y="6088183"/>
                  <a:pt x="2048427" y="6123961"/>
                  <a:pt x="2042001" y="6159303"/>
                </a:cubicBezTo>
                <a:cubicBezTo>
                  <a:pt x="2028100" y="6235759"/>
                  <a:pt x="1996281" y="6387903"/>
                  <a:pt x="1996281" y="6387903"/>
                </a:cubicBezTo>
                <a:cubicBezTo>
                  <a:pt x="1991201" y="6469183"/>
                  <a:pt x="1989144" y="6550709"/>
                  <a:pt x="1981041" y="6631743"/>
                </a:cubicBezTo>
                <a:cubicBezTo>
                  <a:pt x="1978957" y="6652584"/>
                  <a:pt x="1965801" y="6671758"/>
                  <a:pt x="1965801" y="6692703"/>
                </a:cubicBezTo>
                <a:cubicBezTo>
                  <a:pt x="1965801" y="6768953"/>
                  <a:pt x="1969293" y="6848595"/>
                  <a:pt x="2026761" y="6906063"/>
                </a:cubicBezTo>
                <a:cubicBezTo>
                  <a:pt x="2042825" y="6922127"/>
                  <a:pt x="2068240" y="6924854"/>
                  <a:pt x="2087721" y="6936543"/>
                </a:cubicBezTo>
                <a:cubicBezTo>
                  <a:pt x="2119133" y="6955390"/>
                  <a:pt x="2147139" y="6979713"/>
                  <a:pt x="2179161" y="6997503"/>
                </a:cubicBezTo>
                <a:cubicBezTo>
                  <a:pt x="2193204" y="7005305"/>
                  <a:pt x="2210513" y="7005559"/>
                  <a:pt x="2224881" y="7012743"/>
                </a:cubicBezTo>
                <a:cubicBezTo>
                  <a:pt x="2251375" y="7025990"/>
                  <a:pt x="2273691" y="7047185"/>
                  <a:pt x="2301081" y="7058463"/>
                </a:cubicBezTo>
                <a:cubicBezTo>
                  <a:pt x="2360498" y="7082929"/>
                  <a:pt x="2483961" y="7119423"/>
                  <a:pt x="2483961" y="7119423"/>
                </a:cubicBezTo>
                <a:cubicBezTo>
                  <a:pt x="2631322" y="7094863"/>
                  <a:pt x="2670630" y="7106737"/>
                  <a:pt x="2788761" y="7027983"/>
                </a:cubicBezTo>
                <a:cubicBezTo>
                  <a:pt x="2858086" y="6981766"/>
                  <a:pt x="2986881" y="6875583"/>
                  <a:pt x="2986881" y="6875583"/>
                </a:cubicBezTo>
                <a:cubicBezTo>
                  <a:pt x="3022441" y="6819703"/>
                  <a:pt x="3055578" y="6762205"/>
                  <a:pt x="3093561" y="6707943"/>
                </a:cubicBezTo>
                <a:cubicBezTo>
                  <a:pt x="3126776" y="6660492"/>
                  <a:pt x="3170441" y="6620450"/>
                  <a:pt x="3200241" y="6570783"/>
                </a:cubicBezTo>
                <a:cubicBezTo>
                  <a:pt x="3216771" y="6543233"/>
                  <a:pt x="3221138" y="6510009"/>
                  <a:pt x="3230721" y="6479343"/>
                </a:cubicBezTo>
                <a:cubicBezTo>
                  <a:pt x="3273081" y="6343791"/>
                  <a:pt x="3266109" y="6336371"/>
                  <a:pt x="3322161" y="6220263"/>
                </a:cubicBezTo>
                <a:cubicBezTo>
                  <a:pt x="3328952" y="6206198"/>
                  <a:pt x="3336664" y="6190410"/>
                  <a:pt x="3344961" y="6173549"/>
                </a:cubicBezTo>
                <a:lnTo>
                  <a:pt x="3352803" y="6157709"/>
                </a:lnTo>
                <a:lnTo>
                  <a:pt x="3352803" y="7350365"/>
                </a:lnTo>
                <a:lnTo>
                  <a:pt x="0" y="735036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97661938-3ED0-198B-B7EC-C4B1A1E7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681" y="4419600"/>
            <a:ext cx="4495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72E8F6A1-777A-0E7C-A4DF-51BF6904208C}"/>
              </a:ext>
            </a:extLst>
          </p:cNvPr>
          <p:cNvSpPr txBox="1"/>
          <p:nvPr/>
        </p:nvSpPr>
        <p:spPr>
          <a:xfrm>
            <a:off x="8168958" y="3083932"/>
            <a:ext cx="6096000" cy="29761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nl-NL" sz="540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 1: Hạt cà chua được gieo xuống đất.</a:t>
            </a:r>
            <a:endParaRPr lang="en-US" sz="4400" dirty="0"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84230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, cây&#10;&#10;Mô tả được tạo tự động">
            <a:extLst>
              <a:ext uri="{FF2B5EF4-FFF2-40B4-BE49-F238E27FC236}">
                <a16:creationId xmlns:a16="http://schemas.microsoft.com/office/drawing/2014/main" xmlns="" id="{7A7126ED-6E78-5732-AA4C-4FEF5688C7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8" t="61274" r="67679" b="6608"/>
          <a:stretch/>
        </p:blipFill>
        <p:spPr>
          <a:xfrm>
            <a:off x="2301558" y="1136555"/>
            <a:ext cx="5867400" cy="6870889"/>
          </a:xfrm>
          <a:custGeom>
            <a:avLst/>
            <a:gdLst>
              <a:gd name="connsiteX0" fmla="*/ 0 w 3352803"/>
              <a:gd name="connsiteY0" fmla="*/ 0 h 7350365"/>
              <a:gd name="connsiteX1" fmla="*/ 3352803 w 3352803"/>
              <a:gd name="connsiteY1" fmla="*/ 0 h 7350365"/>
              <a:gd name="connsiteX2" fmla="*/ 3352803 w 3352803"/>
              <a:gd name="connsiteY2" fmla="*/ 1437142 h 7350365"/>
              <a:gd name="connsiteX3" fmla="*/ 3341387 w 3352803"/>
              <a:gd name="connsiteY3" fmla="*/ 1424228 h 7350365"/>
              <a:gd name="connsiteX4" fmla="*/ 3310926 w 3352803"/>
              <a:gd name="connsiteY4" fmla="*/ 1413604 h 7350365"/>
              <a:gd name="connsiteX5" fmla="*/ 3290795 w 3352803"/>
              <a:gd name="connsiteY5" fmla="*/ 1416057 h 7350365"/>
              <a:gd name="connsiteX6" fmla="*/ 3322161 w 3352803"/>
              <a:gd name="connsiteY6" fmla="*/ 1373943 h 7350365"/>
              <a:gd name="connsiteX7" fmla="*/ 3278556 w 3352803"/>
              <a:gd name="connsiteY7" fmla="*/ 1417548 h 7350365"/>
              <a:gd name="connsiteX8" fmla="*/ 3261201 w 3352803"/>
              <a:gd name="connsiteY8" fmla="*/ 1419663 h 7350365"/>
              <a:gd name="connsiteX9" fmla="*/ 3230721 w 3352803"/>
              <a:gd name="connsiteY9" fmla="*/ 1465383 h 7350365"/>
              <a:gd name="connsiteX10" fmla="*/ 3278556 w 3352803"/>
              <a:gd name="connsiteY10" fmla="*/ 1417548 h 7350365"/>
              <a:gd name="connsiteX11" fmla="*/ 3290795 w 3352803"/>
              <a:gd name="connsiteY11" fmla="*/ 1416057 h 7350365"/>
              <a:gd name="connsiteX12" fmla="*/ 3240986 w 3352803"/>
              <a:gd name="connsiteY12" fmla="*/ 1482932 h 7350365"/>
              <a:gd name="connsiteX13" fmla="*/ 3154521 w 3352803"/>
              <a:gd name="connsiteY13" fmla="*/ 1587303 h 7350365"/>
              <a:gd name="connsiteX14" fmla="*/ 2666841 w 3352803"/>
              <a:gd name="connsiteY14" fmla="*/ 1998783 h 7350365"/>
              <a:gd name="connsiteX15" fmla="*/ 2560161 w 3352803"/>
              <a:gd name="connsiteY15" fmla="*/ 2059743 h 7350365"/>
              <a:gd name="connsiteX16" fmla="*/ 2392521 w 3352803"/>
              <a:gd name="connsiteY16" fmla="*/ 2273103 h 7350365"/>
              <a:gd name="connsiteX17" fmla="*/ 2331561 w 3352803"/>
              <a:gd name="connsiteY17" fmla="*/ 2516943 h 7350365"/>
              <a:gd name="connsiteX18" fmla="*/ 2392521 w 3352803"/>
              <a:gd name="connsiteY18" fmla="*/ 2943663 h 7350365"/>
              <a:gd name="connsiteX19" fmla="*/ 2453481 w 3352803"/>
              <a:gd name="connsiteY19" fmla="*/ 3248463 h 7350365"/>
              <a:gd name="connsiteX20" fmla="*/ 2468721 w 3352803"/>
              <a:gd name="connsiteY20" fmla="*/ 3355143 h 7350365"/>
              <a:gd name="connsiteX21" fmla="*/ 2453481 w 3352803"/>
              <a:gd name="connsiteY21" fmla="*/ 3568503 h 7350365"/>
              <a:gd name="connsiteX22" fmla="*/ 2423001 w 3352803"/>
              <a:gd name="connsiteY22" fmla="*/ 3736143 h 7350365"/>
              <a:gd name="connsiteX23" fmla="*/ 2407761 w 3352803"/>
              <a:gd name="connsiteY23" fmla="*/ 4025703 h 7350365"/>
              <a:gd name="connsiteX24" fmla="*/ 2392521 w 3352803"/>
              <a:gd name="connsiteY24" fmla="*/ 4101903 h 7350365"/>
              <a:gd name="connsiteX25" fmla="*/ 2346801 w 3352803"/>
              <a:gd name="connsiteY25" fmla="*/ 4437183 h 7350365"/>
              <a:gd name="connsiteX26" fmla="*/ 2331561 w 3352803"/>
              <a:gd name="connsiteY26" fmla="*/ 4543863 h 7350365"/>
              <a:gd name="connsiteX27" fmla="*/ 2301081 w 3352803"/>
              <a:gd name="connsiteY27" fmla="*/ 4681023 h 7350365"/>
              <a:gd name="connsiteX28" fmla="*/ 2285841 w 3352803"/>
              <a:gd name="connsiteY28" fmla="*/ 4879143 h 7350365"/>
              <a:gd name="connsiteX29" fmla="*/ 2255361 w 3352803"/>
              <a:gd name="connsiteY29" fmla="*/ 4985823 h 7350365"/>
              <a:gd name="connsiteX30" fmla="*/ 2240121 w 3352803"/>
              <a:gd name="connsiteY30" fmla="*/ 5153463 h 7350365"/>
              <a:gd name="connsiteX31" fmla="*/ 2194401 w 3352803"/>
              <a:gd name="connsiteY31" fmla="*/ 5336343 h 7350365"/>
              <a:gd name="connsiteX32" fmla="*/ 2163921 w 3352803"/>
              <a:gd name="connsiteY32" fmla="*/ 5473503 h 7350365"/>
              <a:gd name="connsiteX33" fmla="*/ 2118201 w 3352803"/>
              <a:gd name="connsiteY33" fmla="*/ 5778303 h 7350365"/>
              <a:gd name="connsiteX34" fmla="*/ 2102961 w 3352803"/>
              <a:gd name="connsiteY34" fmla="*/ 5915463 h 7350365"/>
              <a:gd name="connsiteX35" fmla="*/ 2057241 w 3352803"/>
              <a:gd name="connsiteY35" fmla="*/ 6052623 h 7350365"/>
              <a:gd name="connsiteX36" fmla="*/ 2042001 w 3352803"/>
              <a:gd name="connsiteY36" fmla="*/ 6159303 h 7350365"/>
              <a:gd name="connsiteX37" fmla="*/ 1996281 w 3352803"/>
              <a:gd name="connsiteY37" fmla="*/ 6387903 h 7350365"/>
              <a:gd name="connsiteX38" fmla="*/ 1981041 w 3352803"/>
              <a:gd name="connsiteY38" fmla="*/ 6631743 h 7350365"/>
              <a:gd name="connsiteX39" fmla="*/ 1965801 w 3352803"/>
              <a:gd name="connsiteY39" fmla="*/ 6692703 h 7350365"/>
              <a:gd name="connsiteX40" fmla="*/ 2026761 w 3352803"/>
              <a:gd name="connsiteY40" fmla="*/ 6906063 h 7350365"/>
              <a:gd name="connsiteX41" fmla="*/ 2087721 w 3352803"/>
              <a:gd name="connsiteY41" fmla="*/ 6936543 h 7350365"/>
              <a:gd name="connsiteX42" fmla="*/ 2179161 w 3352803"/>
              <a:gd name="connsiteY42" fmla="*/ 6997503 h 7350365"/>
              <a:gd name="connsiteX43" fmla="*/ 2224881 w 3352803"/>
              <a:gd name="connsiteY43" fmla="*/ 7012743 h 7350365"/>
              <a:gd name="connsiteX44" fmla="*/ 2301081 w 3352803"/>
              <a:gd name="connsiteY44" fmla="*/ 7058463 h 7350365"/>
              <a:gd name="connsiteX45" fmla="*/ 2483961 w 3352803"/>
              <a:gd name="connsiteY45" fmla="*/ 7119423 h 7350365"/>
              <a:gd name="connsiteX46" fmla="*/ 2788761 w 3352803"/>
              <a:gd name="connsiteY46" fmla="*/ 7027983 h 7350365"/>
              <a:gd name="connsiteX47" fmla="*/ 2986881 w 3352803"/>
              <a:gd name="connsiteY47" fmla="*/ 6875583 h 7350365"/>
              <a:gd name="connsiteX48" fmla="*/ 3093561 w 3352803"/>
              <a:gd name="connsiteY48" fmla="*/ 6707943 h 7350365"/>
              <a:gd name="connsiteX49" fmla="*/ 3200241 w 3352803"/>
              <a:gd name="connsiteY49" fmla="*/ 6570783 h 7350365"/>
              <a:gd name="connsiteX50" fmla="*/ 3230721 w 3352803"/>
              <a:gd name="connsiteY50" fmla="*/ 6479343 h 7350365"/>
              <a:gd name="connsiteX51" fmla="*/ 3322161 w 3352803"/>
              <a:gd name="connsiteY51" fmla="*/ 6220263 h 7350365"/>
              <a:gd name="connsiteX52" fmla="*/ 3344961 w 3352803"/>
              <a:gd name="connsiteY52" fmla="*/ 6173549 h 7350365"/>
              <a:gd name="connsiteX53" fmla="*/ 3352803 w 3352803"/>
              <a:gd name="connsiteY53" fmla="*/ 6157709 h 7350365"/>
              <a:gd name="connsiteX54" fmla="*/ 3352803 w 3352803"/>
              <a:gd name="connsiteY54" fmla="*/ 7350365 h 7350365"/>
              <a:gd name="connsiteX55" fmla="*/ 0 w 3352803"/>
              <a:gd name="connsiteY55" fmla="*/ 7350365 h 7350365"/>
              <a:gd name="connsiteX56" fmla="*/ 0 w 3352803"/>
              <a:gd name="connsiteY56" fmla="*/ 0 h 735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352803" h="7350365">
                <a:moveTo>
                  <a:pt x="0" y="0"/>
                </a:moveTo>
                <a:lnTo>
                  <a:pt x="3352803" y="0"/>
                </a:lnTo>
                <a:lnTo>
                  <a:pt x="3352803" y="1437142"/>
                </a:lnTo>
                <a:lnTo>
                  <a:pt x="3341387" y="1424228"/>
                </a:lnTo>
                <a:cubicBezTo>
                  <a:pt x="3333372" y="1418320"/>
                  <a:pt x="3323755" y="1414571"/>
                  <a:pt x="3310926" y="1413604"/>
                </a:cubicBezTo>
                <a:lnTo>
                  <a:pt x="3290795" y="1416057"/>
                </a:lnTo>
                <a:lnTo>
                  <a:pt x="3322161" y="1373943"/>
                </a:lnTo>
                <a:lnTo>
                  <a:pt x="3278556" y="1417548"/>
                </a:lnTo>
                <a:lnTo>
                  <a:pt x="3261201" y="1419663"/>
                </a:lnTo>
                <a:cubicBezTo>
                  <a:pt x="3243432" y="1424105"/>
                  <a:pt x="3217769" y="1452431"/>
                  <a:pt x="3230721" y="1465383"/>
                </a:cubicBezTo>
                <a:lnTo>
                  <a:pt x="3278556" y="1417548"/>
                </a:lnTo>
                <a:lnTo>
                  <a:pt x="3290795" y="1416057"/>
                </a:lnTo>
                <a:lnTo>
                  <a:pt x="3240986" y="1482932"/>
                </a:lnTo>
                <a:cubicBezTo>
                  <a:pt x="3213927" y="1519262"/>
                  <a:pt x="3185987" y="1554822"/>
                  <a:pt x="3154521" y="1587303"/>
                </a:cubicBezTo>
                <a:cubicBezTo>
                  <a:pt x="3029517" y="1716339"/>
                  <a:pt x="2827266" y="1889018"/>
                  <a:pt x="2666841" y="1998783"/>
                </a:cubicBezTo>
                <a:cubicBezTo>
                  <a:pt x="2633039" y="2021910"/>
                  <a:pt x="2595721" y="2039423"/>
                  <a:pt x="2560161" y="2059743"/>
                </a:cubicBezTo>
                <a:cubicBezTo>
                  <a:pt x="2524137" y="2101771"/>
                  <a:pt x="2417702" y="2219593"/>
                  <a:pt x="2392521" y="2273103"/>
                </a:cubicBezTo>
                <a:cubicBezTo>
                  <a:pt x="2354947" y="2352947"/>
                  <a:pt x="2345601" y="2432705"/>
                  <a:pt x="2331561" y="2516943"/>
                </a:cubicBezTo>
                <a:cubicBezTo>
                  <a:pt x="2351881" y="2659183"/>
                  <a:pt x="2370673" y="2801650"/>
                  <a:pt x="2392521" y="2943663"/>
                </a:cubicBezTo>
                <a:cubicBezTo>
                  <a:pt x="2435146" y="3220727"/>
                  <a:pt x="2407574" y="3003625"/>
                  <a:pt x="2453481" y="3248463"/>
                </a:cubicBezTo>
                <a:cubicBezTo>
                  <a:pt x="2460101" y="3283769"/>
                  <a:pt x="2463641" y="3319583"/>
                  <a:pt x="2468721" y="3355143"/>
                </a:cubicBezTo>
                <a:cubicBezTo>
                  <a:pt x="2463641" y="3426263"/>
                  <a:pt x="2461976" y="3497710"/>
                  <a:pt x="2453481" y="3568503"/>
                </a:cubicBezTo>
                <a:cubicBezTo>
                  <a:pt x="2446714" y="3624895"/>
                  <a:pt x="2428652" y="3679629"/>
                  <a:pt x="2423001" y="3736143"/>
                </a:cubicBezTo>
                <a:cubicBezTo>
                  <a:pt x="2413384" y="3832317"/>
                  <a:pt x="2415788" y="3929383"/>
                  <a:pt x="2407761" y="4025703"/>
                </a:cubicBezTo>
                <a:cubicBezTo>
                  <a:pt x="2405610" y="4051517"/>
                  <a:pt x="2396317" y="4076280"/>
                  <a:pt x="2392521" y="4101903"/>
                </a:cubicBezTo>
                <a:cubicBezTo>
                  <a:pt x="2375991" y="4213480"/>
                  <a:pt x="2362213" y="4325447"/>
                  <a:pt x="2346801" y="4437183"/>
                </a:cubicBezTo>
                <a:cubicBezTo>
                  <a:pt x="2341893" y="4472767"/>
                  <a:pt x="2339353" y="4508797"/>
                  <a:pt x="2331561" y="4543863"/>
                </a:cubicBezTo>
                <a:lnTo>
                  <a:pt x="2301081" y="4681023"/>
                </a:lnTo>
                <a:cubicBezTo>
                  <a:pt x="2296001" y="4747063"/>
                  <a:pt x="2295666" y="4813641"/>
                  <a:pt x="2285841" y="4879143"/>
                </a:cubicBezTo>
                <a:cubicBezTo>
                  <a:pt x="2280355" y="4915717"/>
                  <a:pt x="2261441" y="4949343"/>
                  <a:pt x="2255361" y="4985823"/>
                </a:cubicBezTo>
                <a:cubicBezTo>
                  <a:pt x="2246137" y="5041170"/>
                  <a:pt x="2247081" y="5097786"/>
                  <a:pt x="2240121" y="5153463"/>
                </a:cubicBezTo>
                <a:cubicBezTo>
                  <a:pt x="2231206" y="5224781"/>
                  <a:pt x="2212611" y="5263503"/>
                  <a:pt x="2194401" y="5336343"/>
                </a:cubicBezTo>
                <a:cubicBezTo>
                  <a:pt x="2183042" y="5381780"/>
                  <a:pt x="2174081" y="5427783"/>
                  <a:pt x="2163921" y="5473503"/>
                </a:cubicBezTo>
                <a:cubicBezTo>
                  <a:pt x="2129016" y="5822558"/>
                  <a:pt x="2173418" y="5428596"/>
                  <a:pt x="2118201" y="5778303"/>
                </a:cubicBezTo>
                <a:cubicBezTo>
                  <a:pt x="2111027" y="5823741"/>
                  <a:pt x="2109956" y="5869997"/>
                  <a:pt x="2102961" y="5915463"/>
                </a:cubicBezTo>
                <a:cubicBezTo>
                  <a:pt x="2094758" y="5968783"/>
                  <a:pt x="2077643" y="6001618"/>
                  <a:pt x="2057241" y="6052623"/>
                </a:cubicBezTo>
                <a:cubicBezTo>
                  <a:pt x="2052161" y="6088183"/>
                  <a:pt x="2048427" y="6123961"/>
                  <a:pt x="2042001" y="6159303"/>
                </a:cubicBezTo>
                <a:cubicBezTo>
                  <a:pt x="2028100" y="6235759"/>
                  <a:pt x="1996281" y="6387903"/>
                  <a:pt x="1996281" y="6387903"/>
                </a:cubicBezTo>
                <a:cubicBezTo>
                  <a:pt x="1991201" y="6469183"/>
                  <a:pt x="1989144" y="6550709"/>
                  <a:pt x="1981041" y="6631743"/>
                </a:cubicBezTo>
                <a:cubicBezTo>
                  <a:pt x="1978957" y="6652584"/>
                  <a:pt x="1965801" y="6671758"/>
                  <a:pt x="1965801" y="6692703"/>
                </a:cubicBezTo>
                <a:cubicBezTo>
                  <a:pt x="1965801" y="6768953"/>
                  <a:pt x="1969293" y="6848595"/>
                  <a:pt x="2026761" y="6906063"/>
                </a:cubicBezTo>
                <a:cubicBezTo>
                  <a:pt x="2042825" y="6922127"/>
                  <a:pt x="2068240" y="6924854"/>
                  <a:pt x="2087721" y="6936543"/>
                </a:cubicBezTo>
                <a:cubicBezTo>
                  <a:pt x="2119133" y="6955390"/>
                  <a:pt x="2147139" y="6979713"/>
                  <a:pt x="2179161" y="6997503"/>
                </a:cubicBezTo>
                <a:cubicBezTo>
                  <a:pt x="2193204" y="7005305"/>
                  <a:pt x="2210513" y="7005559"/>
                  <a:pt x="2224881" y="7012743"/>
                </a:cubicBezTo>
                <a:cubicBezTo>
                  <a:pt x="2251375" y="7025990"/>
                  <a:pt x="2273691" y="7047185"/>
                  <a:pt x="2301081" y="7058463"/>
                </a:cubicBezTo>
                <a:cubicBezTo>
                  <a:pt x="2360498" y="7082929"/>
                  <a:pt x="2483961" y="7119423"/>
                  <a:pt x="2483961" y="7119423"/>
                </a:cubicBezTo>
                <a:cubicBezTo>
                  <a:pt x="2631322" y="7094863"/>
                  <a:pt x="2670630" y="7106737"/>
                  <a:pt x="2788761" y="7027983"/>
                </a:cubicBezTo>
                <a:cubicBezTo>
                  <a:pt x="2858086" y="6981766"/>
                  <a:pt x="2986881" y="6875583"/>
                  <a:pt x="2986881" y="6875583"/>
                </a:cubicBezTo>
                <a:cubicBezTo>
                  <a:pt x="3022441" y="6819703"/>
                  <a:pt x="3055578" y="6762205"/>
                  <a:pt x="3093561" y="6707943"/>
                </a:cubicBezTo>
                <a:cubicBezTo>
                  <a:pt x="3126776" y="6660492"/>
                  <a:pt x="3170441" y="6620450"/>
                  <a:pt x="3200241" y="6570783"/>
                </a:cubicBezTo>
                <a:cubicBezTo>
                  <a:pt x="3216771" y="6543233"/>
                  <a:pt x="3221138" y="6510009"/>
                  <a:pt x="3230721" y="6479343"/>
                </a:cubicBezTo>
                <a:cubicBezTo>
                  <a:pt x="3273081" y="6343791"/>
                  <a:pt x="3266109" y="6336371"/>
                  <a:pt x="3322161" y="6220263"/>
                </a:cubicBezTo>
                <a:cubicBezTo>
                  <a:pt x="3328952" y="6206198"/>
                  <a:pt x="3336664" y="6190410"/>
                  <a:pt x="3344961" y="6173549"/>
                </a:cubicBezTo>
                <a:lnTo>
                  <a:pt x="3352803" y="6157709"/>
                </a:lnTo>
                <a:lnTo>
                  <a:pt x="3352803" y="7350365"/>
                </a:lnTo>
                <a:lnTo>
                  <a:pt x="0" y="735036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97661938-3ED0-198B-B7EC-C4B1A1E7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681" y="4419600"/>
            <a:ext cx="4495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72E8F6A1-777A-0E7C-A4DF-51BF6904208C}"/>
              </a:ext>
            </a:extLst>
          </p:cNvPr>
          <p:cNvSpPr txBox="1"/>
          <p:nvPr/>
        </p:nvSpPr>
        <p:spPr>
          <a:xfrm>
            <a:off x="8168958" y="2800937"/>
            <a:ext cx="6096000" cy="35421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nl-NL" sz="480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 2: Gặp đất ẩm,hạt cà chua nảy mầm thành cây cà chua non.</a:t>
            </a:r>
            <a:endParaRPr lang="en-US" sz="4800" dirty="0"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08709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 descr="Ảnh có chứa văn bản, cây&#10;&#10;Mô tả được tạo tự động">
            <a:extLst>
              <a:ext uri="{FF2B5EF4-FFF2-40B4-BE49-F238E27FC236}">
                <a16:creationId xmlns:a16="http://schemas.microsoft.com/office/drawing/2014/main" xmlns="" id="{7A7126ED-6E78-5732-AA4C-4FEF5688C7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38" t="50906" r="58336" b="7389"/>
          <a:stretch/>
        </p:blipFill>
        <p:spPr>
          <a:xfrm>
            <a:off x="2804319" y="647700"/>
            <a:ext cx="4531331" cy="7848600"/>
          </a:xfrm>
          <a:custGeom>
            <a:avLst/>
            <a:gdLst>
              <a:gd name="connsiteX0" fmla="*/ 0 w 3352803"/>
              <a:gd name="connsiteY0" fmla="*/ 0 h 7350365"/>
              <a:gd name="connsiteX1" fmla="*/ 3352803 w 3352803"/>
              <a:gd name="connsiteY1" fmla="*/ 0 h 7350365"/>
              <a:gd name="connsiteX2" fmla="*/ 3352803 w 3352803"/>
              <a:gd name="connsiteY2" fmla="*/ 1437142 h 7350365"/>
              <a:gd name="connsiteX3" fmla="*/ 3341387 w 3352803"/>
              <a:gd name="connsiteY3" fmla="*/ 1424228 h 7350365"/>
              <a:gd name="connsiteX4" fmla="*/ 3310926 w 3352803"/>
              <a:gd name="connsiteY4" fmla="*/ 1413604 h 7350365"/>
              <a:gd name="connsiteX5" fmla="*/ 3290795 w 3352803"/>
              <a:gd name="connsiteY5" fmla="*/ 1416057 h 7350365"/>
              <a:gd name="connsiteX6" fmla="*/ 3322161 w 3352803"/>
              <a:gd name="connsiteY6" fmla="*/ 1373943 h 7350365"/>
              <a:gd name="connsiteX7" fmla="*/ 3278556 w 3352803"/>
              <a:gd name="connsiteY7" fmla="*/ 1417548 h 7350365"/>
              <a:gd name="connsiteX8" fmla="*/ 3261201 w 3352803"/>
              <a:gd name="connsiteY8" fmla="*/ 1419663 h 7350365"/>
              <a:gd name="connsiteX9" fmla="*/ 3230721 w 3352803"/>
              <a:gd name="connsiteY9" fmla="*/ 1465383 h 7350365"/>
              <a:gd name="connsiteX10" fmla="*/ 3278556 w 3352803"/>
              <a:gd name="connsiteY10" fmla="*/ 1417548 h 7350365"/>
              <a:gd name="connsiteX11" fmla="*/ 3290795 w 3352803"/>
              <a:gd name="connsiteY11" fmla="*/ 1416057 h 7350365"/>
              <a:gd name="connsiteX12" fmla="*/ 3240986 w 3352803"/>
              <a:gd name="connsiteY12" fmla="*/ 1482932 h 7350365"/>
              <a:gd name="connsiteX13" fmla="*/ 3154521 w 3352803"/>
              <a:gd name="connsiteY13" fmla="*/ 1587303 h 7350365"/>
              <a:gd name="connsiteX14" fmla="*/ 2666841 w 3352803"/>
              <a:gd name="connsiteY14" fmla="*/ 1998783 h 7350365"/>
              <a:gd name="connsiteX15" fmla="*/ 2560161 w 3352803"/>
              <a:gd name="connsiteY15" fmla="*/ 2059743 h 7350365"/>
              <a:gd name="connsiteX16" fmla="*/ 2392521 w 3352803"/>
              <a:gd name="connsiteY16" fmla="*/ 2273103 h 7350365"/>
              <a:gd name="connsiteX17" fmla="*/ 2331561 w 3352803"/>
              <a:gd name="connsiteY17" fmla="*/ 2516943 h 7350365"/>
              <a:gd name="connsiteX18" fmla="*/ 2392521 w 3352803"/>
              <a:gd name="connsiteY18" fmla="*/ 2943663 h 7350365"/>
              <a:gd name="connsiteX19" fmla="*/ 2453481 w 3352803"/>
              <a:gd name="connsiteY19" fmla="*/ 3248463 h 7350365"/>
              <a:gd name="connsiteX20" fmla="*/ 2468721 w 3352803"/>
              <a:gd name="connsiteY20" fmla="*/ 3355143 h 7350365"/>
              <a:gd name="connsiteX21" fmla="*/ 2453481 w 3352803"/>
              <a:gd name="connsiteY21" fmla="*/ 3568503 h 7350365"/>
              <a:gd name="connsiteX22" fmla="*/ 2423001 w 3352803"/>
              <a:gd name="connsiteY22" fmla="*/ 3736143 h 7350365"/>
              <a:gd name="connsiteX23" fmla="*/ 2407761 w 3352803"/>
              <a:gd name="connsiteY23" fmla="*/ 4025703 h 7350365"/>
              <a:gd name="connsiteX24" fmla="*/ 2392521 w 3352803"/>
              <a:gd name="connsiteY24" fmla="*/ 4101903 h 7350365"/>
              <a:gd name="connsiteX25" fmla="*/ 2346801 w 3352803"/>
              <a:gd name="connsiteY25" fmla="*/ 4437183 h 7350365"/>
              <a:gd name="connsiteX26" fmla="*/ 2331561 w 3352803"/>
              <a:gd name="connsiteY26" fmla="*/ 4543863 h 7350365"/>
              <a:gd name="connsiteX27" fmla="*/ 2301081 w 3352803"/>
              <a:gd name="connsiteY27" fmla="*/ 4681023 h 7350365"/>
              <a:gd name="connsiteX28" fmla="*/ 2285841 w 3352803"/>
              <a:gd name="connsiteY28" fmla="*/ 4879143 h 7350365"/>
              <a:gd name="connsiteX29" fmla="*/ 2255361 w 3352803"/>
              <a:gd name="connsiteY29" fmla="*/ 4985823 h 7350365"/>
              <a:gd name="connsiteX30" fmla="*/ 2240121 w 3352803"/>
              <a:gd name="connsiteY30" fmla="*/ 5153463 h 7350365"/>
              <a:gd name="connsiteX31" fmla="*/ 2194401 w 3352803"/>
              <a:gd name="connsiteY31" fmla="*/ 5336343 h 7350365"/>
              <a:gd name="connsiteX32" fmla="*/ 2163921 w 3352803"/>
              <a:gd name="connsiteY32" fmla="*/ 5473503 h 7350365"/>
              <a:gd name="connsiteX33" fmla="*/ 2118201 w 3352803"/>
              <a:gd name="connsiteY33" fmla="*/ 5778303 h 7350365"/>
              <a:gd name="connsiteX34" fmla="*/ 2102961 w 3352803"/>
              <a:gd name="connsiteY34" fmla="*/ 5915463 h 7350365"/>
              <a:gd name="connsiteX35" fmla="*/ 2057241 w 3352803"/>
              <a:gd name="connsiteY35" fmla="*/ 6052623 h 7350365"/>
              <a:gd name="connsiteX36" fmla="*/ 2042001 w 3352803"/>
              <a:gd name="connsiteY36" fmla="*/ 6159303 h 7350365"/>
              <a:gd name="connsiteX37" fmla="*/ 1996281 w 3352803"/>
              <a:gd name="connsiteY37" fmla="*/ 6387903 h 7350365"/>
              <a:gd name="connsiteX38" fmla="*/ 1981041 w 3352803"/>
              <a:gd name="connsiteY38" fmla="*/ 6631743 h 7350365"/>
              <a:gd name="connsiteX39" fmla="*/ 1965801 w 3352803"/>
              <a:gd name="connsiteY39" fmla="*/ 6692703 h 7350365"/>
              <a:gd name="connsiteX40" fmla="*/ 2026761 w 3352803"/>
              <a:gd name="connsiteY40" fmla="*/ 6906063 h 7350365"/>
              <a:gd name="connsiteX41" fmla="*/ 2087721 w 3352803"/>
              <a:gd name="connsiteY41" fmla="*/ 6936543 h 7350365"/>
              <a:gd name="connsiteX42" fmla="*/ 2179161 w 3352803"/>
              <a:gd name="connsiteY42" fmla="*/ 6997503 h 7350365"/>
              <a:gd name="connsiteX43" fmla="*/ 2224881 w 3352803"/>
              <a:gd name="connsiteY43" fmla="*/ 7012743 h 7350365"/>
              <a:gd name="connsiteX44" fmla="*/ 2301081 w 3352803"/>
              <a:gd name="connsiteY44" fmla="*/ 7058463 h 7350365"/>
              <a:gd name="connsiteX45" fmla="*/ 2483961 w 3352803"/>
              <a:gd name="connsiteY45" fmla="*/ 7119423 h 7350365"/>
              <a:gd name="connsiteX46" fmla="*/ 2788761 w 3352803"/>
              <a:gd name="connsiteY46" fmla="*/ 7027983 h 7350365"/>
              <a:gd name="connsiteX47" fmla="*/ 2986881 w 3352803"/>
              <a:gd name="connsiteY47" fmla="*/ 6875583 h 7350365"/>
              <a:gd name="connsiteX48" fmla="*/ 3093561 w 3352803"/>
              <a:gd name="connsiteY48" fmla="*/ 6707943 h 7350365"/>
              <a:gd name="connsiteX49" fmla="*/ 3200241 w 3352803"/>
              <a:gd name="connsiteY49" fmla="*/ 6570783 h 7350365"/>
              <a:gd name="connsiteX50" fmla="*/ 3230721 w 3352803"/>
              <a:gd name="connsiteY50" fmla="*/ 6479343 h 7350365"/>
              <a:gd name="connsiteX51" fmla="*/ 3322161 w 3352803"/>
              <a:gd name="connsiteY51" fmla="*/ 6220263 h 7350365"/>
              <a:gd name="connsiteX52" fmla="*/ 3344961 w 3352803"/>
              <a:gd name="connsiteY52" fmla="*/ 6173549 h 7350365"/>
              <a:gd name="connsiteX53" fmla="*/ 3352803 w 3352803"/>
              <a:gd name="connsiteY53" fmla="*/ 6157709 h 7350365"/>
              <a:gd name="connsiteX54" fmla="*/ 3352803 w 3352803"/>
              <a:gd name="connsiteY54" fmla="*/ 7350365 h 7350365"/>
              <a:gd name="connsiteX55" fmla="*/ 0 w 3352803"/>
              <a:gd name="connsiteY55" fmla="*/ 7350365 h 7350365"/>
              <a:gd name="connsiteX56" fmla="*/ 0 w 3352803"/>
              <a:gd name="connsiteY56" fmla="*/ 0 h 73503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3352803" h="7350365">
                <a:moveTo>
                  <a:pt x="0" y="0"/>
                </a:moveTo>
                <a:lnTo>
                  <a:pt x="3352803" y="0"/>
                </a:lnTo>
                <a:lnTo>
                  <a:pt x="3352803" y="1437142"/>
                </a:lnTo>
                <a:lnTo>
                  <a:pt x="3341387" y="1424228"/>
                </a:lnTo>
                <a:cubicBezTo>
                  <a:pt x="3333372" y="1418320"/>
                  <a:pt x="3323755" y="1414571"/>
                  <a:pt x="3310926" y="1413604"/>
                </a:cubicBezTo>
                <a:lnTo>
                  <a:pt x="3290795" y="1416057"/>
                </a:lnTo>
                <a:lnTo>
                  <a:pt x="3322161" y="1373943"/>
                </a:lnTo>
                <a:lnTo>
                  <a:pt x="3278556" y="1417548"/>
                </a:lnTo>
                <a:lnTo>
                  <a:pt x="3261201" y="1419663"/>
                </a:lnTo>
                <a:cubicBezTo>
                  <a:pt x="3243432" y="1424105"/>
                  <a:pt x="3217769" y="1452431"/>
                  <a:pt x="3230721" y="1465383"/>
                </a:cubicBezTo>
                <a:lnTo>
                  <a:pt x="3278556" y="1417548"/>
                </a:lnTo>
                <a:lnTo>
                  <a:pt x="3290795" y="1416057"/>
                </a:lnTo>
                <a:lnTo>
                  <a:pt x="3240986" y="1482932"/>
                </a:lnTo>
                <a:cubicBezTo>
                  <a:pt x="3213927" y="1519262"/>
                  <a:pt x="3185987" y="1554822"/>
                  <a:pt x="3154521" y="1587303"/>
                </a:cubicBezTo>
                <a:cubicBezTo>
                  <a:pt x="3029517" y="1716339"/>
                  <a:pt x="2827266" y="1889018"/>
                  <a:pt x="2666841" y="1998783"/>
                </a:cubicBezTo>
                <a:cubicBezTo>
                  <a:pt x="2633039" y="2021910"/>
                  <a:pt x="2595721" y="2039423"/>
                  <a:pt x="2560161" y="2059743"/>
                </a:cubicBezTo>
                <a:cubicBezTo>
                  <a:pt x="2524137" y="2101771"/>
                  <a:pt x="2417702" y="2219593"/>
                  <a:pt x="2392521" y="2273103"/>
                </a:cubicBezTo>
                <a:cubicBezTo>
                  <a:pt x="2354947" y="2352947"/>
                  <a:pt x="2345601" y="2432705"/>
                  <a:pt x="2331561" y="2516943"/>
                </a:cubicBezTo>
                <a:cubicBezTo>
                  <a:pt x="2351881" y="2659183"/>
                  <a:pt x="2370673" y="2801650"/>
                  <a:pt x="2392521" y="2943663"/>
                </a:cubicBezTo>
                <a:cubicBezTo>
                  <a:pt x="2435146" y="3220727"/>
                  <a:pt x="2407574" y="3003625"/>
                  <a:pt x="2453481" y="3248463"/>
                </a:cubicBezTo>
                <a:cubicBezTo>
                  <a:pt x="2460101" y="3283769"/>
                  <a:pt x="2463641" y="3319583"/>
                  <a:pt x="2468721" y="3355143"/>
                </a:cubicBezTo>
                <a:cubicBezTo>
                  <a:pt x="2463641" y="3426263"/>
                  <a:pt x="2461976" y="3497710"/>
                  <a:pt x="2453481" y="3568503"/>
                </a:cubicBezTo>
                <a:cubicBezTo>
                  <a:pt x="2446714" y="3624895"/>
                  <a:pt x="2428652" y="3679629"/>
                  <a:pt x="2423001" y="3736143"/>
                </a:cubicBezTo>
                <a:cubicBezTo>
                  <a:pt x="2413384" y="3832317"/>
                  <a:pt x="2415788" y="3929383"/>
                  <a:pt x="2407761" y="4025703"/>
                </a:cubicBezTo>
                <a:cubicBezTo>
                  <a:pt x="2405610" y="4051517"/>
                  <a:pt x="2396317" y="4076280"/>
                  <a:pt x="2392521" y="4101903"/>
                </a:cubicBezTo>
                <a:cubicBezTo>
                  <a:pt x="2375991" y="4213480"/>
                  <a:pt x="2362213" y="4325447"/>
                  <a:pt x="2346801" y="4437183"/>
                </a:cubicBezTo>
                <a:cubicBezTo>
                  <a:pt x="2341893" y="4472767"/>
                  <a:pt x="2339353" y="4508797"/>
                  <a:pt x="2331561" y="4543863"/>
                </a:cubicBezTo>
                <a:lnTo>
                  <a:pt x="2301081" y="4681023"/>
                </a:lnTo>
                <a:cubicBezTo>
                  <a:pt x="2296001" y="4747063"/>
                  <a:pt x="2295666" y="4813641"/>
                  <a:pt x="2285841" y="4879143"/>
                </a:cubicBezTo>
                <a:cubicBezTo>
                  <a:pt x="2280355" y="4915717"/>
                  <a:pt x="2261441" y="4949343"/>
                  <a:pt x="2255361" y="4985823"/>
                </a:cubicBezTo>
                <a:cubicBezTo>
                  <a:pt x="2246137" y="5041170"/>
                  <a:pt x="2247081" y="5097786"/>
                  <a:pt x="2240121" y="5153463"/>
                </a:cubicBezTo>
                <a:cubicBezTo>
                  <a:pt x="2231206" y="5224781"/>
                  <a:pt x="2212611" y="5263503"/>
                  <a:pt x="2194401" y="5336343"/>
                </a:cubicBezTo>
                <a:cubicBezTo>
                  <a:pt x="2183042" y="5381780"/>
                  <a:pt x="2174081" y="5427783"/>
                  <a:pt x="2163921" y="5473503"/>
                </a:cubicBezTo>
                <a:cubicBezTo>
                  <a:pt x="2129016" y="5822558"/>
                  <a:pt x="2173418" y="5428596"/>
                  <a:pt x="2118201" y="5778303"/>
                </a:cubicBezTo>
                <a:cubicBezTo>
                  <a:pt x="2111027" y="5823741"/>
                  <a:pt x="2109956" y="5869997"/>
                  <a:pt x="2102961" y="5915463"/>
                </a:cubicBezTo>
                <a:cubicBezTo>
                  <a:pt x="2094758" y="5968783"/>
                  <a:pt x="2077643" y="6001618"/>
                  <a:pt x="2057241" y="6052623"/>
                </a:cubicBezTo>
                <a:cubicBezTo>
                  <a:pt x="2052161" y="6088183"/>
                  <a:pt x="2048427" y="6123961"/>
                  <a:pt x="2042001" y="6159303"/>
                </a:cubicBezTo>
                <a:cubicBezTo>
                  <a:pt x="2028100" y="6235759"/>
                  <a:pt x="1996281" y="6387903"/>
                  <a:pt x="1996281" y="6387903"/>
                </a:cubicBezTo>
                <a:cubicBezTo>
                  <a:pt x="1991201" y="6469183"/>
                  <a:pt x="1989144" y="6550709"/>
                  <a:pt x="1981041" y="6631743"/>
                </a:cubicBezTo>
                <a:cubicBezTo>
                  <a:pt x="1978957" y="6652584"/>
                  <a:pt x="1965801" y="6671758"/>
                  <a:pt x="1965801" y="6692703"/>
                </a:cubicBezTo>
                <a:cubicBezTo>
                  <a:pt x="1965801" y="6768953"/>
                  <a:pt x="1969293" y="6848595"/>
                  <a:pt x="2026761" y="6906063"/>
                </a:cubicBezTo>
                <a:cubicBezTo>
                  <a:pt x="2042825" y="6922127"/>
                  <a:pt x="2068240" y="6924854"/>
                  <a:pt x="2087721" y="6936543"/>
                </a:cubicBezTo>
                <a:cubicBezTo>
                  <a:pt x="2119133" y="6955390"/>
                  <a:pt x="2147139" y="6979713"/>
                  <a:pt x="2179161" y="6997503"/>
                </a:cubicBezTo>
                <a:cubicBezTo>
                  <a:pt x="2193204" y="7005305"/>
                  <a:pt x="2210513" y="7005559"/>
                  <a:pt x="2224881" y="7012743"/>
                </a:cubicBezTo>
                <a:cubicBezTo>
                  <a:pt x="2251375" y="7025990"/>
                  <a:pt x="2273691" y="7047185"/>
                  <a:pt x="2301081" y="7058463"/>
                </a:cubicBezTo>
                <a:cubicBezTo>
                  <a:pt x="2360498" y="7082929"/>
                  <a:pt x="2483961" y="7119423"/>
                  <a:pt x="2483961" y="7119423"/>
                </a:cubicBezTo>
                <a:cubicBezTo>
                  <a:pt x="2631322" y="7094863"/>
                  <a:pt x="2670630" y="7106737"/>
                  <a:pt x="2788761" y="7027983"/>
                </a:cubicBezTo>
                <a:cubicBezTo>
                  <a:pt x="2858086" y="6981766"/>
                  <a:pt x="2986881" y="6875583"/>
                  <a:pt x="2986881" y="6875583"/>
                </a:cubicBezTo>
                <a:cubicBezTo>
                  <a:pt x="3022441" y="6819703"/>
                  <a:pt x="3055578" y="6762205"/>
                  <a:pt x="3093561" y="6707943"/>
                </a:cubicBezTo>
                <a:cubicBezTo>
                  <a:pt x="3126776" y="6660492"/>
                  <a:pt x="3170441" y="6620450"/>
                  <a:pt x="3200241" y="6570783"/>
                </a:cubicBezTo>
                <a:cubicBezTo>
                  <a:pt x="3216771" y="6543233"/>
                  <a:pt x="3221138" y="6510009"/>
                  <a:pt x="3230721" y="6479343"/>
                </a:cubicBezTo>
                <a:cubicBezTo>
                  <a:pt x="3273081" y="6343791"/>
                  <a:pt x="3266109" y="6336371"/>
                  <a:pt x="3322161" y="6220263"/>
                </a:cubicBezTo>
                <a:cubicBezTo>
                  <a:pt x="3328952" y="6206198"/>
                  <a:pt x="3336664" y="6190410"/>
                  <a:pt x="3344961" y="6173549"/>
                </a:cubicBezTo>
                <a:lnTo>
                  <a:pt x="3352803" y="6157709"/>
                </a:lnTo>
                <a:lnTo>
                  <a:pt x="3352803" y="7350365"/>
                </a:lnTo>
                <a:lnTo>
                  <a:pt x="0" y="7350365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97661938-3ED0-198B-B7EC-C4B1A1E7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681" y="4419600"/>
            <a:ext cx="4495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72E8F6A1-777A-0E7C-A4DF-51BF6904208C}"/>
              </a:ext>
            </a:extLst>
          </p:cNvPr>
          <p:cNvSpPr txBox="1"/>
          <p:nvPr/>
        </p:nvSpPr>
        <p:spPr>
          <a:xfrm>
            <a:off x="8168958" y="2800937"/>
            <a:ext cx="6096000" cy="265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nl-NL" sz="480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 3: Cây cà chua non đã lớn hơn, có ít lá.</a:t>
            </a:r>
            <a:endParaRPr lang="en-US" sz="4800" dirty="0"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2183086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Hình ảnh 9">
            <a:extLst>
              <a:ext uri="{FF2B5EF4-FFF2-40B4-BE49-F238E27FC236}">
                <a16:creationId xmlns:a16="http://schemas.microsoft.com/office/drawing/2014/main" xmlns="" id="{98217059-7216-819B-1636-7D84FADFACA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8255"/>
          <a:stretch/>
        </p:blipFill>
        <p:spPr>
          <a:xfrm>
            <a:off x="2347119" y="685800"/>
            <a:ext cx="5501668" cy="7696200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97661938-3ED0-198B-B7EC-C4B1A1E7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681" y="4419600"/>
            <a:ext cx="4495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72E8F6A1-777A-0E7C-A4DF-51BF6904208C}"/>
              </a:ext>
            </a:extLst>
          </p:cNvPr>
          <p:cNvSpPr txBox="1"/>
          <p:nvPr/>
        </p:nvSpPr>
        <p:spPr>
          <a:xfrm>
            <a:off x="8168958" y="2800937"/>
            <a:ext cx="6096000" cy="26557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nl-NL" sz="480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 4: Cây cà chua lớn thành cây to và ra hoa.</a:t>
            </a:r>
            <a:endParaRPr lang="en-US" sz="4800" dirty="0"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02285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xmlns="" id="{201E590E-87EA-52A4-20DE-66CD523A0B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394" t="28183" r="25706" b="6366"/>
          <a:stretch/>
        </p:blipFill>
        <p:spPr>
          <a:xfrm>
            <a:off x="2564361" y="609600"/>
            <a:ext cx="5269157" cy="7903736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97661938-3ED0-198B-B7EC-C4B1A1E7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681" y="4419600"/>
            <a:ext cx="4495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72E8F6A1-777A-0E7C-A4DF-51BF6904208C}"/>
              </a:ext>
            </a:extLst>
          </p:cNvPr>
          <p:cNvSpPr txBox="1"/>
          <p:nvPr/>
        </p:nvSpPr>
        <p:spPr>
          <a:xfrm>
            <a:off x="8168958" y="2800937"/>
            <a:ext cx="6096000" cy="176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nl-NL" sz="480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 5: Cây cà chua có hoa và quả xanh.</a:t>
            </a:r>
            <a:endParaRPr lang="en-US" sz="4800" dirty="0"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886982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>
            <a:extLst>
              <a:ext uri="{FF2B5EF4-FFF2-40B4-BE49-F238E27FC236}">
                <a16:creationId xmlns:a16="http://schemas.microsoft.com/office/drawing/2014/main" xmlns="" id="{201E590E-87EA-52A4-20DE-66CD523A0B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506" t="28396" r="8594" b="6153"/>
          <a:stretch/>
        </p:blipFill>
        <p:spPr>
          <a:xfrm>
            <a:off x="2564361" y="609600"/>
            <a:ext cx="5269157" cy="7903736"/>
          </a:xfrm>
          <a:prstGeom prst="rect">
            <a:avLst/>
          </a:prstGeom>
        </p:spPr>
      </p:pic>
      <p:pic>
        <p:nvPicPr>
          <p:cNvPr id="2" name="Picture 2">
            <a:extLst>
              <a:ext uri="{FF2B5EF4-FFF2-40B4-BE49-F238E27FC236}">
                <a16:creationId xmlns:a16="http://schemas.microsoft.com/office/drawing/2014/main" xmlns="" id="{97661938-3ED0-198B-B7EC-C4B1A1E740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3681" y="4419600"/>
            <a:ext cx="4495800" cy="449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Hộp Văn bản 11">
            <a:extLst>
              <a:ext uri="{FF2B5EF4-FFF2-40B4-BE49-F238E27FC236}">
                <a16:creationId xmlns:a16="http://schemas.microsoft.com/office/drawing/2014/main" xmlns="" id="{72E8F6A1-777A-0E7C-A4DF-51BF6904208C}"/>
              </a:ext>
            </a:extLst>
          </p:cNvPr>
          <p:cNvSpPr txBox="1"/>
          <p:nvPr/>
        </p:nvSpPr>
        <p:spPr>
          <a:xfrm>
            <a:off x="8168958" y="2800937"/>
            <a:ext cx="6096000" cy="1769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1000"/>
              </a:spcAft>
            </a:pPr>
            <a:r>
              <a:rPr lang="nl-NL" sz="4800" dirty="0">
                <a:effectLst/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Hình 6: Cây cà chua có quả chín.</a:t>
            </a:r>
            <a:endParaRPr lang="en-US" sz="4800" dirty="0">
              <a:effectLst/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4455873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B0CEC55-7116-01F6-4306-7C1AC5CE9752}"/>
              </a:ext>
            </a:extLst>
          </p:cNvPr>
          <p:cNvSpPr txBox="1"/>
          <p:nvPr/>
        </p:nvSpPr>
        <p:spPr>
          <a:xfrm>
            <a:off x="3440335" y="406400"/>
            <a:ext cx="120294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Thứ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…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ngày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…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tháng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…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năm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20 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AF10E068-BE4C-E37A-D893-6D2F303332B1}"/>
              </a:ext>
            </a:extLst>
          </p:cNvPr>
          <p:cNvSpPr txBox="1"/>
          <p:nvPr/>
        </p:nvSpPr>
        <p:spPr>
          <a:xfrm>
            <a:off x="6167279" y="1325484"/>
            <a:ext cx="621521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Tự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l-GR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ηΗ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łn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và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xã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hĖ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P001 4 hàng" panose="020B0603050302020204" pitchFamily="34" charset="0"/>
              <a:ea typeface="+mn-ea"/>
              <a:cs typeface="+mn-cs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9DBE055-98BC-8572-ABD6-0C1ABB914040}"/>
              </a:ext>
            </a:extLst>
          </p:cNvPr>
          <p:cNvSpPr txBox="1"/>
          <p:nvPr/>
        </p:nvSpPr>
        <p:spPr>
          <a:xfrm>
            <a:off x="3274582" y="2051867"/>
            <a:ext cx="11287083" cy="2012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1219170" rtl="0" eaLnBrk="1" fontAlgn="auto" latinLnBrk="0" hangingPunct="1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Các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bộ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phận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của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thực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vật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và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chức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năng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của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chúng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(</a:t>
            </a:r>
            <a:r>
              <a:rPr kumimoji="0" lang="en-US" sz="4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Tiết</a:t>
            </a:r>
            <a:r>
              <a:rPr kumimoji="0" lang="en-US" sz="4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P001 4 hàng" panose="020B0603050302020204" pitchFamily="34" charset="0"/>
                <a:ea typeface="+mn-ea"/>
                <a:cs typeface="+mn-cs"/>
              </a:rPr>
              <a:t> 4) </a:t>
            </a:r>
          </a:p>
        </p:txBody>
      </p:sp>
    </p:spTree>
    <p:extLst>
      <p:ext uri="{BB962C8B-B14F-4D97-AF65-F5344CB8AC3E}">
        <p14:creationId xmlns:p14="http://schemas.microsoft.com/office/powerpoint/2010/main" val="3230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:a16="http://schemas.microsoft.com/office/drawing/2014/main" xmlns="" id="{91A92B40-FF27-0321-51D5-75AF321D900B}"/>
              </a:ext>
            </a:extLst>
          </p:cNvPr>
          <p:cNvSpPr/>
          <p:nvPr/>
        </p:nvSpPr>
        <p:spPr>
          <a:xfrm>
            <a:off x="6690518" y="1287368"/>
            <a:ext cx="97345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Hoa, quả, hạt có chức năng gì?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xmlns="" id="{A2135093-6D7E-A045-C36B-D18330890FE8}"/>
              </a:ext>
            </a:extLst>
          </p:cNvPr>
          <p:cNvSpPr/>
          <p:nvPr/>
        </p:nvSpPr>
        <p:spPr>
          <a:xfrm>
            <a:off x="6690518" y="3452036"/>
            <a:ext cx="807104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600" b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Hạt có chức năng duy trì giống nòi, tạo ra cây mới.</a:t>
            </a:r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xmlns="" id="{2EE1532E-9FCD-E55F-82E3-BC97DDD1A0A4}"/>
              </a:ext>
            </a:extLst>
          </p:cNvPr>
          <p:cNvSpPr/>
          <p:nvPr/>
        </p:nvSpPr>
        <p:spPr>
          <a:xfrm>
            <a:off x="6690518" y="2008924"/>
            <a:ext cx="89154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vi-VN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Hoa có chức năng tạo ra quả và hạt.</a:t>
            </a:r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xmlns="" id="{0A0DE19E-BF82-52A1-8139-10B67589E798}"/>
              </a:ext>
            </a:extLst>
          </p:cNvPr>
          <p:cNvSpPr/>
          <p:nvPr/>
        </p:nvSpPr>
        <p:spPr>
          <a:xfrm>
            <a:off x="6690519" y="2730480"/>
            <a:ext cx="79951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vi-VN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Quả có chức năng tạo ra hạt.</a:t>
            </a:r>
          </a:p>
        </p:txBody>
      </p:sp>
      <p:sp>
        <p:nvSpPr>
          <p:cNvPr id="6" name="Rectangle 7">
            <a:extLst>
              <a:ext uri="{FF2B5EF4-FFF2-40B4-BE49-F238E27FC236}">
                <a16:creationId xmlns:a16="http://schemas.microsoft.com/office/drawing/2014/main" xmlns="" id="{23091454-15E1-585D-213F-2325BDE6B991}"/>
              </a:ext>
            </a:extLst>
          </p:cNvPr>
          <p:cNvSpPr/>
          <p:nvPr/>
        </p:nvSpPr>
        <p:spPr>
          <a:xfrm>
            <a:off x="6690519" y="4727590"/>
            <a:ext cx="8603233" cy="6835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  <a:spcAft>
                <a:spcPts val="0"/>
              </a:spcAft>
            </a:pPr>
            <a:r>
              <a:rPr lang="nl-NL" sz="3600" b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Vì sao cần lưu </a:t>
            </a:r>
            <a:r>
              <a:rPr lang="vi-VN" sz="3600" b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trữ</a:t>
            </a:r>
            <a:r>
              <a:rPr lang="nl-NL" sz="3600" b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lại hạt giống?</a:t>
            </a:r>
            <a:endParaRPr lang="vi-VN" sz="3600" b="1">
              <a:solidFill>
                <a:srgbClr val="FF0000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7" name="Rectangle 8">
            <a:extLst>
              <a:ext uri="{FF2B5EF4-FFF2-40B4-BE49-F238E27FC236}">
                <a16:creationId xmlns:a16="http://schemas.microsoft.com/office/drawing/2014/main" xmlns="" id="{4B8B5A21-6186-F0C4-A633-F8191698BBEA}"/>
              </a:ext>
            </a:extLst>
          </p:cNvPr>
          <p:cNvSpPr/>
          <p:nvPr/>
        </p:nvSpPr>
        <p:spPr>
          <a:xfrm>
            <a:off x="6690519" y="5486400"/>
            <a:ext cx="8285770" cy="1754326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vi-VN" sz="3600" b="1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Người ta cần giữ lại hạt giống vì hạt có chức năng duy trì giống nòi, tạo ra cây mới.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24BF05B0-3ADC-BC14-C722-E0BF75104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7805" y="2631809"/>
            <a:ext cx="5422920" cy="542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1625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6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xmlns="" id="{24BF05B0-3ADC-BC14-C722-E0BF75104A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9881" y="2667000"/>
            <a:ext cx="5422920" cy="5422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xmlns="" id="{477027C1-D02D-E64C-B402-00D96AEE6D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87" t="28183" r="12040" b="33637"/>
          <a:stretch/>
        </p:blipFill>
        <p:spPr>
          <a:xfrm>
            <a:off x="987893" y="838200"/>
            <a:ext cx="14303830" cy="1371600"/>
          </a:xfrm>
          <a:prstGeom prst="rect">
            <a:avLst/>
          </a:prstGeom>
        </p:spPr>
      </p:pic>
      <p:pic>
        <p:nvPicPr>
          <p:cNvPr id="11" name="Hình ảnh 10" descr="Ảnh có chứa văn bản, cây&#10;&#10;Mô tả được tạo tự động">
            <a:extLst>
              <a:ext uri="{FF2B5EF4-FFF2-40B4-BE49-F238E27FC236}">
                <a16:creationId xmlns:a16="http://schemas.microsoft.com/office/drawing/2014/main" xmlns="" id="{692623E8-2AB9-DEB9-1A77-7AD00D0CAD6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76" t="27272" r="8103" b="16155"/>
          <a:stretch/>
        </p:blipFill>
        <p:spPr>
          <a:xfrm>
            <a:off x="3745430" y="3886200"/>
            <a:ext cx="11578104" cy="3202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7088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4">
            <a:extLst>
              <a:ext uri="{FF2B5EF4-FFF2-40B4-BE49-F238E27FC236}">
                <a16:creationId xmlns:a16="http://schemas.microsoft.com/office/drawing/2014/main" xmlns="" id="{2996254B-0A28-1032-B09B-9C492A1661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0"/>
            <a:ext cx="16256000" cy="9144000"/>
          </a:xfrm>
          <a:prstGeom prst="rect">
            <a:avLst/>
          </a:prstGeom>
        </p:spPr>
      </p:pic>
      <p:sp>
        <p:nvSpPr>
          <p:cNvPr id="3" name="矩形: 圆角 10">
            <a:extLst>
              <a:ext uri="{FF2B5EF4-FFF2-40B4-BE49-F238E27FC236}">
                <a16:creationId xmlns:a16="http://schemas.microsoft.com/office/drawing/2014/main" xmlns="" id="{2E7ACB1C-B5DB-ACE6-216F-E957CDF5574C}"/>
              </a:ext>
            </a:extLst>
          </p:cNvPr>
          <p:cNvSpPr/>
          <p:nvPr/>
        </p:nvSpPr>
        <p:spPr>
          <a:xfrm>
            <a:off x="707005" y="599923"/>
            <a:ext cx="14862629" cy="7944152"/>
          </a:xfrm>
          <a:prstGeom prst="roundRect">
            <a:avLst>
              <a:gd name="adj" fmla="val 7897"/>
            </a:avLst>
          </a:prstGeom>
          <a:solidFill>
            <a:schemeClr val="bg1"/>
          </a:solidFill>
          <a:ln>
            <a:noFill/>
          </a:ln>
          <a:effectLst>
            <a:outerShdw blurRad="203200" sx="101000" sy="101000" algn="ctr" rotWithShape="0">
              <a:prstClr val="black">
                <a:alpha val="3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4" name="Picture 7" descr="A picture containing mirror&#10;&#10;Description automatically generated">
            <a:extLst>
              <a:ext uri="{FF2B5EF4-FFF2-40B4-BE49-F238E27FC236}">
                <a16:creationId xmlns:a16="http://schemas.microsoft.com/office/drawing/2014/main" xmlns="" id="{45447B22-58CB-89F3-CF84-09F600CACF4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4962" y="-223656"/>
            <a:ext cx="11703957" cy="7823336"/>
          </a:xfrm>
          <a:prstGeom prst="rect">
            <a:avLst/>
          </a:prstGeom>
        </p:spPr>
      </p:pic>
      <p:pic>
        <p:nvPicPr>
          <p:cNvPr id="5" name="图片 3">
            <a:extLst>
              <a:ext uri="{FF2B5EF4-FFF2-40B4-BE49-F238E27FC236}">
                <a16:creationId xmlns:a16="http://schemas.microsoft.com/office/drawing/2014/main" xmlns="" id="{D670CD27-D5FE-CA51-AD5A-E3265A59F2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92759" y="4170440"/>
            <a:ext cx="4973561" cy="4973561"/>
          </a:xfrm>
          <a:prstGeom prst="rect">
            <a:avLst/>
          </a:prstGeom>
        </p:spPr>
      </p:pic>
      <p:pic>
        <p:nvPicPr>
          <p:cNvPr id="6" name="图片 8">
            <a:extLst>
              <a:ext uri="{FF2B5EF4-FFF2-40B4-BE49-F238E27FC236}">
                <a16:creationId xmlns:a16="http://schemas.microsoft.com/office/drawing/2014/main" xmlns="" id="{3B7AF2BC-338B-8266-0936-51174C06A1B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91406" y="3851125"/>
            <a:ext cx="3530575" cy="5292876"/>
          </a:xfrm>
          <a:prstGeom prst="rect">
            <a:avLst/>
          </a:prstGeom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xmlns="" id="{ABA23A84-64BD-AAD9-A32B-9DE8872FF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369" b="96986" l="9752" r="89894">
                        <a14:foregroundMark x1="50887" y1="7624" x2="50887" y2="7624"/>
                        <a14:foregroundMark x1="51418" y1="3369" x2="51418" y2="3369"/>
                        <a14:foregroundMark x1="45745" y1="41489" x2="42908" y2="51064"/>
                        <a14:foregroundMark x1="37234" y1="45922" x2="40780" y2="48759"/>
                        <a14:foregroundMark x1="46631" y1="46454" x2="44681" y2="52660"/>
                        <a14:foregroundMark x1="57092" y1="42730" x2="58333" y2="44149"/>
                        <a14:foregroundMark x1="60106" y1="53014" x2="57624" y2="56028"/>
                        <a14:foregroundMark x1="55851" y1="61702" x2="55851" y2="67553"/>
                        <a14:foregroundMark x1="45213" y1="60284" x2="44149" y2="67730"/>
                        <a14:foregroundMark x1="53014" y1="90957" x2="53014" y2="90957"/>
                        <a14:foregroundMark x1="46986" y1="91489" x2="51241" y2="92376"/>
                        <a14:foregroundMark x1="46277" y1="96277" x2="47872" y2="96986"/>
                        <a14:foregroundMark x1="40071" y1="95922" x2="44858" y2="96277"/>
                        <a14:foregroundMark x1="38475" y1="96099" x2="41489" y2="96277"/>
                        <a14:foregroundMark x1="36170" y1="96277" x2="40426" y2="96277"/>
                        <a14:foregroundMark x1="61348" y1="96277" x2="54787" y2="93617"/>
                        <a14:foregroundMark x1="62411" y1="96454" x2="58688" y2="95213"/>
                        <a14:foregroundMark x1="64007" y1="96099" x2="60284" y2="95567"/>
                        <a14:foregroundMark x1="63830" y1="96099" x2="63830" y2="96099"/>
                        <a14:backgroundMark x1="31560" y1="52128" x2="31560" y2="52128"/>
                        <a14:backgroundMark x1="76064" y1="45213" x2="71277" y2="55319"/>
                        <a14:backgroundMark x1="27837" y1="36525" x2="30319" y2="54965"/>
                        <a14:backgroundMark x1="75355" y1="31915" x2="66667" y2="55142"/>
                        <a14:backgroundMark x1="66667" y1="55142" x2="66667" y2="55851"/>
                        <a14:backgroundMark x1="58333" y1="39362" x2="58333" y2="39362"/>
                        <a14:backgroundMark x1="44504" y1="39184" x2="44504" y2="3918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04" y="1194041"/>
            <a:ext cx="6755915" cy="67559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9">
            <a:extLst>
              <a:ext uri="{FF2B5EF4-FFF2-40B4-BE49-F238E27FC236}">
                <a16:creationId xmlns:a16="http://schemas.microsoft.com/office/drawing/2014/main" xmlns="" id="{30945DA5-F241-EFBA-A6AE-3FBE5E692D3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05196" y="2234535"/>
            <a:ext cx="9925148" cy="512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4610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8922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形 5">
            <a:extLst>
              <a:ext uri="{FF2B5EF4-FFF2-40B4-BE49-F238E27FC236}">
                <a16:creationId xmlns:a16="http://schemas.microsoft.com/office/drawing/2014/main" xmlns="" id="{FC9A74C9-E598-63A2-E66A-EA324E225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xmlns="" r:embed="rId3"/>
              </a:ext>
            </a:extLst>
          </a:blip>
          <a:stretch>
            <a:fillRect/>
          </a:stretch>
        </p:blipFill>
        <p:spPr>
          <a:xfrm>
            <a:off x="9980079" y="4577467"/>
            <a:ext cx="2057400" cy="258467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6B73080-12D6-AEC5-27EE-8B87FB04D81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4165" y="2808071"/>
            <a:ext cx="7909229" cy="176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80707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217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68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4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49" tmFilter="0, 0; 0.125,0.2665; 0.25,0.4; 0.375,0.465; 0.5,0.5;  0.625,0.535; 0.75,0.6; 0.875,0.7335; 1,1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24" tmFilter="0, 0; 0.125,0.2665; 0.25,0.4; 0.375,0.465; 0.5,0.5;  0.625,0.535; 0.75,0.6; 0.875,0.7335; 1,1">
                                          <p:stCondLst>
                                            <p:cond delay="49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2" tmFilter="0, 0; 0.125,0.2665; 0.25,0.4; 0.375,0.465; 0.5,0.5;  0.625,0.535; 0.75,0.6; 0.875,0.7335; 1,1">
                                          <p:stCondLst>
                                            <p:cond delay="6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0">
                                          <p:stCondLst>
                                            <p:cond delay="24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62" decel="50000">
                                          <p:stCondLst>
                                            <p:cond delay="25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0">
                                          <p:stCondLst>
                                            <p:cond delay="49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62" decel="50000">
                                          <p:stCondLst>
                                            <p:cond delay="50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0">
                                          <p:stCondLst>
                                            <p:cond delay="61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62" decel="50000">
                                          <p:stCondLst>
                                            <p:cond delay="6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0">
                                          <p:stCondLst>
                                            <p:cond delay="67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62" decel="50000">
                                          <p:stCondLst>
                                            <p:cond delay="68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D8FF34-E20D-4A15-A3E8-7B60DBF499DE}"/>
              </a:ext>
            </a:extLst>
          </p:cNvPr>
          <p:cNvSpPr/>
          <p:nvPr/>
        </p:nvSpPr>
        <p:spPr>
          <a:xfrm>
            <a:off x="2899545" y="609600"/>
            <a:ext cx="104775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44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Chỉ và nói tên các bộ phận của </a:t>
            </a:r>
            <a:r>
              <a:rPr lang="en-US" sz="44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hoa</a:t>
            </a:r>
            <a:r>
              <a:rPr lang="en-US" sz="44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  <a:endParaRPr lang="vi-VN" sz="4400" b="1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3" name="Hình chữ nhật: Góc Tròn 12">
            <a:extLst>
              <a:ext uri="{FF2B5EF4-FFF2-40B4-BE49-F238E27FC236}">
                <a16:creationId xmlns:a16="http://schemas.microsoft.com/office/drawing/2014/main" xmlns="" id="{2915E2AB-BA47-4B66-CDE9-FC1E9DBA9773}"/>
              </a:ext>
            </a:extLst>
          </p:cNvPr>
          <p:cNvSpPr/>
          <p:nvPr/>
        </p:nvSpPr>
        <p:spPr>
          <a:xfrm>
            <a:off x="10351787" y="1585136"/>
            <a:ext cx="3962400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Nhụy</a:t>
            </a:r>
            <a:r>
              <a: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hoa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4" name="Hình chữ nhật: Góc Tròn 13">
            <a:extLst>
              <a:ext uri="{FF2B5EF4-FFF2-40B4-BE49-F238E27FC236}">
                <a16:creationId xmlns:a16="http://schemas.microsoft.com/office/drawing/2014/main" xmlns="" id="{8B193E61-47F5-84FB-B21C-4CE6648AFDDA}"/>
              </a:ext>
            </a:extLst>
          </p:cNvPr>
          <p:cNvSpPr/>
          <p:nvPr/>
        </p:nvSpPr>
        <p:spPr>
          <a:xfrm>
            <a:off x="10351787" y="3048000"/>
            <a:ext cx="3962400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Nhị</a:t>
            </a:r>
            <a:r>
              <a: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hoa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5" name="Hình chữ nhật: Góc Tròn 14">
            <a:extLst>
              <a:ext uri="{FF2B5EF4-FFF2-40B4-BE49-F238E27FC236}">
                <a16:creationId xmlns:a16="http://schemas.microsoft.com/office/drawing/2014/main" xmlns="" id="{BFC1DE00-A3D5-D2F6-42AC-7023964FA578}"/>
              </a:ext>
            </a:extLst>
          </p:cNvPr>
          <p:cNvSpPr/>
          <p:nvPr/>
        </p:nvSpPr>
        <p:spPr>
          <a:xfrm>
            <a:off x="10351787" y="4495800"/>
            <a:ext cx="3962400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Cánh</a:t>
            </a:r>
            <a:r>
              <a: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hoa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grpSp>
        <p:nvGrpSpPr>
          <p:cNvPr id="18" name="Nhóm 17">
            <a:extLst>
              <a:ext uri="{FF2B5EF4-FFF2-40B4-BE49-F238E27FC236}">
                <a16:creationId xmlns:a16="http://schemas.microsoft.com/office/drawing/2014/main" xmlns="" id="{4F366EA3-5256-D195-52F9-DB4AED18CB04}"/>
              </a:ext>
            </a:extLst>
          </p:cNvPr>
          <p:cNvGrpSpPr/>
          <p:nvPr/>
        </p:nvGrpSpPr>
        <p:grpSpPr>
          <a:xfrm>
            <a:off x="2134971" y="7391400"/>
            <a:ext cx="5066654" cy="1143000"/>
            <a:chOff x="9586119" y="7228147"/>
            <a:chExt cx="5066654" cy="1143000"/>
          </a:xfrm>
        </p:grpSpPr>
        <p:sp>
          <p:nvSpPr>
            <p:cNvPr id="16" name="Hình chữ nhật: Góc Tròn 15">
              <a:extLst>
                <a:ext uri="{FF2B5EF4-FFF2-40B4-BE49-F238E27FC236}">
                  <a16:creationId xmlns:a16="http://schemas.microsoft.com/office/drawing/2014/main" xmlns="" id="{AE351AC9-EF75-AE12-FF0C-395BC2AE88E0}"/>
                </a:ext>
              </a:extLst>
            </p:cNvPr>
            <p:cNvSpPr/>
            <p:nvPr/>
          </p:nvSpPr>
          <p:spPr>
            <a:xfrm>
              <a:off x="9623573" y="7228147"/>
              <a:ext cx="5029200" cy="1100158"/>
            </a:xfrm>
            <a:prstGeom prst="roundRect">
              <a:avLst>
                <a:gd name="adj" fmla="val 50000"/>
              </a:avLst>
            </a:prstGeom>
            <a:solidFill>
              <a:srgbClr val="ADDB7B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r"/>
              <a:r>
                <a:rPr lang="en-US" sz="4400" b="1" dirty="0" err="1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Hoa</a:t>
              </a:r>
              <a:r>
                <a:rPr lang="en-US" sz="4400" b="1" dirty="0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</a:t>
              </a:r>
              <a:r>
                <a:rPr lang="en-US" sz="4400" b="1" dirty="0" err="1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râm</a:t>
              </a:r>
              <a:r>
                <a:rPr lang="en-US" sz="4400" b="1" dirty="0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 </a:t>
              </a:r>
              <a:r>
                <a:rPr lang="en-US" sz="4400" b="1" dirty="0" err="1">
                  <a:solidFill>
                    <a:schemeClr val="tx1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bụt</a:t>
              </a:r>
              <a:endPara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  <p:sp>
          <p:nvSpPr>
            <p:cNvPr id="17" name="Hình Bầu dục 16">
              <a:extLst>
                <a:ext uri="{FF2B5EF4-FFF2-40B4-BE49-F238E27FC236}">
                  <a16:creationId xmlns:a16="http://schemas.microsoft.com/office/drawing/2014/main" xmlns="" id="{8EBEEC5B-953D-CEA2-33FE-E9E422C21ADD}"/>
                </a:ext>
              </a:extLst>
            </p:cNvPr>
            <p:cNvSpPr/>
            <p:nvPr/>
          </p:nvSpPr>
          <p:spPr>
            <a:xfrm>
              <a:off x="9586119" y="7228147"/>
              <a:ext cx="1143000" cy="1143000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b="1" dirty="0">
                  <a:solidFill>
                    <a:srgbClr val="00B050"/>
                  </a:solidFill>
                </a:rPr>
                <a:t>1</a:t>
              </a:r>
            </a:p>
          </p:txBody>
        </p:sp>
      </p:grpSp>
      <p:pic>
        <p:nvPicPr>
          <p:cNvPr id="25" name="Hình ảnh 24">
            <a:extLst>
              <a:ext uri="{FF2B5EF4-FFF2-40B4-BE49-F238E27FC236}">
                <a16:creationId xmlns:a16="http://schemas.microsoft.com/office/drawing/2014/main" xmlns="" id="{CF8A7457-8629-8A10-72E3-F362D30C6D6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0184" y="1697523"/>
            <a:ext cx="6576228" cy="5580818"/>
          </a:xfrm>
          <a:prstGeom prst="rect">
            <a:avLst/>
          </a:prstGeom>
        </p:spPr>
      </p:pic>
      <p:sp>
        <p:nvSpPr>
          <p:cNvPr id="28" name="Hình chữ nhật: Góc Tròn 27">
            <a:extLst>
              <a:ext uri="{FF2B5EF4-FFF2-40B4-BE49-F238E27FC236}">
                <a16:creationId xmlns:a16="http://schemas.microsoft.com/office/drawing/2014/main" xmlns="" id="{8B76B57D-3306-B900-1ED2-9E7724F39FCA}"/>
              </a:ext>
            </a:extLst>
          </p:cNvPr>
          <p:cNvSpPr/>
          <p:nvPr/>
        </p:nvSpPr>
        <p:spPr>
          <a:xfrm>
            <a:off x="10351787" y="5943600"/>
            <a:ext cx="3962400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Đài</a:t>
            </a:r>
            <a:r>
              <a: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hoa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9" name="Hình chữ nhật: Góc Tròn 28">
            <a:extLst>
              <a:ext uri="{FF2B5EF4-FFF2-40B4-BE49-F238E27FC236}">
                <a16:creationId xmlns:a16="http://schemas.microsoft.com/office/drawing/2014/main" xmlns="" id="{2A76CBF3-F9E1-D464-B655-CA45AE8E2826}"/>
              </a:ext>
            </a:extLst>
          </p:cNvPr>
          <p:cNvSpPr/>
          <p:nvPr/>
        </p:nvSpPr>
        <p:spPr>
          <a:xfrm>
            <a:off x="10351787" y="7391400"/>
            <a:ext cx="3962400" cy="11001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Cuống</a:t>
            </a:r>
            <a:r>
              <a:rPr lang="en-US" sz="44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44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hoa</a:t>
            </a:r>
            <a:endParaRPr lang="en-US" sz="4400" b="1" dirty="0">
              <a:solidFill>
                <a:schemeClr val="tx1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cxnSp>
        <p:nvCxnSpPr>
          <p:cNvPr id="9" name="Đường kết nối Mũi tên Thẳng 8">
            <a:extLst>
              <a:ext uri="{FF2B5EF4-FFF2-40B4-BE49-F238E27FC236}">
                <a16:creationId xmlns:a16="http://schemas.microsoft.com/office/drawing/2014/main" xmlns="" id="{24EB9B48-42C5-0E71-D8ED-6DCD5A58CEB7}"/>
              </a:ext>
            </a:extLst>
          </p:cNvPr>
          <p:cNvCxnSpPr>
            <a:cxnSpLocks/>
            <a:stCxn id="15" idx="1"/>
          </p:cNvCxnSpPr>
          <p:nvPr/>
        </p:nvCxnSpPr>
        <p:spPr>
          <a:xfrm flipH="1" flipV="1">
            <a:off x="6614319" y="4572000"/>
            <a:ext cx="3737468" cy="473879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Đường kết nối Mũi tên Thẳng 35">
            <a:extLst>
              <a:ext uri="{FF2B5EF4-FFF2-40B4-BE49-F238E27FC236}">
                <a16:creationId xmlns:a16="http://schemas.microsoft.com/office/drawing/2014/main" xmlns="" id="{4EB6A94D-9619-719C-ABB5-8AF50D8E6309}"/>
              </a:ext>
            </a:extLst>
          </p:cNvPr>
          <p:cNvCxnSpPr>
            <a:cxnSpLocks/>
            <a:stCxn id="28" idx="1"/>
          </p:cNvCxnSpPr>
          <p:nvPr/>
        </p:nvCxnSpPr>
        <p:spPr>
          <a:xfrm flipH="1" flipV="1">
            <a:off x="3947319" y="5900758"/>
            <a:ext cx="6404468" cy="592921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Đường kết nối Mũi tên Thẳng 7">
            <a:extLst>
              <a:ext uri="{FF2B5EF4-FFF2-40B4-BE49-F238E27FC236}">
                <a16:creationId xmlns:a16="http://schemas.microsoft.com/office/drawing/2014/main" xmlns="" id="{5B27FFDE-ED02-6BB7-ACA2-7D7D6945A93E}"/>
              </a:ext>
            </a:extLst>
          </p:cNvPr>
          <p:cNvCxnSpPr>
            <a:cxnSpLocks/>
            <a:stCxn id="14" idx="1"/>
          </p:cNvCxnSpPr>
          <p:nvPr/>
        </p:nvCxnSpPr>
        <p:spPr>
          <a:xfrm flipH="1" flipV="1">
            <a:off x="5699919" y="2943507"/>
            <a:ext cx="4651868" cy="654572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Đường kết nối Mũi tên Thẳng 3">
            <a:extLst>
              <a:ext uri="{FF2B5EF4-FFF2-40B4-BE49-F238E27FC236}">
                <a16:creationId xmlns:a16="http://schemas.microsoft.com/office/drawing/2014/main" xmlns="" id="{0030815E-C093-DC3B-8AFA-87FB21F533D6}"/>
              </a:ext>
            </a:extLst>
          </p:cNvPr>
          <p:cNvCxnSpPr>
            <a:cxnSpLocks/>
            <a:stCxn id="13" idx="1"/>
          </p:cNvCxnSpPr>
          <p:nvPr/>
        </p:nvCxnSpPr>
        <p:spPr>
          <a:xfrm flipH="1">
            <a:off x="5699919" y="2135215"/>
            <a:ext cx="4651868" cy="150785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Đường kết nối Mũi tên Thẳng 38">
            <a:extLst>
              <a:ext uri="{FF2B5EF4-FFF2-40B4-BE49-F238E27FC236}">
                <a16:creationId xmlns:a16="http://schemas.microsoft.com/office/drawing/2014/main" xmlns="" id="{6B1C6D6F-913E-C19E-197E-86C009D2E9F8}"/>
              </a:ext>
            </a:extLst>
          </p:cNvPr>
          <p:cNvCxnSpPr>
            <a:cxnSpLocks/>
            <a:stCxn id="29" idx="1"/>
          </p:cNvCxnSpPr>
          <p:nvPr/>
        </p:nvCxnSpPr>
        <p:spPr>
          <a:xfrm flipH="1" flipV="1">
            <a:off x="3315425" y="6489235"/>
            <a:ext cx="7036362" cy="1452244"/>
          </a:xfrm>
          <a:prstGeom prst="straightConnector1">
            <a:avLst/>
          </a:prstGeom>
          <a:ln w="571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Hình Bầu dục 41">
            <a:extLst>
              <a:ext uri="{FF2B5EF4-FFF2-40B4-BE49-F238E27FC236}">
                <a16:creationId xmlns:a16="http://schemas.microsoft.com/office/drawing/2014/main" xmlns="" id="{9EB5FA95-0B89-B092-0D76-4ED31210186B}"/>
              </a:ext>
            </a:extLst>
          </p:cNvPr>
          <p:cNvSpPr/>
          <p:nvPr/>
        </p:nvSpPr>
        <p:spPr>
          <a:xfrm>
            <a:off x="5433219" y="2062641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Hình Bầu dục 42">
            <a:extLst>
              <a:ext uri="{FF2B5EF4-FFF2-40B4-BE49-F238E27FC236}">
                <a16:creationId xmlns:a16="http://schemas.microsoft.com/office/drawing/2014/main" xmlns="" id="{4DD0FABA-FE3A-BB17-042A-277DECDAB98F}"/>
              </a:ext>
            </a:extLst>
          </p:cNvPr>
          <p:cNvSpPr/>
          <p:nvPr/>
        </p:nvSpPr>
        <p:spPr>
          <a:xfrm>
            <a:off x="5433219" y="2685294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Hình Bầu dục 43">
            <a:extLst>
              <a:ext uri="{FF2B5EF4-FFF2-40B4-BE49-F238E27FC236}">
                <a16:creationId xmlns:a16="http://schemas.microsoft.com/office/drawing/2014/main" xmlns="" id="{B7C0AFB8-881E-9DB5-811B-2E85634BC7C6}"/>
              </a:ext>
            </a:extLst>
          </p:cNvPr>
          <p:cNvSpPr/>
          <p:nvPr/>
        </p:nvSpPr>
        <p:spPr>
          <a:xfrm>
            <a:off x="6412406" y="4321979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Hình Bầu dục 44">
            <a:extLst>
              <a:ext uri="{FF2B5EF4-FFF2-40B4-BE49-F238E27FC236}">
                <a16:creationId xmlns:a16="http://schemas.microsoft.com/office/drawing/2014/main" xmlns="" id="{A3054477-43AC-AEBD-F7C3-9BB954E21476}"/>
              </a:ext>
            </a:extLst>
          </p:cNvPr>
          <p:cNvSpPr/>
          <p:nvPr/>
        </p:nvSpPr>
        <p:spPr>
          <a:xfrm>
            <a:off x="3718719" y="5611834"/>
            <a:ext cx="533400" cy="533400"/>
          </a:xfrm>
          <a:prstGeom prst="ellipse">
            <a:avLst/>
          </a:prstGeom>
          <a:noFill/>
          <a:ln>
            <a:solidFill>
              <a:schemeClr val="tx1"/>
            </a:solidFill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Hình Bầu dục 45">
            <a:extLst>
              <a:ext uri="{FF2B5EF4-FFF2-40B4-BE49-F238E27FC236}">
                <a16:creationId xmlns:a16="http://schemas.microsoft.com/office/drawing/2014/main" xmlns="" id="{2684823A-0E76-6AA4-EA6E-E9FEE0A64CC9}"/>
              </a:ext>
            </a:extLst>
          </p:cNvPr>
          <p:cNvSpPr/>
          <p:nvPr/>
        </p:nvSpPr>
        <p:spPr>
          <a:xfrm>
            <a:off x="3109119" y="6189668"/>
            <a:ext cx="533400" cy="5334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Hình ảnh 46">
            <a:extLst>
              <a:ext uri="{FF2B5EF4-FFF2-40B4-BE49-F238E27FC236}">
                <a16:creationId xmlns:a16="http://schemas.microsoft.com/office/drawing/2014/main" xmlns="" id="{179A79F0-F047-E131-506F-93A5D5CF8A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67"/>
          <a:stretch/>
        </p:blipFill>
        <p:spPr>
          <a:xfrm>
            <a:off x="8606282" y="3581850"/>
            <a:ext cx="6553964" cy="5035593"/>
          </a:xfrm>
          <a:prstGeom prst="rect">
            <a:avLst/>
          </a:prstGeom>
        </p:spPr>
      </p:pic>
      <p:pic>
        <p:nvPicPr>
          <p:cNvPr id="48" name="Picture 1">
            <a:extLst>
              <a:ext uri="{FF2B5EF4-FFF2-40B4-BE49-F238E27FC236}">
                <a16:creationId xmlns:a16="http://schemas.microsoft.com/office/drawing/2014/main" xmlns="" id="{7B4A607C-CFFE-D5EB-DED8-CF9D5172B4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41000" y="2798353"/>
            <a:ext cx="7510860" cy="5569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336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28" grpId="0" animBg="1"/>
      <p:bldP spid="29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3DD8FF34-E20D-4A15-A3E8-7B60DBF499DE}"/>
              </a:ext>
            </a:extLst>
          </p:cNvPr>
          <p:cNvSpPr/>
          <p:nvPr/>
        </p:nvSpPr>
        <p:spPr>
          <a:xfrm>
            <a:off x="1051720" y="762000"/>
            <a:ext cx="142494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 b="1" dirty="0">
                <a:solidFill>
                  <a:schemeClr val="accent6">
                    <a:lumMod val="75000"/>
                  </a:schemeClr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So sánh kích thước, màu sắc, mùi hương của hoa trong các hình dưới đây.</a:t>
            </a:r>
          </a:p>
        </p:txBody>
      </p:sp>
      <p:pic>
        <p:nvPicPr>
          <p:cNvPr id="14" name="Hình ảnh 13">
            <a:extLst>
              <a:ext uri="{FF2B5EF4-FFF2-40B4-BE49-F238E27FC236}">
                <a16:creationId xmlns:a16="http://schemas.microsoft.com/office/drawing/2014/main" xmlns="" id="{43D12F86-2B89-79FF-27AE-322788CFB53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167"/>
          <a:stretch/>
        </p:blipFill>
        <p:spPr>
          <a:xfrm>
            <a:off x="1204119" y="5486400"/>
            <a:ext cx="4760468" cy="3657600"/>
          </a:xfrm>
          <a:prstGeom prst="rect">
            <a:avLst/>
          </a:prstGeom>
        </p:spPr>
      </p:pic>
      <p:pic>
        <p:nvPicPr>
          <p:cNvPr id="4" name="Hình ảnh 3">
            <a:extLst>
              <a:ext uri="{FF2B5EF4-FFF2-40B4-BE49-F238E27FC236}">
                <a16:creationId xmlns:a16="http://schemas.microsoft.com/office/drawing/2014/main" xmlns="" id="{9F2E72A7-6BDA-4052-E5E4-6B4A22E5149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52" t="16413" r="23554" b="4644"/>
          <a:stretch/>
        </p:blipFill>
        <p:spPr>
          <a:xfrm>
            <a:off x="6756061" y="1676400"/>
            <a:ext cx="7543801" cy="6477000"/>
          </a:xfrm>
          <a:prstGeom prst="roundRect">
            <a:avLst>
              <a:gd name="adj" fmla="val 6169"/>
            </a:avLst>
          </a:prstGeom>
        </p:spPr>
      </p:pic>
      <p:pic>
        <p:nvPicPr>
          <p:cNvPr id="10" name="Hình ảnh 9">
            <a:extLst>
              <a:ext uri="{FF2B5EF4-FFF2-40B4-BE49-F238E27FC236}">
                <a16:creationId xmlns:a16="http://schemas.microsoft.com/office/drawing/2014/main" xmlns="" id="{2499D8A4-9EE5-B4B9-D556-88557B35FE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99519" y="2139982"/>
            <a:ext cx="3249159" cy="3550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5073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xmlns="" id="{A0133003-725B-34F4-6766-F790852528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7265" y="1605554"/>
            <a:ext cx="8001000" cy="5932891"/>
          </a:xfrm>
          <a:prstGeom prst="rect">
            <a:avLst/>
          </a:prstGeom>
        </p:spPr>
      </p:pic>
      <p:pic>
        <p:nvPicPr>
          <p:cNvPr id="3" name="图片 7">
            <a:extLst>
              <a:ext uri="{FF2B5EF4-FFF2-40B4-BE49-F238E27FC236}">
                <a16:creationId xmlns:a16="http://schemas.microsoft.com/office/drawing/2014/main" xmlns="" id="{33201B8C-BD9A-32B9-74AD-9DA6D52C82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7036" y="0"/>
            <a:ext cx="3889284" cy="5049136"/>
          </a:xfrm>
          <a:prstGeom prst="rect">
            <a:avLst/>
          </a:prstGeom>
        </p:spPr>
      </p:pic>
      <p:pic>
        <p:nvPicPr>
          <p:cNvPr id="4" name="图片 9">
            <a:extLst>
              <a:ext uri="{FF2B5EF4-FFF2-40B4-BE49-F238E27FC236}">
                <a16:creationId xmlns:a16="http://schemas.microsoft.com/office/drawing/2014/main" xmlns="" id="{69145CDF-606D-1AB1-2F81-C6AB553F40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19" y="4334934"/>
            <a:ext cx="5367081" cy="4867388"/>
          </a:xfrm>
          <a:prstGeom prst="rect">
            <a:avLst/>
          </a:prstGeom>
        </p:spPr>
      </p:pic>
      <p:pic>
        <p:nvPicPr>
          <p:cNvPr id="5" name="图片 11">
            <a:extLst>
              <a:ext uri="{FF2B5EF4-FFF2-40B4-BE49-F238E27FC236}">
                <a16:creationId xmlns:a16="http://schemas.microsoft.com/office/drawing/2014/main" xmlns="" id="{CBDCF1FD-6399-F40A-5665-5FEF189BC4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005" y="1034"/>
            <a:ext cx="2790260" cy="2507844"/>
          </a:xfrm>
          <a:prstGeom prst="rect">
            <a:avLst/>
          </a:prstGeom>
        </p:spPr>
      </p:pic>
      <p:pic>
        <p:nvPicPr>
          <p:cNvPr id="6" name="图片 17">
            <a:extLst>
              <a:ext uri="{FF2B5EF4-FFF2-40B4-BE49-F238E27FC236}">
                <a16:creationId xmlns:a16="http://schemas.microsoft.com/office/drawing/2014/main" xmlns="" id="{25344560-1C44-C0C4-1B2F-DDB85F49612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8319" y="2640224"/>
            <a:ext cx="8128001" cy="6503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11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ộp Văn bản 2">
            <a:extLst>
              <a:ext uri="{FF2B5EF4-FFF2-40B4-BE49-F238E27FC236}">
                <a16:creationId xmlns:a16="http://schemas.microsoft.com/office/drawing/2014/main" xmlns="" id="{0B5FA059-3E74-B90F-AD37-0DB7E5706C08}"/>
              </a:ext>
            </a:extLst>
          </p:cNvPr>
          <p:cNvSpPr txBox="1"/>
          <p:nvPr/>
        </p:nvSpPr>
        <p:spPr>
          <a:xfrm>
            <a:off x="5384053" y="892191"/>
            <a:ext cx="628202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err="1">
                <a:latin typeface="SVN-Genica Pro" panose="00000900000000000000" pitchFamily="50" charset="0"/>
              </a:rPr>
              <a:t>Phiếu</a:t>
            </a:r>
            <a:r>
              <a:rPr lang="en-US" sz="6600" dirty="0">
                <a:latin typeface="SVN-Genica Pro" panose="00000900000000000000" pitchFamily="50" charset="0"/>
              </a:rPr>
              <a:t> </a:t>
            </a:r>
            <a:r>
              <a:rPr lang="en-US" sz="6600" dirty="0" err="1">
                <a:latin typeface="SVN-Genica Pro" panose="00000900000000000000" pitchFamily="50" charset="0"/>
              </a:rPr>
              <a:t>học</a:t>
            </a:r>
            <a:r>
              <a:rPr lang="en-US" sz="6600" dirty="0">
                <a:latin typeface="SVN-Genica Pro" panose="00000900000000000000" pitchFamily="50" charset="0"/>
              </a:rPr>
              <a:t> </a:t>
            </a:r>
            <a:r>
              <a:rPr lang="en-US" sz="6600" dirty="0" err="1">
                <a:latin typeface="SVN-Genica Pro" panose="00000900000000000000" pitchFamily="50" charset="0"/>
              </a:rPr>
              <a:t>tập</a:t>
            </a:r>
            <a:endParaRPr lang="en-US" sz="6600" dirty="0">
              <a:latin typeface="SVN-Genica Pro" panose="00000900000000000000" pitchFamily="50" charset="0"/>
            </a:endParaRPr>
          </a:p>
        </p:txBody>
      </p:sp>
      <p:graphicFrame>
        <p:nvGraphicFramePr>
          <p:cNvPr id="4" name="Table 1">
            <a:extLst>
              <a:ext uri="{FF2B5EF4-FFF2-40B4-BE49-F238E27FC236}">
                <a16:creationId xmlns:a16="http://schemas.microsoft.com/office/drawing/2014/main" xmlns="" id="{76C9B468-F651-DF2B-C02E-25942C53E6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5507558"/>
              </p:ext>
            </p:extLst>
          </p:nvPr>
        </p:nvGraphicFramePr>
        <p:xfrm>
          <a:off x="1127918" y="2514600"/>
          <a:ext cx="14020801" cy="532034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47800">
                  <a:extLst>
                    <a:ext uri="{9D8B030D-6E8A-4147-A177-3AD203B41FA5}">
                      <a16:colId xmlns:a16="http://schemas.microsoft.com/office/drawing/2014/main" xmlns="" val="3934910284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xmlns="" val="1307119182"/>
                    </a:ext>
                  </a:extLst>
                </a:gridCol>
                <a:gridCol w="2603242">
                  <a:extLst>
                    <a:ext uri="{9D8B030D-6E8A-4147-A177-3AD203B41FA5}">
                      <a16:colId xmlns:a16="http://schemas.microsoft.com/office/drawing/2014/main" xmlns="" val="2254468665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xmlns="" val="748713772"/>
                    </a:ext>
                  </a:extLst>
                </a:gridCol>
                <a:gridCol w="2578359">
                  <a:extLst>
                    <a:ext uri="{9D8B030D-6E8A-4147-A177-3AD203B41FA5}">
                      <a16:colId xmlns:a16="http://schemas.microsoft.com/office/drawing/2014/main" xmlns="" val="1702974153"/>
                    </a:ext>
                  </a:extLst>
                </a:gridCol>
              </a:tblGrid>
              <a:tr h="10762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 dirty="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Hình</a:t>
                      </a:r>
                      <a:endParaRPr lang="vi-VN" sz="3600" dirty="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Tên hoa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Kích thước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Màu sắc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Mùi hương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3930843314"/>
                  </a:ext>
                </a:extLst>
              </a:tr>
              <a:tr h="90493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1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 b="1">
                          <a:solidFill>
                            <a:srgbClr val="3333FF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Hoa râm bụt</a:t>
                      </a: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 b="1">
                          <a:solidFill>
                            <a:srgbClr val="3333FF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Lớn</a:t>
                      </a: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 b="1">
                          <a:solidFill>
                            <a:srgbClr val="3333FF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Vàng</a:t>
                      </a: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 b="1">
                          <a:solidFill>
                            <a:srgbClr val="3333FF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Không</a:t>
                      </a: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757111909"/>
                  </a:ext>
                </a:extLst>
              </a:tr>
              <a:tr h="84638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2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609009422"/>
                  </a:ext>
                </a:extLst>
              </a:tr>
              <a:tr h="8205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3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6116881"/>
                  </a:ext>
                </a:extLst>
              </a:tr>
              <a:tr h="5402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4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04937387"/>
                  </a:ext>
                </a:extLst>
              </a:tr>
              <a:tr h="96152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nl-NL" sz="3600">
                          <a:solidFill>
                            <a:srgbClr val="FF0000"/>
                          </a:solidFill>
                          <a:effectLst/>
                          <a:latin typeface="Arial-Rounded" panose="020B0500000000000000" pitchFamily="34" charset="0"/>
                          <a:ea typeface="Arial-Rounded" panose="020B0500000000000000" pitchFamily="34" charset="0"/>
                          <a:cs typeface="Arial-Rounded" panose="020B0500000000000000" pitchFamily="34" charset="0"/>
                        </a:rPr>
                        <a:t>5</a:t>
                      </a:r>
                      <a:endParaRPr lang="vi-VN" sz="3600">
                        <a:solidFill>
                          <a:srgbClr val="FF0000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vi-VN" sz="3600" b="1" dirty="0">
                        <a:solidFill>
                          <a:srgbClr val="3333FF"/>
                        </a:solidFill>
                        <a:effectLst/>
                        <a:latin typeface="Arial-Rounded" panose="020B0500000000000000" pitchFamily="34" charset="0"/>
                        <a:ea typeface="Arial-Rounded" panose="020B0500000000000000" pitchFamily="34" charset="0"/>
                        <a:cs typeface="Arial-Rounded" panose="020B0500000000000000" pitchFamily="34" charset="0"/>
                      </a:endParaRPr>
                    </a:p>
                  </a:txBody>
                  <a:tcPr marL="68580" marR="68580" marT="0" marB="0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2256818372"/>
                  </a:ext>
                </a:extLst>
              </a:tr>
            </a:tbl>
          </a:graphicData>
        </a:graphic>
      </p:graphicFrame>
      <p:sp>
        <p:nvSpPr>
          <p:cNvPr id="5" name="Rectangle 2">
            <a:extLst>
              <a:ext uri="{FF2B5EF4-FFF2-40B4-BE49-F238E27FC236}">
                <a16:creationId xmlns:a16="http://schemas.microsoft.com/office/drawing/2014/main" xmlns="" id="{CF4B037F-9434-DBA5-4943-43EEDC018056}"/>
              </a:ext>
            </a:extLst>
          </p:cNvPr>
          <p:cNvSpPr/>
          <p:nvPr/>
        </p:nvSpPr>
        <p:spPr>
          <a:xfrm>
            <a:off x="3261519" y="4434010"/>
            <a:ext cx="2095445" cy="82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 hồng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0" name="Rectangle 3">
            <a:extLst>
              <a:ext uri="{FF2B5EF4-FFF2-40B4-BE49-F238E27FC236}">
                <a16:creationId xmlns:a16="http://schemas.microsoft.com/office/drawing/2014/main" xmlns="" id="{76929A2D-A613-730D-755E-248AE0B1AC67}"/>
              </a:ext>
            </a:extLst>
          </p:cNvPr>
          <p:cNvSpPr/>
          <p:nvPr/>
        </p:nvSpPr>
        <p:spPr>
          <a:xfrm>
            <a:off x="7058335" y="4460783"/>
            <a:ext cx="947695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3" name="Rectangle 7">
            <a:extLst>
              <a:ext uri="{FF2B5EF4-FFF2-40B4-BE49-F238E27FC236}">
                <a16:creationId xmlns:a16="http://schemas.microsoft.com/office/drawing/2014/main" xmlns="" id="{399455B6-151D-3C50-9588-B0BA9FF4E560}"/>
              </a:ext>
            </a:extLst>
          </p:cNvPr>
          <p:cNvSpPr/>
          <p:nvPr/>
        </p:nvSpPr>
        <p:spPr>
          <a:xfrm>
            <a:off x="10328662" y="4460783"/>
            <a:ext cx="748923" cy="82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Đỏ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xmlns="" id="{9B272D0B-2C64-4AE7-4B35-1A8F78B026F8}"/>
              </a:ext>
            </a:extLst>
          </p:cNvPr>
          <p:cNvSpPr/>
          <p:nvPr/>
        </p:nvSpPr>
        <p:spPr>
          <a:xfrm>
            <a:off x="13165613" y="4475199"/>
            <a:ext cx="1260281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Thơm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xmlns="" id="{96D7D587-6433-4BE6-0D53-39ECDA5CBC45}"/>
              </a:ext>
            </a:extLst>
          </p:cNvPr>
          <p:cNvSpPr/>
          <p:nvPr/>
        </p:nvSpPr>
        <p:spPr>
          <a:xfrm>
            <a:off x="7084288" y="5348442"/>
            <a:ext cx="848309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Lớn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8" name="Rectangle 22">
            <a:extLst>
              <a:ext uri="{FF2B5EF4-FFF2-40B4-BE49-F238E27FC236}">
                <a16:creationId xmlns:a16="http://schemas.microsoft.com/office/drawing/2014/main" xmlns="" id="{366E157C-16D0-7C53-EDB0-0F2BB1573B2D}"/>
              </a:ext>
            </a:extLst>
          </p:cNvPr>
          <p:cNvSpPr/>
          <p:nvPr/>
        </p:nvSpPr>
        <p:spPr>
          <a:xfrm>
            <a:off x="9694178" y="5348442"/>
            <a:ext cx="1970411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Tím hồng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19" name="Rectangle 23">
            <a:extLst>
              <a:ext uri="{FF2B5EF4-FFF2-40B4-BE49-F238E27FC236}">
                <a16:creationId xmlns:a16="http://schemas.microsoft.com/office/drawing/2014/main" xmlns="" id="{1B8BBC0B-05F2-8B94-B2DA-B45BA19178FB}"/>
              </a:ext>
            </a:extLst>
          </p:cNvPr>
          <p:cNvSpPr/>
          <p:nvPr/>
        </p:nvSpPr>
        <p:spPr>
          <a:xfrm>
            <a:off x="12826011" y="5298951"/>
            <a:ext cx="2081019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Thơm hắc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0" name="Rectangle 24">
            <a:extLst>
              <a:ext uri="{FF2B5EF4-FFF2-40B4-BE49-F238E27FC236}">
                <a16:creationId xmlns:a16="http://schemas.microsoft.com/office/drawing/2014/main" xmlns="" id="{33793051-9AB4-0AB0-7DE7-01D44C9BCD41}"/>
              </a:ext>
            </a:extLst>
          </p:cNvPr>
          <p:cNvSpPr/>
          <p:nvPr/>
        </p:nvSpPr>
        <p:spPr>
          <a:xfrm>
            <a:off x="7023372" y="6034210"/>
            <a:ext cx="947695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Vừa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1" name="Rectangle 25">
            <a:extLst>
              <a:ext uri="{FF2B5EF4-FFF2-40B4-BE49-F238E27FC236}">
                <a16:creationId xmlns:a16="http://schemas.microsoft.com/office/drawing/2014/main" xmlns="" id="{E4FCB7D7-98D6-B72F-39A9-90EF69E8775E}"/>
              </a:ext>
            </a:extLst>
          </p:cNvPr>
          <p:cNvSpPr/>
          <p:nvPr/>
        </p:nvSpPr>
        <p:spPr>
          <a:xfrm>
            <a:off x="9062594" y="6034210"/>
            <a:ext cx="3211135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Tím hồng, trắng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24" name="Rectangle 26">
            <a:extLst>
              <a:ext uri="{FF2B5EF4-FFF2-40B4-BE49-F238E27FC236}">
                <a16:creationId xmlns:a16="http://schemas.microsoft.com/office/drawing/2014/main" xmlns="" id="{0DDED76F-9D1C-8FE8-FE3C-E441B9B6B777}"/>
              </a:ext>
            </a:extLst>
          </p:cNvPr>
          <p:cNvSpPr/>
          <p:nvPr/>
        </p:nvSpPr>
        <p:spPr>
          <a:xfrm>
            <a:off x="13248820" y="6104111"/>
            <a:ext cx="1260281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Thơm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2" name="Rectangle 27">
            <a:extLst>
              <a:ext uri="{FF2B5EF4-FFF2-40B4-BE49-F238E27FC236}">
                <a16:creationId xmlns:a16="http://schemas.microsoft.com/office/drawing/2014/main" xmlns="" id="{2B1150B4-28AB-FD54-4174-DCFD4887E23E}"/>
              </a:ext>
            </a:extLst>
          </p:cNvPr>
          <p:cNvSpPr/>
          <p:nvPr/>
        </p:nvSpPr>
        <p:spPr>
          <a:xfrm>
            <a:off x="7005739" y="6893157"/>
            <a:ext cx="1005404" cy="82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Nhỏ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3" name="Rectangle 28">
            <a:extLst>
              <a:ext uri="{FF2B5EF4-FFF2-40B4-BE49-F238E27FC236}">
                <a16:creationId xmlns:a16="http://schemas.microsoft.com/office/drawing/2014/main" xmlns="" id="{9C87F08E-1BFB-78A5-B960-76F041A02496}"/>
              </a:ext>
            </a:extLst>
          </p:cNvPr>
          <p:cNvSpPr/>
          <p:nvPr/>
        </p:nvSpPr>
        <p:spPr>
          <a:xfrm>
            <a:off x="9207667" y="6893157"/>
            <a:ext cx="2943434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Tím hồng nhạt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4" name="Rectangle 29">
            <a:extLst>
              <a:ext uri="{FF2B5EF4-FFF2-40B4-BE49-F238E27FC236}">
                <a16:creationId xmlns:a16="http://schemas.microsoft.com/office/drawing/2014/main" xmlns="" id="{E5B9ABCC-7552-976A-398E-BB841BC758F7}"/>
              </a:ext>
            </a:extLst>
          </p:cNvPr>
          <p:cNvSpPr/>
          <p:nvPr/>
        </p:nvSpPr>
        <p:spPr>
          <a:xfrm>
            <a:off x="13169472" y="6963058"/>
            <a:ext cx="1441420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Không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5" name="Rectangle 30">
            <a:extLst>
              <a:ext uri="{FF2B5EF4-FFF2-40B4-BE49-F238E27FC236}">
                <a16:creationId xmlns:a16="http://schemas.microsoft.com/office/drawing/2014/main" xmlns="" id="{65385559-526F-C152-DB74-B11770411A75}"/>
              </a:ext>
            </a:extLst>
          </p:cNvPr>
          <p:cNvSpPr/>
          <p:nvPr/>
        </p:nvSpPr>
        <p:spPr>
          <a:xfrm>
            <a:off x="3616951" y="5198101"/>
            <a:ext cx="1298753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 li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6" name="Rectangle 31">
            <a:extLst>
              <a:ext uri="{FF2B5EF4-FFF2-40B4-BE49-F238E27FC236}">
                <a16:creationId xmlns:a16="http://schemas.microsoft.com/office/drawing/2014/main" xmlns="" id="{838A3BEE-33A5-9FF2-E0D2-06CC64B007D6}"/>
              </a:ext>
            </a:extLst>
          </p:cNvPr>
          <p:cNvSpPr/>
          <p:nvPr/>
        </p:nvSpPr>
        <p:spPr>
          <a:xfrm>
            <a:off x="3431104" y="6069405"/>
            <a:ext cx="1802096" cy="8099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 sen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  <p:sp>
        <p:nvSpPr>
          <p:cNvPr id="37" name="Rectangle 32">
            <a:extLst>
              <a:ext uri="{FF2B5EF4-FFF2-40B4-BE49-F238E27FC236}">
                <a16:creationId xmlns:a16="http://schemas.microsoft.com/office/drawing/2014/main" xmlns="" id="{71CCD68B-F60C-D59C-F392-E7448A4F60B7}"/>
              </a:ext>
            </a:extLst>
          </p:cNvPr>
          <p:cNvSpPr/>
          <p:nvPr/>
        </p:nvSpPr>
        <p:spPr>
          <a:xfrm>
            <a:off x="3465670" y="6940709"/>
            <a:ext cx="1864614" cy="8237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defTabSz="1436888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nl-NL" sz="3600" b="1">
                <a:solidFill>
                  <a:srgbClr val="3333FF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Hoa ban</a:t>
            </a:r>
            <a:endParaRPr lang="vi-VN" sz="3600" b="1">
              <a:solidFill>
                <a:srgbClr val="3333FF"/>
              </a:solidFill>
              <a:latin typeface="Arial-Rounded" panose="020B0500000000000000" pitchFamily="34" charset="0"/>
              <a:ea typeface="Arial-Rounded" panose="020B0500000000000000" pitchFamily="34" charset="0"/>
              <a:cs typeface="Arial-Rounded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00036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  <p:bldP spid="14" grpId="0"/>
      <p:bldP spid="16" grpId="0"/>
      <p:bldP spid="18" grpId="0"/>
      <p:bldP spid="19" grpId="0"/>
      <p:bldP spid="20" grpId="0"/>
      <p:bldP spid="21" grpId="0"/>
      <p:bldP spid="24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xmlns="" id="{B6632F66-2BC1-6F75-A551-83296404FBBC}"/>
              </a:ext>
            </a:extLst>
          </p:cNvPr>
          <p:cNvGrpSpPr/>
          <p:nvPr/>
        </p:nvGrpSpPr>
        <p:grpSpPr>
          <a:xfrm>
            <a:off x="1140136" y="1224098"/>
            <a:ext cx="14025360" cy="7157902"/>
            <a:chOff x="1142336" y="3651178"/>
            <a:chExt cx="10134493" cy="7400353"/>
          </a:xfrm>
        </p:grpSpPr>
        <p:pic>
          <p:nvPicPr>
            <p:cNvPr id="4" name="Picture 2" descr="Trắc nghiệm: Cánh hoa đào ngày Tết &quot;tiết lộ&quot; gì về con người bạn? | Sưởi ấm  trái tim | Chuyên trang Hoa Học Trò - Chuyên trang Hoa Học Trò -">
              <a:extLst>
                <a:ext uri="{FF2B5EF4-FFF2-40B4-BE49-F238E27FC236}">
                  <a16:creationId xmlns:a16="http://schemas.microsoft.com/office/drawing/2014/main" xmlns="" id="{21F56A15-0423-26B5-0291-C38096BC65E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6139" y="3651178"/>
              <a:ext cx="2909597" cy="1804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" name="Picture 4" descr="Ý nghĩa hoa hướng dương và biểu tượng đặc trưng">
              <a:extLst>
                <a:ext uri="{FF2B5EF4-FFF2-40B4-BE49-F238E27FC236}">
                  <a16:creationId xmlns:a16="http://schemas.microsoft.com/office/drawing/2014/main" xmlns="" id="{8F735450-EFCD-E001-459B-446B12DA0D33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2293" y="3651178"/>
              <a:ext cx="2961112" cy="17766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6" descr="Ý nghĩa Hoa Sen và bí mật của Quốc Hoa Việt Nam">
              <a:extLst>
                <a:ext uri="{FF2B5EF4-FFF2-40B4-BE49-F238E27FC236}">
                  <a16:creationId xmlns:a16="http://schemas.microsoft.com/office/drawing/2014/main" xmlns="" id="{16AEC66E-3E2B-1718-63DA-1B68BF3174B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89961" y="3651178"/>
              <a:ext cx="2986868" cy="178877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12" descr="Súp lơ giúp thải độc hóa chất - Khoa học và đời sống">
              <a:extLst>
                <a:ext uri="{FF2B5EF4-FFF2-40B4-BE49-F238E27FC236}">
                  <a16:creationId xmlns:a16="http://schemas.microsoft.com/office/drawing/2014/main" xmlns="" id="{EB9B6376-4139-A6E0-3EAE-8366F6E13FC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15929" y="8647489"/>
              <a:ext cx="2986868" cy="20101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14" descr="99+ Những Hình Ảnh Hoa Hồng Đẹp Lãng Mạn Và Ý Nghĩa Nhất 2020">
              <a:extLst>
                <a:ext uri="{FF2B5EF4-FFF2-40B4-BE49-F238E27FC236}">
                  <a16:creationId xmlns:a16="http://schemas.microsoft.com/office/drawing/2014/main" xmlns="" id="{C736045C-AE71-311F-07B6-11E25CD3387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236359" y="6163934"/>
              <a:ext cx="2986868" cy="17975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16" descr="Ngạc nhiên với những ý nghĩa của hoa cúc vàng - Lio Flower">
              <a:extLst>
                <a:ext uri="{FF2B5EF4-FFF2-40B4-BE49-F238E27FC236}">
                  <a16:creationId xmlns:a16="http://schemas.microsoft.com/office/drawing/2014/main" xmlns="" id="{07580FA1-2707-8EB7-E084-D3AE796F257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35316" y="8647489"/>
              <a:ext cx="2881792" cy="18307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2" descr="Bạn Có Biết] Ý Nghĩa Hoa Lục Bình | Loài hoa của sự giải trí, vui chơi">
              <a:extLst>
                <a:ext uri="{FF2B5EF4-FFF2-40B4-BE49-F238E27FC236}">
                  <a16:creationId xmlns:a16="http://schemas.microsoft.com/office/drawing/2014/main" xmlns="" id="{4A78BCFE-E1DC-C184-FB08-9F865F9FC13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0800000" flipV="1">
              <a:off x="4663590" y="6163934"/>
              <a:ext cx="2961112" cy="182566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25">
              <a:extLst>
                <a:ext uri="{FF2B5EF4-FFF2-40B4-BE49-F238E27FC236}">
                  <a16:creationId xmlns:a16="http://schemas.microsoft.com/office/drawing/2014/main" xmlns="" id="{7717FD55-86D1-EF21-BA56-692D645593F9}"/>
                </a:ext>
              </a:extLst>
            </p:cNvPr>
            <p:cNvSpPr txBox="1"/>
            <p:nvPr/>
          </p:nvSpPr>
          <p:spPr>
            <a:xfrm>
              <a:off x="1560423" y="5492580"/>
              <a:ext cx="2043404" cy="54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Hoa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đào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2" name="TextBox 26">
              <a:extLst>
                <a:ext uri="{FF2B5EF4-FFF2-40B4-BE49-F238E27FC236}">
                  <a16:creationId xmlns:a16="http://schemas.microsoft.com/office/drawing/2014/main" xmlns="" id="{9B75DE1C-0006-8D73-1B28-61EC35384C4A}"/>
                </a:ext>
              </a:extLst>
            </p:cNvPr>
            <p:cNvSpPr txBox="1"/>
            <p:nvPr/>
          </p:nvSpPr>
          <p:spPr>
            <a:xfrm>
              <a:off x="4608838" y="5492580"/>
              <a:ext cx="2881792" cy="54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Hoa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hướng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dương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3" name="TextBox 27">
              <a:extLst>
                <a:ext uri="{FF2B5EF4-FFF2-40B4-BE49-F238E27FC236}">
                  <a16:creationId xmlns:a16="http://schemas.microsoft.com/office/drawing/2014/main" xmlns="" id="{3FCA606C-13EA-5FF4-A162-41AA5869C543}"/>
                </a:ext>
              </a:extLst>
            </p:cNvPr>
            <p:cNvSpPr txBox="1"/>
            <p:nvPr/>
          </p:nvSpPr>
          <p:spPr>
            <a:xfrm>
              <a:off x="8781095" y="5492580"/>
              <a:ext cx="2043404" cy="54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Hoa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sen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4" name="TextBox 28">
              <a:extLst>
                <a:ext uri="{FF2B5EF4-FFF2-40B4-BE49-F238E27FC236}">
                  <a16:creationId xmlns:a16="http://schemas.microsoft.com/office/drawing/2014/main" xmlns="" id="{23513887-949F-534C-031C-747D83AACA3C}"/>
                </a:ext>
              </a:extLst>
            </p:cNvPr>
            <p:cNvSpPr txBox="1"/>
            <p:nvPr/>
          </p:nvSpPr>
          <p:spPr>
            <a:xfrm>
              <a:off x="8781095" y="7989596"/>
              <a:ext cx="2043404" cy="54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Hoa</a:t>
              </a:r>
              <a:r>
                <a:rPr lang="en-US" sz="2800" b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hồng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5" name="TextBox 29">
              <a:extLst>
                <a:ext uri="{FF2B5EF4-FFF2-40B4-BE49-F238E27FC236}">
                  <a16:creationId xmlns:a16="http://schemas.microsoft.com/office/drawing/2014/main" xmlns="" id="{06313CD9-90EE-760F-A09B-F7D751AA7C89}"/>
                </a:ext>
              </a:extLst>
            </p:cNvPr>
            <p:cNvSpPr txBox="1"/>
            <p:nvPr/>
          </p:nvSpPr>
          <p:spPr>
            <a:xfrm>
              <a:off x="5184806" y="7989596"/>
              <a:ext cx="2043404" cy="54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Hoa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lục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bình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6" name="TextBox 30">
              <a:extLst>
                <a:ext uri="{FF2B5EF4-FFF2-40B4-BE49-F238E27FC236}">
                  <a16:creationId xmlns:a16="http://schemas.microsoft.com/office/drawing/2014/main" xmlns="" id="{2AC1B25B-F6CA-2FCE-EE88-CD8361B6D458}"/>
                </a:ext>
              </a:extLst>
            </p:cNvPr>
            <p:cNvSpPr txBox="1"/>
            <p:nvPr/>
          </p:nvSpPr>
          <p:spPr>
            <a:xfrm>
              <a:off x="1529766" y="7989596"/>
              <a:ext cx="2043404" cy="54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Hoa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thiên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lý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7" name="TextBox 31">
              <a:extLst>
                <a:ext uri="{FF2B5EF4-FFF2-40B4-BE49-F238E27FC236}">
                  <a16:creationId xmlns:a16="http://schemas.microsoft.com/office/drawing/2014/main" xmlns="" id="{C40BDB89-8BFF-4BBD-38F7-8D833151272F}"/>
                </a:ext>
              </a:extLst>
            </p:cNvPr>
            <p:cNvSpPr txBox="1"/>
            <p:nvPr/>
          </p:nvSpPr>
          <p:spPr>
            <a:xfrm>
              <a:off x="3254509" y="10510589"/>
              <a:ext cx="2043404" cy="54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Hoa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cúc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sp>
          <p:nvSpPr>
            <p:cNvPr id="18" name="TextBox 32">
              <a:extLst>
                <a:ext uri="{FF2B5EF4-FFF2-40B4-BE49-F238E27FC236}">
                  <a16:creationId xmlns:a16="http://schemas.microsoft.com/office/drawing/2014/main" xmlns="" id="{A7144D0D-6CCE-3636-8EFD-1B9D8F3DB4A0}"/>
                </a:ext>
              </a:extLst>
            </p:cNvPr>
            <p:cNvSpPr txBox="1"/>
            <p:nvPr/>
          </p:nvSpPr>
          <p:spPr>
            <a:xfrm>
              <a:off x="7359605" y="10510589"/>
              <a:ext cx="2043404" cy="5409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</a:pP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Hoa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súp</a:t>
              </a:r>
              <a:r>
                <a:rPr lang="en-US" sz="2800" b="1" dirty="0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 </a:t>
              </a:r>
              <a:r>
                <a:rPr lang="en-US" sz="2800" b="1" dirty="0" err="1">
                  <a:solidFill>
                    <a:schemeClr val="accent6">
                      <a:lumMod val="75000"/>
                    </a:schemeClr>
                  </a:solidFill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rPr>
                <a:t>lơ</a:t>
              </a:r>
              <a:endParaRPr lang="en-US" sz="2800" b="1" dirty="0">
                <a:solidFill>
                  <a:schemeClr val="accent6">
                    <a:lumMod val="75000"/>
                  </a:schemeClr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endParaRPr>
            </a:p>
          </p:txBody>
        </p:sp>
        <p:pic>
          <p:nvPicPr>
            <p:cNvPr id="19" name="Picture 2" descr="Hoa thiên lý - Hoa đẹp hương thơm nhẹ nhàng tinh khiết">
              <a:extLst>
                <a:ext uri="{FF2B5EF4-FFF2-40B4-BE49-F238E27FC236}">
                  <a16:creationId xmlns:a16="http://schemas.microsoft.com/office/drawing/2014/main" xmlns="" id="{74EABD36-3B30-BBEE-5034-55449AE4751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42336" y="6163934"/>
              <a:ext cx="2909597" cy="180476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73729964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10541</TotalTime>
  <Words>597</Words>
  <Application>Microsoft Office PowerPoint</Application>
  <PresentationFormat>Custom</PresentationFormat>
  <Paragraphs>133</Paragraphs>
  <Slides>33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40" baseType="lpstr">
      <vt:lpstr>Arial</vt:lpstr>
      <vt:lpstr>Arial-Rounded</vt:lpstr>
      <vt:lpstr>AvantGarde</vt:lpstr>
      <vt:lpstr>等线</vt:lpstr>
      <vt:lpstr>HP001 4 hàng</vt:lpstr>
      <vt:lpstr>SVN-Genica Pro</vt:lpstr>
      <vt:lpstr>1_Default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Tuyết Trương</dc:creator>
  <cp:lastModifiedBy>Hong Nhung</cp:lastModifiedBy>
  <cp:revision>1459</cp:revision>
  <dcterms:created xsi:type="dcterms:W3CDTF">2008-09-09T22:52:10Z</dcterms:created>
  <dcterms:modified xsi:type="dcterms:W3CDTF">2023-01-17T05:11:55Z</dcterms:modified>
</cp:coreProperties>
</file>