
<file path=[Content_Types].xml><?xml version="1.0" encoding="utf-8"?>
<Types xmlns="http://schemas.openxmlformats.org/package/2006/content-types">
  <Default Extension="png" ContentType="image/png"/>
  <Default Extension="mp3" ContentType="audio/mpe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495" r:id="rId2"/>
    <p:sldId id="496" r:id="rId3"/>
    <p:sldId id="498" r:id="rId4"/>
    <p:sldId id="499" r:id="rId5"/>
    <p:sldId id="441" r:id="rId6"/>
    <p:sldId id="485" r:id="rId7"/>
    <p:sldId id="503" r:id="rId8"/>
    <p:sldId id="486" r:id="rId9"/>
    <p:sldId id="487" r:id="rId10"/>
    <p:sldId id="488" r:id="rId11"/>
    <p:sldId id="489" r:id="rId12"/>
    <p:sldId id="502" r:id="rId13"/>
    <p:sldId id="491" r:id="rId14"/>
    <p:sldId id="504" r:id="rId15"/>
    <p:sldId id="490" r:id="rId16"/>
    <p:sldId id="462" r:id="rId17"/>
    <p:sldId id="501" r:id="rId18"/>
    <p:sldId id="492" r:id="rId19"/>
    <p:sldId id="493" r:id="rId20"/>
    <p:sldId id="494" r:id="rId21"/>
    <p:sldId id="506" r:id="rId22"/>
    <p:sldId id="507" r:id="rId23"/>
  </p:sldIdLst>
  <p:sldSz cx="16276638" cy="9144000"/>
  <p:notesSz cx="6858000" cy="9144000"/>
  <p:custDataLst>
    <p:tags r:id="rId25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3333FF"/>
    <a:srgbClr val="0000CC"/>
    <a:srgbClr val="FFE1FF"/>
    <a:srgbClr val="FF7C80"/>
    <a:srgbClr val="FF6600"/>
    <a:srgbClr val="6600CC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76" autoAdjust="0"/>
    <p:restoredTop sz="99274" autoAdjust="0"/>
  </p:normalViewPr>
  <p:slideViewPr>
    <p:cSldViewPr>
      <p:cViewPr varScale="1">
        <p:scale>
          <a:sx n="54" d="100"/>
          <a:sy n="54" d="100"/>
        </p:scale>
        <p:origin x="264" y="114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4">
            <a:extLst>
              <a:ext uri="{FF2B5EF4-FFF2-40B4-BE49-F238E27FC236}">
                <a16:creationId xmlns:a16="http://schemas.microsoft.com/office/drawing/2014/main" xmlns="" id="{9B6668B3-3C1E-231F-C4FB-472E60F57C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276638" cy="9144000"/>
          </a:xfrm>
          <a:prstGeom prst="rect">
            <a:avLst/>
          </a:prstGeom>
        </p:spPr>
      </p:pic>
      <p:sp>
        <p:nvSpPr>
          <p:cNvPr id="8" name="矩形: 圆角 5">
            <a:extLst>
              <a:ext uri="{FF2B5EF4-FFF2-40B4-BE49-F238E27FC236}">
                <a16:creationId xmlns:a16="http://schemas.microsoft.com/office/drawing/2014/main" xmlns="" id="{DB74A77D-6BF3-495C-3B35-04334774113D}"/>
              </a:ext>
            </a:extLst>
          </p:cNvPr>
          <p:cNvSpPr/>
          <p:nvPr userDrawn="1"/>
        </p:nvSpPr>
        <p:spPr>
          <a:xfrm>
            <a:off x="697570" y="599923"/>
            <a:ext cx="14881498" cy="7944152"/>
          </a:xfrm>
          <a:prstGeom prst="roundRect">
            <a:avLst>
              <a:gd name="adj" fmla="val 7897"/>
            </a:avLst>
          </a:prstGeom>
          <a:solidFill>
            <a:schemeClr val="bg1"/>
          </a:solidFill>
          <a:ln>
            <a:noFill/>
          </a:ln>
          <a:effectLst>
            <a:outerShdw blurRad="203200" sx="101000" sy="101000" algn="ctr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221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F10E2827-F110-D9FD-48F1-056DC2C986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60" y="-10562"/>
            <a:ext cx="14615319" cy="9165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07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4">
            <a:extLst>
              <a:ext uri="{FF2B5EF4-FFF2-40B4-BE49-F238E27FC236}">
                <a16:creationId xmlns:a16="http://schemas.microsoft.com/office/drawing/2014/main" xmlns="" id="{9B6668B3-3C1E-231F-C4FB-472E60F57C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276638" cy="9144000"/>
          </a:xfrm>
          <a:prstGeom prst="rect">
            <a:avLst/>
          </a:prstGeom>
        </p:spPr>
      </p:pic>
      <p:sp>
        <p:nvSpPr>
          <p:cNvPr id="8" name="矩形: 圆角 5">
            <a:extLst>
              <a:ext uri="{FF2B5EF4-FFF2-40B4-BE49-F238E27FC236}">
                <a16:creationId xmlns:a16="http://schemas.microsoft.com/office/drawing/2014/main" xmlns="" id="{DB74A77D-6BF3-495C-3B35-04334774113D}"/>
              </a:ext>
            </a:extLst>
          </p:cNvPr>
          <p:cNvSpPr/>
          <p:nvPr userDrawn="1"/>
        </p:nvSpPr>
        <p:spPr>
          <a:xfrm>
            <a:off x="697570" y="599923"/>
            <a:ext cx="14881498" cy="7944152"/>
          </a:xfrm>
          <a:prstGeom prst="roundRect">
            <a:avLst>
              <a:gd name="adj" fmla="val 7897"/>
            </a:avLst>
          </a:prstGeom>
          <a:solidFill>
            <a:schemeClr val="bg1"/>
          </a:solidFill>
          <a:ln>
            <a:noFill/>
          </a:ln>
          <a:effectLst>
            <a:outerShdw blurRad="203200" sx="101000" sy="101000" algn="ctr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9E95137F-0FF0-5687-8879-2C1D9B35E5E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870"/>
          <a:stretch/>
        </p:blipFill>
        <p:spPr>
          <a:xfrm flipH="1">
            <a:off x="0" y="-19052"/>
            <a:ext cx="9128919" cy="916305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AE3B7C76-D292-A41C-9E68-154AC71900D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9519" y="5943600"/>
            <a:ext cx="2152950" cy="300079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D3E44A00-AD54-6444-4709-24C50DCF6E4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3401" y="1266693"/>
            <a:ext cx="5316908" cy="729643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003BF934-60EA-930F-195D-5D031E464F5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072" y="199604"/>
            <a:ext cx="1590397" cy="1476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411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4">
            <a:extLst>
              <a:ext uri="{FF2B5EF4-FFF2-40B4-BE49-F238E27FC236}">
                <a16:creationId xmlns:a16="http://schemas.microsoft.com/office/drawing/2014/main" xmlns="" id="{9B6668B3-3C1E-231F-C4FB-472E60F57C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276638" cy="9144000"/>
          </a:xfrm>
          <a:prstGeom prst="rect">
            <a:avLst/>
          </a:prstGeom>
        </p:spPr>
      </p:pic>
      <p:sp>
        <p:nvSpPr>
          <p:cNvPr id="8" name="矩形: 圆角 5">
            <a:extLst>
              <a:ext uri="{FF2B5EF4-FFF2-40B4-BE49-F238E27FC236}">
                <a16:creationId xmlns:a16="http://schemas.microsoft.com/office/drawing/2014/main" xmlns="" id="{DB74A77D-6BF3-495C-3B35-04334774113D}"/>
              </a:ext>
            </a:extLst>
          </p:cNvPr>
          <p:cNvSpPr/>
          <p:nvPr userDrawn="1"/>
        </p:nvSpPr>
        <p:spPr>
          <a:xfrm>
            <a:off x="697570" y="599923"/>
            <a:ext cx="14881498" cy="7944152"/>
          </a:xfrm>
          <a:prstGeom prst="roundRect">
            <a:avLst>
              <a:gd name="adj" fmla="val 7897"/>
            </a:avLst>
          </a:prstGeom>
          <a:solidFill>
            <a:schemeClr val="bg1"/>
          </a:solidFill>
          <a:ln>
            <a:noFill/>
          </a:ln>
          <a:effectLst>
            <a:outerShdw blurRad="203200" sx="101000" sy="101000" algn="ctr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E3439F12-6500-A229-B54B-ABF6897845E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58" y="-457200"/>
            <a:ext cx="9407580" cy="943736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003BF934-60EA-930F-195D-5D031E464F5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072" y="199604"/>
            <a:ext cx="1590397" cy="1476796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D6431B79-262D-F919-5B49-C8488C140971}"/>
              </a:ext>
            </a:extLst>
          </p:cNvPr>
          <p:cNvGrpSpPr/>
          <p:nvPr userDrawn="1"/>
        </p:nvGrpSpPr>
        <p:grpSpPr>
          <a:xfrm>
            <a:off x="1" y="3315571"/>
            <a:ext cx="16276637" cy="5828432"/>
            <a:chOff x="1" y="3315571"/>
            <a:chExt cx="16276637" cy="5828432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xmlns="" id="{9E95137F-0FF0-5687-8879-2C1D9B35E5E5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3045"/>
            <a:stretch/>
          </p:blipFill>
          <p:spPr>
            <a:xfrm rot="16200000" flipH="1">
              <a:off x="1838326" y="1819276"/>
              <a:ext cx="5486401" cy="9163052"/>
            </a:xfrm>
            <a:prstGeom prst="rect">
              <a:avLst/>
            </a:prstGeom>
          </p:spPr>
        </p:pic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xmlns="" id="{297F9DE8-B344-D1D8-875E-F62E6542A76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118" b="23588"/>
            <a:stretch/>
          </p:blipFill>
          <p:spPr>
            <a:xfrm rot="5400000">
              <a:off x="9807614" y="2674979"/>
              <a:ext cx="5828432" cy="7109616"/>
            </a:xfrm>
            <a:prstGeom prst="rect">
              <a:avLst/>
            </a:prstGeom>
          </p:spPr>
        </p:pic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59BDDFFB-D150-2356-1C70-C89A0EBDDDD8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531387" y="827085"/>
            <a:ext cx="6960685" cy="329970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D35A851D-7561-9BAD-3B55-A65564756553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896" y="4508493"/>
            <a:ext cx="5345341" cy="3391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D4394D1D-52EA-4FF2-5FA0-07195E581F9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0319" y="-25400"/>
            <a:ext cx="2533028" cy="251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736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2.jpg"/><Relationship Id="rId10" Type="http://schemas.openxmlformats.org/officeDocument/2006/relationships/image" Target="../media/image17.png"/><Relationship Id="rId4" Type="http://schemas.openxmlformats.org/officeDocument/2006/relationships/image" Target="../media/image12.jpg"/><Relationship Id="rId9" Type="http://schemas.openxmlformats.org/officeDocument/2006/relationships/image" Target="../media/image1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4.png"/><Relationship Id="rId7" Type="http://schemas.openxmlformats.org/officeDocument/2006/relationships/image" Target="../media/image46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jpeg"/><Relationship Id="rId5" Type="http://schemas.microsoft.com/office/2007/relationships/hdphoto" Target="../media/hdphoto2.wdp"/><Relationship Id="rId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9.png"/><Relationship Id="rId7" Type="http://schemas.openxmlformats.org/officeDocument/2006/relationships/image" Target="../media/image50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41.png"/><Relationship Id="rId4" Type="http://schemas.microsoft.com/office/2007/relationships/hdphoto" Target="../media/hdphoto3.wdp"/><Relationship Id="rId9" Type="http://schemas.openxmlformats.org/officeDocument/2006/relationships/image" Target="../media/image5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41.png"/><Relationship Id="rId4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4.png"/><Relationship Id="rId7" Type="http://schemas.openxmlformats.org/officeDocument/2006/relationships/image" Target="../media/image55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11" Type="http://schemas.microsoft.com/office/2007/relationships/hdphoto" Target="../media/hdphoto7.wdp"/><Relationship Id="rId5" Type="http://schemas.openxmlformats.org/officeDocument/2006/relationships/image" Target="../media/image41.png"/><Relationship Id="rId10" Type="http://schemas.openxmlformats.org/officeDocument/2006/relationships/image" Target="../media/image57.png"/><Relationship Id="rId4" Type="http://schemas.microsoft.com/office/2007/relationships/hdphoto" Target="../media/hdphoto5.wdp"/><Relationship Id="rId9" Type="http://schemas.microsoft.com/office/2007/relationships/hdphoto" Target="../media/hdphoto6.wdp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8.png"/><Relationship Id="rId7" Type="http://schemas.microsoft.com/office/2007/relationships/hdphoto" Target="../media/hdphoto2.wdp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>
            <a:extLst>
              <a:ext uri="{FF2B5EF4-FFF2-40B4-BE49-F238E27FC236}">
                <a16:creationId xmlns:a16="http://schemas.microsoft.com/office/drawing/2014/main" xmlns="" id="{3551CBE4-477F-B0E1-2BC9-FE8ABBD797D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" y="0"/>
            <a:ext cx="16256000" cy="9144000"/>
          </a:xfrm>
          <a:prstGeom prst="rect">
            <a:avLst/>
          </a:prstGeom>
        </p:spPr>
      </p:pic>
      <p:sp>
        <p:nvSpPr>
          <p:cNvPr id="3" name="矩形: 圆角 22">
            <a:extLst>
              <a:ext uri="{FF2B5EF4-FFF2-40B4-BE49-F238E27FC236}">
                <a16:creationId xmlns:a16="http://schemas.microsoft.com/office/drawing/2014/main" xmlns="" id="{77381FD3-F7CE-45C3-7F6F-6D9C37C9BAAF}"/>
              </a:ext>
            </a:extLst>
          </p:cNvPr>
          <p:cNvSpPr/>
          <p:nvPr/>
        </p:nvSpPr>
        <p:spPr>
          <a:xfrm>
            <a:off x="707005" y="599923"/>
            <a:ext cx="14862629" cy="7944152"/>
          </a:xfrm>
          <a:prstGeom prst="roundRect">
            <a:avLst>
              <a:gd name="adj" fmla="val 7897"/>
            </a:avLst>
          </a:prstGeom>
          <a:solidFill>
            <a:schemeClr val="bg1"/>
          </a:solidFill>
          <a:ln>
            <a:noFill/>
          </a:ln>
          <a:effectLst>
            <a:outerShdw blurRad="203200" sx="101000" sy="101000" algn="ctr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" name="图片 7">
            <a:extLst>
              <a:ext uri="{FF2B5EF4-FFF2-40B4-BE49-F238E27FC236}">
                <a16:creationId xmlns:a16="http://schemas.microsoft.com/office/drawing/2014/main" xmlns="" id="{995449B7-759E-7BF0-5C97-8C6DA0293E7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7036" y="0"/>
            <a:ext cx="3889284" cy="5049136"/>
          </a:xfrm>
          <a:prstGeom prst="rect">
            <a:avLst/>
          </a:prstGeom>
        </p:spPr>
      </p:pic>
      <p:pic>
        <p:nvPicPr>
          <p:cNvPr id="5" name="图片 9">
            <a:extLst>
              <a:ext uri="{FF2B5EF4-FFF2-40B4-BE49-F238E27FC236}">
                <a16:creationId xmlns:a16="http://schemas.microsoft.com/office/drawing/2014/main" xmlns="" id="{2BF8601A-A36D-CD64-9F5B-2C1E6A00068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" y="4334934"/>
            <a:ext cx="5367081" cy="4867388"/>
          </a:xfrm>
          <a:prstGeom prst="rect">
            <a:avLst/>
          </a:prstGeom>
        </p:spPr>
      </p:pic>
      <p:pic>
        <p:nvPicPr>
          <p:cNvPr id="6" name="图片 11">
            <a:extLst>
              <a:ext uri="{FF2B5EF4-FFF2-40B4-BE49-F238E27FC236}">
                <a16:creationId xmlns:a16="http://schemas.microsoft.com/office/drawing/2014/main" xmlns="" id="{1104081E-61AD-00C7-3F28-CFACBE335CA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005" y="1034"/>
            <a:ext cx="2790260" cy="2507844"/>
          </a:xfrm>
          <a:prstGeom prst="rect">
            <a:avLst/>
          </a:prstGeom>
        </p:spPr>
      </p:pic>
      <p:pic>
        <p:nvPicPr>
          <p:cNvPr id="7" name="图片 17">
            <a:extLst>
              <a:ext uri="{FF2B5EF4-FFF2-40B4-BE49-F238E27FC236}">
                <a16:creationId xmlns:a16="http://schemas.microsoft.com/office/drawing/2014/main" xmlns="" id="{CC442455-5E06-E618-A765-061FDFFC77B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8319" y="2640224"/>
            <a:ext cx="8128001" cy="6503777"/>
          </a:xfrm>
          <a:prstGeom prst="rect">
            <a:avLst/>
          </a:prstGeom>
        </p:spPr>
      </p:pic>
      <p:pic>
        <p:nvPicPr>
          <p:cNvPr id="8" name="5bf3c0673aa6c">
            <a:hlinkClick r:id="" action="ppaction://media"/>
            <a:extLst>
              <a:ext uri="{FF2B5EF4-FFF2-40B4-BE49-F238E27FC236}">
                <a16:creationId xmlns:a16="http://schemas.microsoft.com/office/drawing/2014/main" xmlns="" id="{0F54A848-EF7E-F3B6-1207-9DF84795DC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521887" y="-1873885"/>
            <a:ext cx="812800" cy="8128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CC68AABF-5B53-E120-6FFB-F70C4D3DBF90}"/>
              </a:ext>
            </a:extLst>
          </p:cNvPr>
          <p:cNvSpPr txBox="1"/>
          <p:nvPr/>
        </p:nvSpPr>
        <p:spPr>
          <a:xfrm>
            <a:off x="3341408" y="888569"/>
            <a:ext cx="9035627" cy="1238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67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CHÀO MỪNG QUÝ THẦY CÔ VỀ DỰ CHUYÊN ĐỀ ...</a:t>
            </a:r>
          </a:p>
          <a:p>
            <a:pPr marL="0" marR="0" lvl="0" indent="0" algn="ctr" defTabSz="121917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67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TRƯỜNG TIỂU HỌC ...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DB69399F-B6DB-0119-8F16-1677EB4C9F9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314328" y="2572528"/>
            <a:ext cx="12347503" cy="231668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FD964C49-6C4B-CFAB-D454-4CE0965C27F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341408" y="4399514"/>
            <a:ext cx="9449619" cy="201795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A7FD8A0-F0C7-CE5B-BB8B-1A293A7A3D41}"/>
              </a:ext>
            </a:extLst>
          </p:cNvPr>
          <p:cNvSpPr txBox="1"/>
          <p:nvPr/>
        </p:nvSpPr>
        <p:spPr>
          <a:xfrm>
            <a:off x="6716221" y="6248399"/>
            <a:ext cx="2286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00B05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TIẾT 3</a:t>
            </a:r>
          </a:p>
        </p:txBody>
      </p:sp>
    </p:spTree>
    <p:extLst>
      <p:ext uri="{BB962C8B-B14F-4D97-AF65-F5344CB8AC3E}">
        <p14:creationId xmlns:p14="http://schemas.microsoft.com/office/powerpoint/2010/main" val="102975607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68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1689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2189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2689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3189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3689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4189"/>
                            </p:stCondLst>
                            <p:childTnLst>
                              <p:par>
                                <p:cTn id="3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B50C5938-1712-4FCE-9B92-941553E3FDC7}"/>
              </a:ext>
            </a:extLst>
          </p:cNvPr>
          <p:cNvGrpSpPr/>
          <p:nvPr/>
        </p:nvGrpSpPr>
        <p:grpSpPr>
          <a:xfrm>
            <a:off x="811774" y="1143000"/>
            <a:ext cx="14653090" cy="7137975"/>
            <a:chOff x="-7701" y="-886541"/>
            <a:chExt cx="9157200" cy="7482075"/>
          </a:xfrm>
        </p:grpSpPr>
        <p:pic>
          <p:nvPicPr>
            <p:cNvPr id="24" name="Picture 9" descr="Kết quả hình ảnh cho cây lá màu">
              <a:extLst>
                <a:ext uri="{FF2B5EF4-FFF2-40B4-BE49-F238E27FC236}">
                  <a16:creationId xmlns:a16="http://schemas.microsoft.com/office/drawing/2014/main" xmlns="" id="{D036A266-2176-451B-BA0F-68B7E00E01F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898" y="-886541"/>
              <a:ext cx="2971800" cy="2941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19">
              <a:extLst>
                <a:ext uri="{FF2B5EF4-FFF2-40B4-BE49-F238E27FC236}">
                  <a16:creationId xmlns:a16="http://schemas.microsoft.com/office/drawing/2014/main" xmlns="" id="{B8AA91A8-CD58-41C0-B034-38E4CA87292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99999" y="-886541"/>
              <a:ext cx="3016250" cy="2941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xmlns="" id="{94FE9208-F5F2-467B-A1FE-D0250AF0A16E}"/>
                </a:ext>
              </a:extLst>
            </p:cNvPr>
            <p:cNvSpPr/>
            <p:nvPr/>
          </p:nvSpPr>
          <p:spPr>
            <a:xfrm>
              <a:off x="218380" y="2148647"/>
              <a:ext cx="2636837" cy="6129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 err="1">
                  <a:ln>
                    <a:noFill/>
                  </a:ln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Cây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kumimoji="0" lang="en-US" sz="3200" b="1" i="0" u="none" strike="noStrike" kern="0" cap="none" spc="0" normalizeH="0" baseline="0" noProof="0" dirty="0" err="1">
                  <a:ln>
                    <a:noFill/>
                  </a:ln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gấm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kumimoji="0" lang="en-US" sz="3200" b="1" i="0" u="none" strike="noStrike" kern="0" cap="none" spc="0" normalizeH="0" baseline="0" noProof="0" dirty="0" err="1">
                  <a:ln>
                    <a:noFill/>
                  </a:ln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vàng</a:t>
              </a:r>
              <a:endParaRPr kumimoji="0" lang="vi-VN" sz="3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xmlns="" id="{700D741B-CD19-49D5-8811-20C8CDA5BE01}"/>
                </a:ext>
              </a:extLst>
            </p:cNvPr>
            <p:cNvSpPr/>
            <p:nvPr/>
          </p:nvSpPr>
          <p:spPr>
            <a:xfrm>
              <a:off x="3372884" y="2148647"/>
              <a:ext cx="2636838" cy="6129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Cây cô tòng</a:t>
              </a:r>
              <a:endParaRPr kumimoji="0" lang="vi-VN" sz="3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pic>
          <p:nvPicPr>
            <p:cNvPr id="28" name="Picture 17" descr="Kết quả hình ảnh cho LÁ trạng nguyên">
              <a:extLst>
                <a:ext uri="{FF2B5EF4-FFF2-40B4-BE49-F238E27FC236}">
                  <a16:creationId xmlns:a16="http://schemas.microsoft.com/office/drawing/2014/main" xmlns="" id="{84EB3E84-6B87-4798-8366-9AFF2F8AE6F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45" r="4445"/>
            <a:stretch>
              <a:fillRect/>
            </a:stretch>
          </p:blipFill>
          <p:spPr bwMode="auto">
            <a:xfrm>
              <a:off x="0" y="2927221"/>
              <a:ext cx="3124200" cy="289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Rectangle 19">
              <a:extLst>
                <a:ext uri="{FF2B5EF4-FFF2-40B4-BE49-F238E27FC236}">
                  <a16:creationId xmlns:a16="http://schemas.microsoft.com/office/drawing/2014/main" xmlns="" id="{866090F4-C910-4229-958B-037763A1A6F4}"/>
                </a:ext>
              </a:extLst>
            </p:cNvPr>
            <p:cNvSpPr/>
            <p:nvPr/>
          </p:nvSpPr>
          <p:spPr>
            <a:xfrm>
              <a:off x="-7701" y="5982568"/>
              <a:ext cx="2971800" cy="6129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Cây trạng nguyên</a:t>
              </a:r>
              <a:endParaRPr kumimoji="0" lang="vi-VN" sz="3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pic>
          <p:nvPicPr>
            <p:cNvPr id="30" name="Picture 20" descr="Kết quả hình ảnh cho CÂY DAHUY">
              <a:extLst>
                <a:ext uri="{FF2B5EF4-FFF2-40B4-BE49-F238E27FC236}">
                  <a16:creationId xmlns:a16="http://schemas.microsoft.com/office/drawing/2014/main" xmlns="" id="{276F1720-1447-41F2-BE76-E9132BD9F3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0125" y="2927221"/>
              <a:ext cx="2857500" cy="289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Rectangle 19">
              <a:extLst>
                <a:ext uri="{FF2B5EF4-FFF2-40B4-BE49-F238E27FC236}">
                  <a16:creationId xmlns:a16="http://schemas.microsoft.com/office/drawing/2014/main" xmlns="" id="{D3F21F36-8738-433E-9CA3-F9FA99BBF485}"/>
                </a:ext>
              </a:extLst>
            </p:cNvPr>
            <p:cNvSpPr/>
            <p:nvPr/>
          </p:nvSpPr>
          <p:spPr>
            <a:xfrm>
              <a:off x="3326667" y="5982569"/>
              <a:ext cx="2636838" cy="6129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Cây da huy</a:t>
              </a:r>
              <a:endParaRPr kumimoji="0" lang="vi-VN" sz="3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xmlns="" id="{CF37AF50-2D0C-4E54-B731-1CF89009CAF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93549" y="-886541"/>
              <a:ext cx="3146425" cy="2941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xmlns="" id="{0C73DEC8-2751-4963-BFD3-B8CFC1485488}"/>
                </a:ext>
              </a:extLst>
            </p:cNvPr>
            <p:cNvSpPr/>
            <p:nvPr/>
          </p:nvSpPr>
          <p:spPr>
            <a:xfrm>
              <a:off x="6527390" y="2148647"/>
              <a:ext cx="2347913" cy="6129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Cây mơ lông</a:t>
              </a:r>
              <a:endParaRPr kumimoji="0" lang="vi-VN" sz="3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xmlns="" id="{E2864B78-CFB9-45E1-8B0D-A9C83EE31D6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870"/>
            <a:stretch>
              <a:fillRect/>
            </a:stretch>
          </p:blipFill>
          <p:spPr bwMode="auto">
            <a:xfrm>
              <a:off x="5993549" y="2927221"/>
              <a:ext cx="3155950" cy="289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xmlns="" id="{AA2FF844-8B47-4FD4-BAFB-6079B31ECB31}"/>
                </a:ext>
              </a:extLst>
            </p:cNvPr>
            <p:cNvSpPr/>
            <p:nvPr/>
          </p:nvSpPr>
          <p:spPr>
            <a:xfrm>
              <a:off x="6326073" y="5982568"/>
              <a:ext cx="2638425" cy="6129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Cây tai tượng</a:t>
              </a:r>
              <a:endParaRPr kumimoji="0" lang="vi-VN" sz="3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6463649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4" descr="20-02-08_1906">
            <a:extLst>
              <a:ext uri="{FF2B5EF4-FFF2-40B4-BE49-F238E27FC236}">
                <a16:creationId xmlns:a16="http://schemas.microsoft.com/office/drawing/2014/main" xmlns="" id="{9B554802-6F38-40D0-A84B-6FE2E93258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0319" y="1577881"/>
            <a:ext cx="5865245" cy="30158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8E3CE60F-CF6A-47B7-BE9B-AB25FF384740}"/>
              </a:ext>
            </a:extLst>
          </p:cNvPr>
          <p:cNvSpPr/>
          <p:nvPr/>
        </p:nvSpPr>
        <p:spPr>
          <a:xfrm>
            <a:off x="9281319" y="762000"/>
            <a:ext cx="6096000" cy="5005626"/>
          </a:xfrm>
          <a:prstGeom prst="wedgeRoundRectCallout">
            <a:avLst>
              <a:gd name="adj1" fmla="val -55833"/>
              <a:gd name="adj2" fmla="val 35403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nl-NL" sz="3600" b="1" dirty="0">
                <a:solidFill>
                  <a:schemeClr val="accent5">
                    <a:lumMod val="2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Lá cây thường có màu xanh lục, một số ít có màu đỏ hoặc vàng. Mỗi chiếc lá thường có cuống lá, phiến lá; trên lá có gân lá. Lá cây có hình dạng và kích thước khác nhau.</a:t>
            </a:r>
            <a:endParaRPr lang="vi-VN" sz="3600" b="1" dirty="0">
              <a:solidFill>
                <a:schemeClr val="accent5">
                  <a:lumMod val="25000"/>
                </a:schemeClr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4D2D2E77-F64D-9A64-F61B-B7872C72FC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369" b="96986" l="9752" r="89894">
                        <a14:foregroundMark x1="50887" y1="7624" x2="50887" y2="7624"/>
                        <a14:foregroundMark x1="51418" y1="3369" x2="51418" y2="3369"/>
                        <a14:foregroundMark x1="45745" y1="41489" x2="42908" y2="51064"/>
                        <a14:foregroundMark x1="37234" y1="45922" x2="40780" y2="48759"/>
                        <a14:foregroundMark x1="46631" y1="46454" x2="44681" y2="52660"/>
                        <a14:foregroundMark x1="57092" y1="42730" x2="58333" y2="44149"/>
                        <a14:foregroundMark x1="60106" y1="53014" x2="57624" y2="56028"/>
                        <a14:foregroundMark x1="55851" y1="61702" x2="55851" y2="67553"/>
                        <a14:foregroundMark x1="45213" y1="60284" x2="44149" y2="67730"/>
                        <a14:foregroundMark x1="53014" y1="90957" x2="53014" y2="90957"/>
                        <a14:foregroundMark x1="46986" y1="91489" x2="51241" y2="92376"/>
                        <a14:foregroundMark x1="46277" y1="96277" x2="47872" y2="96986"/>
                        <a14:foregroundMark x1="40071" y1="95922" x2="44858" y2="96277"/>
                        <a14:foregroundMark x1="38475" y1="96099" x2="41489" y2="96277"/>
                        <a14:foregroundMark x1="36170" y1="96277" x2="40426" y2="96277"/>
                        <a14:foregroundMark x1="61348" y1="96277" x2="54787" y2="93617"/>
                        <a14:foregroundMark x1="62411" y1="96454" x2="58688" y2="95213"/>
                        <a14:foregroundMark x1="64007" y1="96099" x2="60284" y2="95567"/>
                        <a14:foregroundMark x1="63830" y1="96099" x2="63830" y2="96099"/>
                        <a14:backgroundMark x1="31560" y1="52128" x2="31560" y2="52128"/>
                        <a14:backgroundMark x1="76064" y1="45213" x2="71277" y2="55319"/>
                        <a14:backgroundMark x1="27837" y1="36525" x2="30319" y2="54965"/>
                        <a14:backgroundMark x1="75355" y1="31915" x2="66667" y2="55142"/>
                        <a14:backgroundMark x1="66667" y1="55142" x2="66667" y2="55851"/>
                        <a14:backgroundMark x1="58333" y1="39362" x2="58333" y2="39362"/>
                        <a14:backgroundMark x1="44504" y1="39184" x2="44504" y2="391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2719" y="3444480"/>
            <a:ext cx="5066936" cy="506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758036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>
            <a:extLst>
              <a:ext uri="{FF2B5EF4-FFF2-40B4-BE49-F238E27FC236}">
                <a16:creationId xmlns:a16="http://schemas.microsoft.com/office/drawing/2014/main" xmlns="" id="{C32F03BB-6100-716F-ED31-FED834934E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3919" y="2133600"/>
            <a:ext cx="7590178" cy="5797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620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59C14575-87FA-4781-A3D9-195D009EF677}"/>
              </a:ext>
            </a:extLst>
          </p:cNvPr>
          <p:cNvSpPr/>
          <p:nvPr/>
        </p:nvSpPr>
        <p:spPr>
          <a:xfrm>
            <a:off x="1277635" y="966080"/>
            <a:ext cx="13871083" cy="1165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vi-VN" sz="32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Sưu tầm lá của một số loài cây. Chia sẻ với các bạn về sự giống nhau, khác nhau của những lá cây em sưu tầm được.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E7FA3C4A-012B-46B3-959B-40D8F1130A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5320716"/>
              </p:ext>
            </p:extLst>
          </p:nvPr>
        </p:nvGraphicFramePr>
        <p:xfrm>
          <a:off x="905298" y="2971800"/>
          <a:ext cx="14466042" cy="3383280"/>
        </p:xfrm>
        <a:graphic>
          <a:graphicData uri="http://schemas.openxmlformats.org/drawingml/2006/table">
            <a:tbl>
              <a:tblPr/>
              <a:tblGrid>
                <a:gridCol w="4191000">
                  <a:extLst>
                    <a:ext uri="{9D8B030D-6E8A-4147-A177-3AD203B41FA5}">
                      <a16:colId xmlns:a16="http://schemas.microsoft.com/office/drawing/2014/main" xmlns="" val="2718414289"/>
                    </a:ext>
                  </a:extLst>
                </a:gridCol>
                <a:gridCol w="4343400">
                  <a:extLst>
                    <a:ext uri="{9D8B030D-6E8A-4147-A177-3AD203B41FA5}">
                      <a16:colId xmlns:a16="http://schemas.microsoft.com/office/drawing/2014/main" xmlns="" val="3016516693"/>
                    </a:ext>
                  </a:extLst>
                </a:gridCol>
                <a:gridCol w="5931642">
                  <a:extLst>
                    <a:ext uri="{9D8B030D-6E8A-4147-A177-3AD203B41FA5}">
                      <a16:colId xmlns:a16="http://schemas.microsoft.com/office/drawing/2014/main" xmlns="" val="114283577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vi-VN" sz="3200" b="1" dirty="0">
                          <a:solidFill>
                            <a:schemeClr val="tx1"/>
                          </a:solidFill>
                          <a:effectLst/>
                          <a:latin typeface="AvantGarde" panose="00000400000000000000" pitchFamily="2" charset="0"/>
                          <a:ea typeface="AvantGarde" panose="00000400000000000000" pitchFamily="2" charset="0"/>
                          <a:cs typeface="AvantGarde" panose="00000400000000000000" pitchFamily="2" charset="0"/>
                        </a:rPr>
                        <a:t>Lá</a:t>
                      </a:r>
                    </a:p>
                  </a:txBody>
                  <a:tcPr marL="76200" marR="76200" marT="76200" marB="7620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vi-VN" sz="3200" b="1">
                          <a:solidFill>
                            <a:schemeClr val="tx1"/>
                          </a:solidFill>
                          <a:effectLst/>
                          <a:latin typeface="AvantGarde" panose="00000400000000000000" pitchFamily="2" charset="0"/>
                          <a:ea typeface="AvantGarde" panose="00000400000000000000" pitchFamily="2" charset="0"/>
                          <a:cs typeface="AvantGarde" panose="00000400000000000000" pitchFamily="2" charset="0"/>
                        </a:rPr>
                        <a:t>Giống</a:t>
                      </a:r>
                    </a:p>
                  </a:txBody>
                  <a:tcPr marL="76200" marR="76200" marT="76200" marB="7620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vi-VN" sz="3200" b="1">
                          <a:solidFill>
                            <a:schemeClr val="tx1"/>
                          </a:solidFill>
                          <a:effectLst/>
                          <a:latin typeface="AvantGarde" panose="00000400000000000000" pitchFamily="2" charset="0"/>
                          <a:ea typeface="AvantGarde" panose="00000400000000000000" pitchFamily="2" charset="0"/>
                          <a:cs typeface="AvantGarde" panose="00000400000000000000" pitchFamily="2" charset="0"/>
                        </a:rPr>
                        <a:t>Khác</a:t>
                      </a:r>
                    </a:p>
                  </a:txBody>
                  <a:tcPr marL="76200" marR="76200" marT="76200" marB="7620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002344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vi-VN" sz="3200" b="1">
                          <a:solidFill>
                            <a:schemeClr val="tx1"/>
                          </a:solidFill>
                          <a:effectLst/>
                          <a:latin typeface="AvantGarde" panose="00000400000000000000" pitchFamily="2" charset="0"/>
                          <a:ea typeface="AvantGarde" panose="00000400000000000000" pitchFamily="2" charset="0"/>
                          <a:cs typeface="AvantGarde" panose="00000400000000000000" pitchFamily="2" charset="0"/>
                        </a:rPr>
                        <a:t>Cây dừa</a:t>
                      </a:r>
                    </a:p>
                  </a:txBody>
                  <a:tcPr marL="76200" marR="76200" marT="76200" marB="7620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endParaRPr lang="vi-VN" sz="3200" b="1">
                        <a:solidFill>
                          <a:schemeClr val="tx1"/>
                        </a:solidFill>
                        <a:effectLst/>
                        <a:latin typeface="AvantGarde" panose="00000400000000000000" pitchFamily="2" charset="0"/>
                        <a:ea typeface="AvantGarde" panose="00000400000000000000" pitchFamily="2" charset="0"/>
                        <a:cs typeface="AvantGarde" panose="00000400000000000000" pitchFamily="2" charset="0"/>
                      </a:endParaRPr>
                    </a:p>
                    <a:p>
                      <a:pPr algn="ctr" fontAlgn="t"/>
                      <a:endParaRPr lang="vi-VN" sz="3200" b="1">
                        <a:solidFill>
                          <a:schemeClr val="tx1"/>
                        </a:solidFill>
                        <a:effectLst/>
                        <a:latin typeface="AvantGarde" panose="00000400000000000000" pitchFamily="2" charset="0"/>
                        <a:ea typeface="AvantGarde" panose="00000400000000000000" pitchFamily="2" charset="0"/>
                        <a:cs typeface="AvantGarde" panose="00000400000000000000" pitchFamily="2" charset="0"/>
                      </a:endParaRPr>
                    </a:p>
                  </a:txBody>
                  <a:tcPr marL="76200" marR="76200" marT="76200" marB="7620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l" fontAlgn="t">
                        <a:buFontTx/>
                        <a:buChar char="-"/>
                      </a:pPr>
                      <a:endParaRPr lang="vi-VN" sz="3200" b="1">
                        <a:solidFill>
                          <a:schemeClr val="tx1"/>
                        </a:solidFill>
                        <a:effectLst/>
                        <a:latin typeface="AvantGarde" panose="00000400000000000000" pitchFamily="2" charset="0"/>
                        <a:ea typeface="AvantGarde" panose="00000400000000000000" pitchFamily="2" charset="0"/>
                        <a:cs typeface="AvantGarde" panose="00000400000000000000" pitchFamily="2" charset="0"/>
                      </a:endParaRPr>
                    </a:p>
                    <a:p>
                      <a:pPr marL="457200" indent="-457200" algn="l" fontAlgn="t">
                        <a:buFontTx/>
                        <a:buChar char="-"/>
                      </a:pPr>
                      <a:endParaRPr lang="vi-VN" sz="3200" b="1">
                        <a:solidFill>
                          <a:schemeClr val="tx1"/>
                        </a:solidFill>
                        <a:effectLst/>
                        <a:latin typeface="AvantGarde" panose="00000400000000000000" pitchFamily="2" charset="0"/>
                        <a:ea typeface="AvantGarde" panose="00000400000000000000" pitchFamily="2" charset="0"/>
                        <a:cs typeface="AvantGarde" panose="00000400000000000000" pitchFamily="2" charset="0"/>
                      </a:endParaRPr>
                    </a:p>
                    <a:p>
                      <a:pPr marL="0" indent="0" algn="l" fontAlgn="t">
                        <a:buFontTx/>
                        <a:buNone/>
                      </a:pPr>
                      <a:endParaRPr lang="vi-VN" sz="3200" b="1">
                        <a:solidFill>
                          <a:schemeClr val="tx1"/>
                        </a:solidFill>
                        <a:effectLst/>
                        <a:latin typeface="AvantGarde" panose="00000400000000000000" pitchFamily="2" charset="0"/>
                        <a:ea typeface="AvantGarde" panose="00000400000000000000" pitchFamily="2" charset="0"/>
                        <a:cs typeface="AvantGarde" panose="00000400000000000000" pitchFamily="2" charset="0"/>
                      </a:endParaRPr>
                    </a:p>
                  </a:txBody>
                  <a:tcPr marL="76200" marR="76200" marT="76200" marB="7620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645645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US" sz="3200" b="1">
                          <a:solidFill>
                            <a:schemeClr val="tx1"/>
                          </a:solidFill>
                          <a:effectLst/>
                          <a:latin typeface="AvantGarde" panose="00000400000000000000" pitchFamily="2" charset="0"/>
                          <a:ea typeface="AvantGarde" panose="00000400000000000000" pitchFamily="2" charset="0"/>
                          <a:cs typeface="AvantGarde" panose="00000400000000000000" pitchFamily="2" charset="0"/>
                        </a:rPr>
                        <a:t>T</a:t>
                      </a:r>
                      <a:r>
                        <a:rPr lang="vi-VN" sz="3200" b="1">
                          <a:solidFill>
                            <a:schemeClr val="tx1"/>
                          </a:solidFill>
                          <a:effectLst/>
                          <a:latin typeface="AvantGarde" panose="00000400000000000000" pitchFamily="2" charset="0"/>
                          <a:ea typeface="AvantGarde" panose="00000400000000000000" pitchFamily="2" charset="0"/>
                          <a:cs typeface="AvantGarde" panose="00000400000000000000" pitchFamily="2" charset="0"/>
                        </a:rPr>
                        <a:t>rầu không</a:t>
                      </a:r>
                    </a:p>
                  </a:txBody>
                  <a:tcPr marL="76200" marR="76200" marT="76200" marB="7620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t"/>
                      <a:endParaRPr lang="vi-VN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6200" marR="76200" marT="76200" marB="7620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vi-VN" sz="3200" b="1" dirty="0">
                        <a:solidFill>
                          <a:schemeClr val="tx1"/>
                        </a:solidFill>
                        <a:effectLst/>
                        <a:latin typeface="AvantGarde" panose="00000400000000000000" pitchFamily="2" charset="0"/>
                        <a:ea typeface="AvantGarde" panose="00000400000000000000" pitchFamily="2" charset="0"/>
                        <a:cs typeface="AvantGarde" panose="00000400000000000000" pitchFamily="2" charset="0"/>
                      </a:endParaRPr>
                    </a:p>
                    <a:p>
                      <a:pPr algn="l" fontAlgn="t"/>
                      <a:endParaRPr lang="vi-VN" sz="3200" b="1" dirty="0">
                        <a:solidFill>
                          <a:schemeClr val="tx1"/>
                        </a:solidFill>
                        <a:effectLst/>
                        <a:latin typeface="AvantGarde" panose="00000400000000000000" pitchFamily="2" charset="0"/>
                        <a:ea typeface="AvantGarde" panose="00000400000000000000" pitchFamily="2" charset="0"/>
                        <a:cs typeface="AvantGarde" panose="00000400000000000000" pitchFamily="2" charset="0"/>
                      </a:endParaRPr>
                    </a:p>
                  </a:txBody>
                  <a:tcPr marL="76200" marR="76200" marT="76200" marB="7620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04441791"/>
                  </a:ext>
                </a:extLst>
              </a:tr>
            </a:tbl>
          </a:graphicData>
        </a:graphic>
      </p:graphicFrame>
      <p:sp>
        <p:nvSpPr>
          <p:cNvPr id="8" name="Rectangle 2">
            <a:extLst>
              <a:ext uri="{FF2B5EF4-FFF2-40B4-BE49-F238E27FC236}">
                <a16:creationId xmlns:a16="http://schemas.microsoft.com/office/drawing/2014/main" xmlns="" id="{CA563DD9-DE0E-4A0F-B2C6-B449016057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0219" y="2133600"/>
            <a:ext cx="7696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vi-VN" altLang="vi-VN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Ví dụ: Lá cây dừa và lá trầu không: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BD09440F-361F-43CE-9732-5D3744573215}"/>
              </a:ext>
            </a:extLst>
          </p:cNvPr>
          <p:cNvSpPr/>
          <p:nvPr/>
        </p:nvSpPr>
        <p:spPr>
          <a:xfrm>
            <a:off x="5248068" y="4481173"/>
            <a:ext cx="41424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t" hangingPunct="1">
              <a:spcBef>
                <a:spcPts val="0"/>
              </a:spcBef>
              <a:spcAft>
                <a:spcPts val="0"/>
              </a:spcAft>
            </a:pPr>
            <a:r>
              <a:rPr lang="vi-VN" sz="3200" b="1" dirty="0">
                <a:solidFill>
                  <a:srgbClr val="0070C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Màu sắc: Màu xanh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6D4B9C9E-8E6B-4C33-A753-8CE0B277AE2E}"/>
              </a:ext>
            </a:extLst>
          </p:cNvPr>
          <p:cNvSpPr/>
          <p:nvPr/>
        </p:nvSpPr>
        <p:spPr>
          <a:xfrm>
            <a:off x="9549098" y="3574340"/>
            <a:ext cx="569316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436888" eaLnBrk="1" fontAlgn="t" hangingPunct="1">
              <a:spcBef>
                <a:spcPts val="0"/>
              </a:spcBef>
              <a:spcAft>
                <a:spcPts val="0"/>
              </a:spcAft>
            </a:pPr>
            <a:r>
              <a:rPr lang="vi-VN" sz="3200" b="1" dirty="0">
                <a:solidFill>
                  <a:srgbClr val="0070C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- Hình dáng: Hình cánh quạt</a:t>
            </a:r>
          </a:p>
          <a:p>
            <a:pPr lvl="0" defTabSz="1436888" eaLnBrk="1" fontAlgn="t" hangingPunct="1">
              <a:spcBef>
                <a:spcPts val="0"/>
              </a:spcBef>
              <a:spcAft>
                <a:spcPts val="0"/>
              </a:spcAft>
            </a:pPr>
            <a:r>
              <a:rPr lang="vi-VN" sz="3200" b="1" dirty="0">
                <a:solidFill>
                  <a:srgbClr val="0070C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- Kích thước: Lớn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64F15D7F-7AEB-4C3E-A7F4-91BBADF7BD86}"/>
              </a:ext>
            </a:extLst>
          </p:cNvPr>
          <p:cNvSpPr/>
          <p:nvPr/>
        </p:nvSpPr>
        <p:spPr>
          <a:xfrm>
            <a:off x="9688625" y="5277862"/>
            <a:ext cx="539137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436888" eaLnBrk="1" fontAlgn="t" hangingPunct="1">
              <a:spcBef>
                <a:spcPts val="0"/>
              </a:spcBef>
              <a:spcAft>
                <a:spcPts val="0"/>
              </a:spcAft>
            </a:pPr>
            <a:r>
              <a:rPr lang="vi-VN" sz="3200" b="1">
                <a:solidFill>
                  <a:srgbClr val="0070C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- Hình dáng: Hình trái tim</a:t>
            </a:r>
          </a:p>
          <a:p>
            <a:pPr lvl="0" defTabSz="1436888" eaLnBrk="1" fontAlgn="t" hangingPunct="1">
              <a:spcBef>
                <a:spcPts val="0"/>
              </a:spcBef>
              <a:spcAft>
                <a:spcPts val="0"/>
              </a:spcAft>
            </a:pPr>
            <a:r>
              <a:rPr lang="vi-VN" sz="3200" b="1">
                <a:solidFill>
                  <a:srgbClr val="0070C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- Kích thước: Bé</a:t>
            </a:r>
          </a:p>
        </p:txBody>
      </p:sp>
      <p:pic>
        <p:nvPicPr>
          <p:cNvPr id="5" name="Picture 11">
            <a:extLst>
              <a:ext uri="{FF2B5EF4-FFF2-40B4-BE49-F238E27FC236}">
                <a16:creationId xmlns:a16="http://schemas.microsoft.com/office/drawing/2014/main" xmlns="" id="{4A448E31-B9DA-E9F7-FBBF-D4947156A3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3519" y="6172200"/>
            <a:ext cx="6872852" cy="2412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09525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2" grpId="0"/>
      <p:bldP spid="15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4B719A2F-2456-A3C0-C38E-FD55E9D26D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7265" y="1605554"/>
            <a:ext cx="8001000" cy="5932891"/>
          </a:xfrm>
          <a:prstGeom prst="rect">
            <a:avLst/>
          </a:prstGeom>
        </p:spPr>
      </p:pic>
      <p:pic>
        <p:nvPicPr>
          <p:cNvPr id="3" name="图片 7">
            <a:extLst>
              <a:ext uri="{FF2B5EF4-FFF2-40B4-BE49-F238E27FC236}">
                <a16:creationId xmlns:a16="http://schemas.microsoft.com/office/drawing/2014/main" xmlns="" id="{485BDC6A-16E8-DA59-2B1F-90F2B50E72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7036" y="0"/>
            <a:ext cx="3889284" cy="5049136"/>
          </a:xfrm>
          <a:prstGeom prst="rect">
            <a:avLst/>
          </a:prstGeom>
        </p:spPr>
      </p:pic>
      <p:pic>
        <p:nvPicPr>
          <p:cNvPr id="4" name="图片 9">
            <a:extLst>
              <a:ext uri="{FF2B5EF4-FFF2-40B4-BE49-F238E27FC236}">
                <a16:creationId xmlns:a16="http://schemas.microsoft.com/office/drawing/2014/main" xmlns="" id="{95BF5934-02CF-F2A5-96AA-D8C7A3BAD8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" y="4334934"/>
            <a:ext cx="5367081" cy="4867388"/>
          </a:xfrm>
          <a:prstGeom prst="rect">
            <a:avLst/>
          </a:prstGeom>
        </p:spPr>
      </p:pic>
      <p:pic>
        <p:nvPicPr>
          <p:cNvPr id="5" name="图片 11">
            <a:extLst>
              <a:ext uri="{FF2B5EF4-FFF2-40B4-BE49-F238E27FC236}">
                <a16:creationId xmlns:a16="http://schemas.microsoft.com/office/drawing/2014/main" xmlns="" id="{31CB90B0-05C6-52E6-56EE-B65D01A300C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005" y="1034"/>
            <a:ext cx="2790260" cy="2507844"/>
          </a:xfrm>
          <a:prstGeom prst="rect">
            <a:avLst/>
          </a:prstGeom>
        </p:spPr>
      </p:pic>
      <p:pic>
        <p:nvPicPr>
          <p:cNvPr id="6" name="图片 17">
            <a:extLst>
              <a:ext uri="{FF2B5EF4-FFF2-40B4-BE49-F238E27FC236}">
                <a16:creationId xmlns:a16="http://schemas.microsoft.com/office/drawing/2014/main" xmlns="" id="{6D9ADD3D-A939-8494-1D9B-68C57DFAA6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8319" y="2640224"/>
            <a:ext cx="8128001" cy="6503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126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2535F7AC-AD1E-4E54-AEC9-E867E05922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86" t="17051" r="10986" b="21962"/>
          <a:stretch/>
        </p:blipFill>
        <p:spPr>
          <a:xfrm>
            <a:off x="816135" y="609601"/>
            <a:ext cx="14644367" cy="2590800"/>
          </a:xfrm>
          <a:prstGeom prst="roundRect">
            <a:avLst>
              <a:gd name="adj" fmla="val 20667"/>
            </a:avLst>
          </a:prstGeom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D761F7AC-E986-D373-8F76-DC46CDA93C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369" b="96986" l="9752" r="89894">
                        <a14:foregroundMark x1="50887" y1="7624" x2="50887" y2="7624"/>
                        <a14:foregroundMark x1="51418" y1="3369" x2="51418" y2="3369"/>
                        <a14:foregroundMark x1="45745" y1="41489" x2="42908" y2="51064"/>
                        <a14:foregroundMark x1="37234" y1="45922" x2="40780" y2="48759"/>
                        <a14:foregroundMark x1="46631" y1="46454" x2="44681" y2="52660"/>
                        <a14:foregroundMark x1="57092" y1="42730" x2="58333" y2="44149"/>
                        <a14:foregroundMark x1="60106" y1="53014" x2="57624" y2="56028"/>
                        <a14:foregroundMark x1="55851" y1="61702" x2="55851" y2="67553"/>
                        <a14:foregroundMark x1="45213" y1="60284" x2="44149" y2="67730"/>
                        <a14:foregroundMark x1="53014" y1="90957" x2="53014" y2="90957"/>
                        <a14:foregroundMark x1="46986" y1="91489" x2="51241" y2="92376"/>
                        <a14:foregroundMark x1="46277" y1="96277" x2="47872" y2="96986"/>
                        <a14:foregroundMark x1="40071" y1="95922" x2="44858" y2="96277"/>
                        <a14:foregroundMark x1="38475" y1="96099" x2="41489" y2="96277"/>
                        <a14:foregroundMark x1="36170" y1="96277" x2="40426" y2="96277"/>
                        <a14:foregroundMark x1="61348" y1="96277" x2="54787" y2="93617"/>
                        <a14:foregroundMark x1="62411" y1="96454" x2="58688" y2="95213"/>
                        <a14:foregroundMark x1="64007" y1="96099" x2="60284" y2="95567"/>
                        <a14:foregroundMark x1="63830" y1="96099" x2="63830" y2="96099"/>
                        <a14:backgroundMark x1="31560" y1="52128" x2="31560" y2="52128"/>
                        <a14:backgroundMark x1="76064" y1="45213" x2="71277" y2="55319"/>
                        <a14:backgroundMark x1="27837" y1="36525" x2="30319" y2="54965"/>
                        <a14:backgroundMark x1="75355" y1="31915" x2="66667" y2="55142"/>
                        <a14:backgroundMark x1="66667" y1="55142" x2="66667" y2="55851"/>
                        <a14:backgroundMark x1="58333" y1="39362" x2="58333" y2="39362"/>
                        <a14:backgroundMark x1="44504" y1="39184" x2="44504" y2="391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1881" y="3482703"/>
            <a:ext cx="5066936" cy="506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Những chậu cây nghìn đô của giới chơi kiểng lá - VnExpress Đời sống">
            <a:extLst>
              <a:ext uri="{FF2B5EF4-FFF2-40B4-BE49-F238E27FC236}">
                <a16:creationId xmlns:a16="http://schemas.microsoft.com/office/drawing/2014/main" xmlns="" id="{9AF0C03F-E06D-4EC4-7036-E1AC40BC26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5319" y="4311468"/>
            <a:ext cx="4267200" cy="28448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3076" name="Picture 4" descr="Vì sao nhìn các vật màu xanh lại có lợi cho mắt? - META.vn">
            <a:extLst>
              <a:ext uri="{FF2B5EF4-FFF2-40B4-BE49-F238E27FC236}">
                <a16:creationId xmlns:a16="http://schemas.microsoft.com/office/drawing/2014/main" xmlns="" id="{64A9A10E-0145-46E1-EC52-1797AC55EA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4319" y="5181600"/>
            <a:ext cx="3562773" cy="2438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grpSp>
        <p:nvGrpSpPr>
          <p:cNvPr id="8" name="Nhóm 7">
            <a:extLst>
              <a:ext uri="{FF2B5EF4-FFF2-40B4-BE49-F238E27FC236}">
                <a16:creationId xmlns:a16="http://schemas.microsoft.com/office/drawing/2014/main" xmlns="" id="{1D4136A5-24DA-C661-0D8B-7B10F0D22A31}"/>
              </a:ext>
            </a:extLst>
          </p:cNvPr>
          <p:cNvGrpSpPr/>
          <p:nvPr/>
        </p:nvGrpSpPr>
        <p:grpSpPr>
          <a:xfrm>
            <a:off x="11795919" y="4038600"/>
            <a:ext cx="3352800" cy="3581400"/>
            <a:chOff x="11795919" y="4038600"/>
            <a:chExt cx="3352800" cy="3581400"/>
          </a:xfrm>
        </p:grpSpPr>
        <p:pic>
          <p:nvPicPr>
            <p:cNvPr id="3078" name="Picture 6" descr="Những công dụng tuyệt vời của diệp lục nhiều người còn chưa biết | Medlatec">
              <a:extLst>
                <a:ext uri="{FF2B5EF4-FFF2-40B4-BE49-F238E27FC236}">
                  <a16:creationId xmlns:a16="http://schemas.microsoft.com/office/drawing/2014/main" xmlns="" id="{0F25A83B-B001-07B3-F0F2-89446915AE8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500" r="12500"/>
            <a:stretch/>
          </p:blipFill>
          <p:spPr bwMode="auto">
            <a:xfrm>
              <a:off x="11795919" y="5105400"/>
              <a:ext cx="3352800" cy="25146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rnd">
              <a:solidFill>
                <a:srgbClr val="FFFFFF"/>
              </a:solidFill>
            </a:ln>
            <a:effectLst>
              <a:outerShdw blurRad="50000" algn="tl" rotWithShape="0">
                <a:srgbClr val="000000">
                  <a:alpha val="41000"/>
                </a:srgbClr>
              </a:outerShdw>
            </a:effectLst>
            <a:scene3d>
              <a:camera prst="orthographicFront"/>
              <a:lightRig rig="twoPt" dir="t">
                <a:rot lat="0" lon="0" rev="7800000"/>
              </a:lightRig>
            </a:scene3d>
            <a:sp3d contourW="6350">
              <a:bevelT w="50800" h="16510"/>
              <a:contourClr>
                <a:srgbClr val="C0C0C0"/>
              </a:contourClr>
            </a:sp3d>
            <a:extLst/>
          </p:spPr>
        </p:pic>
        <p:cxnSp>
          <p:nvCxnSpPr>
            <p:cNvPr id="5" name="Đường kết nối Mũi tên Thẳng 4">
              <a:extLst>
                <a:ext uri="{FF2B5EF4-FFF2-40B4-BE49-F238E27FC236}">
                  <a16:creationId xmlns:a16="http://schemas.microsoft.com/office/drawing/2014/main" xmlns="" id="{6715E9ED-CF95-5BB7-50DE-B8E302AEAB6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938919" y="4724400"/>
              <a:ext cx="381000" cy="714828"/>
            </a:xfrm>
            <a:prstGeom prst="straightConnector1">
              <a:avLst/>
            </a:prstGeom>
            <a:ln w="76200">
              <a:solidFill>
                <a:srgbClr val="FF006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Hình chữ nhật: Góc Tròn 6">
              <a:extLst>
                <a:ext uri="{FF2B5EF4-FFF2-40B4-BE49-F238E27FC236}">
                  <a16:creationId xmlns:a16="http://schemas.microsoft.com/office/drawing/2014/main" xmlns="" id="{4874C88A-B048-2A51-E599-548E2D65FF70}"/>
                </a:ext>
              </a:extLst>
            </p:cNvPr>
            <p:cNvSpPr/>
            <p:nvPr/>
          </p:nvSpPr>
          <p:spPr>
            <a:xfrm>
              <a:off x="11890746" y="4038600"/>
              <a:ext cx="2876973" cy="6858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err="1">
                  <a:solidFill>
                    <a:schemeClr val="accent6">
                      <a:lumMod val="75000"/>
                    </a:schemeClr>
                  </a:solidFill>
                  <a:latin typeface="AvantGarde" panose="00000400000000000000" pitchFamily="2" charset="0"/>
                  <a:ea typeface="AvantGarde" panose="00000400000000000000" pitchFamily="2" charset="0"/>
                  <a:cs typeface="AvantGarde" panose="00000400000000000000" pitchFamily="2" charset="0"/>
                </a:rPr>
                <a:t>Chất</a:t>
              </a:r>
              <a:r>
                <a:rPr lang="en-US" sz="2800" b="1" dirty="0">
                  <a:solidFill>
                    <a:schemeClr val="accent6">
                      <a:lumMod val="75000"/>
                    </a:schemeClr>
                  </a:solidFill>
                  <a:latin typeface="AvantGarde" panose="00000400000000000000" pitchFamily="2" charset="0"/>
                  <a:ea typeface="AvantGarde" panose="00000400000000000000" pitchFamily="2" charset="0"/>
                  <a:cs typeface="AvantGarde" panose="00000400000000000000" pitchFamily="2" charset="0"/>
                </a:rPr>
                <a:t> </a:t>
              </a:r>
              <a:r>
                <a:rPr lang="en-US" sz="2800" b="1" dirty="0" err="1">
                  <a:solidFill>
                    <a:schemeClr val="accent6">
                      <a:lumMod val="75000"/>
                    </a:schemeClr>
                  </a:solidFill>
                  <a:latin typeface="AvantGarde" panose="00000400000000000000" pitchFamily="2" charset="0"/>
                  <a:ea typeface="AvantGarde" panose="00000400000000000000" pitchFamily="2" charset="0"/>
                  <a:cs typeface="AvantGarde" panose="00000400000000000000" pitchFamily="2" charset="0"/>
                </a:rPr>
                <a:t>diệp</a:t>
              </a:r>
              <a:r>
                <a:rPr lang="en-US" sz="2800" b="1" dirty="0">
                  <a:solidFill>
                    <a:schemeClr val="accent6">
                      <a:lumMod val="75000"/>
                    </a:schemeClr>
                  </a:solidFill>
                  <a:latin typeface="AvantGarde" panose="00000400000000000000" pitchFamily="2" charset="0"/>
                  <a:ea typeface="AvantGarde" panose="00000400000000000000" pitchFamily="2" charset="0"/>
                  <a:cs typeface="AvantGarde" panose="00000400000000000000" pitchFamily="2" charset="0"/>
                </a:rPr>
                <a:t> </a:t>
              </a:r>
              <a:r>
                <a:rPr lang="en-US" sz="2800" b="1" dirty="0" err="1">
                  <a:solidFill>
                    <a:schemeClr val="accent6">
                      <a:lumMod val="75000"/>
                    </a:schemeClr>
                  </a:solidFill>
                  <a:latin typeface="AvantGarde" panose="00000400000000000000" pitchFamily="2" charset="0"/>
                  <a:ea typeface="AvantGarde" panose="00000400000000000000" pitchFamily="2" charset="0"/>
                  <a:cs typeface="AvantGarde" panose="00000400000000000000" pitchFamily="2" charset="0"/>
                </a:rPr>
                <a:t>lục</a:t>
              </a:r>
              <a:endParaRPr lang="en-US" sz="28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745806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15D65401-F14A-4FCE-A7F2-CE81BB13BC55}"/>
              </a:ext>
            </a:extLst>
          </p:cNvPr>
          <p:cNvSpPr/>
          <p:nvPr/>
        </p:nvSpPr>
        <p:spPr>
          <a:xfrm>
            <a:off x="1127919" y="838200"/>
            <a:ext cx="6400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Dựa vào hình dưới đây, em hãy nêu chức năng của lá cây.</a:t>
            </a:r>
          </a:p>
        </p:txBody>
      </p:sp>
      <p:pic>
        <p:nvPicPr>
          <p:cNvPr id="5" name="Hình ảnh 4">
            <a:extLst>
              <a:ext uri="{FF2B5EF4-FFF2-40B4-BE49-F238E27FC236}">
                <a16:creationId xmlns:a16="http://schemas.microsoft.com/office/drawing/2014/main" xmlns="" id="{D90C5ACA-C876-B8BF-8700-89433DA3A3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80" t="11671" r="14785" b="7500"/>
          <a:stretch/>
        </p:blipFill>
        <p:spPr>
          <a:xfrm>
            <a:off x="7528719" y="685800"/>
            <a:ext cx="8001000" cy="7055085"/>
          </a:xfrm>
          <a:prstGeom prst="roundRect">
            <a:avLst/>
          </a:prstGeom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4ACAA6E4-6443-36FA-ECB6-F5016BE6FDE9}"/>
              </a:ext>
            </a:extLst>
          </p:cNvPr>
          <p:cNvSpPr txBox="1"/>
          <p:nvPr/>
        </p:nvSpPr>
        <p:spPr>
          <a:xfrm>
            <a:off x="8519319" y="7801845"/>
            <a:ext cx="601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Sơ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đồ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chức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năng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của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lá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cây</a:t>
            </a:r>
            <a:endParaRPr lang="en-US" sz="3200" b="1" dirty="0">
              <a:solidFill>
                <a:schemeClr val="accent6">
                  <a:lumMod val="75000"/>
                </a:schemeClr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xmlns="" id="{7B184E5E-DCDC-92C4-5162-3A90670B1E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598" y="3365744"/>
            <a:ext cx="6872852" cy="2412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01994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029D91DD-4181-FE58-4317-B7A0C67EA4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7265" y="1605554"/>
            <a:ext cx="8001000" cy="5932891"/>
          </a:xfrm>
          <a:prstGeom prst="rect">
            <a:avLst/>
          </a:prstGeom>
        </p:spPr>
      </p:pic>
      <p:pic>
        <p:nvPicPr>
          <p:cNvPr id="3" name="图片 7">
            <a:extLst>
              <a:ext uri="{FF2B5EF4-FFF2-40B4-BE49-F238E27FC236}">
                <a16:creationId xmlns:a16="http://schemas.microsoft.com/office/drawing/2014/main" xmlns="" id="{E3D7FF11-C34C-FA47-13DD-4BDDCD00BE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7036" y="0"/>
            <a:ext cx="3889284" cy="5049136"/>
          </a:xfrm>
          <a:prstGeom prst="rect">
            <a:avLst/>
          </a:prstGeom>
        </p:spPr>
      </p:pic>
      <p:pic>
        <p:nvPicPr>
          <p:cNvPr id="4" name="图片 9">
            <a:extLst>
              <a:ext uri="{FF2B5EF4-FFF2-40B4-BE49-F238E27FC236}">
                <a16:creationId xmlns:a16="http://schemas.microsoft.com/office/drawing/2014/main" xmlns="" id="{CDE07D9E-ABE6-6E10-0936-BC53ED5661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" y="4334934"/>
            <a:ext cx="5367081" cy="4867388"/>
          </a:xfrm>
          <a:prstGeom prst="rect">
            <a:avLst/>
          </a:prstGeom>
        </p:spPr>
      </p:pic>
      <p:pic>
        <p:nvPicPr>
          <p:cNvPr id="5" name="图片 11">
            <a:extLst>
              <a:ext uri="{FF2B5EF4-FFF2-40B4-BE49-F238E27FC236}">
                <a16:creationId xmlns:a16="http://schemas.microsoft.com/office/drawing/2014/main" xmlns="" id="{E46F5956-A405-A122-A9E5-1BC952D6BD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005" y="1034"/>
            <a:ext cx="2790260" cy="2507844"/>
          </a:xfrm>
          <a:prstGeom prst="rect">
            <a:avLst/>
          </a:prstGeom>
        </p:spPr>
      </p:pic>
      <p:pic>
        <p:nvPicPr>
          <p:cNvPr id="6" name="图片 17">
            <a:extLst>
              <a:ext uri="{FF2B5EF4-FFF2-40B4-BE49-F238E27FC236}">
                <a16:creationId xmlns:a16="http://schemas.microsoft.com/office/drawing/2014/main" xmlns="" id="{FECF4127-13FE-E278-4867-BCFC8F507FD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8319" y="2640224"/>
            <a:ext cx="8128001" cy="6503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753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D68067FC-895C-D917-15BB-2406E11F3F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5800" y="624840"/>
            <a:ext cx="14905038" cy="3810000"/>
          </a:xfrm>
          <a:prstGeom prst="roundRect">
            <a:avLst/>
          </a:prstGeom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FB6D0950-8845-F1C1-A2BD-CF68991B80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369" b="96986" l="9752" r="89894">
                        <a14:foregroundMark x1="50887" y1="7624" x2="50887" y2="7624"/>
                        <a14:foregroundMark x1="51418" y1="3369" x2="51418" y2="3369"/>
                        <a14:foregroundMark x1="45745" y1="41489" x2="42908" y2="51064"/>
                        <a14:foregroundMark x1="37234" y1="45922" x2="40780" y2="48759"/>
                        <a14:foregroundMark x1="46631" y1="46454" x2="44681" y2="52660"/>
                        <a14:foregroundMark x1="57092" y1="42730" x2="58333" y2="44149"/>
                        <a14:foregroundMark x1="60106" y1="53014" x2="57624" y2="56028"/>
                        <a14:foregroundMark x1="55851" y1="61702" x2="55851" y2="67553"/>
                        <a14:foregroundMark x1="45213" y1="60284" x2="44149" y2="67730"/>
                        <a14:foregroundMark x1="53014" y1="90957" x2="53014" y2="90957"/>
                        <a14:foregroundMark x1="46986" y1="91489" x2="51241" y2="92376"/>
                        <a14:foregroundMark x1="46277" y1="96277" x2="47872" y2="96986"/>
                        <a14:foregroundMark x1="40071" y1="95922" x2="44858" y2="96277"/>
                        <a14:foregroundMark x1="38475" y1="96099" x2="41489" y2="96277"/>
                        <a14:foregroundMark x1="36170" y1="96277" x2="40426" y2="96277"/>
                        <a14:foregroundMark x1="61348" y1="96277" x2="54787" y2="93617"/>
                        <a14:foregroundMark x1="62411" y1="96454" x2="58688" y2="95213"/>
                        <a14:foregroundMark x1="64007" y1="96099" x2="60284" y2="95567"/>
                        <a14:foregroundMark x1="63830" y1="96099" x2="63830" y2="96099"/>
                        <a14:backgroundMark x1="31560" y1="52128" x2="31560" y2="52128"/>
                        <a14:backgroundMark x1="76064" y1="45213" x2="71277" y2="55319"/>
                        <a14:backgroundMark x1="27837" y1="36525" x2="30319" y2="54965"/>
                        <a14:backgroundMark x1="75355" y1="31915" x2="66667" y2="55142"/>
                        <a14:backgroundMark x1="66667" y1="55142" x2="66667" y2="55851"/>
                        <a14:backgroundMark x1="58333" y1="39362" x2="58333" y2="39362"/>
                        <a14:backgroundMark x1="44504" y1="39184" x2="44504" y2="391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29481" y="4077064"/>
            <a:ext cx="5066936" cy="506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Quang hợp – Wikipedia tiếng Việt">
            <a:extLst>
              <a:ext uri="{FF2B5EF4-FFF2-40B4-BE49-F238E27FC236}">
                <a16:creationId xmlns:a16="http://schemas.microsoft.com/office/drawing/2014/main" xmlns="" id="{D191B6B2-5C33-6451-5434-0E259732FB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5319" y="5497648"/>
            <a:ext cx="3099285" cy="23244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isometricOffAxis1Right"/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1028" name="Picture 4" descr="Giải thích tại sao lá cây có màu xanh lục | Sinh học 11">
            <a:extLst>
              <a:ext uri="{FF2B5EF4-FFF2-40B4-BE49-F238E27FC236}">
                <a16:creationId xmlns:a16="http://schemas.microsoft.com/office/drawing/2014/main" xmlns="" id="{65FF6A94-22EE-F686-4B46-523C74B325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719" y="4739641"/>
            <a:ext cx="4723606" cy="315153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Background xanh lá đẹp">
            <a:extLst>
              <a:ext uri="{FF2B5EF4-FFF2-40B4-BE49-F238E27FC236}">
                <a16:creationId xmlns:a16="http://schemas.microsoft.com/office/drawing/2014/main" xmlns="" id="{DB639495-6811-62B3-3A6D-41217D9D99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0484" y="5429432"/>
            <a:ext cx="3779520" cy="2362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04629316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Quỹ 1 triệu cây xanh cho Việt Nam giúp học sinh yêu thiên nhiên, môi trường">
            <a:extLst>
              <a:ext uri="{FF2B5EF4-FFF2-40B4-BE49-F238E27FC236}">
                <a16:creationId xmlns:a16="http://schemas.microsoft.com/office/drawing/2014/main" xmlns="" id="{3D8FF656-D612-4EE2-8BAE-38C7B1F81C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998" y="2432906"/>
            <a:ext cx="5638782" cy="40855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47DA54C2-A32A-44C2-BF95-F922236EE761}"/>
              </a:ext>
            </a:extLst>
          </p:cNvPr>
          <p:cNvSpPr/>
          <p:nvPr/>
        </p:nvSpPr>
        <p:spPr>
          <a:xfrm>
            <a:off x="9357538" y="1602930"/>
            <a:ext cx="5926128" cy="1328023"/>
          </a:xfrm>
          <a:prstGeom prst="wedgeRoundRectCallout">
            <a:avLst>
              <a:gd name="adj1" fmla="val -54007"/>
              <a:gd name="adj2" fmla="val 112993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/>
            <a:r>
              <a:rPr lang="vi-VN" sz="3600" b="1" dirty="0">
                <a:solidFill>
                  <a:srgbClr val="FF00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Vì sao chúng ta cần trồng nhiều cây xanh?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7ECBA172-69DC-D438-10B4-797FB3CB12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369" b="96986" l="9752" r="89894">
                        <a14:foregroundMark x1="50887" y1="7624" x2="50887" y2="7624"/>
                        <a14:foregroundMark x1="51418" y1="3369" x2="51418" y2="3369"/>
                        <a14:foregroundMark x1="45745" y1="41489" x2="42908" y2="51064"/>
                        <a14:foregroundMark x1="37234" y1="45922" x2="40780" y2="48759"/>
                        <a14:foregroundMark x1="46631" y1="46454" x2="44681" y2="52660"/>
                        <a14:foregroundMark x1="57092" y1="42730" x2="58333" y2="44149"/>
                        <a14:foregroundMark x1="60106" y1="53014" x2="57624" y2="56028"/>
                        <a14:foregroundMark x1="55851" y1="61702" x2="55851" y2="67553"/>
                        <a14:foregroundMark x1="45213" y1="60284" x2="44149" y2="67730"/>
                        <a14:foregroundMark x1="53014" y1="90957" x2="53014" y2="90957"/>
                        <a14:foregroundMark x1="46986" y1="91489" x2="51241" y2="92376"/>
                        <a14:foregroundMark x1="46277" y1="96277" x2="47872" y2="96986"/>
                        <a14:foregroundMark x1="40071" y1="95922" x2="44858" y2="96277"/>
                        <a14:foregroundMark x1="38475" y1="96099" x2="41489" y2="96277"/>
                        <a14:foregroundMark x1="36170" y1="96277" x2="40426" y2="96277"/>
                        <a14:foregroundMark x1="61348" y1="96277" x2="54787" y2="93617"/>
                        <a14:foregroundMark x1="62411" y1="96454" x2="58688" y2="95213"/>
                        <a14:foregroundMark x1="64007" y1="96099" x2="60284" y2="95567"/>
                        <a14:foregroundMark x1="63830" y1="96099" x2="63830" y2="96099"/>
                        <a14:backgroundMark x1="31560" y1="52128" x2="31560" y2="52128"/>
                        <a14:backgroundMark x1="76064" y1="45213" x2="71277" y2="55319"/>
                        <a14:backgroundMark x1="27837" y1="36525" x2="30319" y2="54965"/>
                        <a14:backgroundMark x1="75355" y1="31915" x2="66667" y2="55142"/>
                        <a14:backgroundMark x1="66667" y1="55142" x2="66667" y2="55851"/>
                        <a14:backgroundMark x1="58333" y1="39362" x2="58333" y2="39362"/>
                        <a14:backgroundMark x1="44504" y1="39184" x2="44504" y2="391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4851" y="3429000"/>
            <a:ext cx="5066936" cy="506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AF8FBD32-E4DE-4042-AE63-85A189E5843D}"/>
              </a:ext>
            </a:extLst>
          </p:cNvPr>
          <p:cNvSpPr/>
          <p:nvPr/>
        </p:nvSpPr>
        <p:spPr>
          <a:xfrm>
            <a:off x="9128919" y="1308867"/>
            <a:ext cx="6248400" cy="3166824"/>
          </a:xfrm>
          <a:prstGeom prst="wedgeRoundRectCallout">
            <a:avLst>
              <a:gd name="adj1" fmla="val -45718"/>
              <a:gd name="adj2" fmla="val 66831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vi-VN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Chúng ta cần trồng nhiều cây xanh vì cây xanh hấp thụ khí </a:t>
            </a:r>
            <a:r>
              <a:rPr lang="vi-VN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cacbonic</a:t>
            </a:r>
            <a:r>
              <a:rPr lang="vi-VN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và thải ra khí ô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xi cho con người.</a:t>
            </a:r>
          </a:p>
        </p:txBody>
      </p:sp>
    </p:spTree>
    <p:extLst>
      <p:ext uri="{BB962C8B-B14F-4D97-AF65-F5344CB8AC3E}">
        <p14:creationId xmlns:p14="http://schemas.microsoft.com/office/powerpoint/2010/main" val="374755528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D28DAB6-9639-5BCC-28AC-32EA385EDD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3919" y="3690035"/>
            <a:ext cx="7909229" cy="1763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122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569BA69-3B95-6894-767C-F5F6A541B1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79422" y="838200"/>
            <a:ext cx="14317794" cy="3429000"/>
          </a:xfrm>
          <a:prstGeom prst="rect">
            <a:avLst/>
          </a:prstGeom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97661938-3ED0-198B-B7EC-C4B1A1E740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369" b="96986" l="9752" r="89894">
                        <a14:foregroundMark x1="50887" y1="7624" x2="50887" y2="7624"/>
                        <a14:foregroundMark x1="51418" y1="3369" x2="51418" y2="3369"/>
                        <a14:foregroundMark x1="45745" y1="41489" x2="42908" y2="51064"/>
                        <a14:foregroundMark x1="37234" y1="45922" x2="40780" y2="48759"/>
                        <a14:foregroundMark x1="46631" y1="46454" x2="44681" y2="52660"/>
                        <a14:foregroundMark x1="57092" y1="42730" x2="58333" y2="44149"/>
                        <a14:foregroundMark x1="60106" y1="53014" x2="57624" y2="56028"/>
                        <a14:foregroundMark x1="55851" y1="61702" x2="55851" y2="67553"/>
                        <a14:foregroundMark x1="45213" y1="60284" x2="44149" y2="67730"/>
                        <a14:foregroundMark x1="53014" y1="90957" x2="53014" y2="90957"/>
                        <a14:foregroundMark x1="46986" y1="91489" x2="51241" y2="92376"/>
                        <a14:foregroundMark x1="46277" y1="96277" x2="47872" y2="96986"/>
                        <a14:foregroundMark x1="40071" y1="95922" x2="44858" y2="96277"/>
                        <a14:foregroundMark x1="38475" y1="96099" x2="41489" y2="96277"/>
                        <a14:foregroundMark x1="36170" y1="96277" x2="40426" y2="96277"/>
                        <a14:foregroundMark x1="61348" y1="96277" x2="54787" y2="93617"/>
                        <a14:foregroundMark x1="62411" y1="96454" x2="58688" y2="95213"/>
                        <a14:foregroundMark x1="64007" y1="96099" x2="60284" y2="95567"/>
                        <a14:foregroundMark x1="63830" y1="96099" x2="63830" y2="96099"/>
                        <a14:backgroundMark x1="31560" y1="52128" x2="31560" y2="52128"/>
                        <a14:backgroundMark x1="76064" y1="45213" x2="71277" y2="55319"/>
                        <a14:backgroundMark x1="27837" y1="36525" x2="30319" y2="54965"/>
                        <a14:backgroundMark x1="75355" y1="31915" x2="66667" y2="55142"/>
                        <a14:backgroundMark x1="66667" y1="55142" x2="66667" y2="55851"/>
                        <a14:backgroundMark x1="58333" y1="39362" x2="58333" y2="39362"/>
                        <a14:backgroundMark x1="44504" y1="39184" x2="44504" y2="391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3681" y="4419600"/>
            <a:ext cx="4495800" cy="449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Màu Xanh Lá Cây Mẫu Sắc - Miễn Phí vector hình ảnh trên Pixabay">
            <a:extLst>
              <a:ext uri="{FF2B5EF4-FFF2-40B4-BE49-F238E27FC236}">
                <a16:creationId xmlns:a16="http://schemas.microsoft.com/office/drawing/2014/main" xmlns="" id="{C990E053-08BC-255F-B38E-DDF7529B14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337719" y="4572000"/>
            <a:ext cx="297180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ây lá rùa trang trí siêu đẹp | Shopee Việt Nam">
            <a:extLst>
              <a:ext uri="{FF2B5EF4-FFF2-40B4-BE49-F238E27FC236}">
                <a16:creationId xmlns:a16="http://schemas.microsoft.com/office/drawing/2014/main" xmlns="" id="{9912C85A-A701-4D52-F04E-4070F2556F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6667" b="96667" l="6800" r="96800">
                        <a14:foregroundMark x1="10800" y1="72400" x2="10800" y2="72400"/>
                        <a14:foregroundMark x1="6933" y1="68933" x2="6933" y2="68933"/>
                        <a14:foregroundMark x1="59200" y1="92267" x2="59200" y2="92267"/>
                        <a14:foregroundMark x1="63867" y1="96667" x2="63867" y2="96667"/>
                        <a14:foregroundMark x1="91867" y1="55333" x2="91867" y2="55333"/>
                        <a14:foregroundMark x1="96933" y1="52933" x2="96933" y2="52933"/>
                        <a14:foregroundMark x1="56400" y1="6667" x2="56400" y2="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1058" y="3987959"/>
            <a:ext cx="4333081" cy="4333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ình ảnh Mùa Thu Và Lá Phong Vẽ Cây đơn Giản PNG , Clipart Thiên Nhiên, Mùa  Thu, 秋叶 PNG miễn phí tải tập tin PSDComment và Vector">
            <a:extLst>
              <a:ext uri="{FF2B5EF4-FFF2-40B4-BE49-F238E27FC236}">
                <a16:creationId xmlns:a16="http://schemas.microsoft.com/office/drawing/2014/main" xmlns="" id="{CC552651-281A-EE6E-6353-9B12CE6329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6875" b="91563" l="5313" r="98125">
                        <a14:foregroundMark x1="56719" y1="7187" x2="56719" y2="7187"/>
                        <a14:foregroundMark x1="93438" y1="52500" x2="93438" y2="52500"/>
                        <a14:foregroundMark x1="98281" y1="49063" x2="98281" y2="49063"/>
                        <a14:foregroundMark x1="9063" y1="40313" x2="9063" y2="40313"/>
                        <a14:foregroundMark x1="5313" y1="39063" x2="5313" y2="39063"/>
                        <a14:foregroundMark x1="64219" y1="91563" x2="64219" y2="91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6807" y="4218228"/>
            <a:ext cx="3872542" cy="3872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484230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>
            <a:extLst>
              <a:ext uri="{FF2B5EF4-FFF2-40B4-BE49-F238E27FC236}">
                <a16:creationId xmlns:a16="http://schemas.microsoft.com/office/drawing/2014/main" xmlns="" id="{2996254B-0A28-1032-B09B-9C492A1661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" y="0"/>
            <a:ext cx="16256000" cy="9144000"/>
          </a:xfrm>
          <a:prstGeom prst="rect">
            <a:avLst/>
          </a:prstGeom>
        </p:spPr>
      </p:pic>
      <p:sp>
        <p:nvSpPr>
          <p:cNvPr id="3" name="矩形: 圆角 10">
            <a:extLst>
              <a:ext uri="{FF2B5EF4-FFF2-40B4-BE49-F238E27FC236}">
                <a16:creationId xmlns:a16="http://schemas.microsoft.com/office/drawing/2014/main" xmlns="" id="{2E7ACB1C-B5DB-ACE6-216F-E957CDF5574C}"/>
              </a:ext>
            </a:extLst>
          </p:cNvPr>
          <p:cNvSpPr/>
          <p:nvPr/>
        </p:nvSpPr>
        <p:spPr>
          <a:xfrm>
            <a:off x="707005" y="599923"/>
            <a:ext cx="14862629" cy="7944152"/>
          </a:xfrm>
          <a:prstGeom prst="roundRect">
            <a:avLst>
              <a:gd name="adj" fmla="val 7897"/>
            </a:avLst>
          </a:prstGeom>
          <a:solidFill>
            <a:schemeClr val="bg1"/>
          </a:solidFill>
          <a:ln>
            <a:noFill/>
          </a:ln>
          <a:effectLst>
            <a:outerShdw blurRad="203200" sx="101000" sy="101000" algn="ctr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" name="Picture 7" descr="A picture containing mirror&#10;&#10;Description automatically generated">
            <a:extLst>
              <a:ext uri="{FF2B5EF4-FFF2-40B4-BE49-F238E27FC236}">
                <a16:creationId xmlns:a16="http://schemas.microsoft.com/office/drawing/2014/main" xmlns="" id="{45447B22-58CB-89F3-CF84-09F600CACF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4962" y="-223656"/>
            <a:ext cx="11703957" cy="7823336"/>
          </a:xfrm>
          <a:prstGeom prst="rect">
            <a:avLst/>
          </a:prstGeom>
        </p:spPr>
      </p:pic>
      <p:pic>
        <p:nvPicPr>
          <p:cNvPr id="5" name="图片 3">
            <a:extLst>
              <a:ext uri="{FF2B5EF4-FFF2-40B4-BE49-F238E27FC236}">
                <a16:creationId xmlns:a16="http://schemas.microsoft.com/office/drawing/2014/main" xmlns="" id="{D670CD27-D5FE-CA51-AD5A-E3265A59F2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2759" y="4170440"/>
            <a:ext cx="4973561" cy="4973561"/>
          </a:xfrm>
          <a:prstGeom prst="rect">
            <a:avLst/>
          </a:prstGeom>
        </p:spPr>
      </p:pic>
      <p:pic>
        <p:nvPicPr>
          <p:cNvPr id="6" name="图片 8">
            <a:extLst>
              <a:ext uri="{FF2B5EF4-FFF2-40B4-BE49-F238E27FC236}">
                <a16:creationId xmlns:a16="http://schemas.microsoft.com/office/drawing/2014/main" xmlns="" id="{3B7AF2BC-338B-8266-0936-51174C06A1B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91406" y="3851125"/>
            <a:ext cx="3530575" cy="5292876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xmlns="" id="{ABA23A84-64BD-AAD9-A32B-9DE8872FFE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369" b="96986" l="9752" r="89894">
                        <a14:foregroundMark x1="50887" y1="7624" x2="50887" y2="7624"/>
                        <a14:foregroundMark x1="51418" y1="3369" x2="51418" y2="3369"/>
                        <a14:foregroundMark x1="45745" y1="41489" x2="42908" y2="51064"/>
                        <a14:foregroundMark x1="37234" y1="45922" x2="40780" y2="48759"/>
                        <a14:foregroundMark x1="46631" y1="46454" x2="44681" y2="52660"/>
                        <a14:foregroundMark x1="57092" y1="42730" x2="58333" y2="44149"/>
                        <a14:foregroundMark x1="60106" y1="53014" x2="57624" y2="56028"/>
                        <a14:foregroundMark x1="55851" y1="61702" x2="55851" y2="67553"/>
                        <a14:foregroundMark x1="45213" y1="60284" x2="44149" y2="67730"/>
                        <a14:foregroundMark x1="53014" y1="90957" x2="53014" y2="90957"/>
                        <a14:foregroundMark x1="46986" y1="91489" x2="51241" y2="92376"/>
                        <a14:foregroundMark x1="46277" y1="96277" x2="47872" y2="96986"/>
                        <a14:foregroundMark x1="40071" y1="95922" x2="44858" y2="96277"/>
                        <a14:foregroundMark x1="38475" y1="96099" x2="41489" y2="96277"/>
                        <a14:foregroundMark x1="36170" y1="96277" x2="40426" y2="96277"/>
                        <a14:foregroundMark x1="61348" y1="96277" x2="54787" y2="93617"/>
                        <a14:foregroundMark x1="62411" y1="96454" x2="58688" y2="95213"/>
                        <a14:foregroundMark x1="64007" y1="96099" x2="60284" y2="95567"/>
                        <a14:foregroundMark x1="63830" y1="96099" x2="63830" y2="96099"/>
                        <a14:backgroundMark x1="31560" y1="52128" x2="31560" y2="52128"/>
                        <a14:backgroundMark x1="76064" y1="45213" x2="71277" y2="55319"/>
                        <a14:backgroundMark x1="27837" y1="36525" x2="30319" y2="54965"/>
                        <a14:backgroundMark x1="75355" y1="31915" x2="66667" y2="55142"/>
                        <a14:backgroundMark x1="66667" y1="55142" x2="66667" y2="55851"/>
                        <a14:backgroundMark x1="58333" y1="39362" x2="58333" y2="39362"/>
                        <a14:backgroundMark x1="44504" y1="39184" x2="44504" y2="391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004" y="1194041"/>
            <a:ext cx="6755915" cy="6755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9">
            <a:extLst>
              <a:ext uri="{FF2B5EF4-FFF2-40B4-BE49-F238E27FC236}">
                <a16:creationId xmlns:a16="http://schemas.microsoft.com/office/drawing/2014/main" xmlns="" id="{30945DA5-F241-EFBA-A6AE-3FBE5E692D3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05196" y="2234535"/>
            <a:ext cx="9925148" cy="5121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461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89226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B0CEC55-7116-01F6-4306-7C1AC5CE9752}"/>
              </a:ext>
            </a:extLst>
          </p:cNvPr>
          <p:cNvSpPr txBox="1"/>
          <p:nvPr/>
        </p:nvSpPr>
        <p:spPr>
          <a:xfrm>
            <a:off x="3440335" y="406400"/>
            <a:ext cx="12029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Thứ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…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ngày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…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tháng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…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năm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20 …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F10E068-BE4C-E37A-D893-6D2F303332B1}"/>
              </a:ext>
            </a:extLst>
          </p:cNvPr>
          <p:cNvSpPr txBox="1"/>
          <p:nvPr/>
        </p:nvSpPr>
        <p:spPr>
          <a:xfrm>
            <a:off x="6167279" y="1325484"/>
            <a:ext cx="62152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Tự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  <a:r>
              <a:rPr kumimoji="0" lang="el-GR" sz="4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ηΗ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łn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và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xã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hĖ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HP001 4 hàng" panose="020B0603050302020204" pitchFamily="34" charset="0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A9DBE055-98BC-8572-ABD6-0C1ABB914040}"/>
              </a:ext>
            </a:extLst>
          </p:cNvPr>
          <p:cNvSpPr txBox="1"/>
          <p:nvPr/>
        </p:nvSpPr>
        <p:spPr>
          <a:xfrm>
            <a:off x="3274582" y="2051867"/>
            <a:ext cx="11287083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Các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bộ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phận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của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thực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vật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và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chức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năng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của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chúng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(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Tiết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3) </a:t>
            </a:r>
          </a:p>
        </p:txBody>
      </p:sp>
    </p:spTree>
    <p:extLst>
      <p:ext uri="{BB962C8B-B14F-4D97-AF65-F5344CB8AC3E}">
        <p14:creationId xmlns:p14="http://schemas.microsoft.com/office/powerpoint/2010/main" val="323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5">
            <a:extLst>
              <a:ext uri="{FF2B5EF4-FFF2-40B4-BE49-F238E27FC236}">
                <a16:creationId xmlns:a16="http://schemas.microsoft.com/office/drawing/2014/main" xmlns="" id="{FC9A74C9-E598-63A2-E66A-EA324E2254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980079" y="4577467"/>
            <a:ext cx="2057400" cy="258467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46B73080-12D6-AEC5-27EE-8B87FB04D8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4165" y="2808071"/>
            <a:ext cx="7909229" cy="1763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58070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3DD8FF34-E20D-4A15-A3E8-7B60DBF499DE}"/>
              </a:ext>
            </a:extLst>
          </p:cNvPr>
          <p:cNvSpPr/>
          <p:nvPr/>
        </p:nvSpPr>
        <p:spPr>
          <a:xfrm>
            <a:off x="1635578" y="815695"/>
            <a:ext cx="1300548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4400" b="1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Chỉ và nói tên các bộ phận của lá trầu không.</a:t>
            </a:r>
          </a:p>
        </p:txBody>
      </p:sp>
      <p:pic>
        <p:nvPicPr>
          <p:cNvPr id="1026" name="Picture 2" descr="Betel Leaf at Rs 4/piece | Betel Leaves in Chennai | ID: 14027673512">
            <a:extLst>
              <a:ext uri="{FF2B5EF4-FFF2-40B4-BE49-F238E27FC236}">
                <a16:creationId xmlns:a16="http://schemas.microsoft.com/office/drawing/2014/main" xmlns="" id="{5C2F8877-4E6F-8B08-79DB-EC596C691F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2600" r="90000">
                        <a14:foregroundMark x1="4800" y1="32600" x2="4800" y2="32600"/>
                        <a14:foregroundMark x1="2600" y1="31400" x2="2600" y2="31400"/>
                        <a14:backgroundMark x1="56200" y1="31000" x2="56200" y2="31000"/>
                        <a14:backgroundMark x1="67200" y1="44600" x2="67200" y2="44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68310">
            <a:off x="5740985" y="-797134"/>
            <a:ext cx="9065599" cy="9065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Đường kết nối Mũi tên Thẳng 3">
            <a:extLst>
              <a:ext uri="{FF2B5EF4-FFF2-40B4-BE49-F238E27FC236}">
                <a16:creationId xmlns:a16="http://schemas.microsoft.com/office/drawing/2014/main" xmlns="" id="{0030815E-C093-DC3B-8AFA-87FB21F533D6}"/>
              </a:ext>
            </a:extLst>
          </p:cNvPr>
          <p:cNvCxnSpPr>
            <a:cxnSpLocks/>
            <a:stCxn id="13" idx="3"/>
          </p:cNvCxnSpPr>
          <p:nvPr/>
        </p:nvCxnSpPr>
        <p:spPr>
          <a:xfrm>
            <a:off x="5852319" y="2878921"/>
            <a:ext cx="1447799" cy="108348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Đường kết nối Mũi tên Thẳng 7">
            <a:extLst>
              <a:ext uri="{FF2B5EF4-FFF2-40B4-BE49-F238E27FC236}">
                <a16:creationId xmlns:a16="http://schemas.microsoft.com/office/drawing/2014/main" xmlns="" id="{5B27FFDE-ED02-6BB7-ACA2-7D7D6945A93E}"/>
              </a:ext>
            </a:extLst>
          </p:cNvPr>
          <p:cNvCxnSpPr>
            <a:cxnSpLocks/>
            <a:stCxn id="14" idx="3"/>
          </p:cNvCxnSpPr>
          <p:nvPr/>
        </p:nvCxnSpPr>
        <p:spPr>
          <a:xfrm>
            <a:off x="4782961" y="5231638"/>
            <a:ext cx="1221757" cy="72734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Đường kết nối Mũi tên Thẳng 8">
            <a:extLst>
              <a:ext uri="{FF2B5EF4-FFF2-40B4-BE49-F238E27FC236}">
                <a16:creationId xmlns:a16="http://schemas.microsoft.com/office/drawing/2014/main" xmlns="" id="{24EB9B48-42C5-0E71-D8ED-6DCD5A58CEB7}"/>
              </a:ext>
            </a:extLst>
          </p:cNvPr>
          <p:cNvCxnSpPr>
            <a:cxnSpLocks/>
            <a:stCxn id="15" idx="3"/>
          </p:cNvCxnSpPr>
          <p:nvPr/>
        </p:nvCxnSpPr>
        <p:spPr>
          <a:xfrm flipV="1">
            <a:off x="7071519" y="5815075"/>
            <a:ext cx="1523999" cy="1454407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Hình chữ nhật: Góc Tròn 12">
            <a:extLst>
              <a:ext uri="{FF2B5EF4-FFF2-40B4-BE49-F238E27FC236}">
                <a16:creationId xmlns:a16="http://schemas.microsoft.com/office/drawing/2014/main" xmlns="" id="{2915E2AB-BA47-4B66-CDE9-FC1E9DBA9773}"/>
              </a:ext>
            </a:extLst>
          </p:cNvPr>
          <p:cNvSpPr/>
          <p:nvPr/>
        </p:nvSpPr>
        <p:spPr>
          <a:xfrm>
            <a:off x="1889919" y="2328842"/>
            <a:ext cx="3962400" cy="110015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Gân</a:t>
            </a:r>
            <a:r>
              <a:rPr lang="en-US" sz="44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44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lá</a:t>
            </a:r>
            <a:endParaRPr lang="en-US" sz="4400" b="1" dirty="0">
              <a:solidFill>
                <a:schemeClr val="tx1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  <p:sp>
        <p:nvSpPr>
          <p:cNvPr id="14" name="Hình chữ nhật: Góc Tròn 13">
            <a:extLst>
              <a:ext uri="{FF2B5EF4-FFF2-40B4-BE49-F238E27FC236}">
                <a16:creationId xmlns:a16="http://schemas.microsoft.com/office/drawing/2014/main" xmlns="" id="{8B193E61-47F5-84FB-B21C-4CE6648AFDDA}"/>
              </a:ext>
            </a:extLst>
          </p:cNvPr>
          <p:cNvSpPr/>
          <p:nvPr/>
        </p:nvSpPr>
        <p:spPr>
          <a:xfrm>
            <a:off x="820561" y="4681559"/>
            <a:ext cx="3962400" cy="110015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Cuống</a:t>
            </a:r>
            <a:r>
              <a:rPr lang="en-US" sz="44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44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lá</a:t>
            </a:r>
            <a:endParaRPr lang="en-US" sz="4400" b="1" dirty="0">
              <a:solidFill>
                <a:schemeClr val="tx1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  <p:sp>
        <p:nvSpPr>
          <p:cNvPr id="15" name="Hình chữ nhật: Góc Tròn 14">
            <a:extLst>
              <a:ext uri="{FF2B5EF4-FFF2-40B4-BE49-F238E27FC236}">
                <a16:creationId xmlns:a16="http://schemas.microsoft.com/office/drawing/2014/main" xmlns="" id="{BFC1DE00-A3D5-D2F6-42AC-7023964FA578}"/>
              </a:ext>
            </a:extLst>
          </p:cNvPr>
          <p:cNvSpPr/>
          <p:nvPr/>
        </p:nvSpPr>
        <p:spPr>
          <a:xfrm>
            <a:off x="3109119" y="6719403"/>
            <a:ext cx="3962400" cy="110015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Phiến</a:t>
            </a:r>
            <a:r>
              <a:rPr lang="en-US" sz="44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44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lá</a:t>
            </a:r>
            <a:endParaRPr lang="en-US" sz="4400" b="1" dirty="0">
              <a:solidFill>
                <a:schemeClr val="tx1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  <p:grpSp>
        <p:nvGrpSpPr>
          <p:cNvPr id="18" name="Nhóm 17">
            <a:extLst>
              <a:ext uri="{FF2B5EF4-FFF2-40B4-BE49-F238E27FC236}">
                <a16:creationId xmlns:a16="http://schemas.microsoft.com/office/drawing/2014/main" xmlns="" id="{4F366EA3-5256-D195-52F9-DB4AED18CB04}"/>
              </a:ext>
            </a:extLst>
          </p:cNvPr>
          <p:cNvGrpSpPr/>
          <p:nvPr/>
        </p:nvGrpSpPr>
        <p:grpSpPr>
          <a:xfrm>
            <a:off x="9586119" y="7228147"/>
            <a:ext cx="5334000" cy="1143000"/>
            <a:chOff x="9586119" y="7228147"/>
            <a:chExt cx="5334000" cy="1143000"/>
          </a:xfrm>
        </p:grpSpPr>
        <p:sp>
          <p:nvSpPr>
            <p:cNvPr id="16" name="Hình chữ nhật: Góc Tròn 15">
              <a:extLst>
                <a:ext uri="{FF2B5EF4-FFF2-40B4-BE49-F238E27FC236}">
                  <a16:creationId xmlns:a16="http://schemas.microsoft.com/office/drawing/2014/main" xmlns="" id="{AE351AC9-EF75-AE12-FF0C-395BC2AE88E0}"/>
                </a:ext>
              </a:extLst>
            </p:cNvPr>
            <p:cNvSpPr/>
            <p:nvPr/>
          </p:nvSpPr>
          <p:spPr>
            <a:xfrm>
              <a:off x="9890919" y="7228147"/>
              <a:ext cx="5029200" cy="1100158"/>
            </a:xfrm>
            <a:prstGeom prst="roundRect">
              <a:avLst>
                <a:gd name="adj" fmla="val 50000"/>
              </a:avLst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4400" b="1" dirty="0" err="1">
                  <a:solidFill>
                    <a:schemeClr val="tx1"/>
                  </a:solidFill>
                  <a:latin typeface="AvantGarde" panose="00000400000000000000" pitchFamily="2" charset="0"/>
                  <a:ea typeface="AvantGarde" panose="00000400000000000000" pitchFamily="2" charset="0"/>
                  <a:cs typeface="AvantGarde" panose="00000400000000000000" pitchFamily="2" charset="0"/>
                </a:rPr>
                <a:t>Lá</a:t>
              </a:r>
              <a:r>
                <a:rPr lang="en-US" sz="4400" b="1" dirty="0">
                  <a:solidFill>
                    <a:schemeClr val="tx1"/>
                  </a:solidFill>
                  <a:latin typeface="AvantGarde" panose="00000400000000000000" pitchFamily="2" charset="0"/>
                  <a:ea typeface="AvantGarde" panose="00000400000000000000" pitchFamily="2" charset="0"/>
                  <a:cs typeface="AvantGarde" panose="00000400000000000000" pitchFamily="2" charset="0"/>
                </a:rPr>
                <a:t> </a:t>
              </a:r>
              <a:r>
                <a:rPr lang="en-US" sz="4400" b="1" dirty="0" err="1">
                  <a:solidFill>
                    <a:schemeClr val="tx1"/>
                  </a:solidFill>
                  <a:latin typeface="AvantGarde" panose="00000400000000000000" pitchFamily="2" charset="0"/>
                  <a:ea typeface="AvantGarde" panose="00000400000000000000" pitchFamily="2" charset="0"/>
                  <a:cs typeface="AvantGarde" panose="00000400000000000000" pitchFamily="2" charset="0"/>
                </a:rPr>
                <a:t>trầu</a:t>
              </a:r>
              <a:r>
                <a:rPr lang="en-US" sz="4400" b="1" dirty="0">
                  <a:solidFill>
                    <a:schemeClr val="tx1"/>
                  </a:solidFill>
                  <a:latin typeface="AvantGarde" panose="00000400000000000000" pitchFamily="2" charset="0"/>
                  <a:ea typeface="AvantGarde" panose="00000400000000000000" pitchFamily="2" charset="0"/>
                  <a:cs typeface="AvantGarde" panose="00000400000000000000" pitchFamily="2" charset="0"/>
                </a:rPr>
                <a:t> </a:t>
              </a:r>
              <a:r>
                <a:rPr lang="en-US" sz="4400" b="1" dirty="0" err="1">
                  <a:solidFill>
                    <a:schemeClr val="tx1"/>
                  </a:solidFill>
                  <a:latin typeface="AvantGarde" panose="00000400000000000000" pitchFamily="2" charset="0"/>
                  <a:ea typeface="AvantGarde" panose="00000400000000000000" pitchFamily="2" charset="0"/>
                  <a:cs typeface="AvantGarde" panose="00000400000000000000" pitchFamily="2" charset="0"/>
                </a:rPr>
                <a:t>không</a:t>
              </a:r>
              <a:endParaRPr lang="en-US" sz="44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endParaRPr>
            </a:p>
          </p:txBody>
        </p:sp>
        <p:sp>
          <p:nvSpPr>
            <p:cNvPr id="17" name="Hình Bầu dục 16">
              <a:extLst>
                <a:ext uri="{FF2B5EF4-FFF2-40B4-BE49-F238E27FC236}">
                  <a16:creationId xmlns:a16="http://schemas.microsoft.com/office/drawing/2014/main" xmlns="" id="{8EBEEC5B-953D-CEA2-33FE-E9E422C21ADD}"/>
                </a:ext>
              </a:extLst>
            </p:cNvPr>
            <p:cNvSpPr/>
            <p:nvPr/>
          </p:nvSpPr>
          <p:spPr>
            <a:xfrm>
              <a:off x="9586119" y="7228147"/>
              <a:ext cx="1143000" cy="1143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0" b="1" dirty="0">
                  <a:solidFill>
                    <a:schemeClr val="tx1"/>
                  </a:solidFill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3893360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3DD8FF34-E20D-4A15-A3E8-7B60DBF499DE}"/>
              </a:ext>
            </a:extLst>
          </p:cNvPr>
          <p:cNvSpPr/>
          <p:nvPr/>
        </p:nvSpPr>
        <p:spPr>
          <a:xfrm>
            <a:off x="1051720" y="762000"/>
            <a:ext cx="14249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 b="1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Nhận xét và so sánh về hình dạng, kích thước, màu sắc của lá cây trong các hình dưới đây.</a:t>
            </a:r>
          </a:p>
        </p:txBody>
      </p:sp>
      <p:pic>
        <p:nvPicPr>
          <p:cNvPr id="3" name="Hình ảnh 2">
            <a:extLst>
              <a:ext uri="{FF2B5EF4-FFF2-40B4-BE49-F238E27FC236}">
                <a16:creationId xmlns:a16="http://schemas.microsoft.com/office/drawing/2014/main" xmlns="" id="{3F122A81-D4A4-779C-A084-90D792FFC4D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8" t="13473" r="4450" b="3772"/>
          <a:stretch/>
        </p:blipFill>
        <p:spPr>
          <a:xfrm>
            <a:off x="5776120" y="1962329"/>
            <a:ext cx="9525000" cy="6399609"/>
          </a:xfrm>
          <a:prstGeom prst="rect">
            <a:avLst/>
          </a:prstGeom>
        </p:spPr>
      </p:pic>
      <p:pic>
        <p:nvPicPr>
          <p:cNvPr id="12" name="Hình ảnh 11">
            <a:extLst>
              <a:ext uri="{FF2B5EF4-FFF2-40B4-BE49-F238E27FC236}">
                <a16:creationId xmlns:a16="http://schemas.microsoft.com/office/drawing/2014/main" xmlns="" id="{238C5D4C-38EA-251F-EA2F-F136B2A040B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834" t="29794" r="13333" b="10000"/>
          <a:stretch/>
        </p:blipFill>
        <p:spPr>
          <a:xfrm>
            <a:off x="1051720" y="1962329"/>
            <a:ext cx="4798911" cy="3810001"/>
          </a:xfrm>
          <a:prstGeom prst="rect">
            <a:avLst/>
          </a:prstGeom>
        </p:spPr>
      </p:pic>
      <p:pic>
        <p:nvPicPr>
          <p:cNvPr id="14" name="Hình ảnh 13">
            <a:extLst>
              <a:ext uri="{FF2B5EF4-FFF2-40B4-BE49-F238E27FC236}">
                <a16:creationId xmlns:a16="http://schemas.microsoft.com/office/drawing/2014/main" xmlns="" id="{43D12F86-2B89-79FF-27AE-322788CFB53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67"/>
          <a:stretch/>
        </p:blipFill>
        <p:spPr>
          <a:xfrm>
            <a:off x="1204119" y="5486400"/>
            <a:ext cx="4760468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5073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0133003-725B-34F4-6766-F790852528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7265" y="1605554"/>
            <a:ext cx="8001000" cy="5932891"/>
          </a:xfrm>
          <a:prstGeom prst="rect">
            <a:avLst/>
          </a:prstGeom>
        </p:spPr>
      </p:pic>
      <p:pic>
        <p:nvPicPr>
          <p:cNvPr id="3" name="图片 7">
            <a:extLst>
              <a:ext uri="{FF2B5EF4-FFF2-40B4-BE49-F238E27FC236}">
                <a16:creationId xmlns:a16="http://schemas.microsoft.com/office/drawing/2014/main" xmlns="" id="{33201B8C-BD9A-32B9-74AD-9DA6D52C82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7036" y="0"/>
            <a:ext cx="3889284" cy="5049136"/>
          </a:xfrm>
          <a:prstGeom prst="rect">
            <a:avLst/>
          </a:prstGeom>
        </p:spPr>
      </p:pic>
      <p:pic>
        <p:nvPicPr>
          <p:cNvPr id="4" name="图片 9">
            <a:extLst>
              <a:ext uri="{FF2B5EF4-FFF2-40B4-BE49-F238E27FC236}">
                <a16:creationId xmlns:a16="http://schemas.microsoft.com/office/drawing/2014/main" xmlns="" id="{69145CDF-606D-1AB1-2F81-C6AB553F40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" y="4334934"/>
            <a:ext cx="5367081" cy="4867388"/>
          </a:xfrm>
          <a:prstGeom prst="rect">
            <a:avLst/>
          </a:prstGeom>
        </p:spPr>
      </p:pic>
      <p:pic>
        <p:nvPicPr>
          <p:cNvPr id="5" name="图片 11">
            <a:extLst>
              <a:ext uri="{FF2B5EF4-FFF2-40B4-BE49-F238E27FC236}">
                <a16:creationId xmlns:a16="http://schemas.microsoft.com/office/drawing/2014/main" xmlns="" id="{CBDCF1FD-6399-F40A-5665-5FEF189BC4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005" y="1034"/>
            <a:ext cx="2790260" cy="2507844"/>
          </a:xfrm>
          <a:prstGeom prst="rect">
            <a:avLst/>
          </a:prstGeom>
        </p:spPr>
      </p:pic>
      <p:pic>
        <p:nvPicPr>
          <p:cNvPr id="6" name="图片 17">
            <a:extLst>
              <a:ext uri="{FF2B5EF4-FFF2-40B4-BE49-F238E27FC236}">
                <a16:creationId xmlns:a16="http://schemas.microsoft.com/office/drawing/2014/main" xmlns="" id="{25344560-1C44-C0C4-1B2F-DDB85F49612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8319" y="2640224"/>
            <a:ext cx="8128001" cy="6503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11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xmlns="" id="{835D99EF-B70D-40EB-A572-B57634ECCF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0111982"/>
              </p:ext>
            </p:extLst>
          </p:nvPr>
        </p:nvGraphicFramePr>
        <p:xfrm>
          <a:off x="892433" y="2028559"/>
          <a:ext cx="14491771" cy="61645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75278">
                  <a:extLst>
                    <a:ext uri="{9D8B030D-6E8A-4147-A177-3AD203B41FA5}">
                      <a16:colId xmlns:a16="http://schemas.microsoft.com/office/drawing/2014/main" xmlns="" val="1347375515"/>
                    </a:ext>
                  </a:extLst>
                </a:gridCol>
                <a:gridCol w="3167694">
                  <a:extLst>
                    <a:ext uri="{9D8B030D-6E8A-4147-A177-3AD203B41FA5}">
                      <a16:colId xmlns:a16="http://schemas.microsoft.com/office/drawing/2014/main" xmlns="" val="31826353"/>
                    </a:ext>
                  </a:extLst>
                </a:gridCol>
                <a:gridCol w="4648200">
                  <a:extLst>
                    <a:ext uri="{9D8B030D-6E8A-4147-A177-3AD203B41FA5}">
                      <a16:colId xmlns:a16="http://schemas.microsoft.com/office/drawing/2014/main" xmlns="" val="2069163590"/>
                    </a:ext>
                  </a:extLst>
                </a:gridCol>
                <a:gridCol w="2925321">
                  <a:extLst>
                    <a:ext uri="{9D8B030D-6E8A-4147-A177-3AD203B41FA5}">
                      <a16:colId xmlns:a16="http://schemas.microsoft.com/office/drawing/2014/main" xmlns="" val="1430612412"/>
                    </a:ext>
                  </a:extLst>
                </a:gridCol>
                <a:gridCol w="1875278">
                  <a:extLst>
                    <a:ext uri="{9D8B030D-6E8A-4147-A177-3AD203B41FA5}">
                      <a16:colId xmlns:a16="http://schemas.microsoft.com/office/drawing/2014/main" xmlns="" val="1683262447"/>
                    </a:ext>
                  </a:extLst>
                </a:gridCol>
              </a:tblGrid>
              <a:tr h="10426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3200">
                          <a:solidFill>
                            <a:srgbClr val="FF0000"/>
                          </a:solidFill>
                          <a:effectLst/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Hình</a:t>
                      </a:r>
                      <a:endParaRPr lang="vi-VN" sz="3200">
                        <a:solidFill>
                          <a:srgbClr val="FF0000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3200" dirty="0">
                          <a:solidFill>
                            <a:srgbClr val="FF0000"/>
                          </a:solidFill>
                          <a:effectLst/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Tên lá cây</a:t>
                      </a:r>
                      <a:endParaRPr lang="vi-VN" sz="3200" dirty="0">
                        <a:solidFill>
                          <a:srgbClr val="FF0000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3200">
                          <a:solidFill>
                            <a:srgbClr val="FF0000"/>
                          </a:solidFill>
                          <a:effectLst/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Hình dạng</a:t>
                      </a:r>
                      <a:endParaRPr lang="vi-VN" sz="3200">
                        <a:solidFill>
                          <a:srgbClr val="FF0000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3200">
                          <a:solidFill>
                            <a:srgbClr val="FF0000"/>
                          </a:solidFill>
                          <a:effectLst/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Kích thước</a:t>
                      </a:r>
                      <a:endParaRPr lang="vi-VN" sz="3200">
                        <a:solidFill>
                          <a:srgbClr val="FF0000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3200">
                          <a:solidFill>
                            <a:srgbClr val="FF0000"/>
                          </a:solidFill>
                          <a:effectLst/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Màu sắc</a:t>
                      </a:r>
                      <a:endParaRPr lang="vi-VN" sz="3200">
                        <a:solidFill>
                          <a:srgbClr val="FF0000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910996630"/>
                  </a:ext>
                </a:extLst>
              </a:tr>
              <a:tr h="688661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nl-NL" sz="3200">
                          <a:solidFill>
                            <a:srgbClr val="FF0000"/>
                          </a:solidFill>
                          <a:effectLst/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1</a:t>
                      </a:r>
                      <a:endParaRPr lang="vi-VN" sz="3200">
                        <a:solidFill>
                          <a:srgbClr val="FF0000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vi-VN" sz="3200"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vi-VN" sz="3200"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vi-VN" sz="3200"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vi-VN" sz="3200"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365518"/>
                  </a:ext>
                </a:extLst>
              </a:tr>
              <a:tr h="931829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nl-NL" sz="3200">
                          <a:solidFill>
                            <a:srgbClr val="FF0000"/>
                          </a:solidFill>
                          <a:effectLst/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2</a:t>
                      </a:r>
                      <a:endParaRPr lang="vi-VN" sz="3200">
                        <a:solidFill>
                          <a:srgbClr val="FF0000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vi-VN" sz="3200"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vi-VN" sz="3200"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vi-VN" sz="3200"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vi-VN" sz="3200"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12579098"/>
                  </a:ext>
                </a:extLst>
              </a:tr>
              <a:tr h="931829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nl-NL" sz="3200">
                          <a:solidFill>
                            <a:srgbClr val="FF0000"/>
                          </a:solidFill>
                          <a:effectLst/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3</a:t>
                      </a:r>
                      <a:endParaRPr lang="vi-VN" sz="3200">
                        <a:solidFill>
                          <a:srgbClr val="FF0000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vi-VN" sz="3200"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vi-VN" sz="3200"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vi-VN" sz="3200"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vi-VN" sz="3200"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34061204"/>
                  </a:ext>
                </a:extLst>
              </a:tr>
              <a:tr h="621219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nl-NL" sz="3200">
                          <a:solidFill>
                            <a:srgbClr val="FF0000"/>
                          </a:solidFill>
                          <a:effectLst/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4</a:t>
                      </a:r>
                      <a:endParaRPr lang="vi-VN" sz="3200">
                        <a:solidFill>
                          <a:srgbClr val="FF0000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vi-VN" sz="3200"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vi-VN" sz="3200"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vi-VN" sz="3200"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vi-VN" sz="3200"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25188636"/>
                  </a:ext>
                </a:extLst>
              </a:tr>
              <a:tr h="685413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nl-NL" sz="3200">
                          <a:solidFill>
                            <a:srgbClr val="FF0000"/>
                          </a:solidFill>
                          <a:effectLst/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5</a:t>
                      </a:r>
                      <a:endParaRPr lang="vi-VN" sz="3200">
                        <a:solidFill>
                          <a:srgbClr val="FF0000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436888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vi-VN" sz="3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vi-VN" sz="3200"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vi-VN" sz="3200"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vi-VN" sz="3200"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6690236"/>
                  </a:ext>
                </a:extLst>
              </a:tr>
              <a:tr h="685413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nl-NL" sz="3200">
                          <a:solidFill>
                            <a:srgbClr val="FF0000"/>
                          </a:solidFill>
                          <a:effectLst/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6</a:t>
                      </a:r>
                      <a:endParaRPr lang="vi-VN" sz="3200">
                        <a:solidFill>
                          <a:srgbClr val="FF0000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vi-VN" sz="3200"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vi-VN" sz="3200"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vi-VN" sz="3200"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vi-VN" sz="3200" dirty="0"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56318765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7E30BBC6-852D-4FC1-AE58-536B6934C16F}"/>
              </a:ext>
            </a:extLst>
          </p:cNvPr>
          <p:cNvSpPr/>
          <p:nvPr/>
        </p:nvSpPr>
        <p:spPr>
          <a:xfrm>
            <a:off x="2811205" y="2921634"/>
            <a:ext cx="3048000" cy="927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436888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nl-NL" sz="3200" b="1" dirty="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Lá trầu không</a:t>
            </a:r>
            <a:endParaRPr lang="vi-VN" sz="3200" b="1" dirty="0">
              <a:solidFill>
                <a:srgbClr val="0070C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78C17B15-7A8B-4919-ACB6-4F92A51C0F5A}"/>
              </a:ext>
            </a:extLst>
          </p:cNvPr>
          <p:cNvSpPr/>
          <p:nvPr/>
        </p:nvSpPr>
        <p:spPr>
          <a:xfrm>
            <a:off x="3558778" y="3814108"/>
            <a:ext cx="1297150" cy="9148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nl-NL" sz="3200" b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Lá sắn</a:t>
            </a:r>
            <a:endParaRPr lang="vi-VN" sz="3200" b="1">
              <a:solidFill>
                <a:srgbClr val="0070C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621E960D-07DF-488D-9657-5B98ED916A15}"/>
              </a:ext>
            </a:extLst>
          </p:cNvPr>
          <p:cNvSpPr/>
          <p:nvPr/>
        </p:nvSpPr>
        <p:spPr>
          <a:xfrm>
            <a:off x="3526376" y="4741285"/>
            <a:ext cx="1281120" cy="9148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nl-NL" sz="3200" b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Lá khế</a:t>
            </a:r>
            <a:endParaRPr lang="vi-VN" sz="3200" b="1">
              <a:solidFill>
                <a:srgbClr val="0070C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576446A2-0FA9-47A2-BD48-7BDCEE5E510E}"/>
              </a:ext>
            </a:extLst>
          </p:cNvPr>
          <p:cNvSpPr/>
          <p:nvPr/>
        </p:nvSpPr>
        <p:spPr>
          <a:xfrm>
            <a:off x="3526376" y="5633759"/>
            <a:ext cx="1281120" cy="9148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nl-NL" sz="3200" b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Lá sen</a:t>
            </a:r>
            <a:endParaRPr lang="vi-VN" sz="3200" b="1">
              <a:solidFill>
                <a:srgbClr val="0070C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DA59F93F-C447-4591-B807-36620EF6BB0F}"/>
              </a:ext>
            </a:extLst>
          </p:cNvPr>
          <p:cNvSpPr/>
          <p:nvPr/>
        </p:nvSpPr>
        <p:spPr>
          <a:xfrm>
            <a:off x="3495192" y="6474246"/>
            <a:ext cx="1495922" cy="9148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nl-NL" sz="3200" b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Lá tía tô</a:t>
            </a:r>
            <a:endParaRPr lang="vi-VN" sz="3200" b="1">
              <a:solidFill>
                <a:srgbClr val="0070C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0D593DA4-118F-406E-BC9B-ADDC05FFA734}"/>
              </a:ext>
            </a:extLst>
          </p:cNvPr>
          <p:cNvSpPr/>
          <p:nvPr/>
        </p:nvSpPr>
        <p:spPr>
          <a:xfrm>
            <a:off x="3487977" y="7314734"/>
            <a:ext cx="1590500" cy="9148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nl-NL" sz="3200" b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Lá chuối</a:t>
            </a:r>
            <a:endParaRPr lang="vi-VN" sz="3200" b="1">
              <a:solidFill>
                <a:srgbClr val="0070C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ABCDCA60-1DFB-43E1-BBCF-A7337F8D8F5B}"/>
              </a:ext>
            </a:extLst>
          </p:cNvPr>
          <p:cNvSpPr/>
          <p:nvPr/>
        </p:nvSpPr>
        <p:spPr>
          <a:xfrm>
            <a:off x="7039671" y="2921634"/>
            <a:ext cx="2031325" cy="9148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nl-NL" sz="3200" b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Lá hình tim</a:t>
            </a:r>
            <a:endParaRPr lang="vi-VN" sz="3200" b="1">
              <a:solidFill>
                <a:srgbClr val="0070C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9F0CEC55-AD92-4E65-8320-DC5FAC6F7B54}"/>
              </a:ext>
            </a:extLst>
          </p:cNvPr>
          <p:cNvSpPr/>
          <p:nvPr/>
        </p:nvSpPr>
        <p:spPr>
          <a:xfrm>
            <a:off x="11502742" y="2886931"/>
            <a:ext cx="862737" cy="9148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vi-VN" sz="3200" b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Vừa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543607C5-AE3B-412C-9E89-38B9326FE70B}"/>
              </a:ext>
            </a:extLst>
          </p:cNvPr>
          <p:cNvSpPr/>
          <p:nvPr/>
        </p:nvSpPr>
        <p:spPr>
          <a:xfrm>
            <a:off x="14001224" y="2904293"/>
            <a:ext cx="1096774" cy="9148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nl-NL" sz="3200" b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Xanh</a:t>
            </a:r>
            <a:endParaRPr lang="vi-VN" sz="3200" b="1">
              <a:solidFill>
                <a:srgbClr val="0070C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4B360B8D-1062-4CE3-9E06-1E43C9C10D82}"/>
              </a:ext>
            </a:extLst>
          </p:cNvPr>
          <p:cNvSpPr/>
          <p:nvPr/>
        </p:nvSpPr>
        <p:spPr>
          <a:xfrm>
            <a:off x="6630022" y="3814108"/>
            <a:ext cx="2937021" cy="9148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nl-NL" sz="3200" b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Lá xẻ nhiều thùy</a:t>
            </a:r>
            <a:endParaRPr lang="vi-VN" sz="3200" b="1">
              <a:solidFill>
                <a:srgbClr val="0070C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BE916C2F-10B5-4EBC-AF7A-BE7EF3608FDA}"/>
              </a:ext>
            </a:extLst>
          </p:cNvPr>
          <p:cNvSpPr/>
          <p:nvPr/>
        </p:nvSpPr>
        <p:spPr>
          <a:xfrm>
            <a:off x="11502740" y="3848811"/>
            <a:ext cx="862737" cy="9148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nl-NL" sz="3200" b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Vừa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xmlns="" id="{7FA73D33-F92E-4894-A4EF-459594D9622A}"/>
              </a:ext>
            </a:extLst>
          </p:cNvPr>
          <p:cNvSpPr/>
          <p:nvPr/>
        </p:nvSpPr>
        <p:spPr>
          <a:xfrm>
            <a:off x="13925184" y="3823257"/>
            <a:ext cx="1096774" cy="9148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nl-NL" sz="3200" b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Xanh</a:t>
            </a:r>
            <a:endParaRPr lang="vi-VN" sz="3200" b="1">
              <a:solidFill>
                <a:srgbClr val="0070C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65E7720B-235A-4BBF-8A24-F162B0FA036D}"/>
              </a:ext>
            </a:extLst>
          </p:cNvPr>
          <p:cNvSpPr/>
          <p:nvPr/>
        </p:nvSpPr>
        <p:spPr>
          <a:xfrm>
            <a:off x="6030576" y="4736049"/>
            <a:ext cx="4525598" cy="9271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nl-NL" sz="3200" b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Lá kép gồm nhiều lá nhỏ</a:t>
            </a:r>
            <a:endParaRPr lang="vi-VN" sz="3200" b="1">
              <a:solidFill>
                <a:srgbClr val="0070C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xmlns="" id="{7015F3F5-6F59-4735-9963-51999FF2D791}"/>
              </a:ext>
            </a:extLst>
          </p:cNvPr>
          <p:cNvSpPr/>
          <p:nvPr/>
        </p:nvSpPr>
        <p:spPr>
          <a:xfrm>
            <a:off x="11535274" y="4737657"/>
            <a:ext cx="862737" cy="9148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nl-NL" sz="3200" b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Vừa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xmlns="" id="{232B9E82-C92C-47C9-8B4A-EE0E99E2F09B}"/>
              </a:ext>
            </a:extLst>
          </p:cNvPr>
          <p:cNvSpPr/>
          <p:nvPr/>
        </p:nvSpPr>
        <p:spPr>
          <a:xfrm>
            <a:off x="13957718" y="4712103"/>
            <a:ext cx="1096774" cy="9148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nl-NL" sz="3200" b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Xanh</a:t>
            </a:r>
            <a:endParaRPr lang="vi-VN" sz="3200" b="1">
              <a:solidFill>
                <a:srgbClr val="0070C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88D6B13C-32C4-4DD5-BB55-3A0489A29B93}"/>
              </a:ext>
            </a:extLst>
          </p:cNvPr>
          <p:cNvSpPr/>
          <p:nvPr/>
        </p:nvSpPr>
        <p:spPr>
          <a:xfrm>
            <a:off x="7325795" y="5628523"/>
            <a:ext cx="1334020" cy="9148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nl-NL" sz="3200" b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Lá tròn</a:t>
            </a:r>
            <a:endParaRPr lang="vi-VN" sz="3200" b="1">
              <a:solidFill>
                <a:srgbClr val="0070C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4B4BBDF2-6399-4040-B948-DD39DDB0971F}"/>
              </a:ext>
            </a:extLst>
          </p:cNvPr>
          <p:cNvSpPr/>
          <p:nvPr/>
        </p:nvSpPr>
        <p:spPr>
          <a:xfrm>
            <a:off x="11677139" y="5575857"/>
            <a:ext cx="579005" cy="9148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vi-VN" sz="3200" b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To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95441245-1019-43D3-9429-628D5BB5C8CF}"/>
              </a:ext>
            </a:extLst>
          </p:cNvPr>
          <p:cNvSpPr/>
          <p:nvPr/>
        </p:nvSpPr>
        <p:spPr>
          <a:xfrm>
            <a:off x="13957718" y="5550303"/>
            <a:ext cx="1096774" cy="9148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nl-NL" sz="3200" b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Xanh</a:t>
            </a:r>
            <a:endParaRPr lang="vi-VN" sz="3200" b="1">
              <a:solidFill>
                <a:srgbClr val="0070C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A9312B56-226C-4E44-8ECF-EFD30420F5C1}"/>
              </a:ext>
            </a:extLst>
          </p:cNvPr>
          <p:cNvSpPr/>
          <p:nvPr/>
        </p:nvSpPr>
        <p:spPr>
          <a:xfrm>
            <a:off x="6837662" y="6387557"/>
            <a:ext cx="2653290" cy="9148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nl-NL" sz="3200" b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Lá hơi hình tim</a:t>
            </a:r>
            <a:endParaRPr lang="vi-VN" sz="3200" b="1">
              <a:solidFill>
                <a:srgbClr val="0070C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xmlns="" id="{88CA2595-E2FC-4CB0-B2B9-373618F27972}"/>
              </a:ext>
            </a:extLst>
          </p:cNvPr>
          <p:cNvSpPr/>
          <p:nvPr/>
        </p:nvSpPr>
        <p:spPr>
          <a:xfrm>
            <a:off x="11483846" y="6357334"/>
            <a:ext cx="914033" cy="9271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vi-VN" sz="3200" b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Nhỏ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F9AEB7C7-698F-4ECD-8D44-E1AFAAFF2216}"/>
              </a:ext>
            </a:extLst>
          </p:cNvPr>
          <p:cNvSpPr/>
          <p:nvPr/>
        </p:nvSpPr>
        <p:spPr>
          <a:xfrm>
            <a:off x="13736373" y="6331780"/>
            <a:ext cx="1487908" cy="9148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vi-VN" sz="3200" b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Màu tía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xmlns="" id="{B489CE75-9D3D-4609-8E6A-A9FE3D7FD017}"/>
              </a:ext>
            </a:extLst>
          </p:cNvPr>
          <p:cNvSpPr/>
          <p:nvPr/>
        </p:nvSpPr>
        <p:spPr>
          <a:xfrm>
            <a:off x="6845676" y="7230663"/>
            <a:ext cx="2502608" cy="9148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nl-NL" sz="3200" b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Lá dài, to bản</a:t>
            </a:r>
            <a:endParaRPr lang="vi-VN" sz="3200" b="1">
              <a:solidFill>
                <a:srgbClr val="0070C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35AB4494-1CF5-4D5B-9502-A01FB6E2D642}"/>
              </a:ext>
            </a:extLst>
          </p:cNvPr>
          <p:cNvSpPr/>
          <p:nvPr/>
        </p:nvSpPr>
        <p:spPr>
          <a:xfrm>
            <a:off x="11677139" y="7258957"/>
            <a:ext cx="579005" cy="9148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vi-VN" sz="3200" b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To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6BD59B5C-7A90-43DD-B7B0-E28B1712F1FE}"/>
              </a:ext>
            </a:extLst>
          </p:cNvPr>
          <p:cNvSpPr/>
          <p:nvPr/>
        </p:nvSpPr>
        <p:spPr>
          <a:xfrm>
            <a:off x="13957718" y="7233403"/>
            <a:ext cx="1096774" cy="9148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nl-NL" sz="3200" b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Xanh</a:t>
            </a:r>
            <a:endParaRPr lang="vi-VN" sz="3200" b="1">
              <a:solidFill>
                <a:srgbClr val="0070C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xmlns="" id="{0B5FA059-3E74-B90F-AD37-0DB7E5706C08}"/>
              </a:ext>
            </a:extLst>
          </p:cNvPr>
          <p:cNvSpPr txBox="1"/>
          <p:nvPr/>
        </p:nvSpPr>
        <p:spPr>
          <a:xfrm>
            <a:off x="5395119" y="685800"/>
            <a:ext cx="62820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err="1">
                <a:latin typeface="SVN-Genica Pro" panose="00000900000000000000" pitchFamily="50" charset="0"/>
              </a:rPr>
              <a:t>Phiếu</a:t>
            </a:r>
            <a:r>
              <a:rPr lang="en-US" sz="6600" dirty="0">
                <a:latin typeface="SVN-Genica Pro" panose="00000900000000000000" pitchFamily="50" charset="0"/>
              </a:rPr>
              <a:t> </a:t>
            </a:r>
            <a:r>
              <a:rPr lang="en-US" sz="6600" dirty="0" err="1">
                <a:latin typeface="SVN-Genica Pro" panose="00000900000000000000" pitchFamily="50" charset="0"/>
              </a:rPr>
              <a:t>học</a:t>
            </a:r>
            <a:r>
              <a:rPr lang="en-US" sz="6600" dirty="0">
                <a:latin typeface="SVN-Genica Pro" panose="00000900000000000000" pitchFamily="50" charset="0"/>
              </a:rPr>
              <a:t> </a:t>
            </a:r>
            <a:r>
              <a:rPr lang="en-US" sz="6600" dirty="0" err="1">
                <a:latin typeface="SVN-Genica Pro" panose="00000900000000000000" pitchFamily="50" charset="0"/>
              </a:rPr>
              <a:t>tập</a:t>
            </a:r>
            <a:endParaRPr lang="en-US" sz="6600" dirty="0">
              <a:latin typeface="SVN-Genica Pro" panose="000009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100036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5" grpId="0"/>
      <p:bldP spid="23" grpId="0"/>
      <p:bldP spid="25" grpId="0"/>
      <p:bldP spid="26" grpId="0"/>
      <p:bldP spid="29" grpId="0"/>
      <p:bldP spid="28" grpId="0"/>
      <p:bldP spid="38" grpId="0"/>
      <p:bldP spid="31" grpId="0"/>
      <p:bldP spid="43" grpId="0"/>
      <p:bldP spid="42" grpId="0"/>
      <p:bldP spid="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A2C5C933-2DB2-474F-B23E-545580CB34AC}"/>
              </a:ext>
            </a:extLst>
          </p:cNvPr>
          <p:cNvGrpSpPr/>
          <p:nvPr/>
        </p:nvGrpSpPr>
        <p:grpSpPr>
          <a:xfrm>
            <a:off x="991785" y="1143000"/>
            <a:ext cx="14293067" cy="7086600"/>
            <a:chOff x="1160452" y="2230022"/>
            <a:chExt cx="9046485" cy="7496230"/>
          </a:xfrm>
        </p:grpSpPr>
        <p:sp>
          <p:nvSpPr>
            <p:cNvPr id="35" name="Rectangle 10">
              <a:extLst>
                <a:ext uri="{FF2B5EF4-FFF2-40B4-BE49-F238E27FC236}">
                  <a16:creationId xmlns:a16="http://schemas.microsoft.com/office/drawing/2014/main" xmlns="" id="{36E850B3-ADCF-4CEE-93B9-7F85CD894F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8819" y="5474170"/>
              <a:ext cx="1619944" cy="765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45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vi-VN" altLang="en-US" sz="3200" b="1" dirty="0">
                  <a:effectLst>
                    <a:glow rad="228600">
                      <a:srgbClr val="FFFF00">
                        <a:alpha val="40000"/>
                      </a:srgbClr>
                    </a:glow>
                  </a:effectLst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Lá cau</a:t>
              </a:r>
              <a:endParaRPr lang="en-US" altLang="en-US" sz="3200" b="1" dirty="0">
                <a:effectLst>
                  <a:glow rad="228600">
                    <a:srgbClr val="FFFF00">
                      <a:alpha val="40000"/>
                    </a:srgb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pic>
          <p:nvPicPr>
            <p:cNvPr id="36" name="Picture 28" descr="Kết quả hình ảnh cho lá dứa">
              <a:extLst>
                <a:ext uri="{FF2B5EF4-FFF2-40B4-BE49-F238E27FC236}">
                  <a16:creationId xmlns:a16="http://schemas.microsoft.com/office/drawing/2014/main" xmlns="" id="{D3107DF3-7F67-41CD-934A-3D590A667E7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6852" y="2230022"/>
              <a:ext cx="3117165" cy="3314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Rectangle 29">
              <a:extLst>
                <a:ext uri="{FF2B5EF4-FFF2-40B4-BE49-F238E27FC236}">
                  <a16:creationId xmlns:a16="http://schemas.microsoft.com/office/drawing/2014/main" xmlns="" id="{6EE25E46-C498-4C8E-8575-71B7CCF4A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1108" y="5474170"/>
              <a:ext cx="956637" cy="765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45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en-US" sz="3200" b="1">
                  <a:effectLst>
                    <a:glow rad="228600">
                      <a:srgbClr val="FFFF00">
                        <a:alpha val="40000"/>
                      </a:srgbClr>
                    </a:glow>
                  </a:effectLst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Lá dứa</a:t>
              </a:r>
            </a:p>
          </p:txBody>
        </p:sp>
        <p:sp>
          <p:nvSpPr>
            <p:cNvPr id="40" name="Rectangle 7">
              <a:extLst>
                <a:ext uri="{FF2B5EF4-FFF2-40B4-BE49-F238E27FC236}">
                  <a16:creationId xmlns:a16="http://schemas.microsoft.com/office/drawing/2014/main" xmlns="" id="{E8829801-9484-42F6-B040-BB46EE2ACB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05707" y="5474170"/>
              <a:ext cx="2356282" cy="765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45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vi-VN" altLang="en-US" sz="3200" b="1">
                  <a:effectLst>
                    <a:glow rad="228600">
                      <a:srgbClr val="FFFF00">
                        <a:alpha val="40000"/>
                      </a:srgbClr>
                    </a:glow>
                  </a:effectLst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Dạ thanh thiên</a:t>
              </a:r>
              <a:endParaRPr lang="en-US" altLang="en-US" sz="3200" b="1">
                <a:effectLst>
                  <a:glow rad="228600">
                    <a:srgbClr val="FFFF00">
                      <a:alpha val="40000"/>
                    </a:srgbClr>
                  </a:glo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41" name="Rectangle 13">
              <a:extLst>
                <a:ext uri="{FF2B5EF4-FFF2-40B4-BE49-F238E27FC236}">
                  <a16:creationId xmlns:a16="http://schemas.microsoft.com/office/drawing/2014/main" xmlns="" id="{AE0F9AE6-2A79-4855-99B5-0FBFD3842C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9749" y="8960356"/>
              <a:ext cx="2798085" cy="765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45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vi-VN" altLang="en-US" sz="3200" b="1" dirty="0">
                  <a:solidFill>
                    <a:srgbClr val="3333FF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       Lá trạng</a:t>
              </a:r>
              <a:endParaRPr lang="en-US" altLang="en-US" sz="3200" b="1" dirty="0">
                <a:solidFill>
                  <a:srgbClr val="3333FF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45" name="Rectangle 15">
              <a:extLst>
                <a:ext uri="{FF2B5EF4-FFF2-40B4-BE49-F238E27FC236}">
                  <a16:creationId xmlns:a16="http://schemas.microsoft.com/office/drawing/2014/main" xmlns="" id="{59F01B96-9AB4-4AA5-A38C-B23EA3C8FE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89791" y="8960356"/>
              <a:ext cx="1988113" cy="765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45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vi-VN" altLang="en-US" sz="3200" b="1">
                  <a:solidFill>
                    <a:srgbClr val="3333FF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   </a:t>
              </a:r>
              <a:r>
                <a:rPr lang="en-US" altLang="en-US" sz="3200" b="1">
                  <a:solidFill>
                    <a:srgbClr val="3333FF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Ngải cứu</a:t>
              </a:r>
            </a:p>
          </p:txBody>
        </p:sp>
        <p:pic>
          <p:nvPicPr>
            <p:cNvPr id="48" name="Picture 19" descr="Kết quả hình ảnh cho lá cây ngải cứu">
              <a:extLst>
                <a:ext uri="{FF2B5EF4-FFF2-40B4-BE49-F238E27FC236}">
                  <a16:creationId xmlns:a16="http://schemas.microsoft.com/office/drawing/2014/main" xmlns="" id="{4F290C1C-1BD6-44BA-B915-EFD20B9315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32652" y="6418819"/>
              <a:ext cx="2865583" cy="261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" name="Picture 5" descr="20-02-08_1909">
              <a:extLst>
                <a:ext uri="{FF2B5EF4-FFF2-40B4-BE49-F238E27FC236}">
                  <a16:creationId xmlns:a16="http://schemas.microsoft.com/office/drawing/2014/main" xmlns="" id="{C15689E8-1769-4642-921F-98901B2440A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08852" y="2230022"/>
              <a:ext cx="2798085" cy="3200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" name="Picture 4" descr="20-02-08_1919">
              <a:extLst>
                <a:ext uri="{FF2B5EF4-FFF2-40B4-BE49-F238E27FC236}">
                  <a16:creationId xmlns:a16="http://schemas.microsoft.com/office/drawing/2014/main" xmlns="" id="{AFD6AF09-E4FA-4D84-B0ED-94BBC4BEC69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3627" y="2230022"/>
              <a:ext cx="2795017" cy="327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Picture 8" descr="20-02-08_1948">
              <a:extLst>
                <a:ext uri="{FF2B5EF4-FFF2-40B4-BE49-F238E27FC236}">
                  <a16:creationId xmlns:a16="http://schemas.microsoft.com/office/drawing/2014/main" xmlns="" id="{3AB67547-A737-4B2F-9E1A-DB2B7A381B8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0452" y="6418819"/>
              <a:ext cx="2798085" cy="2667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" name="Rectangle 29">
              <a:extLst>
                <a:ext uri="{FF2B5EF4-FFF2-40B4-BE49-F238E27FC236}">
                  <a16:creationId xmlns:a16="http://schemas.microsoft.com/office/drawing/2014/main" xmlns="" id="{94284CFD-5CFE-4B50-BC11-4D73C0AAE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2199" y="8960356"/>
              <a:ext cx="1988113" cy="765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45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en-US" sz="3200" b="1">
                  <a:solidFill>
                    <a:srgbClr val="3333FF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Lá </a:t>
              </a:r>
              <a:r>
                <a:rPr lang="vi-VN" altLang="en-US" sz="3200" b="1">
                  <a:solidFill>
                    <a:srgbClr val="3333FF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cọ</a:t>
              </a:r>
              <a:endParaRPr lang="en-US" altLang="en-US" sz="3200" b="1">
                <a:solidFill>
                  <a:srgbClr val="3333FF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pic>
          <p:nvPicPr>
            <p:cNvPr id="53" name="Picture 4" descr="20-02-08_1906">
              <a:extLst>
                <a:ext uri="{FF2B5EF4-FFF2-40B4-BE49-F238E27FC236}">
                  <a16:creationId xmlns:a16="http://schemas.microsoft.com/office/drawing/2014/main" xmlns="" id="{9B971B8A-8210-4DE0-9DC5-F0345CDFAD1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2252" y="6418819"/>
              <a:ext cx="3018986" cy="2743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3729964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10337</TotalTime>
  <Words>376</Words>
  <Application>Microsoft Office PowerPoint</Application>
  <PresentationFormat>Custom</PresentationFormat>
  <Paragraphs>80</Paragraphs>
  <Slides>22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Arial</vt:lpstr>
      <vt:lpstr>Arial-Rounded</vt:lpstr>
      <vt:lpstr>AvantGarde</vt:lpstr>
      <vt:lpstr>等线</vt:lpstr>
      <vt:lpstr>HP001 4 hàng</vt:lpstr>
      <vt:lpstr>SVN-Genica Pro</vt:lpstr>
      <vt:lpstr>1_Default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Tuyết Trương</dc:creator>
  <cp:lastModifiedBy>Hong Nhung</cp:lastModifiedBy>
  <cp:revision>1454</cp:revision>
  <dcterms:created xsi:type="dcterms:W3CDTF">2008-09-09T22:52:10Z</dcterms:created>
  <dcterms:modified xsi:type="dcterms:W3CDTF">2023-01-17T05:15:22Z</dcterms:modified>
</cp:coreProperties>
</file>