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337" r:id="rId2"/>
    <p:sldId id="264" r:id="rId3"/>
    <p:sldId id="274" r:id="rId4"/>
    <p:sldId id="275" r:id="rId5"/>
    <p:sldId id="277" r:id="rId6"/>
    <p:sldId id="278" r:id="rId7"/>
    <p:sldId id="280" r:id="rId8"/>
    <p:sldId id="283" r:id="rId9"/>
    <p:sldId id="291" r:id="rId10"/>
    <p:sldId id="292" r:id="rId11"/>
    <p:sldId id="323" r:id="rId12"/>
    <p:sldId id="301" r:id="rId13"/>
    <p:sldId id="298" r:id="rId14"/>
    <p:sldId id="324" r:id="rId15"/>
    <p:sldId id="302" r:id="rId16"/>
    <p:sldId id="299" r:id="rId17"/>
    <p:sldId id="325" r:id="rId18"/>
    <p:sldId id="315" r:id="rId19"/>
    <p:sldId id="307" r:id="rId20"/>
    <p:sldId id="327" r:id="rId21"/>
    <p:sldId id="328" r:id="rId22"/>
    <p:sldId id="329" r:id="rId23"/>
    <p:sldId id="330" r:id="rId24"/>
    <p:sldId id="303" r:id="rId25"/>
    <p:sldId id="334" r:id="rId26"/>
    <p:sldId id="332" r:id="rId27"/>
    <p:sldId id="322" r:id="rId28"/>
    <p:sldId id="318" r:id="rId29"/>
    <p:sldId id="335" r:id="rId30"/>
    <p:sldId id="317" r:id="rId31"/>
    <p:sldId id="300" r:id="rId32"/>
    <p:sldId id="297" r:id="rId33"/>
    <p:sldId id="336" r:id="rId34"/>
    <p:sldId id="333" r:id="rId35"/>
    <p:sldId id="319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CCA358-3432-42A3-8536-3703EC3B06A0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495550-0135-4182-91EE-E22F2BF4E5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191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C3F9A1-47D5-4996-B777-8DE19D1270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inpin heiti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inpin heiti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3032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E197FBF-7E5D-6EEA-519D-5EA375B3C0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19624252-9721-2E60-4162-EF1A989A16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EC6018B-7842-E16F-EC60-F007BB926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F5E0-DBF8-47DA-B8B7-5CC87D01E60A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48EB2D30-B766-4311-7238-A8E1B7EAF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3AF3BDE7-7F7D-9717-28CE-C61C3DA01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0DF3-5BAB-428B-AA99-02CC937507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153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5780181-E6C6-2CF1-8EF4-3412CC943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11D1B5BE-87F2-79C2-FA97-6193FE6928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4DF6CCA-7BB0-C026-5934-118DB69CE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F5E0-DBF8-47DA-B8B7-5CC87D01E60A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B1F25C04-561E-8AD7-12BF-7F98756FA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E28FB9A9-0286-0576-A467-8C345DBC4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0DF3-5BAB-428B-AA99-02CC937507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71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A15C6CE9-62F2-D876-60F8-E14E7A0196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897AAC07-E1BD-5C50-0E6F-3F51FD627E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3E6B8965-3910-B426-4CD7-509CC2DE9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F5E0-DBF8-47DA-B8B7-5CC87D01E60A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EFAD803-47D0-79AF-1FD8-6E9DEFE26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0712EE6D-6357-612F-6D62-DD52F8B63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0DF3-5BAB-428B-AA99-02CC937507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700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759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019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2780765-9FE2-3DB0-8D9C-D5585D4D2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4AA9A413-44D8-C7B7-8218-7D6B69A85E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A4AAAA5-D33E-761D-2254-A0CC5AA3A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F5E0-DBF8-47DA-B8B7-5CC87D01E60A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3386AA1B-D8A2-4BC4-1BA1-DD0378ECD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6D2131EE-BE78-A945-2B1F-DF98C4285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0DF3-5BAB-428B-AA99-02CC937507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858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E51E59C-FFEB-FFCA-92AD-1179EF0DF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96E582F3-F41E-D2D0-4DA5-50D17F72B3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D07BBD8-979C-E1C6-D345-1E7A025F5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F5E0-DBF8-47DA-B8B7-5CC87D01E60A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6BE5A129-75E1-B0EF-3585-FF0D0BC22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0BD0A04A-F666-AF68-48E0-ABF363958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0DF3-5BAB-428B-AA99-02CC937507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568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0BA7ED9-92D1-760F-BE5C-C4CC00D75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CCB3399C-808E-32E5-469F-96F20CE4A7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1880A054-9419-6FC3-330F-5EE1EC2793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D261483D-EEEA-FCA5-B024-5678176AD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F5E0-DBF8-47DA-B8B7-5CC87D01E60A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0900BB72-809C-D9A4-D1D5-75CA5E14B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D3B928B7-BA56-98A9-69B8-D1A9FBA47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0DF3-5BAB-428B-AA99-02CC937507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00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287ABEB-1B5B-63CD-9D62-25E089EBA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5B1D5804-E0B8-456F-FF94-56E9555F1D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1A4F54D3-AFA5-5319-9A70-A4B2C64F18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C5BC1C24-23F5-1B7E-A199-D240E0F44E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22271A3D-9863-B4BF-E955-68C12A50C1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AE88076A-5930-331B-3F78-77F2902E2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F5E0-DBF8-47DA-B8B7-5CC87D01E60A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FEDEAD2E-F4E7-FBDE-F8F0-C1EC4A0E4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71EFA0E3-D912-4C08-CDD3-4D606181D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0DF3-5BAB-428B-AA99-02CC937507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695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C8A7913E-119C-A0EE-7CA0-231A1F4D9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C365FB12-B969-0022-B35F-4FD03565D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F5E0-DBF8-47DA-B8B7-5CC87D01E60A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CF4269CE-94DF-839C-5A75-BBB960541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AE72AC7F-F8D3-1D7C-5C68-4B60D2BE0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0DF3-5BAB-428B-AA99-02CC937507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165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B70CBDDB-F83A-7F9D-4F20-ABF950D10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F5E0-DBF8-47DA-B8B7-5CC87D01E60A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00375447-2D63-2A20-724A-400D35210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22A01F16-6C75-04CE-9E9F-2BC366C96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0DF3-5BAB-428B-AA99-02CC937507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291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8BB386D-CBED-C2E9-78DA-F1B8ED934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0AB0C67C-0402-2C49-CF70-052E327DD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44B05EC0-A88F-7907-DDFC-4CD827C5AC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FC87B6D3-5ED7-4966-E115-D684CE3C1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F5E0-DBF8-47DA-B8B7-5CC87D01E60A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73183779-F5C6-051A-982D-64236F78B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50998928-DDC2-E050-7BDD-61BC51570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0DF3-5BAB-428B-AA99-02CC937507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550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259012C-E40C-AAF2-CCB1-C21A2B701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4F4EE2FF-4D14-8955-C041-52CA6D1FFC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4BD3EB12-727B-1F8E-680E-FF8AEC41DA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29B2512B-733D-4A5D-751A-09506F5BE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F5E0-DBF8-47DA-B8B7-5CC87D01E60A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6BC00960-8451-6996-E6E8-2C1DA79D7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842CBE6C-20DE-2F75-CDE4-A6725BF7F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10DF3-5BAB-428B-AA99-02CC937507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612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43851089-3EFC-9B9D-0C99-80C326CBF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90CF1E81-4777-B10F-C822-F56A371DC6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5DC1D06E-132D-90F0-DB59-FECB4FFF96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2AF5E0-DBF8-47DA-B8B7-5CC87D01E60A}" type="datetimeFigureOut">
              <a:rPr lang="en-US" smtClean="0"/>
              <a:t>12/20/2022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CBEAEE48-D9AB-69F0-5539-11DF124676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EEBC6580-7462-9BFF-0F4F-7C183F3857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10DF3-5BAB-428B-AA99-02CC937507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81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6.png"/><Relationship Id="rId18" Type="http://schemas.microsoft.com/office/2007/relationships/hdphoto" Target="../media/hdphoto7.wdp"/><Relationship Id="rId26" Type="http://schemas.microsoft.com/office/2007/relationships/hdphoto" Target="../media/hdphoto10.wdp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10.png"/><Relationship Id="rId7" Type="http://schemas.microsoft.com/office/2007/relationships/hdphoto" Target="../media/hdphoto2.wdp"/><Relationship Id="rId12" Type="http://schemas.microsoft.com/office/2007/relationships/hdphoto" Target="../media/hdphoto4.wdp"/><Relationship Id="rId17" Type="http://schemas.openxmlformats.org/officeDocument/2006/relationships/image" Target="../media/image8.png"/><Relationship Id="rId25" Type="http://schemas.openxmlformats.org/officeDocument/2006/relationships/image" Target="../media/image13.png"/><Relationship Id="rId2" Type="http://schemas.openxmlformats.org/officeDocument/2006/relationships/audio" Target="../media/media1.mp3"/><Relationship Id="rId16" Type="http://schemas.microsoft.com/office/2007/relationships/hdphoto" Target="../media/hdphoto6.wdp"/><Relationship Id="rId20" Type="http://schemas.microsoft.com/office/2007/relationships/hdphoto" Target="../media/hdphoto8.wdp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5.png"/><Relationship Id="rId24" Type="http://schemas.openxmlformats.org/officeDocument/2006/relationships/image" Target="../media/image12.png"/><Relationship Id="rId5" Type="http://schemas.microsoft.com/office/2007/relationships/hdphoto" Target="../media/hdphoto1.wdp"/><Relationship Id="rId15" Type="http://schemas.openxmlformats.org/officeDocument/2006/relationships/image" Target="../media/image7.png"/><Relationship Id="rId23" Type="http://schemas.openxmlformats.org/officeDocument/2006/relationships/image" Target="../media/image11.png"/><Relationship Id="rId28" Type="http://schemas.openxmlformats.org/officeDocument/2006/relationships/image" Target="../media/image15.png"/><Relationship Id="rId10" Type="http://schemas.microsoft.com/office/2007/relationships/hdphoto" Target="../media/hdphoto3.wdp"/><Relationship Id="rId19" Type="http://schemas.openxmlformats.org/officeDocument/2006/relationships/image" Target="../media/image9.png"/><Relationship Id="rId4" Type="http://schemas.openxmlformats.org/officeDocument/2006/relationships/image" Target="../media/image1.png"/><Relationship Id="rId9" Type="http://schemas.openxmlformats.org/officeDocument/2006/relationships/image" Target="../media/image4.png"/><Relationship Id="rId14" Type="http://schemas.microsoft.com/office/2007/relationships/hdphoto" Target="../media/hdphoto5.wdp"/><Relationship Id="rId22" Type="http://schemas.microsoft.com/office/2007/relationships/hdphoto" Target="../media/hdphoto9.wdp"/><Relationship Id="rId27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microsoft.com/office/2007/relationships/hdphoto" Target="../media/hdphoto21.wdp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3" Type="http://schemas.openxmlformats.org/officeDocument/2006/relationships/image" Target="../media/image41.jpeg"/><Relationship Id="rId7" Type="http://schemas.openxmlformats.org/officeDocument/2006/relationships/image" Target="../media/image3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6.png"/><Relationship Id="rId7" Type="http://schemas.microsoft.com/office/2007/relationships/hdphoto" Target="../media/hdphoto23.wdp"/><Relationship Id="rId12" Type="http://schemas.microsoft.com/office/2007/relationships/hdphoto" Target="../media/hdphoto25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png"/><Relationship Id="rId11" Type="http://schemas.openxmlformats.org/officeDocument/2006/relationships/image" Target="../media/image51.png"/><Relationship Id="rId5" Type="http://schemas.openxmlformats.org/officeDocument/2006/relationships/image" Target="../media/image47.png"/><Relationship Id="rId10" Type="http://schemas.openxmlformats.org/officeDocument/2006/relationships/image" Target="../media/image50.png"/><Relationship Id="rId4" Type="http://schemas.microsoft.com/office/2007/relationships/hdphoto" Target="../media/hdphoto22.wdp"/><Relationship Id="rId9" Type="http://schemas.microsoft.com/office/2007/relationships/hdphoto" Target="../media/hdphoto2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microsoft.com/office/2007/relationships/hdphoto" Target="../media/hdphoto20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53.jpg"/><Relationship Id="rId4" Type="http://schemas.microsoft.com/office/2007/relationships/hdphoto" Target="../media/hdphoto19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7.jpg"/><Relationship Id="rId4" Type="http://schemas.openxmlformats.org/officeDocument/2006/relationships/image" Target="../media/image5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jpg"/><Relationship Id="rId5" Type="http://schemas.openxmlformats.org/officeDocument/2006/relationships/image" Target="../media/image62.jpg"/><Relationship Id="rId4" Type="http://schemas.microsoft.com/office/2007/relationships/hdphoto" Target="../media/hdphoto26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3" Type="http://schemas.openxmlformats.org/officeDocument/2006/relationships/image" Target="../media/image64.jpg"/><Relationship Id="rId7" Type="http://schemas.openxmlformats.org/officeDocument/2006/relationships/image" Target="../media/image5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20.wdp"/><Relationship Id="rId5" Type="http://schemas.openxmlformats.org/officeDocument/2006/relationships/image" Target="../media/image34.png"/><Relationship Id="rId4" Type="http://schemas.openxmlformats.org/officeDocument/2006/relationships/image" Target="../media/image65.jp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3" Type="http://schemas.openxmlformats.org/officeDocument/2006/relationships/image" Target="../media/image66.png"/><Relationship Id="rId7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png"/><Relationship Id="rId5" Type="http://schemas.microsoft.com/office/2007/relationships/hdphoto" Target="../media/hdphoto27.wdp"/><Relationship Id="rId4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2.jpg"/><Relationship Id="rId5" Type="http://schemas.openxmlformats.org/officeDocument/2006/relationships/image" Target="../media/image71.jpg"/><Relationship Id="rId4" Type="http://schemas.openxmlformats.org/officeDocument/2006/relationships/image" Target="../media/image7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9.png"/><Relationship Id="rId4" Type="http://schemas.openxmlformats.org/officeDocument/2006/relationships/image" Target="../media/image7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9.png"/><Relationship Id="rId5" Type="http://schemas.openxmlformats.org/officeDocument/2006/relationships/image" Target="../media/image53.jpg"/><Relationship Id="rId4" Type="http://schemas.openxmlformats.org/officeDocument/2006/relationships/image" Target="../media/image7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9.png"/><Relationship Id="rId5" Type="http://schemas.openxmlformats.org/officeDocument/2006/relationships/image" Target="../media/image79.jpg"/><Relationship Id="rId4" Type="http://schemas.openxmlformats.org/officeDocument/2006/relationships/image" Target="../media/image7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8.wdp"/><Relationship Id="rId4" Type="http://schemas.openxmlformats.org/officeDocument/2006/relationships/image" Target="../media/image8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2.emf"/><Relationship Id="rId5" Type="http://schemas.openxmlformats.org/officeDocument/2006/relationships/image" Target="../media/image77.jpg"/><Relationship Id="rId4" Type="http://schemas.openxmlformats.org/officeDocument/2006/relationships/image" Target="../media/image8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4.jpg"/><Relationship Id="rId4" Type="http://schemas.openxmlformats.org/officeDocument/2006/relationships/image" Target="../media/image68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10.png"/><Relationship Id="rId7" Type="http://schemas.openxmlformats.org/officeDocument/2006/relationships/image" Target="../media/image3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7.jpg"/><Relationship Id="rId11" Type="http://schemas.openxmlformats.org/officeDocument/2006/relationships/image" Target="../media/image68.png"/><Relationship Id="rId5" Type="http://schemas.openxmlformats.org/officeDocument/2006/relationships/image" Target="../media/image86.jpg"/><Relationship Id="rId10" Type="http://schemas.openxmlformats.org/officeDocument/2006/relationships/image" Target="../media/image89.jpg"/><Relationship Id="rId4" Type="http://schemas.openxmlformats.org/officeDocument/2006/relationships/image" Target="../media/image85.jpg"/><Relationship Id="rId9" Type="http://schemas.openxmlformats.org/officeDocument/2006/relationships/image" Target="../media/image88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91.png"/><Relationship Id="rId5" Type="http://schemas.microsoft.com/office/2007/relationships/hdphoto" Target="../media/hdphoto29.wdp"/><Relationship Id="rId4" Type="http://schemas.openxmlformats.org/officeDocument/2006/relationships/image" Target="../media/image9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4.png"/><Relationship Id="rId5" Type="http://schemas.openxmlformats.org/officeDocument/2006/relationships/image" Target="../media/image93.jpg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4" Type="http://schemas.microsoft.com/office/2007/relationships/hdphoto" Target="../media/hdphoto30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7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5.png"/><Relationship Id="rId4" Type="http://schemas.openxmlformats.org/officeDocument/2006/relationships/image" Target="../media/image9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0.png"/><Relationship Id="rId4" Type="http://schemas.microsoft.com/office/2007/relationships/hdphoto" Target="../media/hdphoto31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microsoft.com/office/2007/relationships/hdphoto" Target="../media/hdphoto11.wdp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6.png"/><Relationship Id="rId7" Type="http://schemas.microsoft.com/office/2007/relationships/hdphoto" Target="../media/hdphoto13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microsoft.com/office/2007/relationships/hdphoto" Target="../media/hdphoto12.wdp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microsoft.com/office/2007/relationships/hdphoto" Target="../media/hdphoto14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5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3" Type="http://schemas.microsoft.com/office/2007/relationships/hdphoto" Target="../media/hdphoto16.wdp"/><Relationship Id="rId7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17.wdp"/><Relationship Id="rId5" Type="http://schemas.openxmlformats.org/officeDocument/2006/relationships/image" Target="../media/image29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3" Type="http://schemas.openxmlformats.org/officeDocument/2006/relationships/image" Target="../media/image31.jp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microsoft.com/office/2007/relationships/hdphoto" Target="../media/hdphoto19.wdp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6875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728" y="341649"/>
            <a:ext cx="2207871" cy="1145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1886" b="78347" l="0" r="100000">
                        <a14:foregroundMark x1="17500" y1="23865" x2="15357" y2="27823"/>
                        <a14:foregroundMark x1="28214" y1="37951" x2="25357" y2="40978"/>
                        <a14:foregroundMark x1="39524" y1="38068" x2="37976" y2="41094"/>
                        <a14:foregroundMark x1="52381" y1="36787" x2="52738" y2="43073"/>
                        <a14:foregroundMark x1="71071" y1="46449" x2="71071" y2="50524"/>
                        <a14:foregroundMark x1="56667" y1="50058" x2="63690" y2="51455"/>
                        <a14:foregroundMark x1="45595" y1="57742" x2="48690" y2="59837"/>
                        <a14:foregroundMark x1="34048" y1="52619" x2="31190" y2="57159"/>
                        <a14:foregroundMark x1="77976" y1="59953" x2="84167" y2="58440"/>
                        <a14:foregroundMark x1="70714" y1="62282" x2="68929" y2="64959"/>
                        <a14:foregroundMark x1="51071" y1="70081" x2="58690" y2="67753"/>
                        <a14:foregroundMark x1="74167" y1="70431" x2="74643" y2="74854"/>
                        <a14:foregroundMark x1="98333" y1="67288" x2="95119" y2="735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288" y="-150651"/>
            <a:ext cx="1601893" cy="1638126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8673727" y="-85894"/>
            <a:ext cx="3487432" cy="1973794"/>
            <a:chOff x="8231443" y="178822"/>
            <a:chExt cx="4054198" cy="2298598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1443" y="178822"/>
              <a:ext cx="4054198" cy="229859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Rectangle 15"/>
            <p:cNvSpPr/>
            <p:nvPr/>
          </p:nvSpPr>
          <p:spPr>
            <a:xfrm>
              <a:off x="9648759" y="1516841"/>
              <a:ext cx="2430400" cy="824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ViceroyJF" panose="02040603050506020204" pitchFamily="18" charset="0"/>
                  <a:ea typeface="+mn-ea"/>
                  <a:cs typeface="+mn-cs"/>
                </a:rPr>
                <a:t>Địa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ViceroyJF" panose="02040603050506020204" pitchFamily="18" charset="0"/>
                  <a:ea typeface="+mn-ea"/>
                  <a:cs typeface="+mn-cs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ViceroyJF" panose="02040603050506020204" pitchFamily="18" charset="0"/>
                  <a:ea typeface="+mn-ea"/>
                  <a:cs typeface="+mn-cs"/>
                </a:rPr>
                <a:t>Lí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ViceroyJF" panose="02040603050506020204" pitchFamily="18" charset="0"/>
                  <a:ea typeface="+mn-ea"/>
                  <a:cs typeface="+mn-cs"/>
                </a:rPr>
                <a:t> 4</a:t>
              </a: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6875" r="9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929" y="196577"/>
            <a:ext cx="543369" cy="410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Rectangle 22"/>
          <p:cNvSpPr/>
          <p:nvPr/>
        </p:nvSpPr>
        <p:spPr>
          <a:xfrm>
            <a:off x="889920" y="933283"/>
            <a:ext cx="10932730" cy="2369880"/>
          </a:xfrm>
          <a:prstGeom prst="rect">
            <a:avLst/>
          </a:prstGeom>
          <a:noFill/>
          <a:ln>
            <a:noFill/>
            <a:prstDash val="lgDashDotDot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sng" strike="noStrike" kern="1200" cap="none" spc="0" normalizeH="0" baseline="0" noProof="0" dirty="0" err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Bài</a:t>
            </a:r>
            <a:r>
              <a:rPr kumimoji="0" lang="en-US" sz="6000" b="1" i="0" u="sng" strike="noStrike" kern="1200" cap="none" spc="0" normalizeH="0" baseline="0" noProof="0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 13</a:t>
            </a:r>
            <a:r>
              <a:rPr kumimoji="0" lang="en-US" sz="6000" b="1" i="0" u="none" strike="noStrike" kern="1200" cap="none" spc="0" normalizeH="0" baseline="0" noProof="0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Hoạt</a:t>
            </a:r>
            <a:r>
              <a:rPr kumimoji="0" lang="en-US" sz="4400" b="1" i="0" u="none" strike="noStrike" kern="1200" cap="none" spc="0" normalizeH="0" baseline="0" noProof="0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động</a:t>
            </a:r>
            <a:r>
              <a:rPr kumimoji="0" lang="en-US" sz="4400" b="1" i="0" u="none" strike="noStrike" kern="1200" cap="none" spc="0" normalizeH="0" baseline="0" noProof="0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sản</a:t>
            </a:r>
            <a:r>
              <a:rPr kumimoji="0" lang="en-US" sz="4400" b="1" i="0" u="none" strike="noStrike" kern="1200" cap="none" spc="0" normalizeH="0" baseline="0" noProof="0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xuất</a:t>
            </a:r>
            <a:r>
              <a:rPr kumimoji="0" lang="en-US" sz="4400" b="1" i="0" u="none" strike="noStrike" kern="1200" cap="none" spc="0" normalizeH="0" baseline="0" noProof="0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của</a:t>
            </a:r>
            <a:r>
              <a:rPr kumimoji="0" lang="en-US" sz="4400" b="1" i="0" u="none" strike="noStrike" kern="1200" cap="none" spc="0" normalizeH="0" baseline="0" noProof="0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người</a:t>
            </a:r>
            <a:r>
              <a:rPr kumimoji="0" lang="en-US" sz="4400" b="1" i="0" u="none" strike="noStrike" kern="1200" cap="none" spc="0" normalizeH="0" baseline="0" noProof="0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dân</a:t>
            </a:r>
            <a:r>
              <a:rPr kumimoji="0" lang="en-US" sz="4400" b="1" i="0" u="none" strike="noStrike" kern="1200" cap="none" spc="0" normalizeH="0" baseline="0" noProof="0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 ở </a:t>
            </a:r>
            <a:r>
              <a:rPr kumimoji="0" lang="en-US" sz="4400" b="1" i="0" u="none" strike="noStrike" kern="1200" cap="none" spc="0" normalizeH="0" baseline="0" noProof="0" dirty="0" err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đồng</a:t>
            </a:r>
            <a:r>
              <a:rPr kumimoji="0" lang="en-US" sz="4400" b="1" i="0" u="none" strike="noStrike" kern="1200" cap="none" spc="0" normalizeH="0" baseline="0" noProof="0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bằng</a:t>
            </a:r>
            <a:r>
              <a:rPr kumimoji="0" lang="en-US" sz="4400" b="1" i="0" u="none" strike="noStrike" kern="1200" cap="none" spc="0" normalizeH="0" baseline="0" noProof="0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Bắc</a:t>
            </a:r>
            <a:r>
              <a:rPr kumimoji="0" lang="en-US" sz="4400" b="1" i="0" u="none" strike="noStrike" kern="1200" cap="none" spc="0" normalizeH="0" baseline="0" noProof="0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Bộ</a:t>
            </a:r>
            <a:r>
              <a:rPr kumimoji="0" lang="en-US" sz="4400" b="1" i="0" u="none" strike="noStrike" kern="1200" cap="none" spc="0" normalizeH="0" baseline="0" noProof="0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 (</a:t>
            </a:r>
            <a:r>
              <a:rPr kumimoji="0" lang="en-US" sz="4400" b="1" i="0" u="none" strike="noStrike" kern="1200" cap="none" spc="0" normalizeH="0" baseline="0" noProof="0" dirty="0" err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tiếp</a:t>
            </a:r>
            <a:r>
              <a:rPr kumimoji="0" lang="en-US" sz="4400" b="1" i="0" u="none" strike="noStrike" kern="1200" cap="none" spc="0" normalizeH="0" baseline="0" noProof="0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theo</a:t>
            </a:r>
            <a:r>
              <a:rPr kumimoji="0" lang="en-US" sz="4400" b="1" i="0" u="none" strike="noStrike" kern="1200" cap="none" spc="0" normalizeH="0" baseline="0" noProof="0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uLnTx/>
                <a:uFillTx/>
                <a:latin typeface="UTM Showcard" panose="02040603050506020204" pitchFamily="18" charset="0"/>
                <a:ea typeface="+mn-ea"/>
                <a:cs typeface="+mn-cs"/>
              </a:rPr>
              <a:t>)</a:t>
            </a:r>
          </a:p>
        </p:txBody>
      </p:sp>
      <p:pic>
        <p:nvPicPr>
          <p:cNvPr id="31" name="Picture 30" descr="A person sitting in a chair&#10;&#10;Description automatically generated with medium confidence">
            <a:extLst>
              <a:ext uri="{FF2B5EF4-FFF2-40B4-BE49-F238E27FC236}">
                <a16:creationId xmlns:a16="http://schemas.microsoft.com/office/drawing/2014/main" id="{7F35A314-AC34-4C2D-AE37-FBEBB199918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840" b="92686" l="9211" r="85056">
                        <a14:foregroundMark x1="32049" y1="83777" x2="32049" y2="83777"/>
                        <a14:foregroundMark x1="28477" y1="83777" x2="17951" y2="86170"/>
                        <a14:foregroundMark x1="37030" y1="92819" x2="39850" y2="92819"/>
                        <a14:foregroundMark x1="85056" y1="57846" x2="85056" y2="57846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491" r="7764" b="-352"/>
          <a:stretch/>
        </p:blipFill>
        <p:spPr>
          <a:xfrm>
            <a:off x="6852267" y="2907077"/>
            <a:ext cx="4777575" cy="3691695"/>
          </a:xfrm>
          <a:prstGeom prst="rect">
            <a:avLst/>
          </a:prstGeom>
        </p:spPr>
      </p:pic>
      <p:pic>
        <p:nvPicPr>
          <p:cNvPr id="33" name="Picture 32" descr="A vase with a painting on it&#10;&#10;Description automatically generated with low confidence">
            <a:extLst>
              <a:ext uri="{FF2B5EF4-FFF2-40B4-BE49-F238E27FC236}">
                <a16:creationId xmlns:a16="http://schemas.microsoft.com/office/drawing/2014/main" id="{0A516117-ADBB-43A1-862F-B4CE3136D7E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017" b="94374" l="10000" r="90000">
                        <a14:foregroundMark x1="47528" y1="3609" x2="47528" y2="3609"/>
                        <a14:foregroundMark x1="44494" y1="2017" x2="60449" y2="2017"/>
                        <a14:foregroundMark x1="48315" y1="90870" x2="48315" y2="90870"/>
                        <a14:foregroundMark x1="49101" y1="94374" x2="49101" y2="943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955" y="3303163"/>
            <a:ext cx="1842645" cy="1950305"/>
          </a:xfrm>
          <a:prstGeom prst="rect">
            <a:avLst/>
          </a:prstGeom>
        </p:spPr>
      </p:pic>
      <p:pic>
        <p:nvPicPr>
          <p:cNvPr id="35" name="Picture 34" descr="A vase with flowers&#10;&#10;Description automatically generated with medium confidence">
            <a:extLst>
              <a:ext uri="{FF2B5EF4-FFF2-40B4-BE49-F238E27FC236}">
                <a16:creationId xmlns:a16="http://schemas.microsoft.com/office/drawing/2014/main" id="{BEA2AD88-7E11-41BA-8C3D-A256CB78B5C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885" b="90000" l="10000" r="90000">
                        <a14:foregroundMark x1="34222" y1="9038" x2="48333" y2="9038"/>
                        <a14:foregroundMark x1="48333" y1="9038" x2="65889" y2="7885"/>
                        <a14:foregroundMark x1="31667" y1="25769" x2="31667" y2="25769"/>
                        <a14:foregroundMark x1="24333" y1="28654" x2="24333" y2="286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278" y="4156247"/>
            <a:ext cx="1148640" cy="1327317"/>
          </a:xfrm>
          <a:prstGeom prst="rect">
            <a:avLst/>
          </a:prstGeom>
        </p:spPr>
      </p:pic>
      <p:pic>
        <p:nvPicPr>
          <p:cNvPr id="37" name="Picture 36" descr="Icon&#10;&#10;Description automatically generated with medium confidence">
            <a:extLst>
              <a:ext uri="{FF2B5EF4-FFF2-40B4-BE49-F238E27FC236}">
                <a16:creationId xmlns:a16="http://schemas.microsoft.com/office/drawing/2014/main" id="{CA835F9B-3D1D-40FD-B9DD-B3AE68A6280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>
                        <a14:foregroundMark x1="80473" y1="78698" x2="80473" y2="78698"/>
                        <a14:foregroundMark x1="24556" y1="65089" x2="24556" y2="65089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738" y="2907077"/>
            <a:ext cx="4183718" cy="4005946"/>
          </a:xfrm>
          <a:prstGeom prst="rect">
            <a:avLst/>
          </a:prstGeom>
        </p:spPr>
      </p:pic>
      <p:pic>
        <p:nvPicPr>
          <p:cNvPr id="39" name="Picture 38" descr="Diagram&#10;&#10;Description automatically generated">
            <a:extLst>
              <a:ext uri="{FF2B5EF4-FFF2-40B4-BE49-F238E27FC236}">
                <a16:creationId xmlns:a16="http://schemas.microsoft.com/office/drawing/2014/main" id="{A6EA1349-90F0-49C8-B87F-069F858994FF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7451" l="1758" r="97656">
                        <a14:foregroundMark x1="29492" y1="34314" x2="29492" y2="34314"/>
                        <a14:foregroundMark x1="28125" y1="36667" x2="29688" y2="60196"/>
                        <a14:foregroundMark x1="35156" y1="53922" x2="35742" y2="54314"/>
                        <a14:foregroundMark x1="20508" y1="55294" x2="20508" y2="55294"/>
                        <a14:foregroundMark x1="22070" y1="64314" x2="22070" y2="64314"/>
                        <a14:foregroundMark x1="21680" y1="59608" x2="30078" y2="64510"/>
                        <a14:foregroundMark x1="20117" y1="62157" x2="31641" y2="66667"/>
                        <a14:foregroundMark x1="31641" y1="66667" x2="31641" y2="66667"/>
                        <a14:foregroundMark x1="72070" y1="84706" x2="72070" y2="84706"/>
                        <a14:foregroundMark x1="87891" y1="81373" x2="68945" y2="97255"/>
                        <a14:foregroundMark x1="68945" y1="97255" x2="68555" y2="97451"/>
                        <a14:foregroundMark x1="90820" y1="80588" x2="91602" y2="80588"/>
                        <a14:foregroundMark x1="95313" y1="82941" x2="95313" y2="82941"/>
                        <a14:foregroundMark x1="1953" y1="71961" x2="1953" y2="71961"/>
                        <a14:foregroundMark x1="65039" y1="64902" x2="65039" y2="64902"/>
                        <a14:foregroundMark x1="65430" y1="61176" x2="70117" y2="64314"/>
                        <a14:foregroundMark x1="65625" y1="62157" x2="65625" y2="62157"/>
                        <a14:foregroundMark x1="61523" y1="62745" x2="61523" y2="62745"/>
                        <a14:foregroundMark x1="61719" y1="67647" x2="71484" y2="67843"/>
                        <a14:foregroundMark x1="61328" y1="87843" x2="61328" y2="87843"/>
                        <a14:foregroundMark x1="63672" y1="84706" x2="61914" y2="89608"/>
                        <a14:foregroundMark x1="61523" y1="84118" x2="61523" y2="84118"/>
                        <a14:foregroundMark x1="61719" y1="84510" x2="59375" y2="89020"/>
                        <a14:foregroundMark x1="70313" y1="74706" x2="70313" y2="74706"/>
                        <a14:foregroundMark x1="71289" y1="78824" x2="71289" y2="79608"/>
                        <a14:foregroundMark x1="35156" y1="84706" x2="35156" y2="84706"/>
                        <a14:foregroundMark x1="34961" y1="88824" x2="34961" y2="88824"/>
                        <a14:foregroundMark x1="71094" y1="79412" x2="71094" y2="79412"/>
                        <a14:foregroundMark x1="78125" y1="79608" x2="78125" y2="79608"/>
                        <a14:foregroundMark x1="36719" y1="62157" x2="36719" y2="62157"/>
                        <a14:foregroundMark x1="36328" y1="90588" x2="36328" y2="90588"/>
                        <a14:foregroundMark x1="70898" y1="79020" x2="70898" y2="79020"/>
                        <a14:foregroundMark x1="71289" y1="77647" x2="72266" y2="80196"/>
                        <a14:foregroundMark x1="34766" y1="59804" x2="34766" y2="59804"/>
                        <a14:foregroundMark x1="32227" y1="90980" x2="35742" y2="90980"/>
                        <a14:backgroundMark x1="5664" y1="75490" x2="6445" y2="96471"/>
                        <a14:backgroundMark x1="85547" y1="73922" x2="85547" y2="73922"/>
                        <a14:backgroundMark x1="41016" y1="86275" x2="41016" y2="86275"/>
                        <a14:backgroundMark x1="49805" y1="85294" x2="49805" y2="85294"/>
                        <a14:backgroundMark x1="52539" y1="86078" x2="48047" y2="95294"/>
                        <a14:backgroundMark x1="8398" y1="76863" x2="21680" y2="97255"/>
                        <a14:backgroundMark x1="21680" y1="97255" x2="43359" y2="98235"/>
                        <a14:backgroundMark x1="44531" y1="82745" x2="44922" y2="96667"/>
                        <a14:backgroundMark x1="26367" y1="79608" x2="27344" y2="91765"/>
                        <a14:backgroundMark x1="48242" y1="97255" x2="56055" y2="97451"/>
                        <a14:backgroundMark x1="80469" y1="77059" x2="80469" y2="77059"/>
                        <a14:backgroundMark x1="81641" y1="73529" x2="76097" y2="76262"/>
                        <a14:backgroundMark x1="45703" y1="97255" x2="48242" y2="96078"/>
                        <a14:backgroundMark x1="91797" y1="92745" x2="91602" y2="96275"/>
                        <a14:backgroundMark x1="42188" y1="97255" x2="50000" y2="96667"/>
                        <a14:backgroundMark x1="95703" y1="92157" x2="91797" y2="94902"/>
                        <a14:backgroundMark x1="97852" y1="74902" x2="97461" y2="75882"/>
                        <a14:backgroundMark x1="2344" y1="72941" x2="1563" y2="73333"/>
                        <a14:backgroundMark x1="47070" y1="88824" x2="48047" y2="94902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31" y="1131393"/>
            <a:ext cx="4876800" cy="485775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-332184" y="0"/>
            <a:ext cx="12856368" cy="6922450"/>
            <a:chOff x="12815113" y="737667"/>
            <a:chExt cx="12862904" cy="692245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1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0" b="99684" l="160" r="6341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64172" y="737667"/>
              <a:ext cx="3681348" cy="6905354"/>
            </a:xfrm>
            <a:prstGeom prst="rect">
              <a:avLst/>
            </a:prstGeom>
          </p:spPr>
        </p:pic>
        <p:grpSp>
          <p:nvGrpSpPr>
            <p:cNvPr id="8" name="Group 7"/>
            <p:cNvGrpSpPr/>
            <p:nvPr/>
          </p:nvGrpSpPr>
          <p:grpSpPr>
            <a:xfrm>
              <a:off x="12815113" y="6494712"/>
              <a:ext cx="12862904" cy="1165405"/>
              <a:chOff x="12930679" y="6604597"/>
              <a:chExt cx="12865487" cy="1111144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839753" y="6604597"/>
                <a:ext cx="6956413" cy="106328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930679" y="6643499"/>
                <a:ext cx="6956413" cy="1072242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3FC905A-C690-4AA8-9F0D-458A5DE36D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5" cstate="print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048"/>
            <a:stretch/>
          </p:blipFill>
          <p:spPr>
            <a:xfrm>
              <a:off x="23419291" y="2899048"/>
              <a:ext cx="2008829" cy="468381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3FC905A-C690-4AA8-9F0D-458A5DE36D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048"/>
            <a:stretch/>
          </p:blipFill>
          <p:spPr>
            <a:xfrm flipH="1">
              <a:off x="13047587" y="4945823"/>
              <a:ext cx="1530892" cy="2583964"/>
            </a:xfrm>
            <a:prstGeom prst="rect">
              <a:avLst/>
            </a:prstGeom>
          </p:spPr>
        </p:pic>
      </p:grpSp>
      <p:pic>
        <p:nvPicPr>
          <p:cNvPr id="3" name="Right-Here-Waiting-For-You-Richard-Clayderm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-2760658" y="52534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9800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6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432" y="537991"/>
            <a:ext cx="3910720" cy="22784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M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062" y="3553740"/>
            <a:ext cx="3910720" cy="22784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M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02" y="837694"/>
            <a:ext cx="5268353" cy="37996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MN 3"/>
          <p:cNvSpPr/>
          <p:nvPr/>
        </p:nvSpPr>
        <p:spPr>
          <a:xfrm>
            <a:off x="2994921" y="5062761"/>
            <a:ext cx="36627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altLang="en-US" sz="4400" dirty="0" err="1">
                <a:solidFill>
                  <a:schemeClr val="accent6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Dệt</a:t>
            </a:r>
            <a:r>
              <a:rPr lang="en-US" altLang="en-US" sz="4400" dirty="0">
                <a:solidFill>
                  <a:schemeClr val="accent6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dirty="0" err="1">
                <a:solidFill>
                  <a:schemeClr val="accent6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chiếu</a:t>
            </a:r>
            <a:endParaRPr lang="en-US" altLang="en-US" sz="4400" dirty="0">
              <a:solidFill>
                <a:schemeClr val="accent6">
                  <a:lumMod val="50000"/>
                </a:schemeClr>
              </a:solidFill>
              <a:latin typeface="UTM Showcard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MN 2">
            <a:extLst>
              <a:ext uri="{FF2B5EF4-FFF2-40B4-BE49-F238E27FC236}">
                <a16:creationId xmlns:a16="http://schemas.microsoft.com/office/drawing/2014/main" id="{87A67302-1654-492E-8E5F-F73D054A423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84737">
            <a:off x="128923" y="117250"/>
            <a:ext cx="835249" cy="738193"/>
          </a:xfrm>
          <a:prstGeom prst="rect">
            <a:avLst/>
          </a:prstGeom>
        </p:spPr>
      </p:pic>
      <p:pic>
        <p:nvPicPr>
          <p:cNvPr id="2" name="MN 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1732" r="93528">
                        <a14:foregroundMark x1="39562" y1="35692" x2="38013" y2="39923"/>
                        <a14:foregroundMark x1="47037" y1="37615" x2="49772" y2="43923"/>
                        <a14:foregroundMark x1="47767" y1="35000" x2="47402" y2="35308"/>
                        <a14:foregroundMark x1="47037" y1="35308" x2="45488" y2="38923"/>
                        <a14:foregroundMark x1="39562" y1="31385" x2="39198" y2="38000"/>
                        <a14:foregroundMark x1="34093" y1="34308" x2="35278" y2="39615"/>
                        <a14:foregroundMark x1="50501" y1="35692" x2="45032" y2="42231"/>
                        <a14:foregroundMark x1="48952" y1="35692" x2="52051" y2="38000"/>
                        <a14:foregroundMark x1="35278" y1="36615" x2="36463" y2="40308"/>
                        <a14:foregroundMark x1="41112" y1="33692" x2="37648" y2="38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47" y="4853787"/>
            <a:ext cx="1888970" cy="187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099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n 5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432573" y="-300231"/>
            <a:ext cx="14110309" cy="7451396"/>
          </a:xfrm>
          <a:prstGeom prst="rect">
            <a:avLst/>
          </a:prstGeom>
        </p:spPr>
      </p:pic>
      <p:grpSp>
        <p:nvGrpSpPr>
          <p:cNvPr id="10" name="Mn 4"/>
          <p:cNvGrpSpPr/>
          <p:nvPr/>
        </p:nvGrpSpPr>
        <p:grpSpPr>
          <a:xfrm>
            <a:off x="1210739" y="864324"/>
            <a:ext cx="3882947" cy="3396344"/>
            <a:chOff x="5175414" y="1884399"/>
            <a:chExt cx="2863904" cy="2830993"/>
          </a:xfrm>
        </p:grpSpPr>
        <p:pic>
          <p:nvPicPr>
            <p:cNvPr id="4" name="Mn 42">
              <a:extLst>
                <a:ext uri="{FF2B5EF4-FFF2-40B4-BE49-F238E27FC236}">
                  <a16:creationId xmlns:a16="http://schemas.microsoft.com/office/drawing/2014/main" id="{35BC52E6-14AD-4D7E-8F62-45B816F292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91" r="16791"/>
            <a:stretch/>
          </p:blipFill>
          <p:spPr>
            <a:xfrm>
              <a:off x="5229979" y="1884399"/>
              <a:ext cx="2754774" cy="2754774"/>
            </a:xfrm>
            <a:prstGeom prst="ellipse">
              <a:avLst/>
            </a:prstGeom>
            <a:ln w="76200">
              <a:solidFill>
                <a:srgbClr val="40BBC3"/>
              </a:solidFill>
            </a:ln>
          </p:spPr>
        </p:pic>
        <p:pic>
          <p:nvPicPr>
            <p:cNvPr id="9" name="Mn 4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5414" y="1884399"/>
              <a:ext cx="2863904" cy="283099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8" name="Mn 3"/>
          <p:cNvGrpSpPr/>
          <p:nvPr/>
        </p:nvGrpSpPr>
        <p:grpSpPr>
          <a:xfrm>
            <a:off x="5564446" y="728152"/>
            <a:ext cx="5647272" cy="5061510"/>
            <a:chOff x="6230787" y="2786093"/>
            <a:chExt cx="2997909" cy="2995225"/>
          </a:xfrm>
        </p:grpSpPr>
        <p:pic>
          <p:nvPicPr>
            <p:cNvPr id="6" name="Mn 32">
              <a:extLst>
                <a:ext uri="{FF2B5EF4-FFF2-40B4-BE49-F238E27FC236}">
                  <a16:creationId xmlns:a16="http://schemas.microsoft.com/office/drawing/2014/main" id="{C1C41F99-246A-441A-ACEE-14D7036F3E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8" r="30436"/>
            <a:stretch/>
          </p:blipFill>
          <p:spPr>
            <a:xfrm>
              <a:off x="6261649" y="2792634"/>
              <a:ext cx="2915510" cy="2988684"/>
            </a:xfrm>
            <a:prstGeom prst="ellipse">
              <a:avLst/>
            </a:prstGeom>
            <a:ln w="38100">
              <a:solidFill>
                <a:srgbClr val="40BBC3"/>
              </a:solidFill>
            </a:ln>
          </p:spPr>
        </p:pic>
        <p:pic>
          <p:nvPicPr>
            <p:cNvPr id="11" name="Mn 3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0787" y="2786093"/>
              <a:ext cx="2997909" cy="299522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3" name="Mn 2"/>
          <p:cNvSpPr/>
          <p:nvPr/>
        </p:nvSpPr>
        <p:spPr>
          <a:xfrm>
            <a:off x="2713930" y="4773514"/>
            <a:ext cx="3933408" cy="1016148"/>
          </a:xfrm>
          <a:prstGeom prst="round1Rect">
            <a:avLst/>
          </a:prstGeom>
          <a:noFill/>
          <a:ln w="28575">
            <a:noFill/>
            <a:prstDash val="lgDashDot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UTM Showcard" panose="02040603050506020204" pitchFamily="18" charset="0"/>
              </a:rPr>
              <a:t>Chạm</a:t>
            </a:r>
            <a:r>
              <a:rPr lang="en-US" sz="3600" b="1" dirty="0">
                <a:solidFill>
                  <a:srgbClr val="FF0000"/>
                </a:solidFill>
                <a:latin typeface="UTM Showcard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UTM Showcard" panose="02040603050506020204" pitchFamily="18" charset="0"/>
              </a:rPr>
              <a:t>khắc</a:t>
            </a:r>
            <a:r>
              <a:rPr lang="en-US" sz="3600" b="1" dirty="0">
                <a:solidFill>
                  <a:srgbClr val="FF0000"/>
                </a:solidFill>
                <a:latin typeface="UTM Showcard" panose="020406030505060202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UTM Showcard" panose="02040603050506020204" pitchFamily="18" charset="0"/>
              </a:rPr>
              <a:t>gỗ</a:t>
            </a:r>
            <a:endParaRPr lang="en-US" sz="3600" b="1" dirty="0">
              <a:solidFill>
                <a:srgbClr val="FF0000"/>
              </a:solidFill>
              <a:latin typeface="UTM Showcard" panose="02040603050506020204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55769" y1="21786" x2="56923" y2="27143"/>
                        <a14:foregroundMark x1="60385" y1="37500" x2="60385" y2="39643"/>
                        <a14:foregroundMark x1="67692" y1="47857" x2="70385" y2="703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21" y="4035067"/>
            <a:ext cx="3094013" cy="248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70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A5E4DBC-ED20-409C-9000-5AA467B254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307584" y="0"/>
            <a:ext cx="3846694" cy="3480660"/>
            <a:chOff x="1307584" y="0"/>
            <a:chExt cx="3846694" cy="348066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7584" y="536852"/>
              <a:ext cx="3661858" cy="294380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A42643D-02E5-40AC-9696-8BD424531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029" y="0"/>
              <a:ext cx="927249" cy="927249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6129103" y="-80810"/>
            <a:ext cx="4687165" cy="4682640"/>
            <a:chOff x="6129103" y="-80810"/>
            <a:chExt cx="4687165" cy="468264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9103" y="427478"/>
              <a:ext cx="4400821" cy="417435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10CB240-428F-41EC-BADB-1D901BDB5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6189" y="-80810"/>
              <a:ext cx="1030079" cy="1030079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668781" y="3621274"/>
            <a:ext cx="3849348" cy="2893931"/>
            <a:chOff x="668781" y="3621274"/>
            <a:chExt cx="3849348" cy="2893931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781" y="4147080"/>
              <a:ext cx="3671002" cy="236812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82E6B3B-7237-4165-AB2F-6EF79C17BC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4144" y="3621274"/>
              <a:ext cx="793985" cy="793985"/>
            </a:xfrm>
            <a:prstGeom prst="rect">
              <a:avLst/>
            </a:prstGeom>
          </p:spPr>
        </p:pic>
      </p:grpSp>
      <p:sp>
        <p:nvSpPr>
          <p:cNvPr id="14" name="Rectangle 13"/>
          <p:cNvSpPr/>
          <p:nvPr/>
        </p:nvSpPr>
        <p:spPr>
          <a:xfrm>
            <a:off x="4869676" y="5268250"/>
            <a:ext cx="290656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en-US" altLang="en-US" sz="5400" dirty="0" err="1">
                <a:latin typeface="UTM Showcard" panose="02040603050506020204" pitchFamily="18" charset="0"/>
                <a:cs typeface="Times New Roman" panose="02020603050405020304" pitchFamily="18" charset="0"/>
              </a:rPr>
              <a:t>Dệt</a:t>
            </a:r>
            <a:r>
              <a:rPr lang="en-US" altLang="en-US" sz="5400" dirty="0"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UTM Showcard" panose="02040603050506020204" pitchFamily="18" charset="0"/>
                <a:cs typeface="Times New Roman" panose="02020603050405020304" pitchFamily="18" charset="0"/>
              </a:rPr>
              <a:t>lụa</a:t>
            </a:r>
            <a:endParaRPr lang="en-US" altLang="en-US" sz="5400" dirty="0">
              <a:latin typeface="UTM Showcard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136" y="3317966"/>
            <a:ext cx="4458553" cy="413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594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9DA6947-00FC-4090-8B13-9240D48213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2" t="-937" r="50159" b="17087"/>
          <a:stretch/>
        </p:blipFill>
        <p:spPr>
          <a:xfrm>
            <a:off x="0" y="867805"/>
            <a:ext cx="9650080" cy="611813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84685" y="0"/>
            <a:ext cx="729398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6600" b="1" dirty="0" err="1">
                <a:latin typeface="UTM Avenida" panose="02040603050506020204" pitchFamily="18" charset="0"/>
              </a:rPr>
              <a:t>Thế</a:t>
            </a:r>
            <a:r>
              <a:rPr lang="en-US" altLang="en-US" sz="6600" b="1" dirty="0">
                <a:latin typeface="UTM Avenida" panose="02040603050506020204" pitchFamily="18" charset="0"/>
              </a:rPr>
              <a:t> </a:t>
            </a:r>
            <a:r>
              <a:rPr lang="en-US" altLang="en-US" sz="6600" b="1" dirty="0" err="1">
                <a:latin typeface="UTM Avenida" panose="02040603050506020204" pitchFamily="18" charset="0"/>
              </a:rPr>
              <a:t>nào</a:t>
            </a:r>
            <a:r>
              <a:rPr lang="en-US" altLang="en-US" sz="6600" b="1" dirty="0">
                <a:latin typeface="UTM Avenida" panose="02040603050506020204" pitchFamily="18" charset="0"/>
              </a:rPr>
              <a:t> </a:t>
            </a:r>
            <a:r>
              <a:rPr lang="en-US" altLang="en-US" sz="6600" b="1" dirty="0" err="1">
                <a:latin typeface="UTM Avenida" panose="02040603050506020204" pitchFamily="18" charset="0"/>
              </a:rPr>
              <a:t>là</a:t>
            </a:r>
            <a:r>
              <a:rPr lang="en-US" altLang="en-US" sz="6600" b="1" dirty="0">
                <a:latin typeface="UTM Avenida" panose="02040603050506020204" pitchFamily="18" charset="0"/>
              </a:rPr>
              <a:t> </a:t>
            </a:r>
            <a:r>
              <a:rPr lang="en-US" altLang="en-US" sz="6600" b="1" dirty="0" err="1">
                <a:latin typeface="UTM Avenida" panose="02040603050506020204" pitchFamily="18" charset="0"/>
              </a:rPr>
              <a:t>nghề</a:t>
            </a:r>
            <a:r>
              <a:rPr lang="en-US" altLang="en-US" sz="6600" b="1" dirty="0">
                <a:latin typeface="UTM Avenida" panose="02040603050506020204" pitchFamily="18" charset="0"/>
              </a:rPr>
              <a:t> </a:t>
            </a:r>
            <a:r>
              <a:rPr lang="en-US" altLang="en-US" sz="6600" b="1" dirty="0" err="1">
                <a:latin typeface="UTM Avenida" panose="02040603050506020204" pitchFamily="18" charset="0"/>
              </a:rPr>
              <a:t>thủ</a:t>
            </a:r>
            <a:r>
              <a:rPr lang="en-US" altLang="en-US" sz="6600" b="1" dirty="0">
                <a:latin typeface="UTM Avenida" panose="02040603050506020204" pitchFamily="18" charset="0"/>
              </a:rPr>
              <a:t> </a:t>
            </a:r>
            <a:r>
              <a:rPr lang="en-US" altLang="en-US" sz="6600" b="1" dirty="0" err="1">
                <a:latin typeface="UTM Avenida" panose="02040603050506020204" pitchFamily="18" charset="0"/>
              </a:rPr>
              <a:t>công</a:t>
            </a:r>
            <a:r>
              <a:rPr lang="en-US" altLang="en-US" sz="6600" b="1" dirty="0">
                <a:latin typeface="UTM Avenida" panose="02040603050506020204" pitchFamily="18" charset="0"/>
              </a:rPr>
              <a:t>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56644" y="2645367"/>
            <a:ext cx="7404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Nghề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thủ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công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là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nghề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làm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chủ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yếu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bằng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tay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,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dụng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cụ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làm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đơn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giản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,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chủ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yếu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dựa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vào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sự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khéo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léo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của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người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thợ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,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sản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phẩm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đạt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trình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độ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tinh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800" b="1" dirty="0" err="1">
                <a:solidFill>
                  <a:srgbClr val="7030A0"/>
                </a:solidFill>
                <a:latin typeface="UTM ViceroyJF" panose="02040603050506020204" pitchFamily="18" charset="0"/>
              </a:rPr>
              <a:t>xảo</a:t>
            </a:r>
            <a:r>
              <a:rPr lang="en-US" altLang="en-US" sz="4800" b="1" dirty="0">
                <a:solidFill>
                  <a:srgbClr val="7030A0"/>
                </a:solidFill>
                <a:latin typeface="UTM ViceroyJF" panose="02040603050506020204" pitchFamily="18" charset="0"/>
              </a:rPr>
              <a:t>.</a:t>
            </a:r>
            <a:endParaRPr lang="en-US" sz="4800" dirty="0">
              <a:solidFill>
                <a:srgbClr val="7030A0"/>
              </a:solidFill>
              <a:latin typeface="UTM ViceroyJF" panose="020406030505060202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080" y="2047613"/>
            <a:ext cx="1985503" cy="21212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0281" y="4665705"/>
            <a:ext cx="2705100" cy="1695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55769" y1="21786" x2="56923" y2="27143"/>
                        <a14:foregroundMark x1="60385" y1="37500" x2="60385" y2="39643"/>
                        <a14:foregroundMark x1="67692" y1="47857" x2="70385" y2="703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519" y="-330637"/>
            <a:ext cx="3316491" cy="270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94412" y="244423"/>
            <a:ext cx="10818216" cy="1200329"/>
          </a:xfrm>
          <a:prstGeom prst="rect">
            <a:avLst/>
          </a:prstGeom>
          <a:solidFill>
            <a:schemeClr val="accent5">
              <a:lumMod val="20000"/>
              <a:lumOff val="80000"/>
              <a:alpha val="65000"/>
            </a:schemeClr>
          </a:solidFill>
          <a:ln w="19050">
            <a:solidFill>
              <a:schemeClr val="tx1"/>
            </a:solidFill>
            <a:prstDash val="lgDash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just"/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Theo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nghề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thủ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Bắc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Bộ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lâu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chưa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?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Nêu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đặc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nghề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thủ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truyền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Bắc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Bộ</a:t>
            </a:r>
            <a:r>
              <a:rPr lang="en-US" altLang="en-US" sz="3600" b="1" dirty="0">
                <a:solidFill>
                  <a:srgbClr val="C00000"/>
                </a:solidFill>
                <a:latin typeface="UTM Avenida" panose="020406030505060202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2" name="图片 4">
            <a:extLst>
              <a:ext uri="{FF2B5EF4-FFF2-40B4-BE49-F238E27FC236}">
                <a16:creationId xmlns:a16="http://schemas.microsoft.com/office/drawing/2014/main" id="{384D7260-6F97-4F2A-AD1E-C563B20AE5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24" t="46666" r="39180" b="7334"/>
          <a:stretch/>
        </p:blipFill>
        <p:spPr>
          <a:xfrm>
            <a:off x="32589" y="219860"/>
            <a:ext cx="968222" cy="1095202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269087" y="1182436"/>
            <a:ext cx="8595361" cy="3203728"/>
            <a:chOff x="269087" y="1182436"/>
            <a:chExt cx="8595361" cy="320372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9473FC46-E3ED-4CB4-BC21-7087D8E827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065" b="22198"/>
            <a:stretch/>
          </p:blipFill>
          <p:spPr>
            <a:xfrm>
              <a:off x="269087" y="1182436"/>
              <a:ext cx="8595361" cy="3203728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1645533" y="2319225"/>
              <a:ext cx="604196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en-US" sz="3600" b="1" dirty="0" err="1">
                  <a:latin typeface="UTM Avenida" panose="02040603050506020204" pitchFamily="18" charset="0"/>
                </a:rPr>
                <a:t>Nghề</a:t>
              </a:r>
              <a:r>
                <a:rPr lang="en-US" sz="3600" b="1" dirty="0">
                  <a:latin typeface="UTM Avenida" panose="02040603050506020204" pitchFamily="18" charset="0"/>
                </a:rPr>
                <a:t> </a:t>
              </a:r>
              <a:r>
                <a:rPr lang="en-US" sz="3600" b="1" dirty="0" err="1">
                  <a:latin typeface="UTM Avenida" panose="02040603050506020204" pitchFamily="18" charset="0"/>
                </a:rPr>
                <a:t>thủ</a:t>
              </a:r>
              <a:r>
                <a:rPr lang="en-US" sz="3600" b="1" dirty="0">
                  <a:latin typeface="UTM Avenida" panose="02040603050506020204" pitchFamily="18" charset="0"/>
                </a:rPr>
                <a:t> </a:t>
              </a:r>
              <a:r>
                <a:rPr lang="en-US" sz="3600" b="1" dirty="0" err="1">
                  <a:latin typeface="UTM Avenida" panose="02040603050506020204" pitchFamily="18" charset="0"/>
                </a:rPr>
                <a:t>công</a:t>
              </a:r>
              <a:r>
                <a:rPr lang="en-US" sz="3600" b="1" dirty="0">
                  <a:latin typeface="UTM Avenida" panose="02040603050506020204" pitchFamily="18" charset="0"/>
                </a:rPr>
                <a:t> ở </a:t>
              </a:r>
              <a:r>
                <a:rPr lang="en-US" sz="3600" b="1" dirty="0" err="1">
                  <a:latin typeface="UTM Avenida" panose="02040603050506020204" pitchFamily="18" charset="0"/>
                </a:rPr>
                <a:t>đồng</a:t>
              </a:r>
              <a:r>
                <a:rPr lang="en-US" sz="3600" b="1" dirty="0">
                  <a:latin typeface="UTM Avenida" panose="02040603050506020204" pitchFamily="18" charset="0"/>
                </a:rPr>
                <a:t> </a:t>
              </a:r>
              <a:r>
                <a:rPr lang="en-US" sz="3600" b="1" dirty="0" err="1">
                  <a:latin typeface="UTM Avenida" panose="02040603050506020204" pitchFamily="18" charset="0"/>
                </a:rPr>
                <a:t>bằng</a:t>
              </a:r>
              <a:r>
                <a:rPr lang="en-US" sz="3600" b="1" dirty="0">
                  <a:latin typeface="UTM Avenida" panose="02040603050506020204" pitchFamily="18" charset="0"/>
                </a:rPr>
                <a:t> </a:t>
              </a:r>
              <a:r>
                <a:rPr lang="en-US" sz="3600" b="1" dirty="0" err="1">
                  <a:latin typeface="UTM Avenida" panose="02040603050506020204" pitchFamily="18" charset="0"/>
                </a:rPr>
                <a:t>Bắc</a:t>
              </a:r>
              <a:r>
                <a:rPr lang="en-US" sz="3600" b="1" dirty="0">
                  <a:latin typeface="UTM Avenida" panose="02040603050506020204" pitchFamily="18" charset="0"/>
                </a:rPr>
                <a:t> </a:t>
              </a:r>
              <a:r>
                <a:rPr lang="en-US" sz="3600" b="1" dirty="0" err="1">
                  <a:latin typeface="UTM Avenida" panose="02040603050506020204" pitchFamily="18" charset="0"/>
                </a:rPr>
                <a:t>Bộ</a:t>
              </a:r>
              <a:r>
                <a:rPr lang="en-US" sz="3600" b="1" dirty="0">
                  <a:latin typeface="UTM Avenida" panose="02040603050506020204" pitchFamily="18" charset="0"/>
                </a:rPr>
                <a:t> </a:t>
              </a:r>
              <a:r>
                <a:rPr lang="en-US" sz="3600" b="1" dirty="0" err="1">
                  <a:latin typeface="UTM Avenida" panose="02040603050506020204" pitchFamily="18" charset="0"/>
                </a:rPr>
                <a:t>đã</a:t>
              </a:r>
              <a:r>
                <a:rPr lang="en-US" sz="3600" b="1" dirty="0">
                  <a:latin typeface="UTM Avenida" panose="02040603050506020204" pitchFamily="18" charset="0"/>
                </a:rPr>
                <a:t> </a:t>
              </a:r>
              <a:r>
                <a:rPr lang="en-US" sz="3600" b="1" dirty="0" err="1">
                  <a:latin typeface="UTM Avenida" panose="02040603050506020204" pitchFamily="18" charset="0"/>
                </a:rPr>
                <a:t>có</a:t>
              </a:r>
              <a:r>
                <a:rPr lang="en-US" sz="3600" b="1" dirty="0">
                  <a:latin typeface="UTM Avenida" panose="02040603050506020204" pitchFamily="18" charset="0"/>
                </a:rPr>
                <a:t> </a:t>
              </a:r>
              <a:r>
                <a:rPr lang="en-US" sz="3600" b="1" dirty="0" err="1">
                  <a:latin typeface="UTM Avenida" panose="02040603050506020204" pitchFamily="18" charset="0"/>
                </a:rPr>
                <a:t>từ</a:t>
              </a:r>
              <a:r>
                <a:rPr lang="en-US" sz="3600" b="1" dirty="0">
                  <a:latin typeface="UTM Avenida" panose="02040603050506020204" pitchFamily="18" charset="0"/>
                </a:rPr>
                <a:t> </a:t>
              </a:r>
              <a:r>
                <a:rPr lang="en-US" sz="3600" b="1" dirty="0" err="1">
                  <a:latin typeface="UTM Avenida" panose="02040603050506020204" pitchFamily="18" charset="0"/>
                </a:rPr>
                <a:t>rất</a:t>
              </a:r>
              <a:r>
                <a:rPr lang="en-US" sz="3600" b="1" dirty="0">
                  <a:latin typeface="UTM Avenida" panose="02040603050506020204" pitchFamily="18" charset="0"/>
                </a:rPr>
                <a:t> </a:t>
              </a:r>
              <a:r>
                <a:rPr lang="en-US" sz="3600" b="1" dirty="0" err="1">
                  <a:latin typeface="UTM Avenida" panose="02040603050506020204" pitchFamily="18" charset="0"/>
                </a:rPr>
                <a:t>lâu</a:t>
              </a:r>
              <a:r>
                <a:rPr lang="en-US" sz="3600" b="1" dirty="0">
                  <a:latin typeface="UTM Avenida" panose="02040603050506020204" pitchFamily="18" charset="0"/>
                </a:rPr>
                <a:t>.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081839" y="3712538"/>
            <a:ext cx="9178344" cy="3203728"/>
            <a:chOff x="2081839" y="3712538"/>
            <a:chExt cx="9178344" cy="3203728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F0E8B362-B24D-4858-A962-41075E8F18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065" b="22198"/>
            <a:stretch/>
          </p:blipFill>
          <p:spPr>
            <a:xfrm>
              <a:off x="2081839" y="3712538"/>
              <a:ext cx="9178344" cy="3203728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3404651" y="4777301"/>
              <a:ext cx="695236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200" b="1" dirty="0" err="1">
                  <a:latin typeface="UTM Avenida" panose="02040603050506020204" pitchFamily="18" charset="0"/>
                </a:rPr>
                <a:t>Người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dân</a:t>
              </a:r>
              <a:r>
                <a:rPr lang="en-US" sz="3200" b="1" dirty="0">
                  <a:latin typeface="UTM Avenida" panose="02040603050506020204" pitchFamily="18" charset="0"/>
                </a:rPr>
                <a:t> ở </a:t>
              </a:r>
              <a:r>
                <a:rPr lang="en-US" sz="3200" b="1" dirty="0" err="1">
                  <a:latin typeface="UTM Avenida" panose="02040603050506020204" pitchFamily="18" charset="0"/>
                </a:rPr>
                <a:t>đồng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bằng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Bắc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Bộ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có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tới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hàng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trăm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nghề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thủ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công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khác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nhau</a:t>
              </a:r>
              <a:r>
                <a:rPr lang="en-US" sz="3200" b="1" dirty="0">
                  <a:latin typeface="UTM Avenida" panose="02040603050506020204" pitchFamily="18" charset="0"/>
                </a:rPr>
                <a:t>, </a:t>
              </a:r>
              <a:r>
                <a:rPr lang="en-US" sz="3200" b="1" dirty="0" err="1">
                  <a:latin typeface="UTM Avenida" panose="02040603050506020204" pitchFamily="18" charset="0"/>
                </a:rPr>
                <a:t>nhiều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nghề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đạt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đến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trình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độ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tinh</a:t>
              </a:r>
              <a:r>
                <a:rPr lang="en-US" sz="3200" b="1" dirty="0">
                  <a:latin typeface="UTM Avenida" panose="02040603050506020204" pitchFamily="18" charset="0"/>
                </a:rPr>
                <a:t> </a:t>
              </a:r>
              <a:r>
                <a:rPr lang="en-US" sz="3200" b="1" dirty="0" err="1">
                  <a:latin typeface="UTM Avenida" panose="02040603050506020204" pitchFamily="18" charset="0"/>
                </a:rPr>
                <a:t>xảo</a:t>
              </a:r>
              <a:endParaRPr lang="en-US" sz="3200" dirty="0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38" y="4386164"/>
            <a:ext cx="2762250" cy="19493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597" y="1872971"/>
            <a:ext cx="2619375" cy="17430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642281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297236" y="-342370"/>
            <a:ext cx="14110309" cy="745139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-159657" y="-1374705"/>
            <a:ext cx="10672352" cy="8483731"/>
            <a:chOff x="-128451" y="-1329033"/>
            <a:chExt cx="10672352" cy="848373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BBE79FD5-0029-4A00-9065-D6548500DD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8451" y="-1329033"/>
              <a:ext cx="10672352" cy="8483731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2945504" y="2540798"/>
              <a:ext cx="495752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en-US" sz="5400" b="1" dirty="0" err="1">
                  <a:solidFill>
                    <a:schemeClr val="tx2">
                      <a:lumMod val="50000"/>
                    </a:schemeClr>
                  </a:solidFill>
                  <a:latin typeface="UTM ViceroyJF" panose="020406030505060202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Khi</a:t>
              </a:r>
              <a:r>
                <a:rPr lang="en-US" altLang="en-US" sz="5400" b="1" dirty="0">
                  <a:solidFill>
                    <a:schemeClr val="tx2">
                      <a:lumMod val="50000"/>
                    </a:schemeClr>
                  </a:solidFill>
                  <a:latin typeface="UTM ViceroyJF" panose="020406030505060202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en-US" sz="5400" b="1" dirty="0" err="1">
                  <a:solidFill>
                    <a:schemeClr val="tx2">
                      <a:lumMod val="50000"/>
                    </a:schemeClr>
                  </a:solidFill>
                  <a:latin typeface="UTM ViceroyJF" panose="020406030505060202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nào</a:t>
              </a:r>
              <a:r>
                <a:rPr lang="en-US" altLang="en-US" sz="5400" b="1" dirty="0">
                  <a:solidFill>
                    <a:schemeClr val="tx2">
                      <a:lumMod val="50000"/>
                    </a:schemeClr>
                  </a:solidFill>
                  <a:latin typeface="UTM ViceroyJF" panose="020406030505060202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en-US" sz="5400" b="1" dirty="0" err="1">
                  <a:solidFill>
                    <a:schemeClr val="tx2">
                      <a:lumMod val="50000"/>
                    </a:schemeClr>
                  </a:solidFill>
                  <a:latin typeface="UTM ViceroyJF" panose="020406030505060202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một</a:t>
              </a:r>
              <a:r>
                <a:rPr lang="en-US" altLang="en-US" sz="5400" b="1" dirty="0">
                  <a:solidFill>
                    <a:schemeClr val="tx2">
                      <a:lumMod val="50000"/>
                    </a:schemeClr>
                  </a:solidFill>
                  <a:latin typeface="UTM ViceroyJF" panose="020406030505060202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en-US" sz="5400" b="1" dirty="0" err="1">
                  <a:solidFill>
                    <a:schemeClr val="tx2">
                      <a:lumMod val="50000"/>
                    </a:schemeClr>
                  </a:solidFill>
                  <a:latin typeface="UTM ViceroyJF" panose="020406030505060202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làng</a:t>
              </a:r>
              <a:r>
                <a:rPr lang="en-US" altLang="en-US" sz="5400" b="1" dirty="0">
                  <a:solidFill>
                    <a:schemeClr val="tx2">
                      <a:lumMod val="50000"/>
                    </a:schemeClr>
                  </a:solidFill>
                  <a:latin typeface="UTM ViceroyJF" panose="020406030505060202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en-US" sz="5400" b="1" dirty="0" err="1">
                  <a:solidFill>
                    <a:schemeClr val="tx2">
                      <a:lumMod val="50000"/>
                    </a:schemeClr>
                  </a:solidFill>
                  <a:latin typeface="UTM ViceroyJF" panose="020406030505060202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trở</a:t>
              </a:r>
              <a:r>
                <a:rPr lang="en-US" altLang="en-US" sz="5400" b="1" dirty="0">
                  <a:solidFill>
                    <a:schemeClr val="tx2">
                      <a:lumMod val="50000"/>
                    </a:schemeClr>
                  </a:solidFill>
                  <a:latin typeface="UTM ViceroyJF" panose="020406030505060202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en-US" sz="5400" b="1" dirty="0" err="1">
                  <a:solidFill>
                    <a:schemeClr val="tx2">
                      <a:lumMod val="50000"/>
                    </a:schemeClr>
                  </a:solidFill>
                  <a:latin typeface="UTM ViceroyJF" panose="020406030505060202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thành</a:t>
              </a:r>
              <a:r>
                <a:rPr lang="en-US" altLang="en-US" sz="5400" b="1" dirty="0">
                  <a:solidFill>
                    <a:schemeClr val="tx2">
                      <a:lumMod val="50000"/>
                    </a:schemeClr>
                  </a:solidFill>
                  <a:latin typeface="UTM ViceroyJF" panose="020406030505060202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en-US" sz="5400" b="1" dirty="0" err="1">
                  <a:solidFill>
                    <a:schemeClr val="tx2">
                      <a:lumMod val="50000"/>
                    </a:schemeClr>
                  </a:solidFill>
                  <a:latin typeface="UTM ViceroyJF" panose="020406030505060202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làng</a:t>
              </a:r>
              <a:r>
                <a:rPr lang="en-US" altLang="en-US" sz="5400" b="1" dirty="0">
                  <a:solidFill>
                    <a:schemeClr val="tx2">
                      <a:lumMod val="50000"/>
                    </a:schemeClr>
                  </a:solidFill>
                  <a:latin typeface="UTM ViceroyJF" panose="020406030505060202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en-US" sz="5400" b="1" dirty="0" err="1">
                  <a:solidFill>
                    <a:schemeClr val="tx2">
                      <a:lumMod val="50000"/>
                    </a:schemeClr>
                  </a:solidFill>
                  <a:latin typeface="UTM ViceroyJF" panose="020406030505060202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nghề</a:t>
              </a:r>
              <a:r>
                <a:rPr lang="en-US" altLang="en-US" sz="5400" b="1" dirty="0">
                  <a:solidFill>
                    <a:schemeClr val="tx2">
                      <a:lumMod val="50000"/>
                    </a:schemeClr>
                  </a:solidFill>
                  <a:latin typeface="UTM ViceroyJF" panose="020406030505060202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? 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49" y="897269"/>
            <a:ext cx="3094679" cy="2151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160" y="3925226"/>
            <a:ext cx="2790318" cy="19930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79473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310108" y="-218151"/>
            <a:ext cx="14110309" cy="7451396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644154" y="-188259"/>
            <a:ext cx="7910090" cy="6858000"/>
            <a:chOff x="3644154" y="-188259"/>
            <a:chExt cx="7910090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4688" r="9921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4154" y="-188259"/>
              <a:ext cx="7910090" cy="6858000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4618431" y="2230275"/>
              <a:ext cx="5346191" cy="25545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Những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nơi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nghề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thủ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triển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mạnh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gia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đình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làng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đều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tham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gia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sản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xuất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mặt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hàng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đó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thì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tạo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nên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làng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nghề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.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Mỗi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làng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nghề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thường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chuyên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làm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loại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hàng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thủ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dirty="0" err="1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altLang="en-US" sz="3200" b="1" dirty="0">
                  <a:solidFill>
                    <a:srgbClr val="003300"/>
                  </a:solidFill>
                  <a:latin typeface="UTM ViceroyJF" panose="02040603050506020204" pitchFamily="18" charset="0"/>
                  <a:cs typeface="Times New Roman" panose="02020603050405020304" pitchFamily="18" charset="0"/>
                </a:rPr>
                <a:t>.</a:t>
              </a:r>
              <a:endParaRPr lang="en-US" altLang="en-US" sz="2000" b="1" dirty="0">
                <a:solidFill>
                  <a:schemeClr val="accent2"/>
                </a:solidFill>
                <a:latin typeface="UTM ViceroyJF" panose="020406030505060202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400" y="1348365"/>
            <a:ext cx="2445398" cy="17310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400" y="4087905"/>
            <a:ext cx="2594551" cy="18036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78702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0EC6431-F692-4179-8166-E2B3FF27FB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83" r="63070"/>
          <a:stretch/>
        </p:blipFill>
        <p:spPr>
          <a:xfrm>
            <a:off x="0" y="5334000"/>
            <a:ext cx="14290766" cy="1524000"/>
          </a:xfrm>
          <a:prstGeom prst="rect">
            <a:avLst/>
          </a:prstGeom>
        </p:spPr>
      </p:pic>
      <p:graphicFrame>
        <p:nvGraphicFramePr>
          <p:cNvPr id="13" name="Group 8"/>
          <p:cNvGraphicFramePr>
            <a:graphicFrameLocks noGrp="1"/>
          </p:cNvGraphicFramePr>
          <p:nvPr/>
        </p:nvGraphicFramePr>
        <p:xfrm>
          <a:off x="1013012" y="321373"/>
          <a:ext cx="10165976" cy="5079072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5082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2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2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UTM ViceroyJF" panose="02040603050506020204" pitchFamily="18" charset="0"/>
                        </a:rPr>
                        <a:t>Tên</a:t>
                      </a:r>
                      <a:r>
                        <a:rPr kumimoji="0" lang="en-US" sz="600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UTM ViceroyJF" panose="02040603050506020204" pitchFamily="18" charset="0"/>
                        </a:rPr>
                        <a:t> </a:t>
                      </a:r>
                      <a:r>
                        <a:rPr kumimoji="0" lang="en-US" sz="60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UTM ViceroyJF" panose="02040603050506020204" pitchFamily="18" charset="0"/>
                        </a:rPr>
                        <a:t>làng</a:t>
                      </a:r>
                      <a:r>
                        <a:rPr kumimoji="0" lang="en-US" sz="600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UTM ViceroyJF" panose="02040603050506020204" pitchFamily="18" charset="0"/>
                        </a:rPr>
                        <a:t> </a:t>
                      </a:r>
                      <a:r>
                        <a:rPr kumimoji="0" lang="en-US" sz="60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UTM ViceroyJF" panose="02040603050506020204" pitchFamily="18" charset="0"/>
                        </a:rPr>
                        <a:t>nghề</a:t>
                      </a:r>
                      <a:endParaRPr kumimoji="0" lang="en-US" sz="6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UTM ViceroyJF" panose="02040603050506020204" pitchFamily="18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60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UTM ViceroyJF" panose="02040603050506020204" pitchFamily="18" charset="0"/>
                        </a:rPr>
                        <a:t>Sản</a:t>
                      </a:r>
                      <a:r>
                        <a:rPr kumimoji="0" lang="en-US" sz="600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UTM ViceroyJF" panose="02040603050506020204" pitchFamily="18" charset="0"/>
                        </a:rPr>
                        <a:t> </a:t>
                      </a:r>
                      <a:r>
                        <a:rPr kumimoji="0" lang="en-US" sz="60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UTM ViceroyJF" panose="02040603050506020204" pitchFamily="18" charset="0"/>
                        </a:rPr>
                        <a:t>phẩm</a:t>
                      </a:r>
                      <a:r>
                        <a:rPr kumimoji="0" lang="en-US" sz="600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UTM ViceroyJF" panose="02040603050506020204" pitchFamily="18" charset="0"/>
                        </a:rPr>
                        <a:t> </a:t>
                      </a:r>
                      <a:r>
                        <a:rPr kumimoji="0" lang="en-US" sz="60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UTM ViceroyJF" panose="02040603050506020204" pitchFamily="18" charset="0"/>
                        </a:rPr>
                        <a:t>nổi</a:t>
                      </a:r>
                      <a:r>
                        <a:rPr kumimoji="0" lang="en-US" sz="600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UTM ViceroyJF" panose="02040603050506020204" pitchFamily="18" charset="0"/>
                        </a:rPr>
                        <a:t> </a:t>
                      </a:r>
                      <a:r>
                        <a:rPr kumimoji="0" lang="en-US" sz="60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UTM ViceroyJF" panose="02040603050506020204" pitchFamily="18" charset="0"/>
                        </a:rPr>
                        <a:t>tiếng</a:t>
                      </a:r>
                      <a:endParaRPr kumimoji="0" lang="en-US" sz="60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UTM ViceroyJF" panose="02040603050506020204" pitchFamily="18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2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Vạn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phúc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Tây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Lụa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2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Bát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Tràng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Gốm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sứ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2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Kim </a:t>
                      </a:r>
                      <a:r>
                        <a:rPr kumimoji="0" lang="en-US" sz="32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sơn</a:t>
                      </a:r>
                      <a:r>
                        <a:rPr kumimoji="0" lang="en-US" sz="32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kumimoji="0" lang="en-US" sz="32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Ninh</a:t>
                      </a:r>
                      <a:r>
                        <a:rPr kumimoji="0" lang="en-US" sz="32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Bình</a:t>
                      </a:r>
                      <a:r>
                        <a:rPr kumimoji="0" lang="en-US" sz="32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sz="3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32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Chiếu</a:t>
                      </a:r>
                      <a:r>
                        <a:rPr kumimoji="0" lang="en-US" sz="32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cói</a:t>
                      </a:r>
                      <a:endParaRPr kumimoji="0" lang="en-US" sz="3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2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kumimoji="0" lang="en-US" sz="3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Sâm</a:t>
                      </a:r>
                      <a:r>
                        <a:rPr kumimoji="0" lang="en-US" sz="3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kumimoji="0" lang="en-US" sz="32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kumimoji="0" lang="en-US" sz="3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Bình</a:t>
                      </a:r>
                      <a:r>
                        <a:rPr kumimoji="0" lang="en-US" sz="3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sz="3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- </a:t>
                      </a:r>
                      <a:r>
                        <a:rPr kumimoji="0" lang="en-US" sz="32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Chạm</a:t>
                      </a:r>
                      <a:r>
                        <a:rPr kumimoji="0" lang="en-US" sz="32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bạc</a:t>
                      </a:r>
                      <a:endParaRPr kumimoji="0" lang="en-US" sz="3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2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Kị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Bắc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Ninh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gỗ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2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Chàng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Sơn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nhà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gỗ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gỗ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27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Chuyên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Mĩ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Tây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cũ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Khảm</a:t>
                      </a:r>
                      <a:r>
                        <a:rPr kumimoji="0" lang="en-US" sz="320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320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trai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1920" marR="12192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78750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92E84E7-E2D5-44FB-9B9B-A9F9544BCB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2" y="-503315"/>
            <a:ext cx="12398025" cy="753585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642678" y="2237592"/>
            <a:ext cx="711266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4000" b="1" kern="0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Một</a:t>
            </a:r>
            <a:r>
              <a:rPr lang="en-US" sz="4000" b="1" kern="0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sz="4000" b="1" kern="0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số</a:t>
            </a:r>
            <a:r>
              <a:rPr lang="en-US" sz="4000" b="1" kern="0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sz="4000" b="1" kern="0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nghề</a:t>
            </a:r>
            <a:r>
              <a:rPr lang="en-US" sz="4000" b="1" kern="0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sz="4000" b="1" kern="0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thủ</a:t>
            </a:r>
            <a:r>
              <a:rPr lang="en-US" sz="4000" b="1" kern="0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sz="4000" b="1" kern="0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công</a:t>
            </a:r>
            <a:r>
              <a:rPr lang="en-US" sz="4000" b="1" kern="0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sz="4000" b="1" kern="0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khác</a:t>
            </a:r>
            <a:r>
              <a:rPr lang="en-US" sz="4000" b="1" kern="0" dirty="0">
                <a:solidFill>
                  <a:schemeClr val="accent2"/>
                </a:solidFill>
                <a:latin typeface="UTM ViceroyJF" panose="02040603050506020204" pitchFamily="18" charset="0"/>
              </a:rPr>
              <a:t> ở 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4000" b="1" kern="0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đồng</a:t>
            </a:r>
            <a:r>
              <a:rPr lang="en-US" sz="4000" b="1" kern="0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sz="4000" b="1" kern="0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bằng</a:t>
            </a:r>
            <a:r>
              <a:rPr lang="en-US" sz="4000" b="1" kern="0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sz="4000" b="1" kern="0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Bắc</a:t>
            </a:r>
            <a:r>
              <a:rPr lang="en-US" sz="4000" b="1" kern="0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sz="4000" b="1" kern="0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Bộ</a:t>
            </a:r>
            <a:r>
              <a:rPr lang="en-US" sz="4000" b="1" kern="0" dirty="0">
                <a:solidFill>
                  <a:schemeClr val="accent2"/>
                </a:solidFill>
                <a:latin typeface="UTM ViceroyJF" panose="02040603050506020204" pitchFamily="18" charset="0"/>
              </a:rPr>
              <a:t>: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400" kern="0" dirty="0">
                <a:latin typeface="Times New Roman" pitchFamily="18" charset="0"/>
              </a:rPr>
              <a:t>- </a:t>
            </a:r>
            <a:r>
              <a:rPr lang="en-US" sz="2400" kern="0" dirty="0" err="1">
                <a:latin typeface="Times New Roman" pitchFamily="18" charset="0"/>
              </a:rPr>
              <a:t>Làm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mứt</a:t>
            </a:r>
            <a:r>
              <a:rPr lang="en-US" sz="2400" kern="0" dirty="0">
                <a:latin typeface="Times New Roman" pitchFamily="18" charset="0"/>
              </a:rPr>
              <a:t>, </a:t>
            </a:r>
            <a:r>
              <a:rPr lang="en-US" sz="2400" kern="0" dirty="0" err="1">
                <a:latin typeface="Times New Roman" pitchFamily="18" charset="0"/>
              </a:rPr>
              <a:t>bánh</a:t>
            </a:r>
            <a:r>
              <a:rPr lang="en-US" sz="2400" kern="0" dirty="0">
                <a:latin typeface="Times New Roman" pitchFamily="18" charset="0"/>
              </a:rPr>
              <a:t>, </a:t>
            </a:r>
            <a:r>
              <a:rPr lang="en-US" sz="2400" kern="0" dirty="0" err="1">
                <a:latin typeface="Times New Roman" pitchFamily="18" charset="0"/>
              </a:rPr>
              <a:t>kẹo</a:t>
            </a:r>
            <a:r>
              <a:rPr lang="en-US" sz="2400" kern="0" dirty="0">
                <a:latin typeface="Times New Roman" pitchFamily="18" charset="0"/>
              </a:rPr>
              <a:t> (</a:t>
            </a:r>
            <a:r>
              <a:rPr lang="en-US" sz="2400" kern="0" dirty="0" err="1">
                <a:latin typeface="Times New Roman" pitchFamily="18" charset="0"/>
              </a:rPr>
              <a:t>Xuân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Đỉnh-Từ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Liêm-Hà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Nội</a:t>
            </a:r>
            <a:r>
              <a:rPr lang="en-US" sz="2400" kern="0" dirty="0">
                <a:latin typeface="Times New Roman" pitchFamily="18" charset="0"/>
              </a:rPr>
              <a:t>)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400" kern="0" dirty="0">
                <a:latin typeface="Times New Roman" pitchFamily="18" charset="0"/>
              </a:rPr>
              <a:t>- </a:t>
            </a:r>
            <a:r>
              <a:rPr lang="en-US" sz="2400" kern="0" dirty="0" err="1">
                <a:latin typeface="Times New Roman" pitchFamily="18" charset="0"/>
              </a:rPr>
              <a:t>Làm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tóc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giả</a:t>
            </a:r>
            <a:r>
              <a:rPr lang="en-US" sz="2400" kern="0" dirty="0">
                <a:latin typeface="Times New Roman" pitchFamily="18" charset="0"/>
              </a:rPr>
              <a:t> (</a:t>
            </a:r>
            <a:r>
              <a:rPr lang="en-US" sz="2400" kern="0" dirty="0" err="1">
                <a:latin typeface="Times New Roman" pitchFamily="18" charset="0"/>
              </a:rPr>
              <a:t>Triều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Khúc</a:t>
            </a:r>
            <a:r>
              <a:rPr lang="en-US" sz="2400" kern="0" dirty="0">
                <a:latin typeface="Times New Roman" pitchFamily="18" charset="0"/>
              </a:rPr>
              <a:t>- </a:t>
            </a:r>
            <a:r>
              <a:rPr lang="en-US" sz="2400" kern="0" dirty="0" err="1">
                <a:latin typeface="Times New Roman" pitchFamily="18" charset="0"/>
              </a:rPr>
              <a:t>Thanh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Trì-Hà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Nội</a:t>
            </a:r>
            <a:r>
              <a:rPr lang="en-US" sz="2400" kern="0" dirty="0">
                <a:latin typeface="Times New Roman" pitchFamily="18" charset="0"/>
              </a:rPr>
              <a:t>)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400" kern="0" dirty="0">
                <a:latin typeface="Times New Roman" pitchFamily="18" charset="0"/>
              </a:rPr>
              <a:t>- </a:t>
            </a:r>
            <a:r>
              <a:rPr lang="en-US" sz="2400" kern="0" dirty="0" err="1">
                <a:latin typeface="Times New Roman" pitchFamily="18" charset="0"/>
              </a:rPr>
              <a:t>Dệt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len</a:t>
            </a:r>
            <a:r>
              <a:rPr lang="en-US" sz="2400" kern="0" dirty="0">
                <a:latin typeface="Times New Roman" pitchFamily="18" charset="0"/>
              </a:rPr>
              <a:t> (La </a:t>
            </a:r>
            <a:r>
              <a:rPr lang="en-US" sz="2400" kern="0" dirty="0" err="1">
                <a:latin typeface="Times New Roman" pitchFamily="18" charset="0"/>
              </a:rPr>
              <a:t>Phù-Hà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Tây</a:t>
            </a:r>
            <a:r>
              <a:rPr lang="en-US" sz="2400" kern="0" dirty="0">
                <a:latin typeface="Times New Roman" pitchFamily="18" charset="0"/>
              </a:rPr>
              <a:t>)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400" kern="0" dirty="0">
                <a:latin typeface="Times New Roman" pitchFamily="18" charset="0"/>
              </a:rPr>
              <a:t>- </a:t>
            </a:r>
            <a:r>
              <a:rPr lang="en-US" sz="2400" kern="0" dirty="0" err="1">
                <a:latin typeface="Times New Roman" pitchFamily="18" charset="0"/>
              </a:rPr>
              <a:t>Mây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tre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đan</a:t>
            </a:r>
            <a:r>
              <a:rPr lang="en-US" sz="2400" kern="0" dirty="0">
                <a:latin typeface="Times New Roman" pitchFamily="18" charset="0"/>
              </a:rPr>
              <a:t> (</a:t>
            </a:r>
            <a:r>
              <a:rPr lang="en-US" sz="2400" kern="0" dirty="0" err="1">
                <a:latin typeface="Times New Roman" pitchFamily="18" charset="0"/>
              </a:rPr>
              <a:t>Trường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Thịnh-Hà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Tây</a:t>
            </a:r>
            <a:r>
              <a:rPr lang="en-US" sz="2400" kern="0" dirty="0">
                <a:latin typeface="Times New Roman" pitchFamily="18" charset="0"/>
              </a:rPr>
              <a:t>)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400" kern="0" dirty="0">
                <a:latin typeface="Times New Roman" pitchFamily="18" charset="0"/>
              </a:rPr>
              <a:t>- </a:t>
            </a:r>
            <a:r>
              <a:rPr lang="en-US" sz="2400" kern="0" dirty="0" err="1">
                <a:latin typeface="Times New Roman" pitchFamily="18" charset="0"/>
              </a:rPr>
              <a:t>Đúc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đồng</a:t>
            </a:r>
            <a:r>
              <a:rPr lang="en-US" sz="2400" kern="0" dirty="0">
                <a:latin typeface="Times New Roman" pitchFamily="18" charset="0"/>
              </a:rPr>
              <a:t> (</a:t>
            </a:r>
            <a:r>
              <a:rPr lang="en-US" sz="2400" kern="0" dirty="0" err="1">
                <a:latin typeface="Times New Roman" pitchFamily="18" charset="0"/>
              </a:rPr>
              <a:t>Ngũ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Xã</a:t>
            </a:r>
            <a:r>
              <a:rPr lang="en-US" sz="2400" kern="0" dirty="0">
                <a:latin typeface="Times New Roman" pitchFamily="18" charset="0"/>
              </a:rPr>
              <a:t>-Ba </a:t>
            </a:r>
            <a:r>
              <a:rPr lang="en-US" sz="2400" kern="0" dirty="0" err="1">
                <a:latin typeface="Times New Roman" pitchFamily="18" charset="0"/>
              </a:rPr>
              <a:t>Đình-Hà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Nội</a:t>
            </a:r>
            <a:r>
              <a:rPr lang="en-US" sz="2400" kern="0" dirty="0">
                <a:latin typeface="Times New Roman" pitchFamily="18" charset="0"/>
              </a:rPr>
              <a:t>)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400" kern="0" dirty="0">
                <a:latin typeface="Times New Roman" pitchFamily="18" charset="0"/>
              </a:rPr>
              <a:t>- </a:t>
            </a:r>
            <a:r>
              <a:rPr lang="en-US" sz="2400" kern="0" dirty="0" err="1">
                <a:latin typeface="Times New Roman" pitchFamily="18" charset="0"/>
              </a:rPr>
              <a:t>Làm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tranh</a:t>
            </a:r>
            <a:r>
              <a:rPr lang="en-US" sz="2400" kern="0" dirty="0">
                <a:latin typeface="Times New Roman" pitchFamily="18" charset="0"/>
              </a:rPr>
              <a:t> (</a:t>
            </a:r>
            <a:r>
              <a:rPr lang="en-US" sz="2400" kern="0" dirty="0" err="1">
                <a:latin typeface="Times New Roman" pitchFamily="18" charset="0"/>
              </a:rPr>
              <a:t>Đông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Hồ-Bắc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Ninh</a:t>
            </a:r>
            <a:r>
              <a:rPr lang="en-US" sz="2400" kern="0" dirty="0">
                <a:latin typeface="Times New Roman" pitchFamily="18" charset="0"/>
              </a:rPr>
              <a:t>)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400" kern="0" dirty="0">
                <a:latin typeface="Times New Roman" pitchFamily="18" charset="0"/>
              </a:rPr>
              <a:t>- </a:t>
            </a:r>
            <a:r>
              <a:rPr lang="en-US" sz="2400" kern="0" dirty="0" err="1">
                <a:latin typeface="Times New Roman" pitchFamily="18" charset="0"/>
              </a:rPr>
              <a:t>Làm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nón</a:t>
            </a:r>
            <a:r>
              <a:rPr lang="en-US" sz="2400" kern="0" dirty="0">
                <a:latin typeface="Times New Roman" pitchFamily="18" charset="0"/>
              </a:rPr>
              <a:t> (</a:t>
            </a:r>
            <a:r>
              <a:rPr lang="en-US" sz="2400" kern="0" dirty="0" err="1">
                <a:latin typeface="Times New Roman" pitchFamily="18" charset="0"/>
              </a:rPr>
              <a:t>Hà</a:t>
            </a:r>
            <a:r>
              <a:rPr lang="en-US" sz="2400" kern="0" dirty="0">
                <a:latin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</a:rPr>
              <a:t>Tây</a:t>
            </a:r>
            <a:r>
              <a:rPr lang="en-US" sz="2400" kern="0" dirty="0">
                <a:latin typeface="Times New Roman" pitchFamily="18" charset="0"/>
              </a:rPr>
              <a:t>)…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008" y="4491412"/>
            <a:ext cx="2521131" cy="20784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24" y="413772"/>
            <a:ext cx="2455459" cy="16339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55769" y1="21786" x2="56923" y2="27143"/>
                        <a14:foregroundMark x1="60385" y1="37500" x2="60385" y2="39643"/>
                        <a14:foregroundMark x1="67692" y1="47857" x2="70385" y2="703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9025" y="-174539"/>
            <a:ext cx="2767411" cy="22223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6" y="4428310"/>
            <a:ext cx="2804919" cy="2604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0160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322497" y="-203742"/>
            <a:ext cx="14110309" cy="7451396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82880" y="-117566"/>
            <a:ext cx="7733668" cy="8222870"/>
            <a:chOff x="182880" y="-117566"/>
            <a:chExt cx="7733668" cy="822287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833D0F3C-9AB8-4093-8620-5AFA294236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61" t="3509" r="63525" b="47491"/>
            <a:stretch/>
          </p:blipFill>
          <p:spPr>
            <a:xfrm>
              <a:off x="182880" y="-117566"/>
              <a:ext cx="7733668" cy="822287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9049" y="2428442"/>
              <a:ext cx="4846320" cy="317427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</p:grpSp>
      <p:sp>
        <p:nvSpPr>
          <p:cNvPr id="8" name="Rectangle 7"/>
          <p:cNvSpPr/>
          <p:nvPr/>
        </p:nvSpPr>
        <p:spPr>
          <a:xfrm>
            <a:off x="1212565" y="886097"/>
            <a:ext cx="1024356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n-US" sz="44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nghề</a:t>
            </a:r>
            <a:r>
              <a:rPr lang="en-US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926584" y="2263621"/>
            <a:ext cx="4690137" cy="3730301"/>
            <a:chOff x="6926584" y="2263621"/>
            <a:chExt cx="4690137" cy="3730301"/>
          </a:xfrm>
        </p:grpSpPr>
        <p:pic>
          <p:nvPicPr>
            <p:cNvPr id="11" name="图片 1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26584" y="2263621"/>
              <a:ext cx="4690137" cy="3730301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7570727" y="3024373"/>
              <a:ext cx="3644339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4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altLang="en-US" sz="4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những</a:t>
              </a:r>
              <a:r>
                <a:rPr lang="en-US" altLang="en-US" sz="4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altLang="en-US" sz="4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en-US" altLang="en-US" sz="4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nghề</a:t>
              </a:r>
              <a:r>
                <a:rPr lang="en-US" altLang="en-US" sz="4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thủ</a:t>
              </a:r>
              <a:r>
                <a:rPr lang="en-US" altLang="en-US" sz="4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altLang="en-US" sz="4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0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giỏi</a:t>
              </a:r>
              <a:r>
                <a:rPr lang="en-US" altLang="en-US" sz="4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732" r="93528">
                        <a14:foregroundMark x1="39562" y1="35692" x2="38013" y2="39923"/>
                        <a14:foregroundMark x1="47037" y1="37615" x2="49772" y2="43923"/>
                        <a14:foregroundMark x1="47767" y1="35000" x2="47402" y2="35308"/>
                        <a14:foregroundMark x1="47037" y1="35308" x2="45488" y2="38923"/>
                        <a14:foregroundMark x1="39562" y1="31385" x2="39198" y2="38000"/>
                        <a14:foregroundMark x1="34093" y1="34308" x2="35278" y2="39615"/>
                        <a14:foregroundMark x1="50501" y1="35692" x2="45032" y2="42231"/>
                        <a14:foregroundMark x1="48952" y1="35692" x2="52051" y2="38000"/>
                        <a14:foregroundMark x1="35278" y1="36615" x2="36463" y2="40308"/>
                        <a14:foregroundMark x1="41112" y1="33692" x2="37648" y2="38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993" y="4741687"/>
            <a:ext cx="1888970" cy="187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269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3FC905A-C690-4AA8-9F0D-458A5DE36D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48"/>
          <a:stretch/>
        </p:blipFill>
        <p:spPr>
          <a:xfrm rot="10800000">
            <a:off x="0" y="0"/>
            <a:ext cx="3178108" cy="42898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E66D804-8953-4896-8A42-F22B8F5139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48"/>
          <a:stretch/>
        </p:blipFill>
        <p:spPr>
          <a:xfrm rot="10800000" flipH="1">
            <a:off x="8976868" y="0"/>
            <a:ext cx="3227463" cy="36986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FC905A-C690-4AA8-9F0D-458A5DE36D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48"/>
          <a:stretch/>
        </p:blipFill>
        <p:spPr>
          <a:xfrm>
            <a:off x="8976868" y="2568102"/>
            <a:ext cx="3178108" cy="42898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E66D804-8953-4896-8A42-F22B8F5139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48"/>
          <a:stretch/>
        </p:blipFill>
        <p:spPr>
          <a:xfrm flipH="1">
            <a:off x="0" y="3143159"/>
            <a:ext cx="3227463" cy="3698632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405308" y="1189186"/>
            <a:ext cx="11393715" cy="5360649"/>
          </a:xfrm>
          <a:prstGeom prst="roundRect">
            <a:avLst/>
          </a:prstGeom>
          <a:solidFill>
            <a:schemeClr val="accent1">
              <a:lumMod val="50000"/>
              <a:alpha val="23000"/>
            </a:schemeClr>
          </a:solidFill>
          <a:ln w="28575">
            <a:solidFill>
              <a:srgbClr val="002060"/>
            </a:solidFill>
            <a:prstDash val="lgDashDotDot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</a:pPr>
            <a:r>
              <a:rPr lang="nl-NL" sz="28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Kiến thức</a:t>
            </a:r>
            <a:endParaRPr lang="en-US" sz="2800" b="1" i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nl-NL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Biết đồng bằng Bắc Bộ có hàng trăm nghề thủ công truyền thống: dệt lụa, sản xuất đồ gốm, chiếu cói, chạm bạc, đồ gỗ,…</a:t>
            </a:r>
            <a:endParaRPr lang="en-US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nl-NL" sz="28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Kĩ năng</a:t>
            </a:r>
            <a:endParaRPr lang="en-US" sz="2800" b="1" i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nl-NL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Dựa vào ảnh mô tả về cảnh chợ phiên, qui trình sản xuất đồ gốm.</a:t>
            </a:r>
            <a:endParaRPr lang="en-US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nl-NL" sz="28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Phẩm chất</a:t>
            </a:r>
            <a:endParaRPr lang="en-US" sz="2800" b="1" i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nl-NL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HS có ý thức giữ gìn truyền thống, bản sắc dân tộc.</a:t>
            </a:r>
          </a:p>
          <a:p>
            <a:pPr algn="just">
              <a:spcAft>
                <a:spcPts val="0"/>
              </a:spcAft>
            </a:pPr>
            <a:r>
              <a:rPr lang="nl-NL" sz="2800" b="1" i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Năng lực</a:t>
            </a:r>
            <a:endParaRPr lang="en-US" sz="2800" i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nl-NL" sz="28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NL tự chủ, NL giải quyết vấn đề, NL ngôn ngữ, NL thẩm mĩ</a:t>
            </a:r>
            <a:endParaRPr lang="en-US" sz="28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310376" y="-257364"/>
            <a:ext cx="558358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UTM Avenida" panose="02040603050506020204" pitchFamily="18" charset="0"/>
              </a:rPr>
              <a:t>Yêu</a:t>
            </a:r>
            <a:r>
              <a:rPr lang="en-US" sz="88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UTM Avenida" panose="02040603050506020204" pitchFamily="18" charset="0"/>
              </a:rPr>
              <a:t> </a:t>
            </a:r>
            <a:r>
              <a:rPr lang="en-US" sz="8800" b="1" cap="none" spc="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UTM Avenida" panose="02040603050506020204" pitchFamily="18" charset="0"/>
              </a:rPr>
              <a:t>cầu</a:t>
            </a:r>
            <a:r>
              <a:rPr lang="en-US" sz="88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UTM Avenida" panose="02040603050506020204" pitchFamily="18" charset="0"/>
              </a:rPr>
              <a:t> </a:t>
            </a:r>
            <a:r>
              <a:rPr lang="en-US" sz="8800" b="1" cap="none" spc="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UTM Avenida" panose="02040603050506020204" pitchFamily="18" charset="0"/>
              </a:rPr>
              <a:t>cần</a:t>
            </a:r>
            <a:r>
              <a:rPr lang="en-US" sz="88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UTM Avenida" panose="02040603050506020204" pitchFamily="18" charset="0"/>
              </a:rPr>
              <a:t> </a:t>
            </a:r>
            <a:r>
              <a:rPr lang="en-US" sz="8800" b="1" cap="none" spc="0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UTM Avenida" panose="02040603050506020204" pitchFamily="18" charset="0"/>
              </a:rPr>
              <a:t>đạt</a:t>
            </a:r>
            <a:endParaRPr lang="en-US" sz="88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UTM Avenida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567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382677" y="-267670"/>
            <a:ext cx="14110309" cy="7451396"/>
          </a:xfrm>
          <a:prstGeom prst="rect">
            <a:avLst/>
          </a:prstGeom>
        </p:spPr>
      </p:pic>
      <p:grpSp>
        <p:nvGrpSpPr>
          <p:cNvPr id="7" name="Group 1261">
            <a:extLst>
              <a:ext uri="{FF2B5EF4-FFF2-40B4-BE49-F238E27FC236}">
                <a16:creationId xmlns:a16="http://schemas.microsoft.com/office/drawing/2014/main" id="{5D48F09F-A0A6-4CEE-B04F-AD39DD46981B}"/>
              </a:ext>
            </a:extLst>
          </p:cNvPr>
          <p:cNvGrpSpPr/>
          <p:nvPr/>
        </p:nvGrpSpPr>
        <p:grpSpPr>
          <a:xfrm>
            <a:off x="8003409" y="1687398"/>
            <a:ext cx="467620" cy="422875"/>
            <a:chOff x="0" y="0"/>
            <a:chExt cx="935237" cy="845748"/>
          </a:xfrm>
        </p:grpSpPr>
        <p:sp>
          <p:nvSpPr>
            <p:cNvPr id="8" name="Shape 1259">
              <a:extLst>
                <a:ext uri="{FF2B5EF4-FFF2-40B4-BE49-F238E27FC236}">
                  <a16:creationId xmlns:a16="http://schemas.microsoft.com/office/drawing/2014/main" id="{8597B890-B3A8-4945-AD88-AEDEC89464F1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Shape 1260">
              <a:extLst>
                <a:ext uri="{FF2B5EF4-FFF2-40B4-BE49-F238E27FC236}">
                  <a16:creationId xmlns:a16="http://schemas.microsoft.com/office/drawing/2014/main" id="{221FEE2F-FBE7-4113-B97B-617AAF5AFFBF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147870" y="911746"/>
            <a:ext cx="9772679" cy="1200329"/>
            <a:chOff x="1147870" y="911746"/>
            <a:chExt cx="9772679" cy="1200329"/>
          </a:xfrm>
        </p:grpSpPr>
        <p:pic>
          <p:nvPicPr>
            <p:cNvPr id="17" name="图片 4">
              <a:extLst>
                <a:ext uri="{FF2B5EF4-FFF2-40B4-BE49-F238E27FC236}">
                  <a16:creationId xmlns:a16="http://schemas.microsoft.com/office/drawing/2014/main" id="{384D7260-6F97-4F2A-AD1E-C563B20AE5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24" t="46666" r="39180" b="7334"/>
            <a:stretch/>
          </p:blipFill>
          <p:spPr>
            <a:xfrm>
              <a:off x="1147870" y="976827"/>
              <a:ext cx="878379" cy="993576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2186693" y="911746"/>
              <a:ext cx="87338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Một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số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sản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phẩm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của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các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làng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nghề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ở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Đồng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Bằng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Bắc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Bộ</a:t>
              </a:r>
              <a:endParaRPr lang="en-US" sz="3600" b="1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059" y="2469303"/>
            <a:ext cx="2839038" cy="25945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215" y="2486733"/>
            <a:ext cx="2730137" cy="259513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1" name="Rectangle 20"/>
          <p:cNvSpPr/>
          <p:nvPr/>
        </p:nvSpPr>
        <p:spPr>
          <a:xfrm>
            <a:off x="3542650" y="5196907"/>
            <a:ext cx="482696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en-US" altLang="en-US" sz="6600" b="1" dirty="0" err="1">
                <a:solidFill>
                  <a:schemeClr val="accent6">
                    <a:lumMod val="50000"/>
                  </a:schemeClr>
                </a:solidFill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Lụa</a:t>
            </a:r>
            <a:r>
              <a:rPr lang="en-US" altLang="en-US" sz="6600" b="1" dirty="0">
                <a:solidFill>
                  <a:schemeClr val="accent6">
                    <a:lumMod val="50000"/>
                  </a:schemeClr>
                </a:solidFill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6600" b="1" dirty="0" err="1">
                <a:solidFill>
                  <a:schemeClr val="accent6">
                    <a:lumMod val="50000"/>
                  </a:schemeClr>
                </a:solidFill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Vạn</a:t>
            </a:r>
            <a:r>
              <a:rPr lang="en-US" altLang="en-US" sz="6600" b="1" dirty="0">
                <a:solidFill>
                  <a:schemeClr val="accent6">
                    <a:lumMod val="50000"/>
                  </a:schemeClr>
                </a:solidFill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6600" b="1" dirty="0" err="1">
                <a:solidFill>
                  <a:schemeClr val="accent6">
                    <a:lumMod val="50000"/>
                  </a:schemeClr>
                </a:solidFill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Phúc</a:t>
            </a:r>
            <a:endParaRPr lang="en-US" altLang="en-US" sz="6600" b="1" dirty="0">
              <a:solidFill>
                <a:schemeClr val="accent6">
                  <a:lumMod val="50000"/>
                </a:schemeClr>
              </a:solidFill>
              <a:latin typeface="UTM ViceroyJF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409" y="2486733"/>
            <a:ext cx="2825700" cy="259513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3876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382678" y="-311212"/>
            <a:ext cx="14110309" cy="7451396"/>
          </a:xfrm>
          <a:prstGeom prst="rect">
            <a:avLst/>
          </a:prstGeom>
        </p:spPr>
      </p:pic>
      <p:grpSp>
        <p:nvGrpSpPr>
          <p:cNvPr id="7" name="Group 1261">
            <a:extLst>
              <a:ext uri="{FF2B5EF4-FFF2-40B4-BE49-F238E27FC236}">
                <a16:creationId xmlns:a16="http://schemas.microsoft.com/office/drawing/2014/main" id="{5D48F09F-A0A6-4CEE-B04F-AD39DD46981B}"/>
              </a:ext>
            </a:extLst>
          </p:cNvPr>
          <p:cNvGrpSpPr/>
          <p:nvPr/>
        </p:nvGrpSpPr>
        <p:grpSpPr>
          <a:xfrm>
            <a:off x="8003409" y="1687398"/>
            <a:ext cx="467620" cy="422875"/>
            <a:chOff x="0" y="0"/>
            <a:chExt cx="935237" cy="845748"/>
          </a:xfrm>
        </p:grpSpPr>
        <p:sp>
          <p:nvSpPr>
            <p:cNvPr id="8" name="Shape 1259">
              <a:extLst>
                <a:ext uri="{FF2B5EF4-FFF2-40B4-BE49-F238E27FC236}">
                  <a16:creationId xmlns:a16="http://schemas.microsoft.com/office/drawing/2014/main" id="{8597B890-B3A8-4945-AD88-AEDEC89464F1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Shape 1260">
              <a:extLst>
                <a:ext uri="{FF2B5EF4-FFF2-40B4-BE49-F238E27FC236}">
                  <a16:creationId xmlns:a16="http://schemas.microsoft.com/office/drawing/2014/main" id="{221FEE2F-FBE7-4113-B97B-617AAF5AFFBF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1" name="Rectangle 20"/>
          <p:cNvSpPr/>
          <p:nvPr/>
        </p:nvSpPr>
        <p:spPr>
          <a:xfrm>
            <a:off x="3551248" y="5232978"/>
            <a:ext cx="493596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6600" b="1" dirty="0" err="1">
                <a:solidFill>
                  <a:srgbClr val="F79646">
                    <a:lumMod val="50000"/>
                  </a:srgbClr>
                </a:solidFill>
                <a:latin typeface="UTM Avenida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Đồ</a:t>
            </a:r>
            <a:r>
              <a:rPr lang="en-US" altLang="en-US" sz="6600" b="1" dirty="0">
                <a:solidFill>
                  <a:srgbClr val="F79646">
                    <a:lumMod val="50000"/>
                  </a:srgbClr>
                </a:solidFill>
                <a:latin typeface="UTM Avenida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6600" b="1" dirty="0" err="1">
                <a:solidFill>
                  <a:srgbClr val="F79646">
                    <a:lumMod val="50000"/>
                  </a:srgbClr>
                </a:solidFill>
                <a:latin typeface="UTM Avenida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gỗ</a:t>
            </a:r>
            <a:r>
              <a:rPr lang="en-US" altLang="en-US" sz="6600" b="1" dirty="0">
                <a:solidFill>
                  <a:srgbClr val="F79646">
                    <a:lumMod val="50000"/>
                  </a:srgbClr>
                </a:solidFill>
                <a:latin typeface="UTM Avenida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6600" b="1" dirty="0" err="1">
                <a:solidFill>
                  <a:srgbClr val="F79646">
                    <a:lumMod val="50000"/>
                  </a:srgbClr>
                </a:solidFill>
                <a:latin typeface="UTM Avenida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Chàng</a:t>
            </a:r>
            <a:r>
              <a:rPr lang="en-US" altLang="en-US" sz="6600" b="1" dirty="0">
                <a:solidFill>
                  <a:srgbClr val="F79646">
                    <a:lumMod val="50000"/>
                  </a:srgbClr>
                </a:solidFill>
                <a:latin typeface="UTM Avenida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6600" b="1" dirty="0" err="1">
                <a:solidFill>
                  <a:srgbClr val="F79646">
                    <a:lumMod val="50000"/>
                  </a:srgbClr>
                </a:solidFill>
                <a:latin typeface="UTM Avenida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Sơn</a:t>
            </a:r>
            <a:endParaRPr kumimoji="0" lang="en-US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UTM Avenida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0" y="2192550"/>
            <a:ext cx="5146766" cy="31007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531" y="2186019"/>
            <a:ext cx="3823200" cy="31072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pSp>
        <p:nvGrpSpPr>
          <p:cNvPr id="12" name="Group 11"/>
          <p:cNvGrpSpPr/>
          <p:nvPr/>
        </p:nvGrpSpPr>
        <p:grpSpPr>
          <a:xfrm>
            <a:off x="1147870" y="911746"/>
            <a:ext cx="9772679" cy="1200329"/>
            <a:chOff x="1147870" y="911746"/>
            <a:chExt cx="9772679" cy="1200329"/>
          </a:xfrm>
        </p:grpSpPr>
        <p:pic>
          <p:nvPicPr>
            <p:cNvPr id="14" name="图片 4">
              <a:extLst>
                <a:ext uri="{FF2B5EF4-FFF2-40B4-BE49-F238E27FC236}">
                  <a16:creationId xmlns:a16="http://schemas.microsoft.com/office/drawing/2014/main" id="{384D7260-6F97-4F2A-AD1E-C563B20AE5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24" t="46666" r="39180" b="7334"/>
            <a:stretch/>
          </p:blipFill>
          <p:spPr>
            <a:xfrm>
              <a:off x="1147870" y="976827"/>
              <a:ext cx="878379" cy="99357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2186693" y="911746"/>
              <a:ext cx="87338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Một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số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sản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phẩm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của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các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làng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nghề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ở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Đồng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Bằng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Bắc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Bộ</a:t>
              </a:r>
              <a:endParaRPr lang="en-US" sz="3600" b="1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533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382677" y="-344595"/>
            <a:ext cx="14110309" cy="7451396"/>
          </a:xfrm>
          <a:prstGeom prst="rect">
            <a:avLst/>
          </a:prstGeom>
        </p:spPr>
      </p:pic>
      <p:grpSp>
        <p:nvGrpSpPr>
          <p:cNvPr id="7" name="Group 1261">
            <a:extLst>
              <a:ext uri="{FF2B5EF4-FFF2-40B4-BE49-F238E27FC236}">
                <a16:creationId xmlns:a16="http://schemas.microsoft.com/office/drawing/2014/main" id="{5D48F09F-A0A6-4CEE-B04F-AD39DD46981B}"/>
              </a:ext>
            </a:extLst>
          </p:cNvPr>
          <p:cNvGrpSpPr/>
          <p:nvPr/>
        </p:nvGrpSpPr>
        <p:grpSpPr>
          <a:xfrm>
            <a:off x="8003409" y="1687398"/>
            <a:ext cx="467620" cy="422875"/>
            <a:chOff x="0" y="0"/>
            <a:chExt cx="935237" cy="845748"/>
          </a:xfrm>
        </p:grpSpPr>
        <p:sp>
          <p:nvSpPr>
            <p:cNvPr id="8" name="Shape 1259">
              <a:extLst>
                <a:ext uri="{FF2B5EF4-FFF2-40B4-BE49-F238E27FC236}">
                  <a16:creationId xmlns:a16="http://schemas.microsoft.com/office/drawing/2014/main" id="{8597B890-B3A8-4945-AD88-AEDEC89464F1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Shape 1260">
              <a:extLst>
                <a:ext uri="{FF2B5EF4-FFF2-40B4-BE49-F238E27FC236}">
                  <a16:creationId xmlns:a16="http://schemas.microsoft.com/office/drawing/2014/main" id="{221FEE2F-FBE7-4113-B97B-617AAF5AFFBF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1" name="Rectangle 20"/>
          <p:cNvSpPr/>
          <p:nvPr/>
        </p:nvSpPr>
        <p:spPr>
          <a:xfrm>
            <a:off x="2547618" y="5201101"/>
            <a:ext cx="65694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Khảm</a:t>
            </a:r>
            <a:r>
              <a:rPr kumimoji="0" lang="en-US" altLang="en-US" sz="6000" b="1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altLang="en-US" sz="6000" b="1" i="0" u="none" strike="noStrike" kern="1200" cap="none" spc="0" normalizeH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trai</a:t>
            </a:r>
            <a:r>
              <a:rPr kumimoji="0" lang="en-US" altLang="en-US" sz="6000" b="1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altLang="en-US" sz="6000" b="1" i="0" u="none" strike="noStrike" kern="1200" cap="none" spc="0" normalizeH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Chuyên</a:t>
            </a:r>
            <a:r>
              <a:rPr kumimoji="0" lang="en-US" altLang="en-US" sz="6000" b="1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altLang="en-US" sz="6000" b="1" i="0" u="none" strike="noStrike" kern="1200" cap="none" spc="0" normalizeH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Mỹ</a:t>
            </a:r>
            <a:endParaRPr kumimoji="0" lang="en-US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UTM ViceroyJF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229" y="2014827"/>
            <a:ext cx="2772319" cy="29481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721" y="2377102"/>
            <a:ext cx="2772319" cy="29251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409" y="1686604"/>
            <a:ext cx="2794117" cy="28732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13" name="Group 12"/>
          <p:cNvGrpSpPr/>
          <p:nvPr/>
        </p:nvGrpSpPr>
        <p:grpSpPr>
          <a:xfrm>
            <a:off x="1147870" y="911746"/>
            <a:ext cx="9772679" cy="1200329"/>
            <a:chOff x="1147870" y="911746"/>
            <a:chExt cx="9772679" cy="1200329"/>
          </a:xfrm>
        </p:grpSpPr>
        <p:pic>
          <p:nvPicPr>
            <p:cNvPr id="14" name="图片 4">
              <a:extLst>
                <a:ext uri="{FF2B5EF4-FFF2-40B4-BE49-F238E27FC236}">
                  <a16:creationId xmlns:a16="http://schemas.microsoft.com/office/drawing/2014/main" id="{384D7260-6F97-4F2A-AD1E-C563B20AE5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24" t="46666" r="39180" b="7334"/>
            <a:stretch/>
          </p:blipFill>
          <p:spPr>
            <a:xfrm>
              <a:off x="1147870" y="976827"/>
              <a:ext cx="878379" cy="99357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2186693" y="911746"/>
              <a:ext cx="87338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Một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số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sản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phẩm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của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các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làng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nghề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ở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Đồng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Bằng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Bắc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Bộ</a:t>
              </a:r>
              <a:endParaRPr lang="en-US" sz="3600" b="1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988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339135" y="-354756"/>
            <a:ext cx="14110309" cy="7451396"/>
          </a:xfrm>
          <a:prstGeom prst="rect">
            <a:avLst/>
          </a:prstGeom>
        </p:spPr>
      </p:pic>
      <p:grpSp>
        <p:nvGrpSpPr>
          <p:cNvPr id="7" name="Group 1261">
            <a:extLst>
              <a:ext uri="{FF2B5EF4-FFF2-40B4-BE49-F238E27FC236}">
                <a16:creationId xmlns:a16="http://schemas.microsoft.com/office/drawing/2014/main" id="{5D48F09F-A0A6-4CEE-B04F-AD39DD46981B}"/>
              </a:ext>
            </a:extLst>
          </p:cNvPr>
          <p:cNvGrpSpPr/>
          <p:nvPr/>
        </p:nvGrpSpPr>
        <p:grpSpPr>
          <a:xfrm>
            <a:off x="8003409" y="1687398"/>
            <a:ext cx="467620" cy="422875"/>
            <a:chOff x="0" y="0"/>
            <a:chExt cx="935237" cy="845748"/>
          </a:xfrm>
        </p:grpSpPr>
        <p:sp>
          <p:nvSpPr>
            <p:cNvPr id="8" name="Shape 1259">
              <a:extLst>
                <a:ext uri="{FF2B5EF4-FFF2-40B4-BE49-F238E27FC236}">
                  <a16:creationId xmlns:a16="http://schemas.microsoft.com/office/drawing/2014/main" id="{8597B890-B3A8-4945-AD88-AEDEC89464F1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Shape 1260">
              <a:extLst>
                <a:ext uri="{FF2B5EF4-FFF2-40B4-BE49-F238E27FC236}">
                  <a16:creationId xmlns:a16="http://schemas.microsoft.com/office/drawing/2014/main" id="{221FEE2F-FBE7-4113-B97B-617AAF5AFFBF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1" name="Rectangle 20"/>
          <p:cNvSpPr/>
          <p:nvPr/>
        </p:nvSpPr>
        <p:spPr>
          <a:xfrm>
            <a:off x="2918337" y="5181952"/>
            <a:ext cx="588334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Gốm</a:t>
            </a:r>
            <a:r>
              <a:rPr kumimoji="0" lang="en-US" altLang="en-US" sz="6600" b="1" i="0" u="none" strike="noStrike" kern="1200" cap="none" spc="0" normalizeH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altLang="en-US" sz="6600" b="1" i="0" u="none" strike="noStrike" kern="1200" cap="none" spc="0" normalizeH="0" noProof="0" dirty="0" err="1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sứ</a:t>
            </a:r>
            <a:r>
              <a:rPr kumimoji="0" lang="en-US" altLang="en-US" sz="6600" b="1" i="0" u="none" strike="noStrike" kern="1200" cap="none" spc="0" normalizeH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altLang="en-US" sz="6600" b="1" i="0" u="none" strike="noStrike" kern="1200" cap="none" spc="0" normalizeH="0" noProof="0" dirty="0" err="1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Bát</a:t>
            </a:r>
            <a:r>
              <a:rPr kumimoji="0" lang="en-US" altLang="en-US" sz="6600" b="1" i="0" u="none" strike="noStrike" kern="1200" cap="none" spc="0" normalizeH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altLang="en-US" sz="6600" b="1" i="0" u="none" strike="noStrike" kern="1200" cap="none" spc="0" normalizeH="0" noProof="0" dirty="0" err="1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UTM ViceroyJF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Tràng</a:t>
            </a:r>
            <a:endParaRPr kumimoji="0" lang="en-US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UTM ViceroyJF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268" y="2285662"/>
            <a:ext cx="2806344" cy="27227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503" y="2239318"/>
            <a:ext cx="2847703" cy="28153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081" y="2286854"/>
            <a:ext cx="2742902" cy="27678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3" name="Group 12"/>
          <p:cNvGrpSpPr/>
          <p:nvPr/>
        </p:nvGrpSpPr>
        <p:grpSpPr>
          <a:xfrm>
            <a:off x="1147870" y="911746"/>
            <a:ext cx="9772679" cy="1200329"/>
            <a:chOff x="1147870" y="911746"/>
            <a:chExt cx="9772679" cy="1200329"/>
          </a:xfrm>
        </p:grpSpPr>
        <p:pic>
          <p:nvPicPr>
            <p:cNvPr id="14" name="图片 4">
              <a:extLst>
                <a:ext uri="{FF2B5EF4-FFF2-40B4-BE49-F238E27FC236}">
                  <a16:creationId xmlns:a16="http://schemas.microsoft.com/office/drawing/2014/main" id="{384D7260-6F97-4F2A-AD1E-C563B20AE5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24" t="46666" r="39180" b="7334"/>
            <a:stretch/>
          </p:blipFill>
          <p:spPr>
            <a:xfrm>
              <a:off x="1147870" y="976827"/>
              <a:ext cx="878379" cy="99357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2186693" y="911746"/>
              <a:ext cx="87338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Một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số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sản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phẩm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của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các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làng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nghề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ở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Đồng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Bằng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Bắc</a:t>
              </a:r>
              <a:r>
                <a:rPr lang="en-US" sz="36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Bộ</a:t>
              </a:r>
              <a:endParaRPr lang="en-US" sz="3600" b="1" i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687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325230" y="-296699"/>
            <a:ext cx="14110309" cy="745139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0EC6431-F692-4179-8166-E2B3FF27FB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83" r="63070"/>
          <a:stretch/>
        </p:blipFill>
        <p:spPr>
          <a:xfrm>
            <a:off x="334639" y="4850572"/>
            <a:ext cx="9632321" cy="1524000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916529" y="2525252"/>
            <a:ext cx="10358942" cy="1807495"/>
          </a:xfrm>
          <a:prstGeom prst="roundRect">
            <a:avLst/>
          </a:prstGeom>
          <a:noFill/>
          <a:ln w="19050">
            <a:noFill/>
            <a:prstDash val="lgDashDot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ct val="50000"/>
              </a:spcBef>
            </a:pP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-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Đồ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gốm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sứ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được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làm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ra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từ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một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loại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đất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sét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đặc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biệt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(</a:t>
            </a:r>
            <a:r>
              <a:rPr lang="en-US" altLang="en-US" sz="4000" b="1" dirty="0" err="1">
                <a:solidFill>
                  <a:srgbClr val="660066"/>
                </a:solidFill>
                <a:latin typeface="UTM ViceroyJF" panose="02040603050506020204" pitchFamily="18" charset="0"/>
              </a:rPr>
              <a:t>sét</a:t>
            </a:r>
            <a:r>
              <a:rPr lang="en-US" altLang="en-US" sz="4000" b="1" dirty="0">
                <a:solidFill>
                  <a:srgbClr val="660066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rgbClr val="660066"/>
                </a:solidFill>
                <a:latin typeface="UTM ViceroyJF" panose="02040603050506020204" pitchFamily="18" charset="0"/>
              </a:rPr>
              <a:t>cao</a:t>
            </a:r>
            <a:r>
              <a:rPr lang="en-US" altLang="en-US" sz="4000" b="1" dirty="0">
                <a:solidFill>
                  <a:srgbClr val="660066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rgbClr val="660066"/>
                </a:solidFill>
                <a:latin typeface="UTM ViceroyJF" panose="02040603050506020204" pitchFamily="18" charset="0"/>
              </a:rPr>
              <a:t>lanh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).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Đồng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bằng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Bắc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Bộ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là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nơi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có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nhiều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lớp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đất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sét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này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nên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rất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thích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hợp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cho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việc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làm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/>
                </a:solidFill>
                <a:latin typeface="UTM ViceroyJF" panose="02040603050506020204" pitchFamily="18" charset="0"/>
              </a:rPr>
              <a:t>gốm</a:t>
            </a:r>
            <a:r>
              <a:rPr lang="en-US" altLang="en-US" sz="4000" b="1" dirty="0">
                <a:solidFill>
                  <a:schemeClr val="accent2"/>
                </a:solidFill>
                <a:latin typeface="UTM ViceroyJF" panose="02040603050506020204" pitchFamily="18" charset="0"/>
              </a:rPr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749" y="4148486"/>
            <a:ext cx="2835605" cy="20116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5" name="Group 4"/>
          <p:cNvGrpSpPr/>
          <p:nvPr/>
        </p:nvGrpSpPr>
        <p:grpSpPr>
          <a:xfrm>
            <a:off x="1043447" y="717525"/>
            <a:ext cx="9981223" cy="1569660"/>
            <a:chOff x="1043447" y="717525"/>
            <a:chExt cx="9981223" cy="1569660"/>
          </a:xfrm>
        </p:grpSpPr>
        <p:sp>
          <p:nvSpPr>
            <p:cNvPr id="4" name="Rectangle 3"/>
            <p:cNvSpPr/>
            <p:nvPr/>
          </p:nvSpPr>
          <p:spPr>
            <a:xfrm>
              <a:off x="2210777" y="717525"/>
              <a:ext cx="881389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en-US" sz="32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Đồ</a:t>
              </a:r>
              <a:r>
                <a:rPr lang="en-US" altLang="en-US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gốm</a:t>
              </a:r>
              <a:r>
                <a:rPr lang="en-US" altLang="en-US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altLang="en-US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en-US" altLang="en-US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altLang="en-US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nguyên</a:t>
              </a:r>
              <a:r>
                <a:rPr lang="en-US" altLang="en-US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liệu</a:t>
              </a:r>
              <a:r>
                <a:rPr lang="en-US" altLang="en-US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altLang="en-US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 </a:t>
              </a:r>
              <a:r>
                <a:rPr lang="en-US" altLang="en-US" sz="3200" b="1" i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Đồng</a:t>
              </a:r>
              <a:r>
                <a:rPr lang="en-US" altLang="en-US" sz="32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bằng</a:t>
              </a:r>
              <a:r>
                <a:rPr lang="en-US" altLang="en-US" sz="32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Bắc</a:t>
              </a:r>
              <a:r>
                <a:rPr lang="en-US" altLang="en-US" sz="32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Bộ</a:t>
              </a:r>
              <a:r>
                <a:rPr lang="en-US" altLang="en-US" sz="32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altLang="en-US" sz="32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điều</a:t>
              </a:r>
              <a:r>
                <a:rPr lang="en-US" altLang="en-US" sz="32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kiện</a:t>
              </a:r>
              <a:r>
                <a:rPr lang="en-US" altLang="en-US" sz="32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altLang="en-US" sz="32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thuận</a:t>
              </a:r>
              <a:r>
                <a:rPr lang="en-US" altLang="en-US" sz="32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lợi</a:t>
              </a:r>
              <a:r>
                <a:rPr lang="en-US" altLang="en-US" sz="32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gì</a:t>
              </a:r>
              <a:r>
                <a:rPr lang="en-US" altLang="en-US" sz="32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để</a:t>
              </a:r>
              <a:r>
                <a:rPr lang="en-US" altLang="en-US" sz="32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altLang="en-US" sz="32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triển</a:t>
              </a:r>
              <a:r>
                <a:rPr lang="en-US" altLang="en-US" sz="32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nghề</a:t>
              </a:r>
              <a:r>
                <a:rPr lang="en-US" altLang="en-US" sz="32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200" b="1" i="1" dirty="0" err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gốm</a:t>
              </a:r>
              <a:r>
                <a:rPr lang="en-US" altLang="en-US" sz="32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  <a:endPara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74" b="94370" l="2442" r="9651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447" y="922052"/>
              <a:ext cx="1171766" cy="11131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64098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322498" y="-418293"/>
            <a:ext cx="14110309" cy="7451396"/>
          </a:xfrm>
          <a:prstGeom prst="rect">
            <a:avLst/>
          </a:prstGeom>
        </p:spPr>
      </p:pic>
      <p:grpSp>
        <p:nvGrpSpPr>
          <p:cNvPr id="13" name="Group 1261">
            <a:extLst>
              <a:ext uri="{FF2B5EF4-FFF2-40B4-BE49-F238E27FC236}">
                <a16:creationId xmlns:a16="http://schemas.microsoft.com/office/drawing/2014/main" id="{E4CF473C-5D42-49A7-8045-80CF66E4F120}"/>
              </a:ext>
            </a:extLst>
          </p:cNvPr>
          <p:cNvGrpSpPr/>
          <p:nvPr/>
        </p:nvGrpSpPr>
        <p:grpSpPr>
          <a:xfrm>
            <a:off x="8220273" y="1872172"/>
            <a:ext cx="467620" cy="422875"/>
            <a:chOff x="0" y="0"/>
            <a:chExt cx="935237" cy="845748"/>
          </a:xfrm>
        </p:grpSpPr>
        <p:sp>
          <p:nvSpPr>
            <p:cNvPr id="14" name="Shape 1259">
              <a:extLst>
                <a:ext uri="{FF2B5EF4-FFF2-40B4-BE49-F238E27FC236}">
                  <a16:creationId xmlns:a16="http://schemas.microsoft.com/office/drawing/2014/main" id="{C29B507B-6066-4B07-9822-DDA66E2C6F2F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Shape 1260">
              <a:extLst>
                <a:ext uri="{FF2B5EF4-FFF2-40B4-BE49-F238E27FC236}">
                  <a16:creationId xmlns:a16="http://schemas.microsoft.com/office/drawing/2014/main" id="{B10F4AC6-6643-4F85-8FF6-539C0531B4E7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539" y="1208858"/>
            <a:ext cx="2172379" cy="21723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681" y="2433926"/>
            <a:ext cx="2144704" cy="17469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891" y="3951938"/>
            <a:ext cx="3166792" cy="177624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4" name="Group 3"/>
          <p:cNvGrpSpPr/>
          <p:nvPr/>
        </p:nvGrpSpPr>
        <p:grpSpPr>
          <a:xfrm>
            <a:off x="5590634" y="1207481"/>
            <a:ext cx="5991685" cy="4423817"/>
            <a:chOff x="5626574" y="886627"/>
            <a:chExt cx="5991685" cy="4841555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C5B480DB-9278-43ED-81CE-4D1147AB46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26574" y="886627"/>
              <a:ext cx="5991685" cy="4841555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350413" y="2228884"/>
              <a:ext cx="428118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en-US" sz="4800" b="1" dirty="0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Em</a:t>
              </a:r>
              <a:r>
                <a:rPr lang="en-US" altLang="en-US" sz="4800" b="1" dirty="0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hãy</a:t>
              </a:r>
              <a:r>
                <a:rPr lang="en-US" altLang="en-US" sz="4800" b="1" dirty="0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nêu</a:t>
              </a:r>
              <a:r>
                <a:rPr lang="en-US" altLang="en-US" sz="4800" b="1" dirty="0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altLang="en-US" sz="4800" b="1" dirty="0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tự</a:t>
              </a:r>
              <a:r>
                <a:rPr lang="en-US" altLang="en-US" sz="4800" b="1" dirty="0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altLang="en-US" sz="4800" b="1" dirty="0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altLang="en-US" sz="4800" b="1" dirty="0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đoạn</a:t>
              </a:r>
              <a:r>
                <a:rPr lang="en-US" altLang="en-US" sz="4800" b="1" dirty="0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tạo</a:t>
              </a:r>
              <a:r>
                <a:rPr lang="en-US" altLang="en-US" sz="4800" b="1" dirty="0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ra</a:t>
              </a:r>
              <a:r>
                <a:rPr lang="en-US" altLang="en-US" sz="4800" b="1" dirty="0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sản</a:t>
              </a:r>
              <a:r>
                <a:rPr lang="en-US" altLang="en-US" sz="4800" b="1" dirty="0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phẩm</a:t>
              </a:r>
              <a:r>
                <a:rPr lang="en-US" altLang="en-US" sz="4800" b="1" dirty="0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gốm</a:t>
              </a:r>
              <a:r>
                <a:rPr lang="en-US" altLang="en-US" sz="4800" b="1" dirty="0">
                  <a:solidFill>
                    <a:srgbClr val="C0000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?</a:t>
              </a:r>
              <a:endParaRPr lang="en-US" sz="4800" dirty="0">
                <a:solidFill>
                  <a:srgbClr val="C00000"/>
                </a:solidFill>
                <a:latin typeface="UTM Avenida" panose="0204060305050602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110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391867" y="-351237"/>
            <a:ext cx="14110309" cy="7451396"/>
          </a:xfrm>
          <a:prstGeom prst="rect">
            <a:avLst/>
          </a:prstGeom>
        </p:spPr>
      </p:pic>
      <p:grpSp>
        <p:nvGrpSpPr>
          <p:cNvPr id="8" name="Group 1261">
            <a:extLst>
              <a:ext uri="{FF2B5EF4-FFF2-40B4-BE49-F238E27FC236}">
                <a16:creationId xmlns:a16="http://schemas.microsoft.com/office/drawing/2014/main" id="{A0E9F925-3EAE-4B0D-92A7-9780E8BF9FA4}"/>
              </a:ext>
            </a:extLst>
          </p:cNvPr>
          <p:cNvGrpSpPr/>
          <p:nvPr/>
        </p:nvGrpSpPr>
        <p:grpSpPr>
          <a:xfrm>
            <a:off x="7330377" y="1195670"/>
            <a:ext cx="467620" cy="422875"/>
            <a:chOff x="0" y="0"/>
            <a:chExt cx="935237" cy="845748"/>
          </a:xfrm>
        </p:grpSpPr>
        <p:sp>
          <p:nvSpPr>
            <p:cNvPr id="9" name="Shape 1259">
              <a:extLst>
                <a:ext uri="{FF2B5EF4-FFF2-40B4-BE49-F238E27FC236}">
                  <a16:creationId xmlns:a16="http://schemas.microsoft.com/office/drawing/2014/main" id="{D6217FDB-BF1F-4F5E-8005-6F7AC4D963DC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Shape 1260">
              <a:extLst>
                <a:ext uri="{FF2B5EF4-FFF2-40B4-BE49-F238E27FC236}">
                  <a16:creationId xmlns:a16="http://schemas.microsoft.com/office/drawing/2014/main" id="{74481C09-E79F-45BB-83A6-89FA4B32299F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1" name="Group 1261">
            <a:extLst>
              <a:ext uri="{FF2B5EF4-FFF2-40B4-BE49-F238E27FC236}">
                <a16:creationId xmlns:a16="http://schemas.microsoft.com/office/drawing/2014/main" id="{288027F4-8351-4B64-BF4A-4026160DA790}"/>
              </a:ext>
            </a:extLst>
          </p:cNvPr>
          <p:cNvGrpSpPr/>
          <p:nvPr/>
        </p:nvGrpSpPr>
        <p:grpSpPr>
          <a:xfrm>
            <a:off x="2837635" y="1576649"/>
            <a:ext cx="467620" cy="422875"/>
            <a:chOff x="0" y="0"/>
            <a:chExt cx="935237" cy="845748"/>
          </a:xfrm>
        </p:grpSpPr>
        <p:sp>
          <p:nvSpPr>
            <p:cNvPr id="12" name="Shape 1259">
              <a:extLst>
                <a:ext uri="{FF2B5EF4-FFF2-40B4-BE49-F238E27FC236}">
                  <a16:creationId xmlns:a16="http://schemas.microsoft.com/office/drawing/2014/main" id="{7290EC76-53FC-45D8-A66C-67C875DF0349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Shape 1260">
              <a:extLst>
                <a:ext uri="{FF2B5EF4-FFF2-40B4-BE49-F238E27FC236}">
                  <a16:creationId xmlns:a16="http://schemas.microsoft.com/office/drawing/2014/main" id="{6C975BEB-B017-4489-AAED-70638B147804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13193" y="101773"/>
            <a:ext cx="10507526" cy="2343662"/>
            <a:chOff x="613193" y="101773"/>
            <a:chExt cx="10507526" cy="234366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66C91437-24C5-4E92-8D9D-2B46CA76FE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193" y="101773"/>
              <a:ext cx="2133989" cy="2343662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>
            <a:xfrm>
              <a:off x="2172289" y="806610"/>
              <a:ext cx="894843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en-US" sz="2800" b="1" dirty="0" err="1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altLang="en-US" sz="2800" b="1" dirty="0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tự</a:t>
              </a:r>
              <a:r>
                <a:rPr lang="en-US" altLang="en-US" sz="2800" b="1" dirty="0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altLang="en-US" sz="2800" b="1" dirty="0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altLang="en-US" sz="2800" b="1" dirty="0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đoạn</a:t>
              </a:r>
              <a:r>
                <a:rPr lang="en-US" altLang="en-US" sz="2800" b="1" dirty="0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tạo</a:t>
              </a:r>
              <a:r>
                <a:rPr lang="en-US" altLang="en-US" sz="2800" b="1" dirty="0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ra</a:t>
              </a:r>
              <a:r>
                <a:rPr lang="en-US" altLang="en-US" sz="2800" b="1" dirty="0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sản</a:t>
              </a:r>
              <a:r>
                <a:rPr lang="en-US" altLang="en-US" sz="2800" b="1" dirty="0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phẩm</a:t>
              </a:r>
              <a:r>
                <a:rPr lang="en-US" altLang="en-US" sz="2800" b="1" dirty="0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rgbClr val="C00000"/>
                  </a:solidFill>
                  <a:latin typeface="UTM Aristote" panose="02040603050506020204" pitchFamily="18" charset="0"/>
                  <a:cs typeface="Times New Roman" panose="02020603050405020304" pitchFamily="18" charset="0"/>
                </a:rPr>
                <a:t>gốm</a:t>
              </a:r>
              <a:endParaRPr lang="en-US" sz="2800" dirty="0">
                <a:solidFill>
                  <a:srgbClr val="C00000"/>
                </a:solidFill>
                <a:latin typeface="UTM Aristote" panose="02040603050506020204" pitchFamily="18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243268" y="1707186"/>
            <a:ext cx="5575706" cy="618215"/>
            <a:chOff x="1334639" y="1939092"/>
            <a:chExt cx="5575706" cy="618215"/>
          </a:xfrm>
        </p:grpSpPr>
        <p:grpSp>
          <p:nvGrpSpPr>
            <p:cNvPr id="6" name="Group 5"/>
            <p:cNvGrpSpPr/>
            <p:nvPr/>
          </p:nvGrpSpPr>
          <p:grpSpPr>
            <a:xfrm>
              <a:off x="1334639" y="1939092"/>
              <a:ext cx="647754" cy="618215"/>
              <a:chOff x="1194108" y="2499027"/>
              <a:chExt cx="647754" cy="618215"/>
            </a:xfrm>
          </p:grpSpPr>
          <p:pic>
            <p:nvPicPr>
              <p:cNvPr id="21" name="图片 1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1194108" y="2499027"/>
                <a:ext cx="647754" cy="618215"/>
              </a:xfrm>
              <a:prstGeom prst="rect">
                <a:avLst/>
              </a:prstGeom>
            </p:spPr>
          </p:pic>
          <p:sp>
            <p:nvSpPr>
              <p:cNvPr id="5" name="TextBox 4"/>
              <p:cNvSpPr txBox="1"/>
              <p:nvPr/>
            </p:nvSpPr>
            <p:spPr>
              <a:xfrm>
                <a:off x="1379328" y="2534115"/>
                <a:ext cx="2773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  <p:sp>
          <p:nvSpPr>
            <p:cNvPr id="38" name="Rectangle 37"/>
            <p:cNvSpPr/>
            <p:nvPr/>
          </p:nvSpPr>
          <p:spPr>
            <a:xfrm>
              <a:off x="1982393" y="1974180"/>
              <a:ext cx="49279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Nhào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đất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tạo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dáng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gốm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sz="28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243268" y="2473894"/>
            <a:ext cx="2388936" cy="618215"/>
            <a:chOff x="1334639" y="2686365"/>
            <a:chExt cx="2388936" cy="618215"/>
          </a:xfrm>
        </p:grpSpPr>
        <p:grpSp>
          <p:nvGrpSpPr>
            <p:cNvPr id="22" name="Group 21"/>
            <p:cNvGrpSpPr/>
            <p:nvPr/>
          </p:nvGrpSpPr>
          <p:grpSpPr>
            <a:xfrm>
              <a:off x="1334639" y="2686365"/>
              <a:ext cx="647754" cy="618215"/>
              <a:chOff x="1194108" y="2499027"/>
              <a:chExt cx="647754" cy="618215"/>
            </a:xfrm>
          </p:grpSpPr>
          <p:pic>
            <p:nvPicPr>
              <p:cNvPr id="23" name="图片 1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1194108" y="2499027"/>
                <a:ext cx="647754" cy="618215"/>
              </a:xfrm>
              <a:prstGeom prst="rect">
                <a:avLst/>
              </a:prstGeom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1379328" y="2534115"/>
                <a:ext cx="2773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  <p:sp>
          <p:nvSpPr>
            <p:cNvPr id="39" name="Rectangle 38"/>
            <p:cNvSpPr/>
            <p:nvPr/>
          </p:nvSpPr>
          <p:spPr>
            <a:xfrm>
              <a:off x="1982393" y="2721453"/>
              <a:ext cx="174118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Phơi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gốm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sz="28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243268" y="3240602"/>
            <a:ext cx="3926216" cy="618215"/>
            <a:chOff x="1334639" y="3433638"/>
            <a:chExt cx="3926216" cy="618215"/>
          </a:xfrm>
        </p:grpSpPr>
        <p:grpSp>
          <p:nvGrpSpPr>
            <p:cNvPr id="25" name="Group 24"/>
            <p:cNvGrpSpPr/>
            <p:nvPr/>
          </p:nvGrpSpPr>
          <p:grpSpPr>
            <a:xfrm>
              <a:off x="1334639" y="3433638"/>
              <a:ext cx="647754" cy="618215"/>
              <a:chOff x="1194108" y="2499027"/>
              <a:chExt cx="647754" cy="618215"/>
            </a:xfrm>
          </p:grpSpPr>
          <p:pic>
            <p:nvPicPr>
              <p:cNvPr id="26" name="图片 1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1194108" y="2499027"/>
                <a:ext cx="647754" cy="618215"/>
              </a:xfrm>
              <a:prstGeom prst="rect">
                <a:avLst/>
              </a:prstGeom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1379328" y="2499027"/>
                <a:ext cx="2773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  <p:sp>
          <p:nvSpPr>
            <p:cNvPr id="40" name="Rectangle 39"/>
            <p:cNvSpPr/>
            <p:nvPr/>
          </p:nvSpPr>
          <p:spPr>
            <a:xfrm>
              <a:off x="1982393" y="3433638"/>
              <a:ext cx="327846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Vẽ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hoa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văn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gốm</a:t>
              </a:r>
              <a:endParaRPr lang="en-US" sz="28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243268" y="4007310"/>
            <a:ext cx="2511341" cy="618215"/>
            <a:chOff x="1334639" y="4180911"/>
            <a:chExt cx="2511341" cy="618215"/>
          </a:xfrm>
        </p:grpSpPr>
        <p:grpSp>
          <p:nvGrpSpPr>
            <p:cNvPr id="28" name="Group 27"/>
            <p:cNvGrpSpPr/>
            <p:nvPr/>
          </p:nvGrpSpPr>
          <p:grpSpPr>
            <a:xfrm>
              <a:off x="1334639" y="4180911"/>
              <a:ext cx="647754" cy="618215"/>
              <a:chOff x="1194108" y="2499027"/>
              <a:chExt cx="647754" cy="618215"/>
            </a:xfrm>
          </p:grpSpPr>
          <p:pic>
            <p:nvPicPr>
              <p:cNvPr id="29" name="图片 1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1194108" y="2499027"/>
                <a:ext cx="647754" cy="618215"/>
              </a:xfrm>
              <a:prstGeom prst="rect">
                <a:avLst/>
              </a:prstGeom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1379328" y="2499027"/>
                <a:ext cx="27731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</a:p>
            </p:txBody>
          </p:sp>
        </p:grpSp>
        <p:sp>
          <p:nvSpPr>
            <p:cNvPr id="41" name="Rectangle 40"/>
            <p:cNvSpPr/>
            <p:nvPr/>
          </p:nvSpPr>
          <p:spPr>
            <a:xfrm>
              <a:off x="1982393" y="4180911"/>
              <a:ext cx="186358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Tráng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men</a:t>
              </a:r>
              <a:endParaRPr lang="en-US" sz="28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243268" y="4774018"/>
            <a:ext cx="2537238" cy="618215"/>
            <a:chOff x="1334639" y="4928184"/>
            <a:chExt cx="2537238" cy="618215"/>
          </a:xfrm>
        </p:grpSpPr>
        <p:grpSp>
          <p:nvGrpSpPr>
            <p:cNvPr id="31" name="Group 30"/>
            <p:cNvGrpSpPr/>
            <p:nvPr/>
          </p:nvGrpSpPr>
          <p:grpSpPr>
            <a:xfrm>
              <a:off x="1334639" y="4928184"/>
              <a:ext cx="647754" cy="618215"/>
              <a:chOff x="1194108" y="2499027"/>
              <a:chExt cx="647754" cy="618215"/>
            </a:xfrm>
          </p:grpSpPr>
          <p:pic>
            <p:nvPicPr>
              <p:cNvPr id="32" name="图片 1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V="1">
                <a:off x="1194108" y="2499027"/>
                <a:ext cx="647754" cy="618215"/>
              </a:xfrm>
              <a:prstGeom prst="rect">
                <a:avLst/>
              </a:prstGeom>
            </p:spPr>
          </p:pic>
          <p:sp>
            <p:nvSpPr>
              <p:cNvPr id="33" name="TextBox 32"/>
              <p:cNvSpPr txBox="1"/>
              <p:nvPr/>
            </p:nvSpPr>
            <p:spPr>
              <a:xfrm>
                <a:off x="1379328" y="2499027"/>
                <a:ext cx="2954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</a:p>
            </p:txBody>
          </p:sp>
        </p:grpSp>
        <p:sp>
          <p:nvSpPr>
            <p:cNvPr id="42" name="Rectangle 41"/>
            <p:cNvSpPr/>
            <p:nvPr/>
          </p:nvSpPr>
          <p:spPr>
            <a:xfrm>
              <a:off x="1982393" y="4928184"/>
              <a:ext cx="18894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Nung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gốm</a:t>
              </a:r>
              <a:endParaRPr lang="en-US" alt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243268" y="5540726"/>
            <a:ext cx="5667077" cy="618215"/>
            <a:chOff x="1334639" y="5675459"/>
            <a:chExt cx="5667077" cy="618215"/>
          </a:xfrm>
        </p:grpSpPr>
        <p:pic>
          <p:nvPicPr>
            <p:cNvPr id="35" name="图片 1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1334639" y="5675459"/>
              <a:ext cx="647754" cy="618215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1519859" y="5675459"/>
              <a:ext cx="277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982393" y="5675459"/>
              <a:ext cx="501932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sản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phẩm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gốm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hoàn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thành</a:t>
              </a:r>
              <a:r>
                <a:rPr lang="en-US" altLang="en-US" sz="2800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099" y="2422075"/>
            <a:ext cx="3264701" cy="35500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2108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7E66D804-8953-4896-8A42-F22B8F5139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48"/>
          <a:stretch/>
        </p:blipFill>
        <p:spPr>
          <a:xfrm rot="10800000" flipH="1">
            <a:off x="8976868" y="0"/>
            <a:ext cx="3227463" cy="369863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147" y="0"/>
            <a:ext cx="2756648" cy="6905354"/>
          </a:xfrm>
          <a:prstGeom prst="rect">
            <a:avLst/>
          </a:prstGeom>
        </p:spPr>
      </p:pic>
      <p:grpSp>
        <p:nvGrpSpPr>
          <p:cNvPr id="33" name="Group 1261">
            <a:extLst>
              <a:ext uri="{FF2B5EF4-FFF2-40B4-BE49-F238E27FC236}">
                <a16:creationId xmlns:a16="http://schemas.microsoft.com/office/drawing/2014/main" id="{83BFBB71-94A0-4734-9A9F-E94D36DC9AD3}"/>
              </a:ext>
            </a:extLst>
          </p:cNvPr>
          <p:cNvGrpSpPr/>
          <p:nvPr/>
        </p:nvGrpSpPr>
        <p:grpSpPr>
          <a:xfrm>
            <a:off x="2459829" y="5332087"/>
            <a:ext cx="467620" cy="422875"/>
            <a:chOff x="0" y="0"/>
            <a:chExt cx="935237" cy="845748"/>
          </a:xfrm>
        </p:grpSpPr>
        <p:sp>
          <p:nvSpPr>
            <p:cNvPr id="34" name="Shape 1259">
              <a:extLst>
                <a:ext uri="{FF2B5EF4-FFF2-40B4-BE49-F238E27FC236}">
                  <a16:creationId xmlns:a16="http://schemas.microsoft.com/office/drawing/2014/main" id="{EFEEF488-0001-4D28-B6F2-6A974CC81AA3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Shape 1260">
              <a:extLst>
                <a:ext uri="{FF2B5EF4-FFF2-40B4-BE49-F238E27FC236}">
                  <a16:creationId xmlns:a16="http://schemas.microsoft.com/office/drawing/2014/main" id="{7CF96C9D-F8D8-4EE8-B86C-4348BD623C0A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836" y="802658"/>
            <a:ext cx="2578751" cy="218088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121" y="855802"/>
            <a:ext cx="2549130" cy="20745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876" y="3797198"/>
            <a:ext cx="2596685" cy="20174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1785" y="855802"/>
            <a:ext cx="2645688" cy="20970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121" y="3797198"/>
            <a:ext cx="2631421" cy="20174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605" y="3711247"/>
            <a:ext cx="2674868" cy="21033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32" name="Group 31"/>
          <p:cNvGrpSpPr/>
          <p:nvPr/>
        </p:nvGrpSpPr>
        <p:grpSpPr>
          <a:xfrm>
            <a:off x="2347390" y="3080417"/>
            <a:ext cx="647754" cy="618215"/>
            <a:chOff x="1194108" y="2499027"/>
            <a:chExt cx="647754" cy="618215"/>
          </a:xfrm>
        </p:grpSpPr>
        <p:pic>
          <p:nvPicPr>
            <p:cNvPr id="54" name="图片 1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1194108" y="2499027"/>
              <a:ext cx="647754" cy="618215"/>
            </a:xfrm>
            <a:prstGeom prst="rect">
              <a:avLst/>
            </a:prstGeom>
          </p:spPr>
        </p:pic>
        <p:sp>
          <p:nvSpPr>
            <p:cNvPr id="55" name="TextBox 54"/>
            <p:cNvSpPr txBox="1"/>
            <p:nvPr/>
          </p:nvSpPr>
          <p:spPr>
            <a:xfrm>
              <a:off x="1379328" y="2534115"/>
              <a:ext cx="277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662129" y="3080416"/>
            <a:ext cx="647754" cy="618215"/>
            <a:chOff x="1194108" y="2499027"/>
            <a:chExt cx="647754" cy="618215"/>
          </a:xfrm>
        </p:grpSpPr>
        <p:pic>
          <p:nvPicPr>
            <p:cNvPr id="60" name="图片 1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1194108" y="2499027"/>
              <a:ext cx="647754" cy="618215"/>
            </a:xfrm>
            <a:prstGeom prst="rect">
              <a:avLst/>
            </a:prstGeom>
          </p:spPr>
        </p:pic>
        <p:sp>
          <p:nvSpPr>
            <p:cNvPr id="61" name="TextBox 60"/>
            <p:cNvSpPr txBox="1"/>
            <p:nvPr/>
          </p:nvSpPr>
          <p:spPr>
            <a:xfrm>
              <a:off x="1379328" y="2534115"/>
              <a:ext cx="277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8976868" y="3020509"/>
            <a:ext cx="647754" cy="618215"/>
            <a:chOff x="1194108" y="2499027"/>
            <a:chExt cx="647754" cy="618215"/>
          </a:xfrm>
        </p:grpSpPr>
        <p:pic>
          <p:nvPicPr>
            <p:cNvPr id="63" name="图片 1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1194108" y="2499027"/>
              <a:ext cx="647754" cy="618215"/>
            </a:xfrm>
            <a:prstGeom prst="rect">
              <a:avLst/>
            </a:prstGeom>
          </p:spPr>
        </p:pic>
        <p:sp>
          <p:nvSpPr>
            <p:cNvPr id="64" name="TextBox 63"/>
            <p:cNvSpPr txBox="1"/>
            <p:nvPr/>
          </p:nvSpPr>
          <p:spPr>
            <a:xfrm>
              <a:off x="1379328" y="2534115"/>
              <a:ext cx="277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334375" y="5913184"/>
            <a:ext cx="647754" cy="618215"/>
            <a:chOff x="1194108" y="2499027"/>
            <a:chExt cx="647754" cy="618215"/>
          </a:xfrm>
        </p:grpSpPr>
        <p:pic>
          <p:nvPicPr>
            <p:cNvPr id="66" name="图片 1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1194108" y="2499027"/>
              <a:ext cx="647754" cy="618215"/>
            </a:xfrm>
            <a:prstGeom prst="rect">
              <a:avLst/>
            </a:prstGeom>
          </p:spPr>
        </p:pic>
        <p:sp>
          <p:nvSpPr>
            <p:cNvPr id="67" name="TextBox 66"/>
            <p:cNvSpPr txBox="1"/>
            <p:nvPr/>
          </p:nvSpPr>
          <p:spPr>
            <a:xfrm>
              <a:off x="1379328" y="2534115"/>
              <a:ext cx="277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847349" y="5948272"/>
            <a:ext cx="647754" cy="618215"/>
            <a:chOff x="1194108" y="2499027"/>
            <a:chExt cx="647754" cy="618215"/>
          </a:xfrm>
        </p:grpSpPr>
        <p:pic>
          <p:nvPicPr>
            <p:cNvPr id="69" name="图片 1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1194108" y="2499027"/>
              <a:ext cx="647754" cy="618215"/>
            </a:xfrm>
            <a:prstGeom prst="rect">
              <a:avLst/>
            </a:prstGeom>
          </p:spPr>
        </p:pic>
        <p:sp>
          <p:nvSpPr>
            <p:cNvPr id="70" name="TextBox 69"/>
            <p:cNvSpPr txBox="1"/>
            <p:nvPr/>
          </p:nvSpPr>
          <p:spPr>
            <a:xfrm>
              <a:off x="1379328" y="2534115"/>
              <a:ext cx="277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9036446" y="5937032"/>
            <a:ext cx="647754" cy="618215"/>
            <a:chOff x="1194108" y="2499027"/>
            <a:chExt cx="647754" cy="618215"/>
          </a:xfrm>
        </p:grpSpPr>
        <p:pic>
          <p:nvPicPr>
            <p:cNvPr id="72" name="图片 1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1194108" y="2499027"/>
              <a:ext cx="647754" cy="618215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1379328" y="2534115"/>
              <a:ext cx="2773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482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104784" y="-338152"/>
            <a:ext cx="14110309" cy="7451396"/>
          </a:xfrm>
          <a:prstGeom prst="rect">
            <a:avLst/>
          </a:prstGeom>
        </p:spPr>
      </p:pic>
      <p:grpSp>
        <p:nvGrpSpPr>
          <p:cNvPr id="7" name="Group 1261">
            <a:extLst>
              <a:ext uri="{FF2B5EF4-FFF2-40B4-BE49-F238E27FC236}">
                <a16:creationId xmlns:a16="http://schemas.microsoft.com/office/drawing/2014/main" id="{5D48F09F-A0A6-4CEE-B04F-AD39DD46981B}"/>
              </a:ext>
            </a:extLst>
          </p:cNvPr>
          <p:cNvGrpSpPr/>
          <p:nvPr/>
        </p:nvGrpSpPr>
        <p:grpSpPr>
          <a:xfrm>
            <a:off x="8003409" y="1687398"/>
            <a:ext cx="467620" cy="422875"/>
            <a:chOff x="0" y="0"/>
            <a:chExt cx="935237" cy="845748"/>
          </a:xfrm>
        </p:grpSpPr>
        <p:sp>
          <p:nvSpPr>
            <p:cNvPr id="8" name="Shape 1259">
              <a:extLst>
                <a:ext uri="{FF2B5EF4-FFF2-40B4-BE49-F238E27FC236}">
                  <a16:creationId xmlns:a16="http://schemas.microsoft.com/office/drawing/2014/main" id="{8597B890-B3A8-4945-AD88-AEDEC89464F1}"/>
                </a:ext>
              </a:extLst>
            </p:cNvPr>
            <p:cNvSpPr/>
            <p:nvPr/>
          </p:nvSpPr>
          <p:spPr>
            <a:xfrm>
              <a:off x="0" y="0"/>
              <a:ext cx="935238" cy="845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Shape 1260">
              <a:extLst>
                <a:ext uri="{FF2B5EF4-FFF2-40B4-BE49-F238E27FC236}">
                  <a16:creationId xmlns:a16="http://schemas.microsoft.com/office/drawing/2014/main" id="{221FEE2F-FBE7-4113-B97B-617AAF5AFFBF}"/>
                </a:ext>
              </a:extLst>
            </p:cNvPr>
            <p:cNvSpPr/>
            <p:nvPr/>
          </p:nvSpPr>
          <p:spPr>
            <a:xfrm>
              <a:off x="113344" y="119310"/>
              <a:ext cx="619062" cy="53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994" b="97284" l="0" r="96486">
                        <a14:foregroundMark x1="74121" y1="35942" x2="71406" y2="38498"/>
                        <a14:foregroundMark x1="59585" y1="43930" x2="57987" y2="47604"/>
                        <a14:foregroundMark x1="16773" y1="48243" x2="26518" y2="59744"/>
                        <a14:foregroundMark x1="31949" y1="58147" x2="30671" y2="64058"/>
                        <a14:foregroundMark x1="23323" y1="36741" x2="22843" y2="43770"/>
                        <a14:foregroundMark x1="13898" y1="36901" x2="16294" y2="42971"/>
                        <a14:foregroundMark x1="8786" y1="41534" x2="12141" y2="45367"/>
                        <a14:foregroundMark x1="2875" y1="45208" x2="8307" y2="47923"/>
                        <a14:foregroundMark x1="1757" y1="53355" x2="7188" y2="53674"/>
                        <a14:foregroundMark x1="3994" y1="66613" x2="9425" y2="60543"/>
                        <a14:foregroundMark x1="13898" y1="65655" x2="13099" y2="69489"/>
                        <a14:foregroundMark x1="18371" y1="67412" x2="19169" y2="71086"/>
                        <a14:foregroundMark x1="27316" y1="45847" x2="32907" y2="41693"/>
                        <a14:foregroundMark x1="31949" y1="51438" x2="36581" y2="488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356" y="1415676"/>
            <a:ext cx="4376058" cy="4376058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950371" y="1084521"/>
            <a:ext cx="5066923" cy="4688958"/>
            <a:chOff x="5743136" y="1084521"/>
            <a:chExt cx="5066923" cy="4688958"/>
          </a:xfrm>
        </p:grpSpPr>
        <p:pic>
          <p:nvPicPr>
            <p:cNvPr id="5" name="PA_库_图片 961">
              <a:extLst>
                <a:ext uri="{FF2B5EF4-FFF2-40B4-BE49-F238E27FC236}">
                  <a16:creationId xmlns:a16="http://schemas.microsoft.com/office/drawing/2014/main" id="{28AB4C77-2660-4989-AD6F-DFAA4B2295C6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3136" y="1084521"/>
              <a:ext cx="5066923" cy="4688958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6209698" y="2110274"/>
              <a:ext cx="4010297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Em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 </a:t>
              </a:r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cần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 </a:t>
              </a:r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phải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 </a:t>
              </a:r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làm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 </a:t>
              </a:r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gì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 </a:t>
              </a:r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để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 </a:t>
              </a:r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giữ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 </a:t>
              </a:r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gìn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 </a:t>
              </a:r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và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 </a:t>
              </a:r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phát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 </a:t>
              </a:r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huy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 </a:t>
              </a:r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những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 </a:t>
              </a:r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sản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 </a:t>
              </a:r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phẩm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 </a:t>
              </a:r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thủ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 </a:t>
              </a:r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công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, </a:t>
              </a:r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truyền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 </a:t>
              </a:r>
              <a:r>
                <a:rPr lang="en-US" sz="4000" b="1" dirty="0" err="1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thống</a:t>
              </a:r>
              <a:r>
                <a:rPr lang="en-US" sz="4000" b="1" dirty="0">
                  <a:solidFill>
                    <a:schemeClr val="accent2">
                      <a:lumMod val="75000"/>
                    </a:schemeClr>
                  </a:solidFill>
                  <a:latin typeface="UTM Avenida" panose="02040603050506020204" pitchFamily="18" charset="0"/>
                </a:rPr>
                <a:t>?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10196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137313" y="-212703"/>
            <a:ext cx="14110309" cy="74513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849" y="897269"/>
            <a:ext cx="3094679" cy="2151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grpSp>
        <p:nvGrpSpPr>
          <p:cNvPr id="4" name="Group 3"/>
          <p:cNvGrpSpPr/>
          <p:nvPr/>
        </p:nvGrpSpPr>
        <p:grpSpPr>
          <a:xfrm>
            <a:off x="869217" y="2000475"/>
            <a:ext cx="8097290" cy="3035918"/>
            <a:chOff x="911440" y="1861386"/>
            <a:chExt cx="8097290" cy="3035918"/>
          </a:xfrm>
        </p:grpSpPr>
        <p:sp>
          <p:nvSpPr>
            <p:cNvPr id="11" name="云形 14">
              <a:extLst>
                <a:ext uri="{FF2B5EF4-FFF2-40B4-BE49-F238E27FC236}">
                  <a16:creationId xmlns:a16="http://schemas.microsoft.com/office/drawing/2014/main" id="{E7939778-954D-4FD8-8438-678A609F12D7}"/>
                </a:ext>
              </a:extLst>
            </p:cNvPr>
            <p:cNvSpPr/>
            <p:nvPr/>
          </p:nvSpPr>
          <p:spPr>
            <a:xfrm>
              <a:off x="911440" y="1861386"/>
              <a:ext cx="8097290" cy="3035918"/>
            </a:xfrm>
            <a:prstGeom prst="cloud">
              <a:avLst/>
            </a:prstGeom>
            <a:solidFill>
              <a:schemeClr val="accent5">
                <a:lumMod val="20000"/>
                <a:lumOff val="80000"/>
                <a:alpha val="35000"/>
              </a:schemeClr>
            </a:solidFill>
            <a:ln w="28575">
              <a:solidFill>
                <a:srgbClr val="002060"/>
              </a:solidFill>
              <a:prstDash val="lgDashDot"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864951" y="2465965"/>
              <a:ext cx="6096000" cy="181588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/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Người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dân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ở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đồng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bằng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Bắc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Bộ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có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hàng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trăm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nghề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thủ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công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với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nhiều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sản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phẩm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nổi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tiếng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ở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trong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và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ngoài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nước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.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Nơi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có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nghề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thủ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công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phát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triển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tạo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nên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làng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 </a:t>
              </a:r>
              <a:r>
                <a:rPr lang="en-US" altLang="en-US" sz="2800" b="1" dirty="0" err="1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nghề</a:t>
              </a:r>
              <a:r>
                <a:rPr lang="en-US" altLang="en-US" sz="2800" b="1" dirty="0">
                  <a:solidFill>
                    <a:schemeClr val="accent1">
                      <a:lumMod val="50000"/>
                    </a:schemeClr>
                  </a:solidFill>
                  <a:latin typeface="UTM ViceroyJF" panose="02040603050506020204" pitchFamily="18" charset="0"/>
                </a:rPr>
                <a:t>. </a:t>
              </a:r>
              <a:endParaRPr lang="en-US" sz="2800" dirty="0">
                <a:solidFill>
                  <a:schemeClr val="accent1">
                    <a:lumMod val="50000"/>
                  </a:schemeClr>
                </a:solidFill>
                <a:latin typeface="UTM ViceroyJF" panose="02040603050506020204" pitchFamily="18" charset="0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1291413" y="974960"/>
            <a:ext cx="3853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u="sng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UTM Aristote" panose="02040603050506020204" pitchFamily="18" charset="0"/>
              </a:rPr>
              <a:t>Kết</a:t>
            </a:r>
            <a:r>
              <a:rPr lang="en-US" sz="5400" b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UTM Aristote" panose="02040603050506020204" pitchFamily="18" charset="0"/>
              </a:rPr>
              <a:t> </a:t>
            </a:r>
            <a:r>
              <a:rPr lang="en-US" sz="5400" b="1" u="sng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UTM Aristote" panose="02040603050506020204" pitchFamily="18" charset="0"/>
              </a:rPr>
              <a:t>luận</a:t>
            </a:r>
            <a:r>
              <a:rPr lang="en-US" sz="5400" b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UTM Aristote" panose="02040603050506020204" pitchFamily="18" charset="0"/>
              </a:rPr>
              <a:t>: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728" y="3941384"/>
            <a:ext cx="2833349" cy="20238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9752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24136" y="516890"/>
            <a:ext cx="10342545" cy="4173419"/>
            <a:chOff x="623921" y="171725"/>
            <a:chExt cx="10342545" cy="4173419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9" name="Snip Diagonal Corner Rectangle 8"/>
            <p:cNvSpPr/>
            <p:nvPr/>
          </p:nvSpPr>
          <p:spPr>
            <a:xfrm>
              <a:off x="2520468" y="1456802"/>
              <a:ext cx="8445998" cy="2888342"/>
            </a:xfrm>
            <a:prstGeom prst="snip2DiagRect">
              <a:avLst/>
            </a:prstGeom>
            <a:solidFill>
              <a:srgbClr val="00B0F0">
                <a:alpha val="29000"/>
              </a:srgbClr>
            </a:solidFill>
            <a:ln>
              <a:solidFill>
                <a:schemeClr val="accent6">
                  <a:lumMod val="50000"/>
                </a:schemeClr>
              </a:solidFill>
              <a:prstDash val="lgDashDot"/>
            </a:ln>
            <a:effectLst>
              <a:glow rad="1397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600" b="1" spc="50" dirty="0" err="1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UTM Avenida" panose="02040603050506020204" pitchFamily="18" charset="0"/>
                </a:rPr>
                <a:t>Khởi</a:t>
              </a:r>
              <a:r>
                <a:rPr lang="en-US" sz="16600" b="1" spc="50" dirty="0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UTM Avenida" panose="02040603050506020204" pitchFamily="18" charset="0"/>
                </a:rPr>
                <a:t> </a:t>
              </a:r>
              <a:r>
                <a:rPr lang="en-US" sz="16600" b="1" spc="50" dirty="0" err="1">
                  <a:ln w="9525" cmpd="sng">
                    <a:solidFill>
                      <a:schemeClr val="accent1"/>
                    </a:solidFill>
                    <a:prstDash val="solid"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  <a:latin typeface="UTM Avenida" panose="02040603050506020204" pitchFamily="18" charset="0"/>
                </a:rPr>
                <a:t>động</a:t>
              </a:r>
              <a:endParaRPr lang="en-US" sz="16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UTM Avenida" panose="02040603050506020204" pitchFamily="18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921" y="171725"/>
              <a:ext cx="3009321" cy="3000665"/>
            </a:xfrm>
            <a:prstGeom prst="rect">
              <a:avLst/>
            </a:prstGeom>
            <a:ln>
              <a:noFill/>
            </a:ln>
            <a:effectLst>
              <a:glow rad="139700">
                <a:schemeClr val="accent4">
                  <a:satMod val="175000"/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993" y="4860126"/>
            <a:ext cx="12293619" cy="199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2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222348" y="-187562"/>
            <a:ext cx="14110309" cy="7451396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5683308" y="2610887"/>
            <a:ext cx="4462709" cy="3144327"/>
            <a:chOff x="5683308" y="2610887"/>
            <a:chExt cx="4462709" cy="3144327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3308" y="3177074"/>
              <a:ext cx="4189478" cy="257814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EC5E7485-DBA9-4CBC-9E89-34C86CDFCF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8768" y="2610887"/>
              <a:ext cx="927249" cy="927249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1984179" y="2601102"/>
            <a:ext cx="2679538" cy="2819984"/>
            <a:chOff x="1984179" y="2601102"/>
            <a:chExt cx="2679538" cy="2819984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4179" y="3268348"/>
              <a:ext cx="2628900" cy="215273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7D68E4F-68F0-4575-92A6-1CC5EDFC10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6996" y="2601102"/>
              <a:ext cx="706721" cy="706721"/>
            </a:xfrm>
            <a:prstGeom prst="rect">
              <a:avLst/>
            </a:prstGeom>
          </p:spPr>
        </p:pic>
      </p:grpSp>
      <p:sp>
        <p:nvSpPr>
          <p:cNvPr id="12" name="Rounded Rectangle 11"/>
          <p:cNvSpPr/>
          <p:nvPr/>
        </p:nvSpPr>
        <p:spPr>
          <a:xfrm>
            <a:off x="1478280" y="1039814"/>
            <a:ext cx="9235440" cy="1188720"/>
          </a:xfrm>
          <a:prstGeom prst="roundRect">
            <a:avLst/>
          </a:prstGeom>
          <a:solidFill>
            <a:schemeClr val="accent5">
              <a:lumMod val="20000"/>
              <a:lumOff val="80000"/>
              <a:alpha val="13000"/>
            </a:schemeClr>
          </a:solidFill>
          <a:ln w="28575">
            <a:solidFill>
              <a:schemeClr val="accent1"/>
            </a:solidFill>
            <a:prstDash val="lgDashDot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en-US" sz="4000" dirty="0">
                <a:solidFill>
                  <a:schemeClr val="tx1"/>
                </a:solidFill>
                <a:latin typeface="UTM Aristote" panose="02040603050506020204" pitchFamily="18" charset="0"/>
              </a:rPr>
              <a:t>2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UTM Aristote" panose="02040603050506020204" pitchFamily="18" charset="0"/>
              </a:rPr>
              <a:t>. </a:t>
            </a:r>
            <a:r>
              <a:rPr lang="en-US" altLang="en-US" sz="4000" dirty="0" err="1">
                <a:solidFill>
                  <a:schemeClr val="tx1"/>
                </a:solidFill>
                <a:latin typeface="UTM Aristote" panose="02040603050506020204" pitchFamily="18" charset="0"/>
              </a:rPr>
              <a:t>Chợ</a:t>
            </a:r>
            <a:r>
              <a:rPr lang="en-US" altLang="en-US" sz="4000" dirty="0">
                <a:solidFill>
                  <a:schemeClr val="tx1"/>
                </a:solidFill>
                <a:latin typeface="UTM Aristote" panose="02040603050506020204" pitchFamily="18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latin typeface="UTM Aristote" panose="02040603050506020204" pitchFamily="18" charset="0"/>
              </a:rPr>
              <a:t>phiên</a:t>
            </a:r>
            <a:r>
              <a:rPr lang="en-US" altLang="en-US" sz="4000" dirty="0">
                <a:solidFill>
                  <a:schemeClr val="tx1"/>
                </a:solidFill>
                <a:latin typeface="UTM Aristote" panose="02040603050506020204" pitchFamily="18" charset="0"/>
              </a:rPr>
              <a:t> ở </a:t>
            </a:r>
            <a:r>
              <a:rPr lang="en-US" altLang="en-US" sz="4000" dirty="0" err="1">
                <a:solidFill>
                  <a:schemeClr val="tx1"/>
                </a:solidFill>
                <a:latin typeface="UTM Aristote" panose="02040603050506020204" pitchFamily="18" charset="0"/>
              </a:rPr>
              <a:t>đồng</a:t>
            </a:r>
            <a:r>
              <a:rPr lang="en-US" altLang="en-US" sz="4000" dirty="0">
                <a:solidFill>
                  <a:schemeClr val="tx1"/>
                </a:solidFill>
                <a:latin typeface="UTM Aristote" panose="02040603050506020204" pitchFamily="18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latin typeface="UTM Aristote" panose="02040603050506020204" pitchFamily="18" charset="0"/>
              </a:rPr>
              <a:t>bằng</a:t>
            </a:r>
            <a:r>
              <a:rPr lang="en-US" altLang="en-US" sz="4000" dirty="0">
                <a:solidFill>
                  <a:schemeClr val="tx1"/>
                </a:solidFill>
                <a:latin typeface="UTM Aristote" panose="02040603050506020204" pitchFamily="18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latin typeface="UTM Aristote" panose="02040603050506020204" pitchFamily="18" charset="0"/>
              </a:rPr>
              <a:t>Bắc</a:t>
            </a:r>
            <a:r>
              <a:rPr lang="en-US" altLang="en-US" sz="4000" dirty="0">
                <a:solidFill>
                  <a:schemeClr val="tx1"/>
                </a:solidFill>
                <a:latin typeface="UTM Aristote" panose="02040603050506020204" pitchFamily="18" charset="0"/>
              </a:rPr>
              <a:t> </a:t>
            </a:r>
            <a:r>
              <a:rPr lang="en-US" altLang="en-US" sz="4000" dirty="0" err="1">
                <a:solidFill>
                  <a:schemeClr val="tx1"/>
                </a:solidFill>
                <a:latin typeface="UTM Aristote" panose="02040603050506020204" pitchFamily="18" charset="0"/>
              </a:rPr>
              <a:t>Bộ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UTM Aristote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76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312621" y="-288702"/>
            <a:ext cx="14110309" cy="7451396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ECFDB52-C972-4215-ACA3-78E202531C81}"/>
              </a:ext>
            </a:extLst>
          </p:cNvPr>
          <p:cNvSpPr/>
          <p:nvPr/>
        </p:nvSpPr>
        <p:spPr>
          <a:xfrm>
            <a:off x="3072914" y="2906282"/>
            <a:ext cx="8530541" cy="1436293"/>
          </a:xfrm>
          <a:custGeom>
            <a:avLst/>
            <a:gdLst>
              <a:gd name="connsiteX0" fmla="*/ 0 w 8530541"/>
              <a:gd name="connsiteY0" fmla="*/ 220951 h 1436293"/>
              <a:gd name="connsiteX1" fmla="*/ 69448 w 8530541"/>
              <a:gd name="connsiteY1" fmla="*/ 278825 h 1436293"/>
              <a:gd name="connsiteX2" fmla="*/ 115746 w 8530541"/>
              <a:gd name="connsiteY2" fmla="*/ 325123 h 1436293"/>
              <a:gd name="connsiteX3" fmla="*/ 173620 w 8530541"/>
              <a:gd name="connsiteY3" fmla="*/ 359848 h 1436293"/>
              <a:gd name="connsiteX4" fmla="*/ 266217 w 8530541"/>
              <a:gd name="connsiteY4" fmla="*/ 406146 h 1436293"/>
              <a:gd name="connsiteX5" fmla="*/ 381964 w 8530541"/>
              <a:gd name="connsiteY5" fmla="*/ 475594 h 1436293"/>
              <a:gd name="connsiteX6" fmla="*/ 416688 w 8530541"/>
              <a:gd name="connsiteY6" fmla="*/ 498744 h 1436293"/>
              <a:gd name="connsiteX7" fmla="*/ 474562 w 8530541"/>
              <a:gd name="connsiteY7" fmla="*/ 521893 h 1436293"/>
              <a:gd name="connsiteX8" fmla="*/ 567159 w 8530541"/>
              <a:gd name="connsiteY8" fmla="*/ 568192 h 1436293"/>
              <a:gd name="connsiteX9" fmla="*/ 613458 w 8530541"/>
              <a:gd name="connsiteY9" fmla="*/ 579767 h 1436293"/>
              <a:gd name="connsiteX10" fmla="*/ 682906 w 8530541"/>
              <a:gd name="connsiteY10" fmla="*/ 614491 h 1436293"/>
              <a:gd name="connsiteX11" fmla="*/ 752354 w 8530541"/>
              <a:gd name="connsiteY11" fmla="*/ 637640 h 1436293"/>
              <a:gd name="connsiteX12" fmla="*/ 798653 w 8530541"/>
              <a:gd name="connsiteY12" fmla="*/ 672364 h 1436293"/>
              <a:gd name="connsiteX13" fmla="*/ 879676 w 8530541"/>
              <a:gd name="connsiteY13" fmla="*/ 695513 h 1436293"/>
              <a:gd name="connsiteX14" fmla="*/ 937549 w 8530541"/>
              <a:gd name="connsiteY14" fmla="*/ 718663 h 1436293"/>
              <a:gd name="connsiteX15" fmla="*/ 972273 w 8530541"/>
              <a:gd name="connsiteY15" fmla="*/ 730237 h 1436293"/>
              <a:gd name="connsiteX16" fmla="*/ 1030146 w 8530541"/>
              <a:gd name="connsiteY16" fmla="*/ 764961 h 1436293"/>
              <a:gd name="connsiteX17" fmla="*/ 1111169 w 8530541"/>
              <a:gd name="connsiteY17" fmla="*/ 788111 h 1436293"/>
              <a:gd name="connsiteX18" fmla="*/ 1180617 w 8530541"/>
              <a:gd name="connsiteY18" fmla="*/ 799686 h 1436293"/>
              <a:gd name="connsiteX19" fmla="*/ 1238491 w 8530541"/>
              <a:gd name="connsiteY19" fmla="*/ 811260 h 1436293"/>
              <a:gd name="connsiteX20" fmla="*/ 1516283 w 8530541"/>
              <a:gd name="connsiteY20" fmla="*/ 799686 h 1436293"/>
              <a:gd name="connsiteX21" fmla="*/ 1562582 w 8530541"/>
              <a:gd name="connsiteY21" fmla="*/ 788111 h 1436293"/>
              <a:gd name="connsiteX22" fmla="*/ 1632030 w 8530541"/>
              <a:gd name="connsiteY22" fmla="*/ 753387 h 1436293"/>
              <a:gd name="connsiteX23" fmla="*/ 1759351 w 8530541"/>
              <a:gd name="connsiteY23" fmla="*/ 649215 h 1436293"/>
              <a:gd name="connsiteX24" fmla="*/ 1794076 w 8530541"/>
              <a:gd name="connsiteY24" fmla="*/ 637640 h 1436293"/>
              <a:gd name="connsiteX25" fmla="*/ 1921397 w 8530541"/>
              <a:gd name="connsiteY25" fmla="*/ 521893 h 1436293"/>
              <a:gd name="connsiteX26" fmla="*/ 1967696 w 8530541"/>
              <a:gd name="connsiteY26" fmla="*/ 487169 h 1436293"/>
              <a:gd name="connsiteX27" fmla="*/ 2025569 w 8530541"/>
              <a:gd name="connsiteY27" fmla="*/ 429296 h 1436293"/>
              <a:gd name="connsiteX28" fmla="*/ 2048719 w 8530541"/>
              <a:gd name="connsiteY28" fmla="*/ 394572 h 1436293"/>
              <a:gd name="connsiteX29" fmla="*/ 2152891 w 8530541"/>
              <a:gd name="connsiteY29" fmla="*/ 313549 h 1436293"/>
              <a:gd name="connsiteX30" fmla="*/ 2245488 w 8530541"/>
              <a:gd name="connsiteY30" fmla="*/ 220951 h 1436293"/>
              <a:gd name="connsiteX31" fmla="*/ 2280212 w 8530541"/>
              <a:gd name="connsiteY31" fmla="*/ 186227 h 1436293"/>
              <a:gd name="connsiteX32" fmla="*/ 2303362 w 8530541"/>
              <a:gd name="connsiteY32" fmla="*/ 151503 h 1436293"/>
              <a:gd name="connsiteX33" fmla="*/ 2338086 w 8530541"/>
              <a:gd name="connsiteY33" fmla="*/ 128354 h 1436293"/>
              <a:gd name="connsiteX34" fmla="*/ 2442258 w 8530541"/>
              <a:gd name="connsiteY34" fmla="*/ 35756 h 1436293"/>
              <a:gd name="connsiteX35" fmla="*/ 2465407 w 8530541"/>
              <a:gd name="connsiteY35" fmla="*/ 1032 h 1436293"/>
              <a:gd name="connsiteX36" fmla="*/ 2650602 w 8530541"/>
              <a:gd name="connsiteY36" fmla="*/ 58906 h 1436293"/>
              <a:gd name="connsiteX37" fmla="*/ 2754774 w 8530541"/>
              <a:gd name="connsiteY37" fmla="*/ 128354 h 1436293"/>
              <a:gd name="connsiteX38" fmla="*/ 2916820 w 8530541"/>
              <a:gd name="connsiteY38" fmla="*/ 220951 h 1436293"/>
              <a:gd name="connsiteX39" fmla="*/ 2986268 w 8530541"/>
              <a:gd name="connsiteY39" fmla="*/ 278825 h 1436293"/>
              <a:gd name="connsiteX40" fmla="*/ 3020992 w 8530541"/>
              <a:gd name="connsiteY40" fmla="*/ 301974 h 1436293"/>
              <a:gd name="connsiteX41" fmla="*/ 3067291 w 8530541"/>
              <a:gd name="connsiteY41" fmla="*/ 336698 h 1436293"/>
              <a:gd name="connsiteX42" fmla="*/ 3159888 w 8530541"/>
              <a:gd name="connsiteY42" fmla="*/ 394572 h 1436293"/>
              <a:gd name="connsiteX43" fmla="*/ 3240911 w 8530541"/>
              <a:gd name="connsiteY43" fmla="*/ 452445 h 1436293"/>
              <a:gd name="connsiteX44" fmla="*/ 3310359 w 8530541"/>
              <a:gd name="connsiteY44" fmla="*/ 510318 h 1436293"/>
              <a:gd name="connsiteX45" fmla="*/ 3379807 w 8530541"/>
              <a:gd name="connsiteY45" fmla="*/ 545042 h 1436293"/>
              <a:gd name="connsiteX46" fmla="*/ 3414531 w 8530541"/>
              <a:gd name="connsiteY46" fmla="*/ 579767 h 1436293"/>
              <a:gd name="connsiteX47" fmla="*/ 3530278 w 8530541"/>
              <a:gd name="connsiteY47" fmla="*/ 672364 h 1436293"/>
              <a:gd name="connsiteX48" fmla="*/ 3634450 w 8530541"/>
              <a:gd name="connsiteY48" fmla="*/ 764961 h 1436293"/>
              <a:gd name="connsiteX49" fmla="*/ 3773346 w 8530541"/>
              <a:gd name="connsiteY49" fmla="*/ 915432 h 1436293"/>
              <a:gd name="connsiteX50" fmla="*/ 3808070 w 8530541"/>
              <a:gd name="connsiteY50" fmla="*/ 950156 h 1436293"/>
              <a:gd name="connsiteX51" fmla="*/ 3831220 w 8530541"/>
              <a:gd name="connsiteY51" fmla="*/ 973306 h 1436293"/>
              <a:gd name="connsiteX52" fmla="*/ 3877519 w 8530541"/>
              <a:gd name="connsiteY52" fmla="*/ 1031179 h 1436293"/>
              <a:gd name="connsiteX53" fmla="*/ 4027989 w 8530541"/>
              <a:gd name="connsiteY53" fmla="*/ 1193225 h 1436293"/>
              <a:gd name="connsiteX54" fmla="*/ 4178460 w 8530541"/>
              <a:gd name="connsiteY54" fmla="*/ 1320546 h 1436293"/>
              <a:gd name="connsiteX55" fmla="*/ 4259483 w 8530541"/>
              <a:gd name="connsiteY55" fmla="*/ 1355270 h 1436293"/>
              <a:gd name="connsiteX56" fmla="*/ 4328931 w 8530541"/>
              <a:gd name="connsiteY56" fmla="*/ 1389994 h 1436293"/>
              <a:gd name="connsiteX57" fmla="*/ 4363655 w 8530541"/>
              <a:gd name="connsiteY57" fmla="*/ 1401569 h 1436293"/>
              <a:gd name="connsiteX58" fmla="*/ 4421529 w 8530541"/>
              <a:gd name="connsiteY58" fmla="*/ 1424718 h 1436293"/>
              <a:gd name="connsiteX59" fmla="*/ 4490977 w 8530541"/>
              <a:gd name="connsiteY59" fmla="*/ 1436293 h 1436293"/>
              <a:gd name="connsiteX60" fmla="*/ 4722470 w 8530541"/>
              <a:gd name="connsiteY60" fmla="*/ 1413144 h 1436293"/>
              <a:gd name="connsiteX61" fmla="*/ 4849792 w 8530541"/>
              <a:gd name="connsiteY61" fmla="*/ 1332121 h 1436293"/>
              <a:gd name="connsiteX62" fmla="*/ 4942389 w 8530541"/>
              <a:gd name="connsiteY62" fmla="*/ 1285822 h 1436293"/>
              <a:gd name="connsiteX63" fmla="*/ 4965539 w 8530541"/>
              <a:gd name="connsiteY63" fmla="*/ 1262673 h 1436293"/>
              <a:gd name="connsiteX64" fmla="*/ 5081286 w 8530541"/>
              <a:gd name="connsiteY64" fmla="*/ 1193225 h 1436293"/>
              <a:gd name="connsiteX65" fmla="*/ 5220182 w 8530541"/>
              <a:gd name="connsiteY65" fmla="*/ 1077478 h 1436293"/>
              <a:gd name="connsiteX66" fmla="*/ 5289630 w 8530541"/>
              <a:gd name="connsiteY66" fmla="*/ 1019605 h 1436293"/>
              <a:gd name="connsiteX67" fmla="*/ 5428526 w 8530541"/>
              <a:gd name="connsiteY67" fmla="*/ 915432 h 1436293"/>
              <a:gd name="connsiteX68" fmla="*/ 5555848 w 8530541"/>
              <a:gd name="connsiteY68" fmla="*/ 788111 h 1436293"/>
              <a:gd name="connsiteX69" fmla="*/ 5625296 w 8530541"/>
              <a:gd name="connsiteY69" fmla="*/ 718663 h 1436293"/>
              <a:gd name="connsiteX70" fmla="*/ 5660020 w 8530541"/>
              <a:gd name="connsiteY70" fmla="*/ 683939 h 1436293"/>
              <a:gd name="connsiteX71" fmla="*/ 5717893 w 8530541"/>
              <a:gd name="connsiteY71" fmla="*/ 614491 h 1436293"/>
              <a:gd name="connsiteX72" fmla="*/ 5752617 w 8530541"/>
              <a:gd name="connsiteY72" fmla="*/ 568192 h 1436293"/>
              <a:gd name="connsiteX73" fmla="*/ 5822065 w 8530541"/>
              <a:gd name="connsiteY73" fmla="*/ 498744 h 1436293"/>
              <a:gd name="connsiteX74" fmla="*/ 5903088 w 8530541"/>
              <a:gd name="connsiteY74" fmla="*/ 371422 h 1436293"/>
              <a:gd name="connsiteX75" fmla="*/ 5972536 w 8530541"/>
              <a:gd name="connsiteY75" fmla="*/ 290399 h 1436293"/>
              <a:gd name="connsiteX76" fmla="*/ 6053559 w 8530541"/>
              <a:gd name="connsiteY76" fmla="*/ 209377 h 1436293"/>
              <a:gd name="connsiteX77" fmla="*/ 6123007 w 8530541"/>
              <a:gd name="connsiteY77" fmla="*/ 139929 h 1436293"/>
              <a:gd name="connsiteX78" fmla="*/ 6227179 w 8530541"/>
              <a:gd name="connsiteY78" fmla="*/ 47331 h 1436293"/>
              <a:gd name="connsiteX79" fmla="*/ 6250329 w 8530541"/>
              <a:gd name="connsiteY79" fmla="*/ 24182 h 1436293"/>
              <a:gd name="connsiteX80" fmla="*/ 6285053 w 8530541"/>
              <a:gd name="connsiteY80" fmla="*/ 12607 h 1436293"/>
              <a:gd name="connsiteX81" fmla="*/ 6366076 w 8530541"/>
              <a:gd name="connsiteY81" fmla="*/ 24182 h 1436293"/>
              <a:gd name="connsiteX82" fmla="*/ 6551270 w 8530541"/>
              <a:gd name="connsiteY82" fmla="*/ 186227 h 1436293"/>
              <a:gd name="connsiteX83" fmla="*/ 6585994 w 8530541"/>
              <a:gd name="connsiteY83" fmla="*/ 220951 h 1436293"/>
              <a:gd name="connsiteX84" fmla="*/ 6620719 w 8530541"/>
              <a:gd name="connsiteY84" fmla="*/ 255675 h 1436293"/>
              <a:gd name="connsiteX85" fmla="*/ 6713316 w 8530541"/>
              <a:gd name="connsiteY85" fmla="*/ 348273 h 1436293"/>
              <a:gd name="connsiteX86" fmla="*/ 6875362 w 8530541"/>
              <a:gd name="connsiteY86" fmla="*/ 521893 h 1436293"/>
              <a:gd name="connsiteX87" fmla="*/ 6921660 w 8530541"/>
              <a:gd name="connsiteY87" fmla="*/ 602916 h 1436293"/>
              <a:gd name="connsiteX88" fmla="*/ 6956384 w 8530541"/>
              <a:gd name="connsiteY88" fmla="*/ 660789 h 1436293"/>
              <a:gd name="connsiteX89" fmla="*/ 6991108 w 8530541"/>
              <a:gd name="connsiteY89" fmla="*/ 683939 h 1436293"/>
              <a:gd name="connsiteX90" fmla="*/ 7025832 w 8530541"/>
              <a:gd name="connsiteY90" fmla="*/ 718663 h 1436293"/>
              <a:gd name="connsiteX91" fmla="*/ 7176303 w 8530541"/>
              <a:gd name="connsiteY91" fmla="*/ 764961 h 1436293"/>
              <a:gd name="connsiteX92" fmla="*/ 7211027 w 8530541"/>
              <a:gd name="connsiteY92" fmla="*/ 788111 h 1436293"/>
              <a:gd name="connsiteX93" fmla="*/ 7315200 w 8530541"/>
              <a:gd name="connsiteY93" fmla="*/ 799686 h 1436293"/>
              <a:gd name="connsiteX94" fmla="*/ 7349924 w 8530541"/>
              <a:gd name="connsiteY94" fmla="*/ 811260 h 1436293"/>
              <a:gd name="connsiteX95" fmla="*/ 8102278 w 8530541"/>
              <a:gd name="connsiteY95" fmla="*/ 788111 h 1436293"/>
              <a:gd name="connsiteX96" fmla="*/ 8160151 w 8530541"/>
              <a:gd name="connsiteY96" fmla="*/ 730237 h 1436293"/>
              <a:gd name="connsiteX97" fmla="*/ 8194876 w 8530541"/>
              <a:gd name="connsiteY97" fmla="*/ 695513 h 1436293"/>
              <a:gd name="connsiteX98" fmla="*/ 8275898 w 8530541"/>
              <a:gd name="connsiteY98" fmla="*/ 614491 h 1436293"/>
              <a:gd name="connsiteX99" fmla="*/ 8299048 w 8530541"/>
              <a:gd name="connsiteY99" fmla="*/ 591341 h 1436293"/>
              <a:gd name="connsiteX100" fmla="*/ 8391645 w 8530541"/>
              <a:gd name="connsiteY100" fmla="*/ 464020 h 1436293"/>
              <a:gd name="connsiteX101" fmla="*/ 8449519 w 8530541"/>
              <a:gd name="connsiteY101" fmla="*/ 394572 h 1436293"/>
              <a:gd name="connsiteX102" fmla="*/ 8530541 w 8530541"/>
              <a:gd name="connsiteY102" fmla="*/ 301974 h 143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8530541" h="1436293">
                <a:moveTo>
                  <a:pt x="0" y="220951"/>
                </a:moveTo>
                <a:cubicBezTo>
                  <a:pt x="23149" y="240242"/>
                  <a:pt x="47050" y="258666"/>
                  <a:pt x="69448" y="278825"/>
                </a:cubicBezTo>
                <a:cubicBezTo>
                  <a:pt x="85670" y="293425"/>
                  <a:pt x="98518" y="311724"/>
                  <a:pt x="115746" y="325123"/>
                </a:cubicBezTo>
                <a:cubicBezTo>
                  <a:pt x="133504" y="338935"/>
                  <a:pt x="154901" y="347369"/>
                  <a:pt x="173620" y="359848"/>
                </a:cubicBezTo>
                <a:cubicBezTo>
                  <a:pt x="244449" y="407067"/>
                  <a:pt x="191471" y="387460"/>
                  <a:pt x="266217" y="406146"/>
                </a:cubicBezTo>
                <a:cubicBezTo>
                  <a:pt x="329364" y="469293"/>
                  <a:pt x="272170" y="420697"/>
                  <a:pt x="381964" y="475594"/>
                </a:cubicBezTo>
                <a:cubicBezTo>
                  <a:pt x="394406" y="481815"/>
                  <a:pt x="404245" y="492523"/>
                  <a:pt x="416688" y="498744"/>
                </a:cubicBezTo>
                <a:cubicBezTo>
                  <a:pt x="435272" y="508036"/>
                  <a:pt x="455697" y="513186"/>
                  <a:pt x="474562" y="521893"/>
                </a:cubicBezTo>
                <a:cubicBezTo>
                  <a:pt x="505895" y="536354"/>
                  <a:pt x="533680" y="559822"/>
                  <a:pt x="567159" y="568192"/>
                </a:cubicBezTo>
                <a:cubicBezTo>
                  <a:pt x="582592" y="572050"/>
                  <a:pt x="598688" y="573859"/>
                  <a:pt x="613458" y="579767"/>
                </a:cubicBezTo>
                <a:cubicBezTo>
                  <a:pt x="637489" y="589379"/>
                  <a:pt x="659015" y="604537"/>
                  <a:pt x="682906" y="614491"/>
                </a:cubicBezTo>
                <a:cubicBezTo>
                  <a:pt x="705430" y="623876"/>
                  <a:pt x="752354" y="637640"/>
                  <a:pt x="752354" y="637640"/>
                </a:cubicBezTo>
                <a:cubicBezTo>
                  <a:pt x="767787" y="649215"/>
                  <a:pt x="781904" y="662793"/>
                  <a:pt x="798653" y="672364"/>
                </a:cubicBezTo>
                <a:cubicBezTo>
                  <a:pt x="814264" y="681284"/>
                  <a:pt x="866138" y="691000"/>
                  <a:pt x="879676" y="695513"/>
                </a:cubicBezTo>
                <a:cubicBezTo>
                  <a:pt x="899387" y="702083"/>
                  <a:pt x="918095" y="711368"/>
                  <a:pt x="937549" y="718663"/>
                </a:cubicBezTo>
                <a:cubicBezTo>
                  <a:pt x="948973" y="722947"/>
                  <a:pt x="961360" y="724781"/>
                  <a:pt x="972273" y="730237"/>
                </a:cubicBezTo>
                <a:cubicBezTo>
                  <a:pt x="992395" y="740298"/>
                  <a:pt x="1010024" y="754900"/>
                  <a:pt x="1030146" y="764961"/>
                </a:cubicBezTo>
                <a:cubicBezTo>
                  <a:pt x="1044856" y="772316"/>
                  <a:pt x="1098806" y="785638"/>
                  <a:pt x="1111169" y="788111"/>
                </a:cubicBezTo>
                <a:cubicBezTo>
                  <a:pt x="1134182" y="792714"/>
                  <a:pt x="1157527" y="795488"/>
                  <a:pt x="1180617" y="799686"/>
                </a:cubicBezTo>
                <a:cubicBezTo>
                  <a:pt x="1199973" y="803205"/>
                  <a:pt x="1219200" y="807402"/>
                  <a:pt x="1238491" y="811260"/>
                </a:cubicBezTo>
                <a:cubicBezTo>
                  <a:pt x="1331088" y="807402"/>
                  <a:pt x="1423841" y="806289"/>
                  <a:pt x="1516283" y="799686"/>
                </a:cubicBezTo>
                <a:cubicBezTo>
                  <a:pt x="1532151" y="798553"/>
                  <a:pt x="1547286" y="792481"/>
                  <a:pt x="1562582" y="788111"/>
                </a:cubicBezTo>
                <a:cubicBezTo>
                  <a:pt x="1596567" y="778401"/>
                  <a:pt x="1603044" y="776162"/>
                  <a:pt x="1632030" y="753387"/>
                </a:cubicBezTo>
                <a:cubicBezTo>
                  <a:pt x="1675148" y="719508"/>
                  <a:pt x="1707329" y="666556"/>
                  <a:pt x="1759351" y="649215"/>
                </a:cubicBezTo>
                <a:lnTo>
                  <a:pt x="1794076" y="637640"/>
                </a:lnTo>
                <a:cubicBezTo>
                  <a:pt x="1859613" y="572103"/>
                  <a:pt x="1846062" y="582162"/>
                  <a:pt x="1921397" y="521893"/>
                </a:cubicBezTo>
                <a:cubicBezTo>
                  <a:pt x="1936461" y="509842"/>
                  <a:pt x="1953278" y="499985"/>
                  <a:pt x="1967696" y="487169"/>
                </a:cubicBezTo>
                <a:cubicBezTo>
                  <a:pt x="1988087" y="469044"/>
                  <a:pt x="2007604" y="449827"/>
                  <a:pt x="2025569" y="429296"/>
                </a:cubicBezTo>
                <a:cubicBezTo>
                  <a:pt x="2034730" y="418827"/>
                  <a:pt x="2038426" y="403930"/>
                  <a:pt x="2048719" y="394572"/>
                </a:cubicBezTo>
                <a:cubicBezTo>
                  <a:pt x="2081269" y="364981"/>
                  <a:pt x="2121785" y="344655"/>
                  <a:pt x="2152891" y="313549"/>
                </a:cubicBezTo>
                <a:lnTo>
                  <a:pt x="2245488" y="220951"/>
                </a:lnTo>
                <a:cubicBezTo>
                  <a:pt x="2257063" y="209376"/>
                  <a:pt x="2271132" y="199847"/>
                  <a:pt x="2280212" y="186227"/>
                </a:cubicBezTo>
                <a:cubicBezTo>
                  <a:pt x="2287929" y="174652"/>
                  <a:pt x="2293525" y="161340"/>
                  <a:pt x="2303362" y="151503"/>
                </a:cubicBezTo>
                <a:cubicBezTo>
                  <a:pt x="2313199" y="141667"/>
                  <a:pt x="2327689" y="137596"/>
                  <a:pt x="2338086" y="128354"/>
                </a:cubicBezTo>
                <a:cubicBezTo>
                  <a:pt x="2457018" y="22637"/>
                  <a:pt x="2363447" y="88298"/>
                  <a:pt x="2442258" y="35756"/>
                </a:cubicBezTo>
                <a:cubicBezTo>
                  <a:pt x="2449974" y="24181"/>
                  <a:pt x="2451537" y="2099"/>
                  <a:pt x="2465407" y="1032"/>
                </a:cubicBezTo>
                <a:cubicBezTo>
                  <a:pt x="2550308" y="-5498"/>
                  <a:pt x="2589407" y="19567"/>
                  <a:pt x="2650602" y="58906"/>
                </a:cubicBezTo>
                <a:cubicBezTo>
                  <a:pt x="2685707" y="81473"/>
                  <a:pt x="2716415" y="111915"/>
                  <a:pt x="2754774" y="128354"/>
                </a:cubicBezTo>
                <a:cubicBezTo>
                  <a:pt x="2851317" y="169730"/>
                  <a:pt x="2828814" y="153254"/>
                  <a:pt x="2916820" y="220951"/>
                </a:cubicBezTo>
                <a:cubicBezTo>
                  <a:pt x="2940705" y="239324"/>
                  <a:pt x="2962482" y="260325"/>
                  <a:pt x="2986268" y="278825"/>
                </a:cubicBezTo>
                <a:cubicBezTo>
                  <a:pt x="2997249" y="287366"/>
                  <a:pt x="3009672" y="293888"/>
                  <a:pt x="3020992" y="301974"/>
                </a:cubicBezTo>
                <a:cubicBezTo>
                  <a:pt x="3036690" y="313187"/>
                  <a:pt x="3051240" y="325997"/>
                  <a:pt x="3067291" y="336698"/>
                </a:cubicBezTo>
                <a:cubicBezTo>
                  <a:pt x="3097576" y="356888"/>
                  <a:pt x="3129603" y="374382"/>
                  <a:pt x="3159888" y="394572"/>
                </a:cubicBezTo>
                <a:cubicBezTo>
                  <a:pt x="3187503" y="412982"/>
                  <a:pt x="3214604" y="432209"/>
                  <a:pt x="3240911" y="452445"/>
                </a:cubicBezTo>
                <a:cubicBezTo>
                  <a:pt x="3264796" y="470818"/>
                  <a:pt x="3285286" y="493603"/>
                  <a:pt x="3310359" y="510318"/>
                </a:cubicBezTo>
                <a:cubicBezTo>
                  <a:pt x="3331894" y="524675"/>
                  <a:pt x="3356658" y="533467"/>
                  <a:pt x="3379807" y="545042"/>
                </a:cubicBezTo>
                <a:cubicBezTo>
                  <a:pt x="3391382" y="556617"/>
                  <a:pt x="3402103" y="569114"/>
                  <a:pt x="3414531" y="579767"/>
                </a:cubicBezTo>
                <a:cubicBezTo>
                  <a:pt x="3551508" y="697177"/>
                  <a:pt x="3342023" y="501224"/>
                  <a:pt x="3530278" y="672364"/>
                </a:cubicBezTo>
                <a:cubicBezTo>
                  <a:pt x="3642658" y="774527"/>
                  <a:pt x="3537429" y="692196"/>
                  <a:pt x="3634450" y="764961"/>
                </a:cubicBezTo>
                <a:cubicBezTo>
                  <a:pt x="3687866" y="845085"/>
                  <a:pt x="3647763" y="789849"/>
                  <a:pt x="3773346" y="915432"/>
                </a:cubicBezTo>
                <a:lnTo>
                  <a:pt x="3808070" y="950156"/>
                </a:lnTo>
                <a:cubicBezTo>
                  <a:pt x="3815787" y="957873"/>
                  <a:pt x="3825167" y="964226"/>
                  <a:pt x="3831220" y="973306"/>
                </a:cubicBezTo>
                <a:cubicBezTo>
                  <a:pt x="3881452" y="1048655"/>
                  <a:pt x="3828035" y="973447"/>
                  <a:pt x="3877519" y="1031179"/>
                </a:cubicBezTo>
                <a:cubicBezTo>
                  <a:pt x="3945139" y="1110070"/>
                  <a:pt x="3924942" y="1106032"/>
                  <a:pt x="4027989" y="1193225"/>
                </a:cubicBezTo>
                <a:cubicBezTo>
                  <a:pt x="4078146" y="1235665"/>
                  <a:pt x="4118069" y="1294664"/>
                  <a:pt x="4178460" y="1320546"/>
                </a:cubicBezTo>
                <a:cubicBezTo>
                  <a:pt x="4205468" y="1332121"/>
                  <a:pt x="4232804" y="1342957"/>
                  <a:pt x="4259483" y="1355270"/>
                </a:cubicBezTo>
                <a:cubicBezTo>
                  <a:pt x="4282983" y="1366116"/>
                  <a:pt x="4305280" y="1379482"/>
                  <a:pt x="4328931" y="1389994"/>
                </a:cubicBezTo>
                <a:cubicBezTo>
                  <a:pt x="4340080" y="1394949"/>
                  <a:pt x="4352231" y="1397285"/>
                  <a:pt x="4363655" y="1401569"/>
                </a:cubicBezTo>
                <a:cubicBezTo>
                  <a:pt x="4383109" y="1408864"/>
                  <a:pt x="4401484" y="1419251"/>
                  <a:pt x="4421529" y="1424718"/>
                </a:cubicBezTo>
                <a:cubicBezTo>
                  <a:pt x="4444171" y="1430893"/>
                  <a:pt x="4467828" y="1432435"/>
                  <a:pt x="4490977" y="1436293"/>
                </a:cubicBezTo>
                <a:cubicBezTo>
                  <a:pt x="4568141" y="1428577"/>
                  <a:pt x="4646767" y="1429967"/>
                  <a:pt x="4722470" y="1413144"/>
                </a:cubicBezTo>
                <a:cubicBezTo>
                  <a:pt x="4778666" y="1400656"/>
                  <a:pt x="4804392" y="1358604"/>
                  <a:pt x="4849792" y="1332121"/>
                </a:cubicBezTo>
                <a:cubicBezTo>
                  <a:pt x="4879600" y="1314733"/>
                  <a:pt x="4912798" y="1303577"/>
                  <a:pt x="4942389" y="1285822"/>
                </a:cubicBezTo>
                <a:cubicBezTo>
                  <a:pt x="4951747" y="1280207"/>
                  <a:pt x="4956285" y="1268457"/>
                  <a:pt x="4965539" y="1262673"/>
                </a:cubicBezTo>
                <a:cubicBezTo>
                  <a:pt x="5080070" y="1191092"/>
                  <a:pt x="4993539" y="1264519"/>
                  <a:pt x="5081286" y="1193225"/>
                </a:cubicBezTo>
                <a:cubicBezTo>
                  <a:pt x="5128060" y="1155221"/>
                  <a:pt x="5173883" y="1116060"/>
                  <a:pt x="5220182" y="1077478"/>
                </a:cubicBezTo>
                <a:cubicBezTo>
                  <a:pt x="5243331" y="1058187"/>
                  <a:pt x="5264557" y="1036320"/>
                  <a:pt x="5289630" y="1019605"/>
                </a:cubicBezTo>
                <a:cubicBezTo>
                  <a:pt x="5351211" y="978551"/>
                  <a:pt x="5373382" y="967333"/>
                  <a:pt x="5428526" y="915432"/>
                </a:cubicBezTo>
                <a:cubicBezTo>
                  <a:pt x="5472233" y="874296"/>
                  <a:pt x="5513407" y="830551"/>
                  <a:pt x="5555848" y="788111"/>
                </a:cubicBezTo>
                <a:lnTo>
                  <a:pt x="5625296" y="718663"/>
                </a:lnTo>
                <a:cubicBezTo>
                  <a:pt x="5636871" y="707088"/>
                  <a:pt x="5649541" y="696514"/>
                  <a:pt x="5660020" y="683939"/>
                </a:cubicBezTo>
                <a:cubicBezTo>
                  <a:pt x="5679311" y="660790"/>
                  <a:pt x="5699069" y="638021"/>
                  <a:pt x="5717893" y="614491"/>
                </a:cubicBezTo>
                <a:cubicBezTo>
                  <a:pt x="5729944" y="599427"/>
                  <a:pt x="5739712" y="582531"/>
                  <a:pt x="5752617" y="568192"/>
                </a:cubicBezTo>
                <a:cubicBezTo>
                  <a:pt x="5774518" y="543858"/>
                  <a:pt x="5802178" y="524750"/>
                  <a:pt x="5822065" y="498744"/>
                </a:cubicBezTo>
                <a:cubicBezTo>
                  <a:pt x="5852623" y="458784"/>
                  <a:pt x="5870350" y="409617"/>
                  <a:pt x="5903088" y="371422"/>
                </a:cubicBezTo>
                <a:cubicBezTo>
                  <a:pt x="5926237" y="344414"/>
                  <a:pt x="5948332" y="316465"/>
                  <a:pt x="5972536" y="290399"/>
                </a:cubicBezTo>
                <a:cubicBezTo>
                  <a:pt x="5998525" y="262410"/>
                  <a:pt x="6026551" y="236384"/>
                  <a:pt x="6053559" y="209377"/>
                </a:cubicBezTo>
                <a:lnTo>
                  <a:pt x="6123007" y="139929"/>
                </a:lnTo>
                <a:cubicBezTo>
                  <a:pt x="6213242" y="49694"/>
                  <a:pt x="6122305" y="137223"/>
                  <a:pt x="6227179" y="47331"/>
                </a:cubicBezTo>
                <a:cubicBezTo>
                  <a:pt x="6235465" y="40229"/>
                  <a:pt x="6240971" y="29797"/>
                  <a:pt x="6250329" y="24182"/>
                </a:cubicBezTo>
                <a:cubicBezTo>
                  <a:pt x="6260791" y="17905"/>
                  <a:pt x="6273478" y="16465"/>
                  <a:pt x="6285053" y="12607"/>
                </a:cubicBezTo>
                <a:cubicBezTo>
                  <a:pt x="6312061" y="16465"/>
                  <a:pt x="6340613" y="14388"/>
                  <a:pt x="6366076" y="24182"/>
                </a:cubicBezTo>
                <a:cubicBezTo>
                  <a:pt x="6428287" y="48109"/>
                  <a:pt x="6519080" y="154036"/>
                  <a:pt x="6551270" y="186227"/>
                </a:cubicBezTo>
                <a:lnTo>
                  <a:pt x="6585994" y="220951"/>
                </a:lnTo>
                <a:cubicBezTo>
                  <a:pt x="6597569" y="232526"/>
                  <a:pt x="6611639" y="242055"/>
                  <a:pt x="6620719" y="255675"/>
                </a:cubicBezTo>
                <a:cubicBezTo>
                  <a:pt x="6676588" y="339480"/>
                  <a:pt x="6642132" y="312680"/>
                  <a:pt x="6713316" y="348273"/>
                </a:cubicBezTo>
                <a:cubicBezTo>
                  <a:pt x="6816178" y="480523"/>
                  <a:pt x="6760939" y="423816"/>
                  <a:pt x="6875362" y="521893"/>
                </a:cubicBezTo>
                <a:cubicBezTo>
                  <a:pt x="6899088" y="640531"/>
                  <a:pt x="6863903" y="535533"/>
                  <a:pt x="6921660" y="602916"/>
                </a:cubicBezTo>
                <a:cubicBezTo>
                  <a:pt x="6936301" y="619997"/>
                  <a:pt x="6941743" y="643708"/>
                  <a:pt x="6956384" y="660789"/>
                </a:cubicBezTo>
                <a:cubicBezTo>
                  <a:pt x="6965437" y="671351"/>
                  <a:pt x="6980421" y="675033"/>
                  <a:pt x="6991108" y="683939"/>
                </a:cubicBezTo>
                <a:cubicBezTo>
                  <a:pt x="7003683" y="694418"/>
                  <a:pt x="7012212" y="709583"/>
                  <a:pt x="7025832" y="718663"/>
                </a:cubicBezTo>
                <a:cubicBezTo>
                  <a:pt x="7089821" y="761322"/>
                  <a:pt x="7101135" y="754223"/>
                  <a:pt x="7176303" y="764961"/>
                </a:cubicBezTo>
                <a:cubicBezTo>
                  <a:pt x="7187878" y="772678"/>
                  <a:pt x="7197531" y="784737"/>
                  <a:pt x="7211027" y="788111"/>
                </a:cubicBezTo>
                <a:cubicBezTo>
                  <a:pt x="7244922" y="796585"/>
                  <a:pt x="7280737" y="793942"/>
                  <a:pt x="7315200" y="799686"/>
                </a:cubicBezTo>
                <a:cubicBezTo>
                  <a:pt x="7327235" y="801692"/>
                  <a:pt x="7338349" y="807402"/>
                  <a:pt x="7349924" y="811260"/>
                </a:cubicBezTo>
                <a:cubicBezTo>
                  <a:pt x="7600709" y="803544"/>
                  <a:pt x="7852620" y="813077"/>
                  <a:pt x="8102278" y="788111"/>
                </a:cubicBezTo>
                <a:cubicBezTo>
                  <a:pt x="8129424" y="785396"/>
                  <a:pt x="8140860" y="749528"/>
                  <a:pt x="8160151" y="730237"/>
                </a:cubicBezTo>
                <a:lnTo>
                  <a:pt x="8194876" y="695513"/>
                </a:lnTo>
                <a:lnTo>
                  <a:pt x="8275898" y="614491"/>
                </a:lnTo>
                <a:cubicBezTo>
                  <a:pt x="8283615" y="606774"/>
                  <a:pt x="8292995" y="600421"/>
                  <a:pt x="8299048" y="591341"/>
                </a:cubicBezTo>
                <a:cubicBezTo>
                  <a:pt x="8324900" y="552563"/>
                  <a:pt x="8365710" y="489955"/>
                  <a:pt x="8391645" y="464020"/>
                </a:cubicBezTo>
                <a:cubicBezTo>
                  <a:pt x="8549963" y="305702"/>
                  <a:pt x="8320613" y="539592"/>
                  <a:pt x="8449519" y="394572"/>
                </a:cubicBezTo>
                <a:cubicBezTo>
                  <a:pt x="8535858" y="297441"/>
                  <a:pt x="8501483" y="360093"/>
                  <a:pt x="8530541" y="301974"/>
                </a:cubicBezTo>
              </a:path>
            </a:pathLst>
          </a:custGeom>
          <a:noFill/>
          <a:ln>
            <a:solidFill>
              <a:srgbClr val="D27C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217700" y="2399369"/>
            <a:ext cx="685692" cy="636607"/>
            <a:chOff x="5217700" y="2399369"/>
            <a:chExt cx="685692" cy="636607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18725C2A-CC34-43A9-BA76-AA9A863FC614}"/>
                </a:ext>
              </a:extLst>
            </p:cNvPr>
            <p:cNvSpPr/>
            <p:nvPr/>
          </p:nvSpPr>
          <p:spPr>
            <a:xfrm>
              <a:off x="5220182" y="2399369"/>
              <a:ext cx="636607" cy="636607"/>
            </a:xfrm>
            <a:prstGeom prst="ellipse">
              <a:avLst/>
            </a:prstGeom>
            <a:solidFill>
              <a:srgbClr val="D27C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E053C02-533F-4612-9D98-451656C2A162}"/>
                </a:ext>
              </a:extLst>
            </p:cNvPr>
            <p:cNvSpPr txBox="1"/>
            <p:nvPr/>
          </p:nvSpPr>
          <p:spPr>
            <a:xfrm>
              <a:off x="5217700" y="2475555"/>
              <a:ext cx="6856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Showcard" panose="02040603050506020204" pitchFamily="18" charset="0"/>
                  <a:ea typeface="字魂7号-温暖童稚体" panose="00000500000000000000" pitchFamily="2" charset="-122"/>
                </a:rPr>
                <a:t>01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Showcard" panose="02040603050506020204" pitchFamily="18" charset="0"/>
                <a:ea typeface="字魂7号-温暖童稚体" panose="00000500000000000000" pitchFamily="2" charset="-122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228124" y="3774692"/>
            <a:ext cx="685692" cy="636607"/>
            <a:chOff x="7228124" y="3774692"/>
            <a:chExt cx="685692" cy="636607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3E0B4106-19C4-4BCC-B8B7-497AC1A7E0EF}"/>
                </a:ext>
              </a:extLst>
            </p:cNvPr>
            <p:cNvSpPr/>
            <p:nvPr/>
          </p:nvSpPr>
          <p:spPr>
            <a:xfrm>
              <a:off x="7228124" y="3774692"/>
              <a:ext cx="636607" cy="636607"/>
            </a:xfrm>
            <a:prstGeom prst="ellipse">
              <a:avLst/>
            </a:prstGeom>
            <a:solidFill>
              <a:srgbClr val="D27C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149CA0D-F2A6-4D86-99BE-C554E149B538}"/>
                </a:ext>
              </a:extLst>
            </p:cNvPr>
            <p:cNvSpPr txBox="1"/>
            <p:nvPr/>
          </p:nvSpPr>
          <p:spPr>
            <a:xfrm>
              <a:off x="7228124" y="3862162"/>
              <a:ext cx="6856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Showcard" panose="02040603050506020204" pitchFamily="18" charset="0"/>
                  <a:ea typeface="字魂7号-温暖童稚体" panose="00000500000000000000" pitchFamily="2" charset="-122"/>
                </a:rPr>
                <a:t>02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Showcard" panose="02040603050506020204" pitchFamily="18" charset="0"/>
                <a:ea typeface="字魂7号-温暖童稚体" panose="00000500000000000000" pitchFamily="2" charset="-122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37947" y="2498583"/>
            <a:ext cx="732295" cy="636607"/>
            <a:chOff x="9137947" y="2498583"/>
            <a:chExt cx="732295" cy="63660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32C0DB6C-AA32-4DAB-9EAC-2731179DE6D8}"/>
                </a:ext>
              </a:extLst>
            </p:cNvPr>
            <p:cNvSpPr/>
            <p:nvPr/>
          </p:nvSpPr>
          <p:spPr>
            <a:xfrm>
              <a:off x="9137947" y="2498583"/>
              <a:ext cx="636607" cy="636607"/>
            </a:xfrm>
            <a:prstGeom prst="ellipse">
              <a:avLst/>
            </a:prstGeom>
            <a:solidFill>
              <a:srgbClr val="D27C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88CAF29-5AA5-4B19-9A68-853AC0F4FCB9}"/>
                </a:ext>
              </a:extLst>
            </p:cNvPr>
            <p:cNvSpPr txBox="1"/>
            <p:nvPr/>
          </p:nvSpPr>
          <p:spPr>
            <a:xfrm>
              <a:off x="9184550" y="2600521"/>
              <a:ext cx="6856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Showcard" panose="02040603050506020204" pitchFamily="18" charset="0"/>
                  <a:ea typeface="字魂7号-温暖童稚体" panose="00000500000000000000" pitchFamily="2" charset="-122"/>
                </a:rPr>
                <a:t>03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Showcard" panose="02040603050506020204" pitchFamily="18" charset="0"/>
                <a:ea typeface="字魂7号-温暖童稚体" panose="00000500000000000000" pitchFamily="2" charset="-122"/>
              </a:endParaRPr>
            </a:p>
          </p:txBody>
        </p:sp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00" b="99000" l="4000" r="95556">
                        <a14:foregroundMark x1="46222" y1="8800" x2="51556" y2="8200"/>
                        <a14:foregroundMark x1="35778" y1="66400" x2="70222" y2="63800"/>
                        <a14:foregroundMark x1="70222" y1="64600" x2="76222" y2="70800"/>
                        <a14:foregroundMark x1="65333" y1="68600" x2="68889" y2="73800"/>
                        <a14:foregroundMark x1="43333" y1="71000" x2="44667" y2="79400"/>
                        <a14:foregroundMark x1="36000" y1="76000" x2="57778" y2="70800"/>
                        <a14:foregroundMark x1="34000" y1="66800" x2="34000" y2="74800"/>
                        <a14:foregroundMark x1="55778" y1="72600" x2="50667" y2="79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42" y="2758584"/>
            <a:ext cx="2974886" cy="330542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029866" y="748490"/>
            <a:ext cx="48985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err="1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Chợ</a:t>
            </a:r>
            <a:r>
              <a:rPr lang="en-US" sz="3200" dirty="0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 </a:t>
            </a:r>
            <a:r>
              <a:rPr lang="en-US" sz="3200" dirty="0" err="1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phiên</a:t>
            </a:r>
            <a:r>
              <a:rPr lang="en-US" sz="3200" dirty="0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 ở </a:t>
            </a:r>
            <a:r>
              <a:rPr lang="en-US" sz="3200" dirty="0" err="1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Đồng</a:t>
            </a:r>
            <a:r>
              <a:rPr lang="en-US" sz="3200" dirty="0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 </a:t>
            </a:r>
            <a:r>
              <a:rPr lang="en-US" sz="3200" dirty="0" err="1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bằng</a:t>
            </a:r>
            <a:r>
              <a:rPr lang="en-US" sz="3200" dirty="0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 </a:t>
            </a:r>
            <a:r>
              <a:rPr lang="en-US" sz="3200" dirty="0" err="1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Bắc</a:t>
            </a:r>
            <a:r>
              <a:rPr lang="en-US" sz="3200" dirty="0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 </a:t>
            </a:r>
            <a:r>
              <a:rPr lang="en-US" sz="3200" dirty="0" err="1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Bộ</a:t>
            </a:r>
            <a:r>
              <a:rPr lang="en-US" sz="3200" dirty="0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 </a:t>
            </a:r>
            <a:r>
              <a:rPr lang="en-US" sz="3200" dirty="0" err="1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có</a:t>
            </a:r>
            <a:r>
              <a:rPr lang="en-US" sz="3200" dirty="0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 </a:t>
            </a:r>
            <a:r>
              <a:rPr lang="en-US" sz="3200" dirty="0" err="1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đặc</a:t>
            </a:r>
            <a:r>
              <a:rPr lang="en-US" sz="3200" dirty="0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 </a:t>
            </a:r>
            <a:r>
              <a:rPr lang="en-US" sz="3200" dirty="0" err="1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điểm</a:t>
            </a:r>
            <a:r>
              <a:rPr lang="en-US" sz="3200" dirty="0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 </a:t>
            </a:r>
            <a:r>
              <a:rPr lang="en-US" sz="3200" dirty="0" err="1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gì</a:t>
            </a:r>
            <a:r>
              <a:rPr lang="en-US" sz="3200" dirty="0">
                <a:solidFill>
                  <a:schemeClr val="accent5">
                    <a:lumMod val="50000"/>
                  </a:schemeClr>
                </a:solidFill>
                <a:latin typeface="UTM Aristote" panose="02040603050506020204" pitchFamily="18" charset="0"/>
              </a:rPr>
              <a:t>?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4211873" y="3862162"/>
            <a:ext cx="2653224" cy="1750212"/>
            <a:chOff x="4211873" y="3862162"/>
            <a:chExt cx="2653224" cy="1750212"/>
          </a:xfrm>
        </p:grpSpPr>
        <p:sp>
          <p:nvSpPr>
            <p:cNvPr id="11" name="云形 10">
              <a:extLst>
                <a:ext uri="{FF2B5EF4-FFF2-40B4-BE49-F238E27FC236}">
                  <a16:creationId xmlns:a16="http://schemas.microsoft.com/office/drawing/2014/main" id="{76F68FC0-4CC4-4EBA-89FC-540C19368067}"/>
                </a:ext>
              </a:extLst>
            </p:cNvPr>
            <p:cNvSpPr/>
            <p:nvPr/>
          </p:nvSpPr>
          <p:spPr>
            <a:xfrm>
              <a:off x="4211873" y="3862162"/>
              <a:ext cx="2653224" cy="1750212"/>
            </a:xfrm>
            <a:prstGeom prst="cloud">
              <a:avLst/>
            </a:prstGeom>
            <a:noFill/>
            <a:ln>
              <a:solidFill>
                <a:srgbClr val="D27C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642941" y="4320613"/>
              <a:ext cx="193792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en-US" sz="2400" b="1" dirty="0" err="1">
                  <a:latin typeface="Times New Roman" panose="02020603050405020304" pitchFamily="18" charset="0"/>
                </a:rPr>
                <a:t>Về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cách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bày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bán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? </a:t>
              </a:r>
              <a:endParaRPr lang="en-US" sz="2400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288610" y="993632"/>
            <a:ext cx="2653224" cy="1750212"/>
            <a:chOff x="6288610" y="993632"/>
            <a:chExt cx="2653224" cy="1750212"/>
          </a:xfrm>
        </p:grpSpPr>
        <p:sp>
          <p:nvSpPr>
            <p:cNvPr id="13" name="云形 12">
              <a:extLst>
                <a:ext uri="{FF2B5EF4-FFF2-40B4-BE49-F238E27FC236}">
                  <a16:creationId xmlns:a16="http://schemas.microsoft.com/office/drawing/2014/main" id="{75A6300C-58E1-4D01-A926-26E1536BDDC9}"/>
                </a:ext>
              </a:extLst>
            </p:cNvPr>
            <p:cNvSpPr/>
            <p:nvPr/>
          </p:nvSpPr>
          <p:spPr>
            <a:xfrm>
              <a:off x="6288610" y="993632"/>
              <a:ext cx="2653224" cy="1750212"/>
            </a:xfrm>
            <a:prstGeom prst="cloud">
              <a:avLst/>
            </a:prstGeom>
            <a:noFill/>
            <a:ln>
              <a:solidFill>
                <a:srgbClr val="D27C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802233" y="1191727"/>
              <a:ext cx="212499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en-US" sz="2400" b="1" dirty="0" err="1">
                  <a:latin typeface="Times New Roman" panose="02020603050405020304" pitchFamily="18" charset="0"/>
                </a:rPr>
                <a:t>Nguồn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gốc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hàng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hóa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ở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chợ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phiên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?</a:t>
              </a:r>
              <a:endParaRPr lang="en-US" sz="24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287076" y="3757786"/>
            <a:ext cx="2653224" cy="1750212"/>
            <a:chOff x="8287076" y="3757786"/>
            <a:chExt cx="2653224" cy="1750212"/>
          </a:xfrm>
        </p:grpSpPr>
        <p:sp>
          <p:nvSpPr>
            <p:cNvPr id="15" name="云形 14">
              <a:extLst>
                <a:ext uri="{FF2B5EF4-FFF2-40B4-BE49-F238E27FC236}">
                  <a16:creationId xmlns:a16="http://schemas.microsoft.com/office/drawing/2014/main" id="{E7939778-954D-4FD8-8438-678A609F12D7}"/>
                </a:ext>
              </a:extLst>
            </p:cNvPr>
            <p:cNvSpPr/>
            <p:nvPr/>
          </p:nvSpPr>
          <p:spPr>
            <a:xfrm>
              <a:off x="8287076" y="3757786"/>
              <a:ext cx="2653224" cy="1750212"/>
            </a:xfrm>
            <a:prstGeom prst="cloud">
              <a:avLst/>
            </a:prstGeom>
            <a:noFill/>
            <a:ln>
              <a:solidFill>
                <a:srgbClr val="D27C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8599842" y="4048171"/>
              <a:ext cx="225530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en-US" sz="2400" b="1" dirty="0" err="1">
                  <a:latin typeface="Times New Roman" panose="02020603050405020304" pitchFamily="18" charset="0"/>
                </a:rPr>
                <a:t>Về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người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đi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chợ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để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mua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và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bán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hàng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hóa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?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531018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9F1134F-68A6-46DA-AA10-C327ACE954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23190" y="1324999"/>
            <a:ext cx="8360228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Chợ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phiên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sạp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to. </a:t>
            </a:r>
          </a:p>
          <a:p>
            <a:pPr algn="just"/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rau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khoai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,…)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28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316" y="4850354"/>
            <a:ext cx="2653393" cy="16328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07" y="5084717"/>
            <a:ext cx="2857500" cy="1600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043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337012" y="-315626"/>
            <a:ext cx="14110309" cy="7451396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436392" y="1816742"/>
            <a:ext cx="3804407" cy="3869059"/>
            <a:chOff x="1436392" y="1816742"/>
            <a:chExt cx="3804407" cy="3869059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6392" y="2556744"/>
              <a:ext cx="3804407" cy="312905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pic>
          <p:nvPicPr>
            <p:cNvPr id="12" name="图片 6">
              <a:extLst>
                <a:ext uri="{FF2B5EF4-FFF2-40B4-BE49-F238E27FC236}">
                  <a16:creationId xmlns:a16="http://schemas.microsoft.com/office/drawing/2014/main" id="{EC5E7485-DBA9-4CBC-9E89-34C86CDFCF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7320" y="1816742"/>
              <a:ext cx="723479" cy="927249"/>
            </a:xfrm>
            <a:prstGeom prst="rect">
              <a:avLst/>
            </a:prstGeom>
          </p:spPr>
        </p:pic>
      </p:grpSp>
      <p:sp>
        <p:nvSpPr>
          <p:cNvPr id="13" name="Rectangle 12"/>
          <p:cNvSpPr/>
          <p:nvPr/>
        </p:nvSpPr>
        <p:spPr>
          <a:xfrm>
            <a:off x="1262559" y="974960"/>
            <a:ext cx="39116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u="sng" dirty="0" err="1">
                <a:ln/>
                <a:solidFill>
                  <a:schemeClr val="accent3"/>
                </a:solidFill>
                <a:latin typeface="UTM Aristote" panose="02040603050506020204" pitchFamily="18" charset="0"/>
              </a:rPr>
              <a:t>Kết</a:t>
            </a:r>
            <a:r>
              <a:rPr lang="en-US" sz="5400" b="1" u="sng" dirty="0">
                <a:ln/>
                <a:solidFill>
                  <a:schemeClr val="accent3"/>
                </a:solidFill>
                <a:latin typeface="UTM Aristote" panose="02040603050506020204" pitchFamily="18" charset="0"/>
              </a:rPr>
              <a:t> </a:t>
            </a:r>
            <a:r>
              <a:rPr lang="en-US" sz="5400" b="1" u="sng" dirty="0" err="1">
                <a:ln/>
                <a:solidFill>
                  <a:schemeClr val="accent3"/>
                </a:solidFill>
                <a:latin typeface="UTM Aristote" panose="02040603050506020204" pitchFamily="18" charset="0"/>
              </a:rPr>
              <a:t>luận</a:t>
            </a:r>
            <a:r>
              <a:rPr lang="en-US" sz="5400" b="1" u="sng" dirty="0">
                <a:ln/>
                <a:solidFill>
                  <a:schemeClr val="accent3"/>
                </a:solidFill>
                <a:latin typeface="UTM Aristote" panose="02040603050506020204" pitchFamily="18" charset="0"/>
              </a:rPr>
              <a:t>: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212080" y="499834"/>
            <a:ext cx="5852963" cy="3203728"/>
            <a:chOff x="5212080" y="499834"/>
            <a:chExt cx="5852963" cy="320372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9473FC46-E3ED-4CB4-BC21-7087D8E827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065" b="22198"/>
            <a:stretch/>
          </p:blipFill>
          <p:spPr>
            <a:xfrm>
              <a:off x="5212080" y="499834"/>
              <a:ext cx="5852963" cy="3203728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5968487" y="1757332"/>
              <a:ext cx="438894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en-US" sz="2400" b="1" dirty="0" err="1">
                  <a:latin typeface="Times New Roman" panose="02020603050405020304" pitchFamily="18" charset="0"/>
                </a:rPr>
                <a:t>Chợ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phiên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ở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đồng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bằng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Bắc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Bộ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là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nơi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diễn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ra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các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hoạt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động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mua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bán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tấp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nập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.</a:t>
              </a:r>
              <a:endParaRPr lang="en-US" sz="2400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212079" y="3140527"/>
            <a:ext cx="5852963" cy="3203728"/>
            <a:chOff x="5212079" y="3140527"/>
            <a:chExt cx="5852963" cy="3203728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F0E8B362-B24D-4858-A962-41075E8F18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065" b="22198"/>
            <a:stretch/>
          </p:blipFill>
          <p:spPr>
            <a:xfrm>
              <a:off x="5212079" y="3140527"/>
              <a:ext cx="5852963" cy="3203728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5968487" y="4419225"/>
              <a:ext cx="420747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en-US" sz="2400" b="1" dirty="0" err="1">
                  <a:latin typeface="Times New Roman" panose="02020603050405020304" pitchFamily="18" charset="0"/>
                </a:rPr>
                <a:t>Hàng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hóa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bán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ở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chợ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phần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lớn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là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các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sản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phẩm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sản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xuất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tại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địa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 </a:t>
              </a:r>
              <a:r>
                <a:rPr lang="en-US" altLang="en-US" sz="2400" b="1" dirty="0" err="1">
                  <a:latin typeface="Times New Roman" panose="02020603050405020304" pitchFamily="18" charset="0"/>
                </a:rPr>
                <a:t>phương</a:t>
              </a:r>
              <a:r>
                <a:rPr lang="en-US" altLang="en-US" sz="2400" b="1" dirty="0">
                  <a:latin typeface="Times New Roman" panose="02020603050405020304" pitchFamily="18" charset="0"/>
                </a:rPr>
                <a:t>. 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8147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356606" y="-328273"/>
            <a:ext cx="14110309" cy="745139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277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739" y="2272563"/>
            <a:ext cx="2982323" cy="444876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45482" y="310426"/>
            <a:ext cx="42457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venida" panose="02040603050506020204" pitchFamily="18" charset="0"/>
              </a:rPr>
              <a:t>Ghi</a:t>
            </a:r>
            <a:r>
              <a:rPr lang="en-US" sz="8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venida" panose="02040603050506020204" pitchFamily="18" charset="0"/>
              </a:rPr>
              <a:t> </a:t>
            </a:r>
            <a:r>
              <a:rPr lang="en-US" sz="80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venida" panose="02040603050506020204" pitchFamily="18" charset="0"/>
              </a:rPr>
              <a:t>nhớ</a:t>
            </a:r>
            <a:endParaRPr lang="en-US" sz="8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UTM Avenida" panose="02040603050506020204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140927" y="397442"/>
            <a:ext cx="7592784" cy="5637598"/>
            <a:chOff x="4140927" y="397442"/>
            <a:chExt cx="7592784" cy="5637598"/>
          </a:xfrm>
        </p:grpSpPr>
        <p:sp>
          <p:nvSpPr>
            <p:cNvPr id="5" name="Rounded Rectangle 4"/>
            <p:cNvSpPr/>
            <p:nvPr/>
          </p:nvSpPr>
          <p:spPr>
            <a:xfrm>
              <a:off x="4140927" y="1410789"/>
              <a:ext cx="6858000" cy="4624251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28575">
              <a:solidFill>
                <a:srgbClr val="002060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spcBef>
                  <a:spcPct val="50000"/>
                </a:spcBef>
              </a:pP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Người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dân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ở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đồng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bằng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Bắc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Bộ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có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hàng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trăm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nghề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thủ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công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với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nhiều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sản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phẩm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nổi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tiếng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ở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trong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và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ngoài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nước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.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Nơi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có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nghề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thủ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công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phát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triển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tạo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nên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làng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nghề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. </a:t>
              </a:r>
            </a:p>
            <a:p>
              <a:pPr algn="just">
                <a:spcBef>
                  <a:spcPct val="50000"/>
                </a:spcBef>
              </a:pP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Chợ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phiên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ở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đồng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bằng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Bắc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Bộ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là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nơi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diễn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ra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các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hoạt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động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mua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bán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tấp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nập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.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Hàng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hóa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bán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ở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chợ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phần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lớn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là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các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sản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phẩm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sản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xuất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tại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địa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 </a:t>
              </a:r>
              <a:r>
                <a:rPr lang="en-US" altLang="en-US" sz="2400" b="1" dirty="0" err="1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phương</a:t>
              </a:r>
              <a:r>
                <a:rPr lang="en-US" altLang="en-US" sz="2400" b="1" dirty="0">
                  <a:solidFill>
                    <a:schemeClr val="accent2">
                      <a:lumMod val="75000"/>
                    </a:schemeClr>
                  </a:solidFill>
                  <a:latin typeface="UTM Aristote" panose="02040603050506020204" pitchFamily="18" charset="0"/>
                </a:rPr>
                <a:t>.  </a:t>
              </a:r>
              <a:endParaRPr lang="en-US" sz="2400" dirty="0">
                <a:solidFill>
                  <a:schemeClr val="accent2">
                    <a:lumMod val="75000"/>
                  </a:schemeClr>
                </a:solidFill>
                <a:latin typeface="UTM Aristote" panose="02040603050506020204" pitchFamily="18" charset="0"/>
              </a:endParaRPr>
            </a:p>
          </p:txBody>
        </p:sp>
        <p:pic>
          <p:nvPicPr>
            <p:cNvPr id="14" name="图片 4">
              <a:extLst>
                <a:ext uri="{FF2B5EF4-FFF2-40B4-BE49-F238E27FC236}">
                  <a16:creationId xmlns:a16="http://schemas.microsoft.com/office/drawing/2014/main" id="{384D7260-6F97-4F2A-AD1E-C563B20AE5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24" t="46666" r="39180" b="7334"/>
            <a:stretch/>
          </p:blipFill>
          <p:spPr>
            <a:xfrm>
              <a:off x="10255430" y="397442"/>
              <a:ext cx="1478281" cy="16721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17880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278955" y="-458109"/>
            <a:ext cx="14110309" cy="74513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867" y="3105122"/>
            <a:ext cx="3931919" cy="309331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827607" y="785315"/>
            <a:ext cx="26484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UTM Showcard" panose="02040603050506020204" pitchFamily="18" charset="0"/>
              </a:rPr>
              <a:t>Dặn</a:t>
            </a:r>
            <a:r>
              <a:rPr lang="en-US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UTM Showcard" panose="02040603050506020204" pitchFamily="18" charset="0"/>
              </a:rPr>
              <a:t> </a:t>
            </a:r>
            <a:r>
              <a:rPr lang="en-US" sz="54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UTM Showcard" panose="02040603050506020204" pitchFamily="18" charset="0"/>
              </a:rPr>
              <a:t>dò</a:t>
            </a:r>
            <a:endParaRPr 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UTM Showcard" panose="02040603050506020204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015393" y="1514689"/>
            <a:ext cx="3947285" cy="3023503"/>
            <a:chOff x="1337408" y="1163253"/>
            <a:chExt cx="3947285" cy="3023503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FCAC8DD8-1EE6-4214-A347-CF19DDA1F7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1337408" y="1163253"/>
              <a:ext cx="3947285" cy="3023503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615507" y="1715824"/>
              <a:ext cx="303078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Xem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lại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học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thuộc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phần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ghi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nhớ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(SGK, tr.108)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038667" y="1514690"/>
            <a:ext cx="3696985" cy="3023503"/>
            <a:chOff x="7038667" y="1514690"/>
            <a:chExt cx="3696985" cy="3023503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16C1D499-813C-4582-9565-F8964FF94E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038667" y="1514690"/>
              <a:ext cx="3696985" cy="3023503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553478" y="2299447"/>
              <a:ext cx="262594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Xem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trước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tiếp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theo</a:t>
              </a:r>
              <a:r>
                <a:rPr lang="en-US" sz="24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“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Thủ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đô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Hà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Nội</a:t>
              </a:r>
              <a:r>
                <a:rPr 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179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482990" y="278013"/>
            <a:ext cx="11226018" cy="6530926"/>
            <a:chOff x="422031" y="429066"/>
            <a:chExt cx="11226018" cy="6530926"/>
          </a:xfrm>
        </p:grpSpPr>
        <p:sp>
          <p:nvSpPr>
            <p:cNvPr id="3" name="Rounded Rectangle 2"/>
            <p:cNvSpPr/>
            <p:nvPr/>
          </p:nvSpPr>
          <p:spPr>
            <a:xfrm>
              <a:off x="422031" y="429066"/>
              <a:ext cx="11226018" cy="6077242"/>
            </a:xfrm>
            <a:prstGeom prst="roundRect">
              <a:avLst/>
            </a:prstGeom>
            <a:solidFill>
              <a:srgbClr val="00B050">
                <a:alpha val="20000"/>
              </a:srgbClr>
            </a:solidFill>
            <a:ln>
              <a:solidFill>
                <a:schemeClr val="accent6">
                  <a:lumMod val="50000"/>
                </a:schemeClr>
              </a:solidFill>
              <a:prstDash val="lgDashDotDot"/>
            </a:ln>
            <a:effectLst>
              <a:glow rad="2286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0000" l="2956" r="100000">
                          <a14:foregroundMark x1="7020" y1="53519" x2="14655" y2="55556"/>
                          <a14:foregroundMark x1="67118" y1="49444" x2="67857" y2="57222"/>
                          <a14:foregroundMark x1="52094" y1="50278" x2="52094" y2="59074"/>
                          <a14:foregroundMark x1="44704" y1="32222" x2="47414" y2="32778"/>
                          <a14:foregroundMark x1="64039" y1="31389" x2="68473" y2="313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31" y="1984723"/>
              <a:ext cx="4176095" cy="497526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5" name="TextBox 4"/>
          <p:cNvSpPr txBox="1"/>
          <p:nvPr/>
        </p:nvSpPr>
        <p:spPr>
          <a:xfrm>
            <a:off x="1556489" y="556214"/>
            <a:ext cx="94293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err="1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Đồng</a:t>
            </a:r>
            <a:r>
              <a:rPr lang="en-US" sz="4000" dirty="0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bằng</a:t>
            </a:r>
            <a:r>
              <a:rPr lang="en-US" sz="4000" dirty="0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Bắc</a:t>
            </a:r>
            <a:r>
              <a:rPr lang="en-US" sz="4000" dirty="0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Bộ</a:t>
            </a:r>
            <a:r>
              <a:rPr lang="en-US" sz="4000" dirty="0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vựa</a:t>
            </a:r>
            <a:r>
              <a:rPr lang="en-US" sz="4000" dirty="0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lúa</a:t>
            </a:r>
            <a:r>
              <a:rPr lang="en-US" sz="4000" dirty="0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lớn</a:t>
            </a:r>
            <a:r>
              <a:rPr lang="en-US" sz="4000" dirty="0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thứ</a:t>
            </a:r>
            <a:r>
              <a:rPr lang="en-US" sz="4000" dirty="0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mấy</a:t>
            </a:r>
            <a:r>
              <a:rPr lang="en-US" sz="4000" dirty="0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cả</a:t>
            </a:r>
            <a:r>
              <a:rPr lang="en-US" sz="4000" dirty="0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nước</a:t>
            </a:r>
            <a:r>
              <a:rPr lang="en-US" sz="4000" dirty="0">
                <a:solidFill>
                  <a:srgbClr val="C0000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solidFill>
                <a:srgbClr val="C00000"/>
              </a:solidFill>
              <a:latin typeface="UTM Showcard" panose="0204060305050602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43153" y="2220037"/>
            <a:ext cx="53427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latin typeface="UTM Avenida" panose="02040603050506020204" pitchFamily="18" charset="0"/>
              </a:rPr>
              <a:t>A. </a:t>
            </a:r>
            <a:r>
              <a:rPr lang="en-US" sz="8000" b="1" dirty="0" err="1">
                <a:latin typeface="UTM Avenida" panose="02040603050506020204" pitchFamily="18" charset="0"/>
              </a:rPr>
              <a:t>Thứ</a:t>
            </a:r>
            <a:r>
              <a:rPr lang="en-US" sz="8000" b="1" dirty="0">
                <a:latin typeface="UTM Avenida" panose="02040603050506020204" pitchFamily="18" charset="0"/>
              </a:rPr>
              <a:t> </a:t>
            </a:r>
            <a:r>
              <a:rPr lang="en-US" sz="8000" b="1" dirty="0" err="1">
                <a:latin typeface="UTM Avenida" panose="02040603050506020204" pitchFamily="18" charset="0"/>
              </a:rPr>
              <a:t>nhất</a:t>
            </a:r>
            <a:endParaRPr lang="en-US" sz="8000" b="1" dirty="0">
              <a:latin typeface="UTM Avenida" panose="0204060305050602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3153" y="3364859"/>
            <a:ext cx="53427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latin typeface="UTM Avenida" panose="02040603050506020204" pitchFamily="18" charset="0"/>
              </a:rPr>
              <a:t>B. </a:t>
            </a:r>
            <a:r>
              <a:rPr lang="en-US" sz="8000" b="1" dirty="0" err="1">
                <a:latin typeface="UTM Avenida" panose="02040603050506020204" pitchFamily="18" charset="0"/>
              </a:rPr>
              <a:t>Thứ</a:t>
            </a:r>
            <a:r>
              <a:rPr lang="en-US" sz="8000" b="1" dirty="0">
                <a:latin typeface="UTM Avenida" panose="02040603050506020204" pitchFamily="18" charset="0"/>
              </a:rPr>
              <a:t> </a:t>
            </a:r>
            <a:r>
              <a:rPr lang="en-US" sz="8000" b="1" dirty="0" err="1">
                <a:latin typeface="UTM Avenida" panose="02040603050506020204" pitchFamily="18" charset="0"/>
              </a:rPr>
              <a:t>hai</a:t>
            </a:r>
            <a:endParaRPr lang="en-US" sz="8000" b="1" dirty="0">
              <a:latin typeface="UTM Avenida" panose="0204060305050602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43153" y="4476344"/>
            <a:ext cx="53427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latin typeface="UTM Avenida" panose="02040603050506020204" pitchFamily="18" charset="0"/>
              </a:rPr>
              <a:t>C. </a:t>
            </a:r>
            <a:r>
              <a:rPr lang="en-US" sz="8000" b="1" dirty="0" err="1">
                <a:latin typeface="UTM Avenida" panose="02040603050506020204" pitchFamily="18" charset="0"/>
              </a:rPr>
              <a:t>Thứ</a:t>
            </a:r>
            <a:r>
              <a:rPr lang="en-US" sz="8000" b="1" dirty="0">
                <a:latin typeface="UTM Avenida" panose="02040603050506020204" pitchFamily="18" charset="0"/>
              </a:rPr>
              <a:t> </a:t>
            </a:r>
            <a:r>
              <a:rPr lang="en-US" sz="8000" b="1" dirty="0" err="1">
                <a:latin typeface="UTM Avenida" panose="02040603050506020204" pitchFamily="18" charset="0"/>
              </a:rPr>
              <a:t>ba</a:t>
            </a:r>
            <a:endParaRPr lang="en-US" sz="8000" b="1" dirty="0">
              <a:latin typeface="UTM Avenida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16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1" grpId="1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497069" y="310496"/>
            <a:ext cx="11226018" cy="6077242"/>
          </a:xfrm>
          <a:prstGeom prst="roundRect">
            <a:avLst/>
          </a:prstGeom>
          <a:solidFill>
            <a:schemeClr val="bg1">
              <a:alpha val="34000"/>
            </a:schemeClr>
          </a:solidFill>
          <a:ln w="38100">
            <a:solidFill>
              <a:schemeClr val="accent6">
                <a:lumMod val="50000"/>
              </a:schemeClr>
            </a:solidFill>
            <a:prstDash val="lgDashDotDot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987500" y="2259220"/>
            <a:ext cx="61956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UTM Androgyne" panose="02040603050506020204" pitchFamily="18" charset="0"/>
              </a:rPr>
              <a:t>A. </a:t>
            </a:r>
            <a:r>
              <a:rPr lang="en-US" sz="4400" b="1" dirty="0" err="1">
                <a:solidFill>
                  <a:srgbClr val="FF0000"/>
                </a:solidFill>
                <a:latin typeface="UTM Androgyne" panose="02040603050506020204" pitchFamily="18" charset="0"/>
              </a:rPr>
              <a:t>Lúa</a:t>
            </a:r>
            <a:r>
              <a:rPr lang="en-US" sz="4400" b="1" dirty="0">
                <a:solidFill>
                  <a:srgbClr val="FF0000"/>
                </a:solidFill>
                <a:latin typeface="UTM Androgyne" panose="02040603050506020204" pitchFamily="18" charset="0"/>
              </a:rPr>
              <a:t>, </a:t>
            </a:r>
            <a:r>
              <a:rPr lang="en-US" sz="4400" b="1" dirty="0" err="1">
                <a:solidFill>
                  <a:srgbClr val="FF0000"/>
                </a:solidFill>
                <a:latin typeface="UTM Androgyne" panose="02040603050506020204" pitchFamily="18" charset="0"/>
              </a:rPr>
              <a:t>ngô</a:t>
            </a:r>
            <a:r>
              <a:rPr lang="en-US" sz="4400" b="1" dirty="0">
                <a:solidFill>
                  <a:srgbClr val="FF0000"/>
                </a:solidFill>
                <a:latin typeface="UTM Androgyne" panose="02040603050506020204" pitchFamily="18" charset="0"/>
              </a:rPr>
              <a:t>, </a:t>
            </a:r>
            <a:r>
              <a:rPr lang="en-US" sz="4400" b="1" dirty="0" err="1">
                <a:solidFill>
                  <a:srgbClr val="FF0000"/>
                </a:solidFill>
                <a:latin typeface="UTM Androgyne" panose="02040603050506020204" pitchFamily="18" charset="0"/>
              </a:rPr>
              <a:t>khoai</a:t>
            </a:r>
            <a:r>
              <a:rPr lang="en-US" sz="4400" b="1" dirty="0">
                <a:solidFill>
                  <a:srgbClr val="FF0000"/>
                </a:solidFill>
                <a:latin typeface="UTM Androgyne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UTM Androgyne" panose="02040603050506020204" pitchFamily="18" charset="0"/>
              </a:rPr>
              <a:t>sắn</a:t>
            </a:r>
            <a:endParaRPr lang="en-US" sz="4400" b="1" dirty="0">
              <a:solidFill>
                <a:srgbClr val="FF0000"/>
              </a:solidFill>
              <a:latin typeface="UTM Androgyne" panose="0204060305050602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500" y="3404042"/>
            <a:ext cx="59938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UTM Androgyne" panose="02040603050506020204" pitchFamily="18" charset="0"/>
              </a:rPr>
              <a:t>B. </a:t>
            </a:r>
            <a:r>
              <a:rPr lang="en-US" sz="4400" b="1" dirty="0" err="1">
                <a:solidFill>
                  <a:srgbClr val="FF0000"/>
                </a:solidFill>
                <a:latin typeface="UTM Androgyne" panose="02040603050506020204" pitchFamily="18" charset="0"/>
              </a:rPr>
              <a:t>Cây</a:t>
            </a:r>
            <a:r>
              <a:rPr lang="en-US" sz="4400" b="1" dirty="0">
                <a:solidFill>
                  <a:srgbClr val="FF0000"/>
                </a:solidFill>
                <a:latin typeface="UTM Androgyne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UTM Androgyne" panose="02040603050506020204" pitchFamily="18" charset="0"/>
              </a:rPr>
              <a:t>ăn</a:t>
            </a:r>
            <a:r>
              <a:rPr lang="en-US" sz="4400" b="1" dirty="0">
                <a:solidFill>
                  <a:srgbClr val="FF0000"/>
                </a:solidFill>
                <a:latin typeface="UTM Androgyne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UTM Androgyne" panose="02040603050506020204" pitchFamily="18" charset="0"/>
              </a:rPr>
              <a:t>quả</a:t>
            </a:r>
            <a:endParaRPr lang="en-US" sz="4400" b="1" dirty="0">
              <a:solidFill>
                <a:srgbClr val="FF0000"/>
              </a:solidFill>
              <a:latin typeface="UTM Androgyne" panose="0204060305050602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87500" y="4515527"/>
            <a:ext cx="61956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UTM Androgyne" panose="02040603050506020204" pitchFamily="18" charset="0"/>
              </a:rPr>
              <a:t>C. </a:t>
            </a:r>
            <a:r>
              <a:rPr lang="en-US" sz="4400" b="1" dirty="0" err="1">
                <a:solidFill>
                  <a:srgbClr val="FF0000"/>
                </a:solidFill>
                <a:latin typeface="UTM Androgyne" panose="02040603050506020204" pitchFamily="18" charset="0"/>
              </a:rPr>
              <a:t>Cả</a:t>
            </a:r>
            <a:r>
              <a:rPr lang="en-US" sz="4400" b="1" dirty="0">
                <a:solidFill>
                  <a:srgbClr val="FF0000"/>
                </a:solidFill>
                <a:latin typeface="UTM Androgyne" panose="02040603050506020204" pitchFamily="18" charset="0"/>
              </a:rPr>
              <a:t> A </a:t>
            </a:r>
            <a:r>
              <a:rPr lang="en-US" sz="4400" b="1" dirty="0" err="1">
                <a:solidFill>
                  <a:srgbClr val="FF0000"/>
                </a:solidFill>
                <a:latin typeface="UTM Androgyne" panose="02040603050506020204" pitchFamily="18" charset="0"/>
              </a:rPr>
              <a:t>và</a:t>
            </a:r>
            <a:r>
              <a:rPr lang="en-US" sz="4400" b="1" dirty="0">
                <a:solidFill>
                  <a:srgbClr val="FF0000"/>
                </a:solidFill>
                <a:latin typeface="UTM Androgyne" panose="02040603050506020204" pitchFamily="18" charset="0"/>
              </a:rPr>
              <a:t> B </a:t>
            </a:r>
            <a:r>
              <a:rPr lang="en-US" sz="4400" b="1" dirty="0" err="1">
                <a:solidFill>
                  <a:srgbClr val="FF0000"/>
                </a:solidFill>
                <a:latin typeface="UTM Androgyne" panose="02040603050506020204" pitchFamily="18" charset="0"/>
              </a:rPr>
              <a:t>đều</a:t>
            </a:r>
            <a:r>
              <a:rPr lang="en-US" sz="4400" b="1" dirty="0">
                <a:solidFill>
                  <a:srgbClr val="FF0000"/>
                </a:solidFill>
                <a:latin typeface="UTM Androgyne" panose="020406030505060202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UTM Androgyne" panose="02040603050506020204" pitchFamily="18" charset="0"/>
              </a:rPr>
              <a:t>đúng</a:t>
            </a:r>
            <a:endParaRPr lang="en-US" sz="4400" b="1" dirty="0">
              <a:solidFill>
                <a:srgbClr val="FF0000"/>
              </a:solidFill>
              <a:latin typeface="UTM Androgyne" panose="020406030505060202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FC905A-C690-4AA8-9F0D-458A5DE36D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48"/>
          <a:stretch/>
        </p:blipFill>
        <p:spPr>
          <a:xfrm rot="10800000">
            <a:off x="-1" y="0"/>
            <a:ext cx="4976950" cy="591747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304813" y="716847"/>
            <a:ext cx="97637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Tx/>
              <a:buNone/>
            </a:pPr>
            <a:r>
              <a:rPr lang="en-US" altLang="en-US" sz="3600" dirty="0" err="1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3600" dirty="0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600" dirty="0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cây</a:t>
            </a:r>
            <a:r>
              <a:rPr lang="en-US" altLang="en-US" sz="3600" dirty="0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trồng</a:t>
            </a:r>
            <a:r>
              <a:rPr lang="en-US" altLang="en-US" sz="3600" dirty="0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chính</a:t>
            </a:r>
            <a:r>
              <a:rPr lang="en-US" altLang="en-US" sz="3600" dirty="0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3600" dirty="0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3600" dirty="0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3600" dirty="0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Bắc</a:t>
            </a:r>
            <a:r>
              <a:rPr lang="en-US" altLang="en-US" sz="3600" dirty="0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Bộ</a:t>
            </a:r>
            <a:r>
              <a:rPr lang="en-US" altLang="en-US" sz="3600" dirty="0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3600" dirty="0">
                <a:solidFill>
                  <a:schemeClr val="tx2">
                    <a:lumMod val="50000"/>
                  </a:schemeClr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006" b="93094" l="2473" r="961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0608" y="-111525"/>
            <a:ext cx="1436427" cy="142853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45" b="100000" l="9753" r="899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3189" y="3404041"/>
            <a:ext cx="3414839" cy="348780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2826" y="5381076"/>
            <a:ext cx="1176802" cy="15372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006" b="93094" l="2473" r="961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2" y="5489765"/>
            <a:ext cx="1436427" cy="142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916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7" grpId="1"/>
      <p:bldP spid="8" grpId="0"/>
      <p:bldP spid="8" grpId="1"/>
      <p:bldP spid="10" grpId="0"/>
      <p:bldP spid="10" grpId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3FC905A-C690-4AA8-9F0D-458A5DE36D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48"/>
          <a:stretch/>
        </p:blipFill>
        <p:spPr>
          <a:xfrm rot="10800000">
            <a:off x="0" y="0"/>
            <a:ext cx="3178108" cy="42898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E66D804-8953-4896-8A42-F22B8F5139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48"/>
          <a:stretch/>
        </p:blipFill>
        <p:spPr>
          <a:xfrm rot="10800000" flipH="1">
            <a:off x="8976868" y="0"/>
            <a:ext cx="3227463" cy="36986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2" y="1"/>
            <a:ext cx="12191999" cy="6857999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482990" y="278013"/>
            <a:ext cx="11226018" cy="6077242"/>
          </a:xfrm>
          <a:prstGeom prst="roundRect">
            <a:avLst/>
          </a:prstGeom>
          <a:solidFill>
            <a:schemeClr val="accent4">
              <a:lumMod val="20000"/>
              <a:lumOff val="80000"/>
              <a:alpha val="37000"/>
            </a:schemeClr>
          </a:solidFill>
          <a:ln w="28575">
            <a:solidFill>
              <a:schemeClr val="accent6">
                <a:lumMod val="50000"/>
              </a:schemeClr>
            </a:solidFill>
            <a:prstDash val="lgDashDotDot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8016" y="544860"/>
            <a:ext cx="101759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altLang="en-US" sz="4000" dirty="0" err="1">
                <a:latin typeface="UTM Showcard" panose="02040603050506020204" pitchFamily="18" charset="0"/>
                <a:cs typeface="Times New Roman" panose="02020603050405020304" pitchFamily="18" charset="0"/>
              </a:rPr>
              <a:t>Vì</a:t>
            </a:r>
            <a:r>
              <a:rPr lang="en-US" altLang="en-US" sz="4000" dirty="0"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UTM Showcard" panose="02040603050506020204" pitchFamily="18" charset="0"/>
                <a:cs typeface="Times New Roman" panose="02020603050405020304" pitchFamily="18" charset="0"/>
              </a:rPr>
              <a:t>sao</a:t>
            </a:r>
            <a:r>
              <a:rPr lang="en-US" altLang="en-US" sz="4000" dirty="0"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UTM Showcard" panose="02040603050506020204" pitchFamily="18" charset="0"/>
                <a:cs typeface="Times New Roman" panose="02020603050405020304" pitchFamily="18" charset="0"/>
              </a:rPr>
              <a:t>lúa</a:t>
            </a:r>
            <a:r>
              <a:rPr lang="en-US" altLang="en-US" sz="4000" dirty="0"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UTM Showcard" panose="02040603050506020204" pitchFamily="18" charset="0"/>
                <a:cs typeface="Times New Roman" panose="02020603050405020304" pitchFamily="18" charset="0"/>
              </a:rPr>
              <a:t>gạo</a:t>
            </a:r>
            <a:r>
              <a:rPr lang="en-US" altLang="en-US" sz="4000" dirty="0"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UTM Showcard" panose="020406030505060202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4000" dirty="0"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UTM Showcard" panose="02040603050506020204" pitchFamily="18" charset="0"/>
                <a:cs typeface="Times New Roman" panose="02020603050405020304" pitchFamily="18" charset="0"/>
              </a:rPr>
              <a:t>trồng</a:t>
            </a:r>
            <a:r>
              <a:rPr lang="en-US" altLang="en-US" sz="4000" dirty="0"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UTM Showcard" panose="020406030505060202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en-US" sz="4000" dirty="0">
                <a:latin typeface="UTM Showcard" panose="020406030505060202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4000" dirty="0" err="1">
                <a:latin typeface="UTM Showcard" panose="020406030505060202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4000" dirty="0"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UTM Showcard" panose="020406030505060202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4000" dirty="0"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UTM Showcard" panose="02040603050506020204" pitchFamily="18" charset="0"/>
                <a:cs typeface="Times New Roman" panose="02020603050405020304" pitchFamily="18" charset="0"/>
              </a:rPr>
              <a:t>Bắc</a:t>
            </a:r>
            <a:r>
              <a:rPr lang="en-US" altLang="en-US" sz="4000" dirty="0"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dirty="0" err="1">
                <a:latin typeface="UTM Showcard" panose="02040603050506020204" pitchFamily="18" charset="0"/>
                <a:cs typeface="Times New Roman" panose="02020603050405020304" pitchFamily="18" charset="0"/>
              </a:rPr>
              <a:t>Bộ</a:t>
            </a:r>
            <a:r>
              <a:rPr lang="en-US" altLang="en-US" sz="4000" dirty="0">
                <a:latin typeface="UTM Showcard" panose="02040603050506020204" pitchFamily="18" charset="0"/>
                <a:cs typeface="Times New Roman" panose="02020603050405020304" pitchFamily="18" charset="0"/>
              </a:rPr>
              <a:t>? 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UTM Showcard" panose="0204060305050602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4519" y="2304740"/>
            <a:ext cx="101759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Phù</a:t>
            </a:r>
            <a:r>
              <a:rPr lang="en-US" altLang="en-US" sz="4000" b="1" dirty="0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sa</a:t>
            </a:r>
            <a:r>
              <a:rPr lang="en-US" altLang="en-US" sz="4000" b="1" dirty="0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màu</a:t>
            </a:r>
            <a:r>
              <a:rPr lang="en-US" altLang="en-US" sz="4000" b="1" dirty="0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mỡ</a:t>
            </a:r>
            <a:r>
              <a:rPr lang="en-US" altLang="en-US" sz="4000" b="1" dirty="0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người</a:t>
            </a:r>
            <a:r>
              <a:rPr lang="en-US" altLang="en-US" sz="4000" b="1" dirty="0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dân</a:t>
            </a:r>
            <a:r>
              <a:rPr lang="en-US" altLang="en-US" sz="4000" b="1" dirty="0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nhiều</a:t>
            </a:r>
            <a:r>
              <a:rPr lang="en-US" altLang="en-US" sz="4000" b="1" dirty="0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kinh</a:t>
            </a:r>
            <a:r>
              <a:rPr lang="en-US" altLang="en-US" sz="4000" b="1" dirty="0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nghiệm</a:t>
            </a:r>
            <a:r>
              <a:rPr lang="en-US" altLang="en-US" sz="4000" b="1" dirty="0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sản</a:t>
            </a:r>
            <a:r>
              <a:rPr lang="en-US" altLang="en-US" sz="4000" b="1" dirty="0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xuất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UTM Androgyne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4519" y="3933657"/>
            <a:ext cx="9744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B.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Dân</a:t>
            </a:r>
            <a:r>
              <a:rPr lang="en-US" altLang="en-US" sz="4000" b="1" dirty="0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cư</a:t>
            </a:r>
            <a:r>
              <a:rPr lang="en-US" altLang="en-US" sz="4000" b="1" dirty="0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đông</a:t>
            </a:r>
            <a:r>
              <a:rPr lang="en-US" altLang="en-US" sz="4000" b="1" dirty="0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đúc</a:t>
            </a:r>
            <a:endParaRPr lang="en-US" altLang="en-US" sz="4000" b="1" dirty="0">
              <a:solidFill>
                <a:srgbClr val="C00000"/>
              </a:solidFill>
              <a:latin typeface="UTM Androgyne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4519" y="4947020"/>
            <a:ext cx="9744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C.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Khí</a:t>
            </a:r>
            <a:r>
              <a:rPr lang="en-US" altLang="en-US" sz="4000" b="1" dirty="0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hậu</a:t>
            </a:r>
            <a:r>
              <a:rPr lang="en-US" altLang="en-US" sz="4000" b="1" dirty="0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UTM Androgyne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lạnh</a:t>
            </a:r>
            <a:endParaRPr lang="en-US" altLang="en-US" sz="4000" b="1" dirty="0">
              <a:solidFill>
                <a:srgbClr val="C00000"/>
              </a:solidFill>
              <a:latin typeface="UTM Androgyne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2969" r="95000">
                        <a14:foregroundMark x1="60000" y1="49688" x2="68594" y2="48125"/>
                        <a14:foregroundMark x1="74688" y1="69219" x2="86250" y2="64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891" y="2536366"/>
            <a:ext cx="4974603" cy="548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25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046" y="5053349"/>
            <a:ext cx="6955016" cy="1785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1681" y="5053348"/>
            <a:ext cx="6955016" cy="1785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" name="Group 5"/>
          <p:cNvGrpSpPr/>
          <p:nvPr/>
        </p:nvGrpSpPr>
        <p:grpSpPr>
          <a:xfrm>
            <a:off x="1603833" y="-578487"/>
            <a:ext cx="9575074" cy="5194819"/>
            <a:chOff x="2482994" y="-315056"/>
            <a:chExt cx="6330103" cy="4403729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3" name="Rounded Rectangle 2"/>
            <p:cNvSpPr/>
            <p:nvPr/>
          </p:nvSpPr>
          <p:spPr>
            <a:xfrm>
              <a:off x="2482994" y="2351313"/>
              <a:ext cx="6330103" cy="173736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  <a:alpha val="32000"/>
              </a:schemeClr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  <a:prstDash val="dash"/>
            </a:ln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500" b="1" dirty="0" err="1">
                  <a:solidFill>
                    <a:srgbClr val="002060"/>
                  </a:solidFill>
                  <a:latin typeface="UTM Aristote" panose="02040603050506020204" pitchFamily="18" charset="0"/>
                </a:rPr>
                <a:t>Khám</a:t>
              </a:r>
              <a:r>
                <a:rPr lang="en-US" sz="11500" b="1" dirty="0">
                  <a:solidFill>
                    <a:srgbClr val="002060"/>
                  </a:solidFill>
                  <a:latin typeface="UTM Aristote" panose="02040603050506020204" pitchFamily="18" charset="0"/>
                </a:rPr>
                <a:t> </a:t>
              </a:r>
              <a:r>
                <a:rPr lang="en-US" sz="11500" b="1" dirty="0" err="1">
                  <a:solidFill>
                    <a:srgbClr val="002060"/>
                  </a:solidFill>
                  <a:latin typeface="UTM Aristote" panose="02040603050506020204" pitchFamily="18" charset="0"/>
                </a:rPr>
                <a:t>phá</a:t>
              </a:r>
              <a:endParaRPr lang="en-US" sz="11500" b="1" dirty="0">
                <a:solidFill>
                  <a:srgbClr val="002060"/>
                </a:solidFill>
                <a:latin typeface="UTM Aristote" panose="02040603050506020204" pitchFamily="18" charset="0"/>
              </a:endParaRP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5667" r="95000">
                          <a14:foregroundMark x1="19417" y1="44167" x2="32750" y2="54083"/>
                          <a14:foregroundMark x1="15750" y1="55583" x2="28167" y2="43417"/>
                          <a14:foregroundMark x1="30667" y1="40917" x2="39750" y2="35583"/>
                          <a14:foregroundMark x1="14667" y1="46667" x2="25833" y2="56583"/>
                          <a14:foregroundMark x1="10083" y1="48000" x2="14083" y2="55083"/>
                          <a14:foregroundMark x1="65500" y1="50667" x2="72000" y2="70250"/>
                          <a14:foregroundMark x1="54833" y1="61500" x2="88750" y2="63083"/>
                          <a14:foregroundMark x1="78833" y1="51083" x2="72000" y2="69750"/>
                          <a14:foregroundMark x1="12750" y1="47583" x2="14417" y2="49750"/>
                          <a14:foregroundMark x1="61333" y1="51583" x2="60000" y2="65750"/>
                          <a14:foregroundMark x1="79750" y1="54083" x2="89083" y2="60750"/>
                          <a14:foregroundMark x1="88333" y1="63250" x2="83750" y2="687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49422">
              <a:off x="3428245" y="-315056"/>
              <a:ext cx="4031411" cy="42214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6774024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1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13" tmFilter="0, 0; 0.125,0.2665; 0.25,0.4; 0.375,0.465; 0.5,0.5;  0.625,0.535; 0.75,0.6; 0.875,0.7335; 1,1">
                                          <p:stCondLst>
                                            <p:cond delay="91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56" tmFilter="0, 0; 0.125,0.2665; 0.25,0.4; 0.375,0.465; 0.5,0.5;  0.625,0.535; 0.75,0.6; 0.875,0.7335; 1,1">
                                          <p:stCondLst>
                                            <p:cond delay="1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26" tmFilter="0, 0; 0.125,0.2665; 0.25,0.4; 0.375,0.465; 0.5,0.5;  0.625,0.535; 0.75,0.6; 0.875,0.7335; 1,1">
                                          <p:stCondLst>
                                            <p:cond delay="227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6">
                                          <p:stCondLst>
                                            <p:cond delay="89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28" decel="50000">
                                          <p:stCondLst>
                                            <p:cond delay="93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6">
                                          <p:stCondLst>
                                            <p:cond delay="18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28" decel="50000">
                                          <p:stCondLst>
                                            <p:cond delay="18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6">
                                          <p:stCondLst>
                                            <p:cond delay="225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28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6">
                                          <p:stCondLst>
                                            <p:cond delay="248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28" decel="50000">
                                          <p:stCondLst>
                                            <p:cond delay="252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782852" y="2206159"/>
            <a:ext cx="5412819" cy="4390572"/>
            <a:chOff x="333977" y="2432264"/>
            <a:chExt cx="6686328" cy="439057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813" b="91681" l="2154" r="96615">
                          <a14:foregroundMark x1="27846" y1="24957" x2="36923" y2="24090"/>
                          <a14:foregroundMark x1="23846" y1="30329" x2="86769" y2="74697"/>
                          <a14:foregroundMark x1="14462" y1="24957" x2="19385" y2="30676"/>
                          <a14:foregroundMark x1="20000" y1="29983" x2="20000" y2="30329"/>
                          <a14:foregroundMark x1="16000" y1="55806" x2="16000" y2="55806"/>
                          <a14:foregroundMark x1="12308" y1="55459" x2="17692" y2="54766"/>
                          <a14:foregroundMark x1="31077" y1="46101" x2="16154" y2="80069"/>
                          <a14:foregroundMark x1="82154" y1="56153" x2="83846" y2="59445"/>
                          <a14:foregroundMark x1="14308" y1="55459" x2="16154" y2="5909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977" y="2432264"/>
              <a:ext cx="6686328" cy="4390572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1583455" y="3789051"/>
              <a:ext cx="4187370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en-US" sz="3600" b="1" dirty="0" err="1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Quan</a:t>
              </a:r>
              <a:r>
                <a:rPr lang="en-US" altLang="en-US" sz="3600" b="1" dirty="0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sát</a:t>
              </a:r>
              <a:r>
                <a:rPr lang="en-US" altLang="en-US" sz="3600" b="1" dirty="0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tranh</a:t>
              </a:r>
              <a:r>
                <a:rPr lang="en-US" altLang="en-US" sz="3600" b="1" dirty="0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en-US" sz="3600" b="1" dirty="0" err="1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ảnh</a:t>
              </a:r>
              <a:r>
                <a:rPr lang="en-US" altLang="en-US" sz="3600" b="1" dirty="0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altLang="en-US" sz="3600" b="1" dirty="0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bằng</a:t>
              </a:r>
              <a:r>
                <a:rPr lang="en-US" altLang="en-US" sz="3600" b="1" dirty="0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hiểu</a:t>
              </a:r>
              <a:r>
                <a:rPr lang="en-US" altLang="en-US" sz="3600" b="1" dirty="0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biết</a:t>
              </a:r>
              <a:r>
                <a:rPr lang="en-US" altLang="en-US" sz="3600" b="1" dirty="0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altLang="en-US" sz="3600" b="1" dirty="0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mình</a:t>
              </a:r>
              <a:r>
                <a:rPr lang="en-US" altLang="en-US" sz="3600" b="1" dirty="0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trả</a:t>
              </a:r>
              <a:r>
                <a:rPr lang="en-US" altLang="en-US" sz="3600" b="1" dirty="0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lời</a:t>
              </a:r>
              <a:r>
                <a:rPr lang="en-US" altLang="en-US" sz="3600" b="1" dirty="0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altLang="en-US" sz="3600" b="1" dirty="0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altLang="en-US" sz="3600" b="1" dirty="0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hỏi</a:t>
              </a:r>
              <a:r>
                <a:rPr lang="en-US" altLang="en-US" sz="3600" b="1" dirty="0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sau</a:t>
              </a:r>
              <a:r>
                <a:rPr lang="en-US" altLang="en-US" sz="3600" b="1" dirty="0">
                  <a:solidFill>
                    <a:srgbClr val="002060"/>
                  </a:solidFill>
                  <a:latin typeface="UTM Avenida" panose="02040603050506020204" pitchFamily="18" charset="0"/>
                  <a:cs typeface="Times New Roman" panose="02020603050405020304" pitchFamily="18" charset="0"/>
                </a:rPr>
                <a:t>: </a:t>
              </a:r>
              <a:endParaRPr lang="en-US" sz="3600" dirty="0">
                <a:solidFill>
                  <a:srgbClr val="002060"/>
                </a:solidFill>
                <a:latin typeface="UTM Avenida" panose="02040603050506020204" pitchFamily="18" charset="0"/>
              </a:endParaRPr>
            </a:p>
          </p:txBody>
        </p:sp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9336" y="-47354"/>
            <a:ext cx="4278662" cy="690535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2364257" y="682575"/>
            <a:ext cx="9235440" cy="1188720"/>
          </a:xfrm>
          <a:prstGeom prst="roundRect">
            <a:avLst/>
          </a:prstGeom>
          <a:solidFill>
            <a:srgbClr val="92D050">
              <a:alpha val="13000"/>
            </a:srgbClr>
          </a:solidFill>
          <a:ln w="19050">
            <a:solidFill>
              <a:schemeClr val="accent6">
                <a:lumMod val="50000"/>
              </a:schemeClr>
            </a:solidFill>
            <a:prstDash val="lgDashDot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1. </a:t>
            </a:r>
            <a:r>
              <a:rPr lang="en-US" sz="4000" dirty="0" err="1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Nơi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 </a:t>
            </a:r>
            <a:r>
              <a:rPr lang="en-US" sz="4000" dirty="0" err="1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có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 </a:t>
            </a:r>
            <a:r>
              <a:rPr lang="en-US" sz="4000" dirty="0" err="1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hàng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 </a:t>
            </a:r>
            <a:r>
              <a:rPr lang="en-US" sz="4000" dirty="0" err="1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trăm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 </a:t>
            </a:r>
            <a:r>
              <a:rPr lang="en-US" sz="4000" dirty="0" err="1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nghề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 </a:t>
            </a:r>
            <a:r>
              <a:rPr lang="en-US" sz="4000" dirty="0" err="1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thủ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 </a:t>
            </a:r>
            <a:r>
              <a:rPr lang="en-US" sz="4000" dirty="0" err="1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công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 </a:t>
            </a:r>
            <a:r>
              <a:rPr lang="en-US" sz="4000" dirty="0" err="1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truyền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 </a:t>
            </a:r>
            <a:r>
              <a:rPr lang="en-US" sz="4000" dirty="0" err="1">
                <a:solidFill>
                  <a:schemeClr val="accent6">
                    <a:lumMod val="50000"/>
                  </a:schemeClr>
                </a:solidFill>
                <a:latin typeface="UTM Aristote" panose="02040603050506020204" pitchFamily="18" charset="0"/>
              </a:rPr>
              <a:t>thống</a:t>
            </a:r>
            <a:endParaRPr lang="en-US" sz="4000" dirty="0">
              <a:solidFill>
                <a:schemeClr val="accent6">
                  <a:lumMod val="50000"/>
                </a:schemeClr>
              </a:solidFill>
              <a:latin typeface="UTM Aristote" panose="02040603050506020204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350663" y="2818833"/>
            <a:ext cx="5249034" cy="954107"/>
            <a:chOff x="6144678" y="3008903"/>
            <a:chExt cx="5249034" cy="954107"/>
          </a:xfrm>
          <a:effectLst>
            <a:glow rad="63500">
              <a:schemeClr val="accent6">
                <a:satMod val="175000"/>
                <a:alpha val="40000"/>
              </a:schemeClr>
            </a:glow>
          </a:effectLst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4678" y="3013214"/>
              <a:ext cx="856343" cy="856343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7001020" y="3008903"/>
              <a:ext cx="439269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Thế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nào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là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nghề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thủ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công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?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350663" y="4143896"/>
            <a:ext cx="5249035" cy="1815882"/>
            <a:chOff x="6144678" y="4450080"/>
            <a:chExt cx="5249035" cy="1815882"/>
          </a:xfrm>
          <a:effectLst>
            <a:glow rad="63500">
              <a:schemeClr val="accent6">
                <a:satMod val="175000"/>
                <a:alpha val="40000"/>
              </a:schemeClr>
            </a:glow>
          </a:effectLst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4678" y="4929850"/>
              <a:ext cx="856343" cy="856343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7001020" y="4450080"/>
              <a:ext cx="4392693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Em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biết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gì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về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nghề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thủ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công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truyền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thống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của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người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dân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đồng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bằng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Bắc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altLang="en-US" sz="2800" b="1" dirty="0" err="1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Bộ</a:t>
              </a:r>
              <a:r>
                <a:rPr lang="en-US" altLang="en-US" sz="2800" b="1" dirty="0">
                  <a:solidFill>
                    <a:schemeClr val="accent6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21444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863" y="504385"/>
            <a:ext cx="2820435" cy="31307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0" name="Rectangle 19"/>
          <p:cNvSpPr/>
          <p:nvPr/>
        </p:nvSpPr>
        <p:spPr>
          <a:xfrm>
            <a:off x="3221390" y="5387178"/>
            <a:ext cx="38894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altLang="en-US" sz="6000" dirty="0" err="1">
                <a:solidFill>
                  <a:srgbClr val="00206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6000" dirty="0">
                <a:solidFill>
                  <a:srgbClr val="00206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dirty="0" err="1">
                <a:solidFill>
                  <a:srgbClr val="002060"/>
                </a:solidFill>
                <a:latin typeface="UTM Showcard" panose="02040603050506020204" pitchFamily="18" charset="0"/>
                <a:cs typeface="Times New Roman" panose="02020603050405020304" pitchFamily="18" charset="0"/>
              </a:rPr>
              <a:t>gốm</a:t>
            </a:r>
            <a:endParaRPr lang="en-US" altLang="en-US" sz="6000" dirty="0">
              <a:solidFill>
                <a:srgbClr val="002060"/>
              </a:solidFill>
              <a:latin typeface="UTM Showcard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93" y="504386"/>
            <a:ext cx="4373181" cy="46721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112" y="504385"/>
            <a:ext cx="3217885" cy="40545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55769" y1="21786" x2="56923" y2="27143"/>
                        <a14:foregroundMark x1="60385" y1="37500" x2="60385" y2="39643"/>
                        <a14:foregroundMark x1="67692" y1="47857" x2="70385" y2="703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431" y="3680404"/>
            <a:ext cx="4250849" cy="341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18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1152</Words>
  <Application>Microsoft Office PowerPoint</Application>
  <PresentationFormat>Màn hình rộng</PresentationFormat>
  <Paragraphs>124</Paragraphs>
  <Slides>35</Slides>
  <Notes>1</Notes>
  <HiddenSlides>0</HiddenSlides>
  <MMClips>1</MMClips>
  <ScaleCrop>false</ScaleCrop>
  <HeadingPairs>
    <vt:vector size="6" baseType="variant">
      <vt:variant>
        <vt:lpstr>Phông được Dùng</vt:lpstr>
      </vt:variant>
      <vt:variant>
        <vt:i4>10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35</vt:i4>
      </vt:variant>
    </vt:vector>
  </HeadingPairs>
  <TitlesOfParts>
    <vt:vector size="46" baseType="lpstr">
      <vt:lpstr>Arial</vt:lpstr>
      <vt:lpstr>Calibri</vt:lpstr>
      <vt:lpstr>Calibri Light</vt:lpstr>
      <vt:lpstr>Tahoma</vt:lpstr>
      <vt:lpstr>Times New Roman</vt:lpstr>
      <vt:lpstr>UTM Androgyne</vt:lpstr>
      <vt:lpstr>UTM Aristote</vt:lpstr>
      <vt:lpstr>UTM Avenida</vt:lpstr>
      <vt:lpstr>UTM Showcard</vt:lpstr>
      <vt:lpstr>UTM ViceroyJF</vt:lpstr>
      <vt:lpstr>Chủ đề Office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Thanh Thư Âu</dc:creator>
  <cp:lastModifiedBy>Thanh Thư Âu</cp:lastModifiedBy>
  <cp:revision>1</cp:revision>
  <dcterms:created xsi:type="dcterms:W3CDTF">2022-12-20T09:57:10Z</dcterms:created>
  <dcterms:modified xsi:type="dcterms:W3CDTF">2022-12-20T09:58:43Z</dcterms:modified>
</cp:coreProperties>
</file>