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7" r:id="rId2"/>
    <p:sldMasterId id="2147483721" r:id="rId3"/>
  </p:sldMasterIdLst>
  <p:notesMasterIdLst>
    <p:notesMasterId r:id="rId22"/>
  </p:notesMasterIdLst>
  <p:sldIdLst>
    <p:sldId id="256" r:id="rId4"/>
    <p:sldId id="342" r:id="rId5"/>
    <p:sldId id="369" r:id="rId6"/>
    <p:sldId id="343" r:id="rId7"/>
    <p:sldId id="367" r:id="rId8"/>
    <p:sldId id="344" r:id="rId9"/>
    <p:sldId id="345" r:id="rId10"/>
    <p:sldId id="338" r:id="rId11"/>
    <p:sldId id="346" r:id="rId12"/>
    <p:sldId id="347" r:id="rId13"/>
    <p:sldId id="348" r:id="rId14"/>
    <p:sldId id="349" r:id="rId15"/>
    <p:sldId id="350" r:id="rId16"/>
    <p:sldId id="351" r:id="rId17"/>
    <p:sldId id="352" r:id="rId18"/>
    <p:sldId id="353" r:id="rId19"/>
    <p:sldId id="354" r:id="rId20"/>
    <p:sldId id="355" r:id="rId21"/>
  </p:sldIdLst>
  <p:sldSz cx="18288000" cy="10287000"/>
  <p:notesSz cx="6858000" cy="9144000"/>
  <p:embeddedFontLst>
    <p:embeddedFont>
      <p:font typeface="Calibri" pitchFamily="34" charset="0"/>
      <p:regular r:id="rId23"/>
      <p:bold r:id="rId24"/>
      <p:italic r:id="rId25"/>
      <p:boldItalic r:id="rId26"/>
    </p:embeddedFont>
    <p:embeddedFont>
      <p:font typeface="Tahoma" pitchFamily="34" charset="0"/>
      <p:regular r:id="rId27"/>
      <p:bold r:id="rId28"/>
    </p:embeddedFont>
    <p:embeddedFont>
      <p:font typeface="微软雅黑" pitchFamily="34" charset="-122"/>
      <p:regular r:id="rId29"/>
      <p:bold r:id="rId30"/>
    </p:embeddedFont>
    <p:embeddedFont>
      <p:font typeface="SimSun" pitchFamily="2" charset="-122"/>
      <p:regular r:id="rId31"/>
    </p:embeddedFont>
    <p:embeddedFont>
      <p:font typeface="Calibri Light" charset="0"/>
      <p:regular r:id="rId32"/>
      <p:italic r:id="rId33"/>
    </p:embeddedFont>
  </p:embeddedFontLst>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6666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varScale="1">
        <p:scale>
          <a:sx n="69" d="100"/>
          <a:sy n="69" d="100"/>
        </p:scale>
        <p:origin x="-75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pPr/>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pPr/>
              <a:t>‹#›</a:t>
            </a:fld>
            <a:endParaRPr lang="en-US"/>
          </a:p>
        </p:txBody>
      </p:sp>
    </p:spTree>
    <p:extLst>
      <p:ext uri="{BB962C8B-B14F-4D97-AF65-F5344CB8AC3E}">
        <p14:creationId xmlns=""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1</a:t>
            </a:fld>
            <a:endParaRPr lang="en-US"/>
          </a:p>
        </p:txBody>
      </p:sp>
    </p:spTree>
    <p:extLst>
      <p:ext uri="{BB962C8B-B14F-4D97-AF65-F5344CB8AC3E}">
        <p14:creationId xmlns="" xmlns:p14="http://schemas.microsoft.com/office/powerpoint/2010/main" val="3423938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2</a:t>
            </a:fld>
            <a:endParaRPr lang="en-US"/>
          </a:p>
        </p:txBody>
      </p:sp>
    </p:spTree>
    <p:extLst>
      <p:ext uri="{BB962C8B-B14F-4D97-AF65-F5344CB8AC3E}">
        <p14:creationId xmlns="" xmlns:p14="http://schemas.microsoft.com/office/powerpoint/2010/main" val="45793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3</a:t>
            </a:fld>
            <a:endParaRPr lang="en-US"/>
          </a:p>
        </p:txBody>
      </p:sp>
    </p:spTree>
    <p:extLst>
      <p:ext uri="{BB962C8B-B14F-4D97-AF65-F5344CB8AC3E}">
        <p14:creationId xmlns="" xmlns:p14="http://schemas.microsoft.com/office/powerpoint/2010/main" val="550400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4</a:t>
            </a:fld>
            <a:endParaRPr lang="en-US"/>
          </a:p>
        </p:txBody>
      </p:sp>
    </p:spTree>
    <p:extLst>
      <p:ext uri="{BB962C8B-B14F-4D97-AF65-F5344CB8AC3E}">
        <p14:creationId xmlns="" xmlns:p14="http://schemas.microsoft.com/office/powerpoint/2010/main" val="822065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5</a:t>
            </a:fld>
            <a:endParaRPr lang="en-US"/>
          </a:p>
        </p:txBody>
      </p:sp>
    </p:spTree>
    <p:extLst>
      <p:ext uri="{BB962C8B-B14F-4D97-AF65-F5344CB8AC3E}">
        <p14:creationId xmlns="" xmlns:p14="http://schemas.microsoft.com/office/powerpoint/2010/main" val="598238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6</a:t>
            </a:fld>
            <a:endParaRPr lang="en-US"/>
          </a:p>
        </p:txBody>
      </p:sp>
    </p:spTree>
    <p:extLst>
      <p:ext uri="{BB962C8B-B14F-4D97-AF65-F5344CB8AC3E}">
        <p14:creationId xmlns="" xmlns:p14="http://schemas.microsoft.com/office/powerpoint/2010/main" val="352482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7</a:t>
            </a:fld>
            <a:endParaRPr lang="en-US"/>
          </a:p>
        </p:txBody>
      </p:sp>
    </p:spTree>
    <p:extLst>
      <p:ext uri="{BB962C8B-B14F-4D97-AF65-F5344CB8AC3E}">
        <p14:creationId xmlns="" xmlns:p14="http://schemas.microsoft.com/office/powerpoint/2010/main" val="108477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8</a:t>
            </a:fld>
            <a:endParaRPr lang="en-US"/>
          </a:p>
        </p:txBody>
      </p:sp>
    </p:spTree>
    <p:extLst>
      <p:ext uri="{BB962C8B-B14F-4D97-AF65-F5344CB8AC3E}">
        <p14:creationId xmlns="" xmlns:p14="http://schemas.microsoft.com/office/powerpoint/2010/main" val="1441519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pPr/>
              <a:t>9</a:t>
            </a:fld>
            <a:endParaRPr lang="en-US"/>
          </a:p>
        </p:txBody>
      </p:sp>
    </p:spTree>
    <p:extLst>
      <p:ext uri="{BB962C8B-B14F-4D97-AF65-F5344CB8AC3E}">
        <p14:creationId xmlns="" xmlns:p14="http://schemas.microsoft.com/office/powerpoint/2010/main" val="2987066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7280590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4304015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0518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9/20/2023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62824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9/20/2023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5417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9/20/2023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8563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9/20/2023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63206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9/20/2023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5470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9/20/2023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04296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47075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9/20/2023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02014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19363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9/20/2023</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 xmlns:p14="http://schemas.microsoft.com/office/powerpoint/2010/main" val="143093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 xmlns:p14="http://schemas.microsoft.com/office/powerpoint/2010/main" val="2784159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67780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 xmlns:p14="http://schemas.microsoft.com/office/powerpoint/2010/main" val="3471325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23689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7024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61384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 xmlns:p14="http://schemas.microsoft.com/office/powerpoint/2010/main" val="1176742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emf"/><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solidFill>
                  <a:prstClr val="black">
                    <a:tint val="75000"/>
                  </a:prstClr>
                </a:solidFill>
              </a:rPr>
              <a:pPr/>
              <a:t>9/20/2023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14430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1.gif"/><Relationship Id="rId18" Type="http://schemas.openxmlformats.org/officeDocument/2006/relationships/slide" Target="slide18.xml"/><Relationship Id="rId3" Type="http://schemas.openxmlformats.org/officeDocument/2006/relationships/audio" Target="../media/audio2.wav"/><Relationship Id="rId7" Type="http://schemas.openxmlformats.org/officeDocument/2006/relationships/image" Target="../media/image43.gif"/><Relationship Id="rId12" Type="http://schemas.openxmlformats.org/officeDocument/2006/relationships/slide" Target="slide11.xml"/><Relationship Id="rId17" Type="http://schemas.openxmlformats.org/officeDocument/2006/relationships/image" Target="../media/image46.gif"/><Relationship Id="rId2" Type="http://schemas.openxmlformats.org/officeDocument/2006/relationships/audio" Target="../media/audio1.wav"/><Relationship Id="rId16" Type="http://schemas.openxmlformats.org/officeDocument/2006/relationships/slide" Target="slide12.xml"/><Relationship Id="rId20"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slide" Target="slide15.xml"/><Relationship Id="rId11" Type="http://schemas.openxmlformats.org/officeDocument/2006/relationships/image" Target="../media/image34.gif"/><Relationship Id="rId5" Type="http://schemas.openxmlformats.org/officeDocument/2006/relationships/image" Target="../media/image42.gif"/><Relationship Id="rId15" Type="http://schemas.openxmlformats.org/officeDocument/2006/relationships/image" Target="../media/image45.gif"/><Relationship Id="rId10" Type="http://schemas.openxmlformats.org/officeDocument/2006/relationships/slide" Target="slide13.xml"/><Relationship Id="rId19" Type="http://schemas.openxmlformats.org/officeDocument/2006/relationships/image" Target="../media/image32.gif"/><Relationship Id="rId4" Type="http://schemas.openxmlformats.org/officeDocument/2006/relationships/slide" Target="slide14.xml"/><Relationship Id="rId9" Type="http://schemas.openxmlformats.org/officeDocument/2006/relationships/image" Target="../media/image44.gif"/><Relationship Id="rId14" Type="http://schemas.openxmlformats.org/officeDocument/2006/relationships/slide" Target="slide16.xml"/></Relationships>
</file>

<file path=ppt/slides/_rels/slide1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slide" Target="slide10.xml"/><Relationship Id="rId4" Type="http://schemas.openxmlformats.org/officeDocument/2006/relationships/image" Target="../media/image31.gif"/></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5" Type="http://schemas.openxmlformats.org/officeDocument/2006/relationships/slide" Target="slide10.xml"/><Relationship Id="rId4" Type="http://schemas.openxmlformats.org/officeDocument/2006/relationships/image" Target="../media/image46.gif"/></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5" Type="http://schemas.openxmlformats.org/officeDocument/2006/relationships/slide" Target="slide10.xml"/><Relationship Id="rId4" Type="http://schemas.openxmlformats.org/officeDocument/2006/relationships/image" Target="../media/image34.gif"/></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slide" Target="slide10.xml"/><Relationship Id="rId4" Type="http://schemas.openxmlformats.org/officeDocument/2006/relationships/image" Target="../media/image43.gif"/></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5" Type="http://schemas.openxmlformats.org/officeDocument/2006/relationships/slide" Target="slide10.xml"/><Relationship Id="rId4" Type="http://schemas.openxmlformats.org/officeDocument/2006/relationships/image" Target="../media/image48.gif"/></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5" Type="http://schemas.openxmlformats.org/officeDocument/2006/relationships/slide" Target="slide10.xml"/><Relationship Id="rId4" Type="http://schemas.openxmlformats.org/officeDocument/2006/relationships/image" Target="../media/image45.gif"/></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5" Type="http://schemas.openxmlformats.org/officeDocument/2006/relationships/slide" Target="slide10.xml"/><Relationship Id="rId4" Type="http://schemas.openxmlformats.org/officeDocument/2006/relationships/image" Target="../media/image48.gif"/></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5" Type="http://schemas.openxmlformats.org/officeDocument/2006/relationships/slide" Target="slide10.xml"/><Relationship Id="rId4" Type="http://schemas.openxmlformats.org/officeDocument/2006/relationships/image" Target="../media/image49.gif"/></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media" Target="../media/media2.mp3"/><Relationship Id="rId3" Type="http://schemas.openxmlformats.org/officeDocument/2006/relationships/notesSlide" Target="../notesSlides/notesSlide9.xml"/><Relationship Id="rId7" Type="http://schemas.openxmlformats.org/officeDocument/2006/relationships/image" Target="../media/image34.gif"/><Relationship Id="rId12" Type="http://schemas.openxmlformats.org/officeDocument/2006/relationships/image" Target="../media/image39.gif"/><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33.gif"/><Relationship Id="rId11" Type="http://schemas.openxmlformats.org/officeDocument/2006/relationships/image" Target="../media/image38.png"/><Relationship Id="rId5" Type="http://schemas.openxmlformats.org/officeDocument/2006/relationships/image" Target="../media/image32.gif"/><Relationship Id="rId1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image" Target="../media/image31.gif"/><Relationship Id="rId9" Type="http://schemas.openxmlformats.org/officeDocument/2006/relationships/image" Target="../media/image36.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77431" y="1285076"/>
            <a:ext cx="9628414" cy="7854459"/>
            <a:chOff x="0" y="0"/>
            <a:chExt cx="2627850" cy="2143691"/>
          </a:xfrm>
        </p:grpSpPr>
        <p:sp>
          <p:nvSpPr>
            <p:cNvPr id="4" name="Freeform 4"/>
            <p:cNvSpPr/>
            <p:nvPr/>
          </p:nvSpPr>
          <p:spPr>
            <a:xfrm>
              <a:off x="0" y="0"/>
              <a:ext cx="2627850" cy="2143691"/>
            </a:xfrm>
            <a:custGeom>
              <a:avLst/>
              <a:gdLst/>
              <a:ahLst/>
              <a:cxnLst/>
              <a:rect l="l" t="t" r="r" b="b"/>
              <a:pathLst>
                <a:path w="2627850" h="2143691">
                  <a:moveTo>
                    <a:pt x="0" y="0"/>
                  </a:moveTo>
                  <a:lnTo>
                    <a:pt x="2627850" y="0"/>
                  </a:lnTo>
                  <a:lnTo>
                    <a:pt x="2627850" y="2143691"/>
                  </a:lnTo>
                  <a:lnTo>
                    <a:pt x="0" y="2143691"/>
                  </a:lnTo>
                  <a:close/>
                </a:path>
              </a:pathLst>
            </a:custGeom>
            <a:solidFill>
              <a:srgbClr val="FFFAFA">
                <a:alpha val="48627"/>
              </a:srgbClr>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12889921" y="6063003"/>
            <a:ext cx="5398079" cy="4223997"/>
          </a:xfrm>
          <a:prstGeom prst="rect">
            <a:avLst/>
          </a:prstGeom>
        </p:spPr>
      </p:pic>
      <p:pic>
        <p:nvPicPr>
          <p:cNvPr id="7" name="Picture 7"/>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14440598" y="-121194"/>
            <a:ext cx="3780472" cy="4114800"/>
          </a:xfrm>
          <a:prstGeom prst="rect">
            <a:avLst/>
          </a:prstGeom>
        </p:spPr>
      </p:pic>
      <p:pic>
        <p:nvPicPr>
          <p:cNvPr id="8" name="Picture 8"/>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rot="-2351055" flipH="1">
            <a:off x="-3040082" y="-2797930"/>
            <a:ext cx="5602467" cy="4950543"/>
          </a:xfrm>
          <a:prstGeom prst="rect">
            <a:avLst/>
          </a:prstGeom>
        </p:spPr>
      </p:pic>
      <p:grpSp>
        <p:nvGrpSpPr>
          <p:cNvPr id="9" name="Group 9"/>
          <p:cNvGrpSpPr/>
          <p:nvPr/>
        </p:nvGrpSpPr>
        <p:grpSpPr>
          <a:xfrm>
            <a:off x="-1073650" y="6732186"/>
            <a:ext cx="8008805" cy="6993897"/>
            <a:chOff x="0" y="0"/>
            <a:chExt cx="10678407" cy="9325196"/>
          </a:xfrm>
        </p:grpSpPr>
        <p:pic>
          <p:nvPicPr>
            <p:cNvPr id="10" name="Picture 10"/>
            <p:cNvPicPr>
              <a:picLocks noChangeAspect="1"/>
            </p:cNvPicPr>
            <p:nvPr/>
          </p:nvPicPr>
          <p:blipFill>
            <a:blip r:embed="rId8"/>
            <a:srcRect/>
            <a:stretch>
              <a:fillRect/>
            </a:stretch>
          </p:blipFill>
          <p:spPr>
            <a:xfrm>
              <a:off x="0" y="0"/>
              <a:ext cx="7401441" cy="5199512"/>
            </a:xfrm>
            <a:prstGeom prst="rect">
              <a:avLst/>
            </a:prstGeom>
          </p:spPr>
        </p:pic>
        <p:pic>
          <p:nvPicPr>
            <p:cNvPr id="11" name="Picture 11"/>
            <p:cNvPicPr>
              <a:picLocks noChangeAspect="1"/>
            </p:cNvPicPr>
            <p:nvPr/>
          </p:nvPicPr>
          <p:blipFill>
            <a:blip r:embed="rId8"/>
            <a:srcRect b="33712"/>
            <a:stretch>
              <a:fillRect/>
            </a:stretch>
          </p:blipFill>
          <p:spPr>
            <a:xfrm rot="5400000">
              <a:off x="5254363" y="3901152"/>
              <a:ext cx="7401441" cy="3446647"/>
            </a:xfrm>
            <a:prstGeom prst="rect">
              <a:avLst/>
            </a:prstGeom>
          </p:spPr>
        </p:pic>
      </p:grpSp>
      <p:pic>
        <p:nvPicPr>
          <p:cNvPr id="16" name="Picture 16"/>
          <p:cNvPicPr>
            <a:picLocks noChangeAspect="1"/>
          </p:cNvPicPr>
          <p:nvPr/>
        </p:nvPicPr>
        <p:blipFill>
          <a:blip r:embed="rId9"/>
          <a:srcRect r="54291"/>
          <a:stretch>
            <a:fillRect/>
          </a:stretch>
        </p:blipFill>
        <p:spPr>
          <a:xfrm>
            <a:off x="-2963689" y="-121194"/>
            <a:ext cx="9227925" cy="12423836"/>
          </a:xfrm>
          <a:prstGeom prst="rect">
            <a:avLst/>
          </a:prstGeom>
        </p:spPr>
      </p:pic>
      <p:pic>
        <p:nvPicPr>
          <p:cNvPr id="17" name="Picture 16"/>
          <p:cNvPicPr>
            <a:picLocks noChangeAspect="1"/>
          </p:cNvPicPr>
          <p:nvPr/>
        </p:nvPicPr>
        <p:blipFill>
          <a:blip r:embed="rId10"/>
          <a:stretch>
            <a:fillRect/>
          </a:stretch>
        </p:blipFill>
        <p:spPr>
          <a:xfrm>
            <a:off x="3987266" y="1588188"/>
            <a:ext cx="11601694" cy="6480610"/>
          </a:xfrm>
          <a:prstGeom prst="rect">
            <a:avLst/>
          </a:prstGeom>
        </p:spPr>
      </p:pic>
      <p:sp>
        <p:nvSpPr>
          <p:cNvPr id="2" name="TextBox 1">
            <a:extLst>
              <a:ext uri="{FF2B5EF4-FFF2-40B4-BE49-F238E27FC236}">
                <a16:creationId xmlns="" xmlns:a16="http://schemas.microsoft.com/office/drawing/2014/main" id="{7D32079E-2D2C-2D23-768F-142486C65D37}"/>
              </a:ext>
            </a:extLst>
          </p:cNvPr>
          <p:cNvSpPr txBox="1"/>
          <p:nvPr/>
        </p:nvSpPr>
        <p:spPr>
          <a:xfrm>
            <a:off x="5029200" y="266700"/>
            <a:ext cx="8781369" cy="1107996"/>
          </a:xfrm>
          <a:prstGeom prst="rect">
            <a:avLst/>
          </a:prstGeom>
          <a:noFill/>
        </p:spPr>
        <p:txBody>
          <a:bodyPr wrap="square" rtlCol="0">
            <a:spAutoFit/>
          </a:bodyPr>
          <a:lstStyle/>
          <a:p>
            <a:r>
              <a:rPr lang="en-US" sz="6600" b="1" dirty="0">
                <a:latin typeface="Times New Roman" panose="02020603050405020304" pitchFamily="18" charset="0"/>
                <a:cs typeface="Times New Roman" panose="02020603050405020304" pitchFamily="18" charset="0"/>
              </a:rPr>
              <a:t>TIẾT </a:t>
            </a:r>
            <a:r>
              <a:rPr lang="en-US" sz="6600" b="1" dirty="0" smtClean="0">
                <a:latin typeface="Times New Roman" panose="02020603050405020304" pitchFamily="18" charset="0"/>
                <a:cs typeface="Times New Roman" panose="02020603050405020304" pitchFamily="18" charset="0"/>
              </a:rPr>
              <a:t>7</a:t>
            </a:r>
            <a:endParaRPr lang="en-US" sz="6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AM A">
            <a:extLst>
              <a:ext uri="{FF2B5EF4-FFF2-40B4-BE49-F238E27FC236}">
                <a16:creationId xmlns="" xmlns:a16="http://schemas.microsoft.com/office/drawing/2014/main"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40" name="Rectangle: Rounded Corners 39">
            <a:extLst>
              <a:ext uri="{FF2B5EF4-FFF2-40B4-BE49-F238E27FC236}">
                <a16:creationId xmlns="" xmlns:a16="http://schemas.microsoft.com/office/drawing/2014/main"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00" b="1">
              <a:solidFill>
                <a:prstClr val="white"/>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 xmlns:a16="http://schemas.microsoft.com/office/drawing/2014/main"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a:t>
            </a:r>
          </a:p>
        </p:txBody>
      </p:sp>
      <p:sp>
        <p:nvSpPr>
          <p:cNvPr id="30" name="Rectangle 29">
            <a:extLst>
              <a:ext uri="{FF2B5EF4-FFF2-40B4-BE49-F238E27FC236}">
                <a16:creationId xmlns="" xmlns:a16="http://schemas.microsoft.com/office/drawing/2014/main" id="{A4C5C41E-5105-4CDF-95B0-4CD67F72B833}"/>
              </a:ext>
            </a:extLst>
          </p:cNvPr>
          <p:cNvSpPr/>
          <p:nvPr/>
        </p:nvSpPr>
        <p:spPr>
          <a:xfrm>
            <a:off x="262242" y="8613254"/>
            <a:ext cx="3054298" cy="1154162"/>
          </a:xfrm>
          <a:prstGeom prst="rect">
            <a:avLst/>
          </a:prstGeom>
          <a:noFill/>
        </p:spPr>
        <p:txBody>
          <a:bodyPr wrap="none" lIns="137160" tIns="68580" rIns="137160" bIns="68580">
            <a:spAutoFit/>
          </a:bodyP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TEAM A</a:t>
            </a:r>
          </a:p>
        </p:txBody>
      </p:sp>
      <p:sp>
        <p:nvSpPr>
          <p:cNvPr id="28" name="Plus Sign 27">
            <a:extLst>
              <a:ext uri="{FF2B5EF4-FFF2-40B4-BE49-F238E27FC236}">
                <a16:creationId xmlns="" xmlns:a16="http://schemas.microsoft.com/office/drawing/2014/main"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1" name="Rectangle: Rounded Corners 30">
            <a:extLst>
              <a:ext uri="{FF2B5EF4-FFF2-40B4-BE49-F238E27FC236}">
                <a16:creationId xmlns="" xmlns:a16="http://schemas.microsoft.com/office/drawing/2014/main"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2</a:t>
            </a:r>
          </a:p>
        </p:txBody>
      </p:sp>
      <p:sp>
        <p:nvSpPr>
          <p:cNvPr id="32" name="Rectangle: Rounded Corners 31">
            <a:extLst>
              <a:ext uri="{FF2B5EF4-FFF2-40B4-BE49-F238E27FC236}">
                <a16:creationId xmlns="" xmlns:a16="http://schemas.microsoft.com/office/drawing/2014/main"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3</a:t>
            </a:r>
          </a:p>
        </p:txBody>
      </p:sp>
      <p:sp>
        <p:nvSpPr>
          <p:cNvPr id="33" name="Rectangle: Rounded Corners 32">
            <a:extLst>
              <a:ext uri="{FF2B5EF4-FFF2-40B4-BE49-F238E27FC236}">
                <a16:creationId xmlns="" xmlns:a16="http://schemas.microsoft.com/office/drawing/2014/main"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4</a:t>
            </a:r>
          </a:p>
        </p:txBody>
      </p:sp>
      <p:sp>
        <p:nvSpPr>
          <p:cNvPr id="34" name="Rectangle: Rounded Corners 33">
            <a:extLst>
              <a:ext uri="{FF2B5EF4-FFF2-40B4-BE49-F238E27FC236}">
                <a16:creationId xmlns="" xmlns:a16="http://schemas.microsoft.com/office/drawing/2014/main"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5</a:t>
            </a:r>
          </a:p>
        </p:txBody>
      </p:sp>
      <p:sp>
        <p:nvSpPr>
          <p:cNvPr id="35" name="Rectangle: Rounded Corners 34">
            <a:extLst>
              <a:ext uri="{FF2B5EF4-FFF2-40B4-BE49-F238E27FC236}">
                <a16:creationId xmlns="" xmlns:a16="http://schemas.microsoft.com/office/drawing/2014/main"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6</a:t>
            </a:r>
          </a:p>
        </p:txBody>
      </p:sp>
      <p:sp>
        <p:nvSpPr>
          <p:cNvPr id="36" name="Rectangle: Rounded Corners 35">
            <a:extLst>
              <a:ext uri="{FF2B5EF4-FFF2-40B4-BE49-F238E27FC236}">
                <a16:creationId xmlns="" xmlns:a16="http://schemas.microsoft.com/office/drawing/2014/main"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7</a:t>
            </a:r>
          </a:p>
        </p:txBody>
      </p:sp>
      <p:sp>
        <p:nvSpPr>
          <p:cNvPr id="37" name="Rectangle: Rounded Corners 36">
            <a:extLst>
              <a:ext uri="{FF2B5EF4-FFF2-40B4-BE49-F238E27FC236}">
                <a16:creationId xmlns="" xmlns:a16="http://schemas.microsoft.com/office/drawing/2014/main"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8</a:t>
            </a:r>
          </a:p>
        </p:txBody>
      </p:sp>
      <p:sp>
        <p:nvSpPr>
          <p:cNvPr id="38" name="Rectangle: Rounded Corners 37">
            <a:extLst>
              <a:ext uri="{FF2B5EF4-FFF2-40B4-BE49-F238E27FC236}">
                <a16:creationId xmlns="" xmlns:a16="http://schemas.microsoft.com/office/drawing/2014/main"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9</a:t>
            </a:r>
          </a:p>
        </p:txBody>
      </p:sp>
      <p:sp>
        <p:nvSpPr>
          <p:cNvPr id="39" name="Rectangle: Rounded Corners 38">
            <a:extLst>
              <a:ext uri="{FF2B5EF4-FFF2-40B4-BE49-F238E27FC236}">
                <a16:creationId xmlns="" xmlns:a16="http://schemas.microsoft.com/office/drawing/2014/main"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10</a:t>
            </a:r>
          </a:p>
        </p:txBody>
      </p:sp>
      <p:sp>
        <p:nvSpPr>
          <p:cNvPr id="64" name="Oval 63">
            <a:extLst>
              <a:ext uri="{FF2B5EF4-FFF2-40B4-BE49-F238E27FC236}">
                <a16:creationId xmlns=""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4" action="ppaction://hlinksldjump"/>
            <a:extLst>
              <a:ext uri="{FF2B5EF4-FFF2-40B4-BE49-F238E27FC236}">
                <a16:creationId xmlns="" xmlns:a16="http://schemas.microsoft.com/office/drawing/2014/main" id="{B3B67745-CAA1-4450-A9CB-61847E3166AA}"/>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449975" y="60551"/>
            <a:ext cx="2409567" cy="2318004"/>
          </a:xfrm>
          <a:prstGeom prst="rect">
            <a:avLst/>
          </a:prstGeom>
        </p:spPr>
      </p:pic>
      <p:sp>
        <p:nvSpPr>
          <p:cNvPr id="63" name="Oval 62">
            <a:extLst>
              <a:ext uri="{FF2B5EF4-FFF2-40B4-BE49-F238E27FC236}">
                <a16:creationId xmlns=""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4</a:t>
            </a:r>
          </a:p>
        </p:txBody>
      </p:sp>
      <p:pic>
        <p:nvPicPr>
          <p:cNvPr id="9" name="4">
            <a:hlinkClick r:id="rId6" action="ppaction://hlinksldjump"/>
            <a:extLst>
              <a:ext uri="{FF2B5EF4-FFF2-40B4-BE49-F238E27FC236}">
                <a16:creationId xmlns="" xmlns:a16="http://schemas.microsoft.com/office/drawing/2014/main" id="{31E8C7EC-5ADF-4B52-81DA-19A71DD7904A}"/>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7661942" y="4116686"/>
            <a:ext cx="2624156" cy="2318004"/>
          </a:xfrm>
          <a:prstGeom prst="rect">
            <a:avLst/>
          </a:prstGeom>
        </p:spPr>
      </p:pic>
      <p:sp>
        <p:nvSpPr>
          <p:cNvPr id="66" name="Oval 65">
            <a:extLst>
              <a:ext uri="{FF2B5EF4-FFF2-40B4-BE49-F238E27FC236}">
                <a16:creationId xmlns=""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8" action="ppaction://hlinksldjump"/>
            <a:extLst>
              <a:ext uri="{FF2B5EF4-FFF2-40B4-BE49-F238E27FC236}">
                <a16:creationId xmlns="" xmlns:a16="http://schemas.microsoft.com/office/drawing/2014/main" id="{32DD0EA6-894E-410B-86E2-EDD655568F08}"/>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0541870" y="1164535"/>
            <a:ext cx="2419629" cy="2318004"/>
          </a:xfrm>
          <a:prstGeom prst="rect">
            <a:avLst/>
          </a:prstGeom>
        </p:spPr>
      </p:pic>
      <p:sp>
        <p:nvSpPr>
          <p:cNvPr id="62" name="Oval 61">
            <a:extLst>
              <a:ext uri="{FF2B5EF4-FFF2-40B4-BE49-F238E27FC236}">
                <a16:creationId xmlns=""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10" action="ppaction://hlinksldjump"/>
            <a:extLst>
              <a:ext uri="{FF2B5EF4-FFF2-40B4-BE49-F238E27FC236}">
                <a16:creationId xmlns="" xmlns:a16="http://schemas.microsoft.com/office/drawing/2014/main" id="{0AC88D0D-C6ED-4427-9F04-EFE3D66FDFDE}"/>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2895754" y="5111522"/>
            <a:ext cx="2346158" cy="2318004"/>
          </a:xfrm>
          <a:prstGeom prst="rect">
            <a:avLst/>
          </a:prstGeom>
        </p:spPr>
      </p:pic>
      <p:sp>
        <p:nvSpPr>
          <p:cNvPr id="60" name="Oval 59">
            <a:extLst>
              <a:ext uri="{FF2B5EF4-FFF2-40B4-BE49-F238E27FC236}">
                <a16:creationId xmlns=""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2" action="ppaction://hlinksldjump"/>
            <a:extLst>
              <a:ext uri="{FF2B5EF4-FFF2-40B4-BE49-F238E27FC236}">
                <a16:creationId xmlns="" xmlns:a16="http://schemas.microsoft.com/office/drawing/2014/main" id="{A26CB5BD-9EBD-43C1-B03E-28EFF15618F5}"/>
              </a:ext>
            </a:extLst>
          </p:cNvPr>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1213668" y="148559"/>
            <a:ext cx="2384778" cy="2318004"/>
          </a:xfrm>
          <a:prstGeom prst="rect">
            <a:avLst/>
          </a:prstGeom>
        </p:spPr>
      </p:pic>
      <p:sp>
        <p:nvSpPr>
          <p:cNvPr id="65" name="Oval 64">
            <a:extLst>
              <a:ext uri="{FF2B5EF4-FFF2-40B4-BE49-F238E27FC236}">
                <a16:creationId xmlns="" xmlns:a16="http://schemas.microsoft.com/office/drawing/2014/main"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4" action="ppaction://hlinksldjump"/>
            <a:extLst>
              <a:ext uri="{FF2B5EF4-FFF2-40B4-BE49-F238E27FC236}">
                <a16:creationId xmlns="" xmlns:a16="http://schemas.microsoft.com/office/drawing/2014/main" id="{EFAB1C5B-D15A-4858-BA14-5295BDF38E05}"/>
              </a:ext>
            </a:extLst>
          </p:cNvPr>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12918103" y="4048130"/>
            <a:ext cx="2591949" cy="2318004"/>
          </a:xfrm>
          <a:prstGeom prst="rect">
            <a:avLst/>
          </a:prstGeom>
        </p:spPr>
      </p:pic>
      <p:sp>
        <p:nvSpPr>
          <p:cNvPr id="61" name="Oval 60">
            <a:extLst>
              <a:ext uri="{FF2B5EF4-FFF2-40B4-BE49-F238E27FC236}">
                <a16:creationId xmlns=""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6" action="ppaction://hlinksldjump"/>
            <a:extLst>
              <a:ext uri="{FF2B5EF4-FFF2-40B4-BE49-F238E27FC236}">
                <a16:creationId xmlns="" xmlns:a16="http://schemas.microsoft.com/office/drawing/2014/main" id="{A34AD667-5D16-44A7-BF26-41E72565265E}"/>
              </a:ext>
            </a:extLst>
          </p:cNvPr>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6575" y="2576782"/>
            <a:ext cx="3136941" cy="2318004"/>
          </a:xfrm>
          <a:prstGeom prst="rect">
            <a:avLst/>
          </a:prstGeom>
        </p:spPr>
      </p:pic>
      <p:sp>
        <p:nvSpPr>
          <p:cNvPr id="67" name="Oval 66">
            <a:extLst>
              <a:ext uri="{FF2B5EF4-FFF2-40B4-BE49-F238E27FC236}">
                <a16:creationId xmlns=""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8" action="ppaction://hlinksldjump"/>
            <a:extLst>
              <a:ext uri="{FF2B5EF4-FFF2-40B4-BE49-F238E27FC236}">
                <a16:creationId xmlns="" xmlns:a16="http://schemas.microsoft.com/office/drawing/2014/main" id="{81A38DC9-4DBF-48B5-AE8C-A76673CF8679}"/>
              </a:ext>
            </a:extLst>
          </p:cNvPr>
          <p:cNvPicPr>
            <a:picLocks noChangeAspect="1"/>
          </p:cNvPicPr>
          <p:nvPr/>
        </p:nvPicPr>
        <p:blipFill>
          <a:blip r:embed="rId19" cstate="print">
            <a:extLst>
              <a:ext uri="{28A0092B-C50C-407E-A947-70E740481C1C}">
                <a14:useLocalDpi xmlns="" xmlns:a14="http://schemas.microsoft.com/office/drawing/2010/main" val="0"/>
              </a:ext>
            </a:extLst>
          </a:blip>
          <a:stretch>
            <a:fillRect/>
          </a:stretch>
        </p:blipFill>
        <p:spPr>
          <a:xfrm>
            <a:off x="14214078" y="421364"/>
            <a:ext cx="2476500" cy="2318004"/>
          </a:xfrm>
          <a:prstGeom prst="rect">
            <a:avLst/>
          </a:prstGeom>
        </p:spPr>
      </p:pic>
      <p:sp>
        <p:nvSpPr>
          <p:cNvPr id="45" name="TEAM B">
            <a:extLst>
              <a:ext uri="{FF2B5EF4-FFF2-40B4-BE49-F238E27FC236}">
                <a16:creationId xmlns="" xmlns:a16="http://schemas.microsoft.com/office/drawing/2014/main"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6" name="Rectangle: Rounded Corners 45">
            <a:extLst>
              <a:ext uri="{FF2B5EF4-FFF2-40B4-BE49-F238E27FC236}">
                <a16:creationId xmlns="" xmlns:a16="http://schemas.microsoft.com/office/drawing/2014/main"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00" b="1">
              <a:solidFill>
                <a:prstClr val="white"/>
              </a:solidFill>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 xmlns:a16="http://schemas.microsoft.com/office/drawing/2014/main"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a:t>
            </a:r>
          </a:p>
        </p:txBody>
      </p:sp>
      <p:sp>
        <p:nvSpPr>
          <p:cNvPr id="48" name="Rectangle 47">
            <a:extLst>
              <a:ext uri="{FF2B5EF4-FFF2-40B4-BE49-F238E27FC236}">
                <a16:creationId xmlns="" xmlns:a16="http://schemas.microsoft.com/office/drawing/2014/main" id="{52CE2229-2B52-46F5-8794-CD28FD83C87A}"/>
              </a:ext>
            </a:extLst>
          </p:cNvPr>
          <p:cNvSpPr/>
          <p:nvPr/>
        </p:nvSpPr>
        <p:spPr>
          <a:xfrm>
            <a:off x="11232140" y="8619086"/>
            <a:ext cx="3015826" cy="1154162"/>
          </a:xfrm>
          <a:prstGeom prst="rect">
            <a:avLst/>
          </a:prstGeom>
          <a:noFill/>
        </p:spPr>
        <p:txBody>
          <a:bodyPr wrap="none" lIns="137160" tIns="68580" rIns="137160" bIns="68580">
            <a:spAutoFit/>
          </a:bodyP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TEAM B</a:t>
            </a:r>
          </a:p>
        </p:txBody>
      </p:sp>
      <p:sp>
        <p:nvSpPr>
          <p:cNvPr id="49" name="Plus Sign 48">
            <a:extLst>
              <a:ext uri="{FF2B5EF4-FFF2-40B4-BE49-F238E27FC236}">
                <a16:creationId xmlns="" xmlns:a16="http://schemas.microsoft.com/office/drawing/2014/main"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0" name="Rectangle: Rounded Corners 49">
            <a:extLst>
              <a:ext uri="{FF2B5EF4-FFF2-40B4-BE49-F238E27FC236}">
                <a16:creationId xmlns="" xmlns:a16="http://schemas.microsoft.com/office/drawing/2014/main"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2</a:t>
            </a:r>
          </a:p>
        </p:txBody>
      </p:sp>
      <p:sp>
        <p:nvSpPr>
          <p:cNvPr id="51" name="Rectangle: Rounded Corners 50">
            <a:extLst>
              <a:ext uri="{FF2B5EF4-FFF2-40B4-BE49-F238E27FC236}">
                <a16:creationId xmlns="" xmlns:a16="http://schemas.microsoft.com/office/drawing/2014/main"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3</a:t>
            </a:r>
          </a:p>
        </p:txBody>
      </p:sp>
      <p:sp>
        <p:nvSpPr>
          <p:cNvPr id="52" name="Rectangle: Rounded Corners 51">
            <a:extLst>
              <a:ext uri="{FF2B5EF4-FFF2-40B4-BE49-F238E27FC236}">
                <a16:creationId xmlns="" xmlns:a16="http://schemas.microsoft.com/office/drawing/2014/main"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4</a:t>
            </a:r>
          </a:p>
        </p:txBody>
      </p:sp>
      <p:sp>
        <p:nvSpPr>
          <p:cNvPr id="53" name="Rectangle: Rounded Corners 52">
            <a:extLst>
              <a:ext uri="{FF2B5EF4-FFF2-40B4-BE49-F238E27FC236}">
                <a16:creationId xmlns="" xmlns:a16="http://schemas.microsoft.com/office/drawing/2014/main"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5</a:t>
            </a:r>
          </a:p>
        </p:txBody>
      </p:sp>
      <p:sp>
        <p:nvSpPr>
          <p:cNvPr id="54" name="Rectangle: Rounded Corners 53">
            <a:extLst>
              <a:ext uri="{FF2B5EF4-FFF2-40B4-BE49-F238E27FC236}">
                <a16:creationId xmlns="" xmlns:a16="http://schemas.microsoft.com/office/drawing/2014/main"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6</a:t>
            </a:r>
          </a:p>
        </p:txBody>
      </p:sp>
      <p:sp>
        <p:nvSpPr>
          <p:cNvPr id="55" name="Rectangle: Rounded Corners 54">
            <a:extLst>
              <a:ext uri="{FF2B5EF4-FFF2-40B4-BE49-F238E27FC236}">
                <a16:creationId xmlns="" xmlns:a16="http://schemas.microsoft.com/office/drawing/2014/main"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7</a:t>
            </a:r>
          </a:p>
        </p:txBody>
      </p:sp>
      <p:sp>
        <p:nvSpPr>
          <p:cNvPr id="56" name="Rectangle: Rounded Corners 55">
            <a:extLst>
              <a:ext uri="{FF2B5EF4-FFF2-40B4-BE49-F238E27FC236}">
                <a16:creationId xmlns="" xmlns:a16="http://schemas.microsoft.com/office/drawing/2014/main"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8</a:t>
            </a:r>
          </a:p>
        </p:txBody>
      </p:sp>
      <p:sp>
        <p:nvSpPr>
          <p:cNvPr id="57" name="Rectangle: Rounded Corners 56">
            <a:extLst>
              <a:ext uri="{FF2B5EF4-FFF2-40B4-BE49-F238E27FC236}">
                <a16:creationId xmlns="" xmlns:a16="http://schemas.microsoft.com/office/drawing/2014/main"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9</a:t>
            </a:r>
          </a:p>
        </p:txBody>
      </p:sp>
      <p:sp>
        <p:nvSpPr>
          <p:cNvPr id="58" name="Rectangle: Rounded Corners 57">
            <a:extLst>
              <a:ext uri="{FF2B5EF4-FFF2-40B4-BE49-F238E27FC236}">
                <a16:creationId xmlns="" xmlns:a16="http://schemas.microsoft.com/office/drawing/2014/main"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10</a:t>
            </a:r>
          </a:p>
        </p:txBody>
      </p:sp>
      <p:sp>
        <p:nvSpPr>
          <p:cNvPr id="8" name="Rectangle 7">
            <a:extLst>
              <a:ext uri="{FF2B5EF4-FFF2-40B4-BE49-F238E27FC236}">
                <a16:creationId xmlns="" xmlns:a16="http://schemas.microsoft.com/office/drawing/2014/main" id="{0DDC2A37-E953-4F38-95BF-78B9FF9FB939}"/>
              </a:ext>
            </a:extLst>
          </p:cNvPr>
          <p:cNvSpPr/>
          <p:nvPr/>
        </p:nvSpPr>
        <p:spPr>
          <a:xfrm>
            <a:off x="-91096" y="1438893"/>
            <a:ext cx="9085436" cy="5124480"/>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ĐỘI A</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TEAM A</a:t>
            </a:r>
          </a:p>
        </p:txBody>
      </p:sp>
      <p:pic>
        <p:nvPicPr>
          <p:cNvPr id="12" name="Picture 11">
            <a:extLst>
              <a:ext uri="{FF2B5EF4-FFF2-40B4-BE49-F238E27FC236}">
                <a16:creationId xmlns="" xmlns:a16="http://schemas.microsoft.com/office/drawing/2014/main" id="{EE547C58-E03C-454C-8EB6-B1D4AB3122E2}"/>
              </a:ext>
            </a:extLst>
          </p:cNvPr>
          <p:cNvPicPr>
            <a:picLocks noChangeAspect="1"/>
          </p:cNvPicPr>
          <p:nvPr/>
        </p:nvPicPr>
        <p:blipFill>
          <a:blip r:embed="rId20" cstate="print">
            <a:duotone>
              <a:schemeClr val="accent2">
                <a:shade val="45000"/>
                <a:satMod val="135000"/>
              </a:schemeClr>
              <a:prstClr val="white"/>
            </a:duotone>
            <a:extLst>
              <a:ext uri="{28A0092B-C50C-407E-A947-70E740481C1C}">
                <a14:useLocalDpi xmlns="" xmlns:a14="http://schemas.microsoft.com/office/drawing/2010/main" val="0"/>
              </a:ext>
            </a:extLst>
          </a:blip>
          <a:stretch>
            <a:fillRect/>
          </a:stretch>
        </p:blipFill>
        <p:spPr>
          <a:xfrm flipH="1">
            <a:off x="213179" y="6931725"/>
            <a:ext cx="2000979" cy="2000979"/>
          </a:xfrm>
          <a:prstGeom prst="rect">
            <a:avLst/>
          </a:prstGeom>
        </p:spPr>
      </p:pic>
      <p:pic>
        <p:nvPicPr>
          <p:cNvPr id="59" name="Picture 58">
            <a:extLst>
              <a:ext uri="{FF2B5EF4-FFF2-40B4-BE49-F238E27FC236}">
                <a16:creationId xmlns="" xmlns:a16="http://schemas.microsoft.com/office/drawing/2014/main" id="{AF431C90-0AEC-4B64-8486-EDE1AE305C51}"/>
              </a:ext>
            </a:extLst>
          </p:cNvPr>
          <p:cNvPicPr>
            <a:picLocks noChangeAspect="1"/>
          </p:cNvPicPr>
          <p:nvPr/>
        </p:nvPicPr>
        <p:blipFill>
          <a:blip r:embed="rId20" cstate="print">
            <a:duotone>
              <a:schemeClr val="accent6">
                <a:shade val="45000"/>
                <a:satMod val="135000"/>
              </a:schemeClr>
              <a:prstClr val="white"/>
            </a:duotone>
            <a:extLst>
              <a:ext uri="{28A0092B-C50C-407E-A947-70E740481C1C}">
                <a14:useLocalDpi xmlns="" xmlns:a14="http://schemas.microsoft.com/office/drawing/2010/main" val="0"/>
              </a:ext>
            </a:extLst>
          </a:blip>
          <a:stretch>
            <a:fillRect/>
          </a:stretch>
        </p:blipFill>
        <p:spPr>
          <a:xfrm flipH="1">
            <a:off x="11170941" y="6931725"/>
            <a:ext cx="2000979" cy="2000979"/>
          </a:xfrm>
          <a:prstGeom prst="rect">
            <a:avLst/>
          </a:prstGeom>
        </p:spPr>
      </p:pic>
      <p:sp>
        <p:nvSpPr>
          <p:cNvPr id="70" name="Rectangle 69">
            <a:extLst>
              <a:ext uri="{FF2B5EF4-FFF2-40B4-BE49-F238E27FC236}">
                <a16:creationId xmlns="" xmlns:a16="http://schemas.microsoft.com/office/drawing/2014/main" id="{F7990285-D234-409A-A366-B0B4CE51FFC4}"/>
              </a:ext>
            </a:extLst>
          </p:cNvPr>
          <p:cNvSpPr/>
          <p:nvPr/>
        </p:nvSpPr>
        <p:spPr>
          <a:xfrm>
            <a:off x="9240893" y="1285942"/>
            <a:ext cx="9085436" cy="5124480"/>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ĐỘI B</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TEAM B</a:t>
            </a:r>
          </a:p>
        </p:txBody>
      </p:sp>
      <p:sp>
        <p:nvSpPr>
          <p:cNvPr id="16" name="Heart 15">
            <a:hlinkClick r:id="rId6" action="ppaction://hlinksldjump"/>
            <a:extLst>
              <a:ext uri="{FF2B5EF4-FFF2-40B4-BE49-F238E27FC236}">
                <a16:creationId xmlns="" xmlns:a16="http://schemas.microsoft.com/office/drawing/2014/main"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rPr>
              <a:t>PIPI</a:t>
            </a:r>
          </a:p>
        </p:txBody>
      </p:sp>
    </p:spTree>
    <p:extLst>
      <p:ext uri="{BB962C8B-B14F-4D97-AF65-F5344CB8AC3E}">
        <p14:creationId xmlns="" xmlns:p14="http://schemas.microsoft.com/office/powerpoint/2010/main" val="1448154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2"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2"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2"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2"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2"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2"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2"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2"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2"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2"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2"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vi-VN"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Hương, thành phố Huế</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a:solidFill>
                  <a:srgbClr val="FF0000"/>
                </a:solidFill>
                <a:latin typeface="Times New Roman" panose="02020603050405020304" pitchFamily="18" charset="0"/>
              </a:rPr>
              <a:t> Quê hương của Thanh Tịnh là ở đâu?</a:t>
            </a:r>
            <a:endParaRPr lang="en-US" sz="6000" b="1" dirty="0">
              <a:solidFill>
                <a:srgbClr val="FF0000"/>
              </a:solidFill>
              <a:latin typeface="Calibri Light"/>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Hồng, thành phố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Đuống, Gia Lâm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Một tỉnh thuộc đồng bằng Bắc Bộ</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 xmlns:p14="http://schemas.microsoft.com/office/powerpoint/2010/main" val="35937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Bút kí</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“Tôi đi học” của Thanh Tịnh được viết theo thể loại nào?</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Tiểu thuyết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C. Tùy bút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ngắn</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 xmlns:p14="http://schemas.microsoft.com/office/powerpoint/2010/main" val="37897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Người mẹ</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Nhân vật chính trong văn bản “Tôi đi học” là ai</a:t>
            </a:r>
            <a:r>
              <a:rPr lang="vi-VN" sz="4800" b="1">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Nhân vật “tôi”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Thầy giáo</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Ông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Đốc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 xmlns:p14="http://schemas.microsoft.com/office/powerpoint/2010/main" val="17883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Tâm trạng</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 Nhân vật chính trong văn bản" Tôi đi học" được miêu tả chủ yếu ở phương diện nào?</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Hành động</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Ngoại hình</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Tính cách</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 xmlns:p14="http://schemas.microsoft.com/office/powerpoint/2010/main" val="2803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Cậu bé chưa quen với việc cầm vở</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Câu văn "Tôi bặm tay ghi thật chặt, nhưng một quyển vở cũng xệch ra và chênh đầu chúi xuống đất" trong văn bản “Tôi đi học” của Thanh Tịnh cho ta hiểu điều gì</a:t>
            </a:r>
            <a:r>
              <a:rPr lang="en-US" sz="4800" b="1">
                <a:solidFill>
                  <a:prstClr val="black"/>
                </a:solidFill>
                <a:latin typeface="Calibri Light"/>
              </a:rPr>
              <a:t>?</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ậu bé chưa tập trung vào công việc</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Times New Roman" panose="02020603050405020304" pitchFamily="18" charset="0"/>
                <a:cs typeface="Times New Roman" panose="02020603050405020304" pitchFamily="18" charset="0"/>
              </a:rPr>
              <a:t>C. Cậu bé quá hồi hộp</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a:t>
            </a:r>
            <a:r>
              <a:rPr lang="vi-VN" sz="4800" b="1">
                <a:solidFill>
                  <a:prstClr val="white"/>
                </a:solidFill>
                <a:latin typeface="Times New Roman" panose="02020603050405020304" pitchFamily="18" charset="0"/>
                <a:cs typeface="Times New Roman" panose="02020603050405020304" pitchFamily="18" charset="0"/>
              </a:rPr>
              <a:t> </a:t>
            </a:r>
            <a:r>
              <a:rPr lang="en-US" sz="4800" b="1">
                <a:solidFill>
                  <a:prstClr val="white"/>
                </a:solidFill>
                <a:latin typeface="Times New Roman" panose="02020603050405020304" pitchFamily="18" charset="0"/>
                <a:cs typeface="Times New Roman" panose="02020603050405020304" pitchFamily="18" charset="0"/>
              </a:rPr>
              <a:t>Cậu bé thấy không đủ sức giữ vở</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 xmlns:p14="http://schemas.microsoft.com/office/powerpoint/2010/main" val="10676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52989" y="5042088"/>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A. Nhân hóa</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8"/>
            <a:ext cx="17254329" cy="4372379"/>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prstClr val="black"/>
                </a:solidFill>
                <a:latin typeface="Times New Roman" panose="02020603050405020304" pitchFamily="18" charset="0"/>
              </a:rPr>
              <a:t>Đọc đoạn văn sau:</a:t>
            </a:r>
          </a:p>
          <a:p>
            <a:r>
              <a:rPr lang="vi-VN" sz="3600" b="1">
                <a:solidFill>
                  <a:prstClr val="black"/>
                </a:solidFill>
                <a:latin typeface="Times New Roman" panose="02020603050405020304" pitchFamily="18" charset="0"/>
              </a:rPr>
              <a:t>"Cũng như tôi, mấy cậu học trò mới bỡ ngỡ đứng nép bên người thân, chỉ dám nhìn một nửa hay dám đi từng bước nhẹ. Họ như con chim non đứng bên bờ tổ, nhìn quãng trời rộng muốn bay, nhưng còn ngập ngừng e sợ. Họ thèm vụng và ao ước thầm được như những người học trò cũ, biết lớp, biết thầy để khỏi phải rụt rè trong cảnh lạ". (Tôi đi học, Thanh Tịnh)</a:t>
            </a:r>
          </a:p>
          <a:p>
            <a:r>
              <a:rPr lang="vi-VN" sz="3600" b="1">
                <a:solidFill>
                  <a:prstClr val="black"/>
                </a:solidFill>
                <a:latin typeface="Times New Roman" panose="02020603050405020304" pitchFamily="18" charset="0"/>
              </a:rPr>
              <a:t>Biện pháp tu từ nào được tác giả sử dụng trong đoạn văn trên</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52989" y="6376802"/>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Điệp ngữ</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52989" y="7711515"/>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Ẩn dụ</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52989" y="8988273"/>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So sánh</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 xmlns:p14="http://schemas.microsoft.com/office/powerpoint/2010/main" val="9320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A</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"Cũng như tôi, mấy bạn học trò bỡ ngỡ đứng nép bên người thân, chỉ dám đi từng bước nhẹ".</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Trong tác phẩm “Tôi đi học” của Thanh Tịnh, câu văn nào sau đây không nói lên tâm trạng hồi hộp, cảm giác bỡ ngỡ của nhân vật "tôi" trong buổi tựu trường đầu tiên?</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"Lần ấy trường đối với tôi là một nơi xa lạ"..</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00" b="1">
                <a:solidFill>
                  <a:prstClr val="white"/>
                </a:solidFill>
                <a:latin typeface="Times New Roman" panose="02020603050405020304" pitchFamily="18" charset="0"/>
                <a:cs typeface="Times New Roman" panose="02020603050405020304" pitchFamily="18" charset="0"/>
              </a:rPr>
              <a:t>C</a:t>
            </a:r>
            <a:r>
              <a:rPr lang="vi-VN" sz="3900" b="1">
                <a:solidFill>
                  <a:prstClr val="white"/>
                </a:solidFill>
                <a:latin typeface="Times New Roman" pitchFamily="18" charset="0"/>
                <a:cs typeface="Times New Roman" pitchFamily="18" charset="0"/>
              </a:rPr>
              <a:t>. "Trong lúc ông ta đọc tên từng người, tôi cảm thấy như quả tim tôi ngừng đập".</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D</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"Con đường này tôi đã quen đi lại lắm lần, nhưng lần này tự nhiên thấy lạ"..</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 xmlns:p14="http://schemas.microsoft.com/office/powerpoint/2010/main" val="32326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A</a:t>
            </a:r>
            <a:r>
              <a:rPr lang="en-US" sz="4200" b="1">
                <a:solidFill>
                  <a:prstClr val="white"/>
                </a:solidFill>
                <a:latin typeface="Times New Roman" panose="02020603050405020304" pitchFamily="18" charset="0"/>
                <a:cs typeface="Times New Roman" panose="02020603050405020304" pitchFamily="18" charset="0"/>
              </a:rPr>
              <a:t>. Sự âu yếm của mẹ hiền</a:t>
            </a:r>
            <a:r>
              <a:rPr lang="vi-VN" sz="4200" b="1">
                <a:solidFill>
                  <a:prstClr val="white"/>
                </a:solidFill>
                <a:latin typeface="Times New Roman" panose="02020603050405020304" pitchFamily="18" charset="0"/>
                <a:cs typeface="Times New Roman" panose="02020603050405020304" pitchFamily="18" charset="0"/>
              </a:rPr>
              <a:t>.</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Hình ảnh "bàn tay" trong hai câu văn: "Tôi cảm thấy sau lưng tôi có một bàn tay dịu dàng đẩy tôi tới trước...Một bàn tay quan nhẹ vuốt mái tóc tôi" nhằm diễn tả ý gì?</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Sự săn sóc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C</a:t>
            </a:r>
            <a:r>
              <a:rPr lang="en-US" sz="4200" b="1">
                <a:solidFill>
                  <a:prstClr val="white"/>
                </a:solidFill>
                <a:latin typeface="Times New Roman" panose="02020603050405020304" pitchFamily="18" charset="0"/>
                <a:cs typeface="Times New Roman" panose="02020603050405020304" pitchFamily="18" charset="0"/>
              </a:rPr>
              <a:t>. </a:t>
            </a:r>
            <a:r>
              <a:rPr lang="it-IT" sz="4200" b="1">
                <a:solidFill>
                  <a:prstClr val="white"/>
                </a:solidFill>
                <a:latin typeface="Times New Roman" pitchFamily="18" charset="0"/>
                <a:cs typeface="Times New Roman" pitchFamily="18" charset="0"/>
              </a:rPr>
              <a:t>Tình thương con bao la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D</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Tấm lòng mẹ hiền bao la săn sóc, âu yếm, chở che, nâng đỡ và thương yêu đối với con thơ.</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 xmlns:p14="http://schemas.microsoft.com/office/powerpoint/2010/main" val="40035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cstate="print"/>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5193583" y="7619000"/>
            <a:ext cx="2434965" cy="1540790"/>
          </a:xfrm>
          <a:prstGeom prst="rect">
            <a:avLst/>
          </a:prstGeom>
        </p:spPr>
      </p:pic>
      <p:sp>
        <p:nvSpPr>
          <p:cNvPr id="17" name="Freeform 3"/>
          <p:cNvSpPr/>
          <p:nvPr/>
        </p:nvSpPr>
        <p:spPr>
          <a:xfrm>
            <a:off x="7595447" y="2339565"/>
            <a:ext cx="10343261" cy="6410950"/>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8"/>
            <a:stretch>
              <a:fillRect/>
            </a:stretch>
          </a:blipFill>
        </p:spPr>
        <p:txBody>
          <a:bodyPr/>
          <a:lstStyle/>
          <a:p>
            <a:endParaRPr lang="en-US"/>
          </a:p>
        </p:txBody>
      </p:sp>
      <p:pic>
        <p:nvPicPr>
          <p:cNvPr id="2" name="Picture 1"/>
          <p:cNvPicPr>
            <a:picLocks noChangeAspect="1"/>
          </p:cNvPicPr>
          <p:nvPr/>
        </p:nvPicPr>
        <p:blipFill>
          <a:blip r:embed="rId9"/>
          <a:stretch>
            <a:fillRect/>
          </a:stretch>
        </p:blipFill>
        <p:spPr>
          <a:xfrm>
            <a:off x="-2266280" y="3809515"/>
            <a:ext cx="13156308" cy="3078747"/>
          </a:xfrm>
          <a:prstGeom prst="rect">
            <a:avLst/>
          </a:prstGeom>
        </p:spPr>
      </p:pic>
    </p:spTree>
    <p:extLst>
      <p:ext uri="{BB962C8B-B14F-4D97-AF65-F5344CB8AC3E}">
        <p14:creationId xmlns="" xmlns:p14="http://schemas.microsoft.com/office/powerpoint/2010/main" val="411581289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761" r="11347"/>
          <a:stretch/>
        </p:blipFill>
        <p:spPr>
          <a:xfrm>
            <a:off x="2362200" y="266700"/>
            <a:ext cx="13335000" cy="9625263"/>
          </a:xfrm>
          <a:prstGeom prst="rect">
            <a:avLst/>
          </a:prstGeom>
        </p:spPr>
      </p:pic>
      <p:sp>
        <p:nvSpPr>
          <p:cNvPr id="4" name="Freeform 4"/>
          <p:cNvSpPr/>
          <p:nvPr/>
        </p:nvSpPr>
        <p:spPr>
          <a:xfrm>
            <a:off x="16459200" y="12700"/>
            <a:ext cx="1544206" cy="1688030"/>
          </a:xfrm>
          <a:custGeom>
            <a:avLst/>
            <a:gdLst/>
            <a:ahLst/>
            <a:cxnLst/>
            <a:rect l="l" t="t" r="r" b="b"/>
            <a:pathLst>
              <a:path w="1544206" h="1688030">
                <a:moveTo>
                  <a:pt x="0" y="0"/>
                </a:moveTo>
                <a:lnTo>
                  <a:pt x="1544207" y="0"/>
                </a:lnTo>
                <a:lnTo>
                  <a:pt x="1544207" y="1688030"/>
                </a:lnTo>
                <a:lnTo>
                  <a:pt x="0" y="1688030"/>
                </a:lnTo>
                <a:lnTo>
                  <a:pt x="0" y="0"/>
                </a:lnTo>
                <a:close/>
              </a:path>
            </a:pathLst>
          </a:custGeom>
          <a:blipFill>
            <a:blip r:embed="rId4"/>
            <a:stretch>
              <a:fillRect/>
            </a:stretch>
          </a:blipFill>
        </p:spPr>
        <p:txBody>
          <a:bodyPr/>
          <a:lstStyle/>
          <a:p>
            <a:endParaRPr lang="en-US"/>
          </a:p>
        </p:txBody>
      </p:sp>
    </p:spTree>
    <p:extLst>
      <p:ext uri="{BB962C8B-B14F-4D97-AF65-F5344CB8AC3E}">
        <p14:creationId xmlns="" xmlns:p14="http://schemas.microsoft.com/office/powerpoint/2010/main" val="585882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p:cNvGrpSpPr/>
          <p:nvPr/>
        </p:nvGrpSpPr>
        <p:grpSpPr>
          <a:xfrm>
            <a:off x="-2819400" y="-1638300"/>
            <a:ext cx="15544800" cy="15597076"/>
            <a:chOff x="0" y="0"/>
            <a:chExt cx="18833309" cy="20796101"/>
          </a:xfrm>
        </p:grpSpPr>
        <p:pic>
          <p:nvPicPr>
            <p:cNvPr id="9" name="Picture 4"/>
            <p:cNvPicPr>
              <a:picLocks noChangeAspect="1"/>
            </p:cNvPicPr>
            <p:nvPr/>
          </p:nvPicPr>
          <p:blipFill>
            <a:blip r:embed="rId3">
              <a:biLevel thresh="50000"/>
            </a:blip>
            <a:srcRect l="5656" r="34367"/>
            <a:stretch>
              <a:fillRect/>
            </a:stretch>
          </p:blipFill>
          <p:spPr>
            <a:xfrm rot="4729794">
              <a:off x="3015355" y="4401079"/>
              <a:ext cx="17737010" cy="10664873"/>
            </a:xfrm>
            <a:prstGeom prst="rect">
              <a:avLst/>
            </a:prstGeom>
          </p:spPr>
        </p:pic>
        <p:pic>
          <p:nvPicPr>
            <p:cNvPr id="10" name="Picture 5"/>
            <p:cNvPicPr>
              <a:picLocks noChangeAspect="1"/>
            </p:cNvPicPr>
            <p:nvPr/>
          </p:nvPicPr>
          <p:blipFill>
            <a:blip r:embed="rId3">
              <a:biLevel thresh="50000"/>
            </a:blip>
            <a:srcRect l="21693" t="25669" r="15492"/>
            <a:stretch>
              <a:fillRect/>
            </a:stretch>
          </p:blipFill>
          <p:spPr>
            <a:xfrm rot="-6179539">
              <a:off x="-3287609" y="7099976"/>
              <a:ext cx="18297049" cy="7808166"/>
            </a:xfrm>
            <a:prstGeom prst="rect">
              <a:avLst/>
            </a:prstGeom>
          </p:spPr>
        </p:pic>
      </p:grpSp>
      <p:sp>
        <p:nvSpPr>
          <p:cNvPr id="22" name="Rectangle 21"/>
          <p:cNvSpPr/>
          <p:nvPr/>
        </p:nvSpPr>
        <p:spPr>
          <a:xfrm>
            <a:off x="967053" y="2784177"/>
            <a:ext cx="6967177" cy="6064674"/>
          </a:xfrm>
          <a:prstGeom prst="rect">
            <a:avLst/>
          </a:prstGeom>
        </p:spPr>
        <p:txBody>
          <a:bodyPr wrap="square">
            <a:spAutoFit/>
          </a:bodyPr>
          <a:lstStyle/>
          <a:p>
            <a:pPr algn="just">
              <a:lnSpc>
                <a:spcPct val="150000"/>
              </a:lnSpc>
            </a:pP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Cốt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truyện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đơn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giản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chủ</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yếu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là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tâm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trạng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nhân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endParaRPr lang="en-US" altLang="zh-CN" sz="4400" dirty="0">
              <a:solidFill>
                <a:prstClr val="black">
                  <a:lumMod val="65000"/>
                  <a:lumOff val="35000"/>
                </a:prst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a:p>
            <a:pPr algn="just">
              <a:lnSpc>
                <a:spcPct val="150000"/>
              </a:lnSpc>
            </a:pP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Sử</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dụng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ngôn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ngữ</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tinh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tế</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giàu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hình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đậm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chất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thơ</a:t>
            </a:r>
            <a:endPar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endParaRPr>
          </a:p>
        </p:txBody>
      </p:sp>
      <p:sp>
        <p:nvSpPr>
          <p:cNvPr id="23" name="Rectangle 22"/>
          <p:cNvSpPr/>
          <p:nvPr/>
        </p:nvSpPr>
        <p:spPr>
          <a:xfrm>
            <a:off x="9586542" y="2566415"/>
            <a:ext cx="7863258" cy="6186309"/>
          </a:xfrm>
          <a:prstGeom prst="rect">
            <a:avLst/>
          </a:prstGeom>
        </p:spPr>
        <p:txBody>
          <a:bodyPr wrap="square">
            <a:spAutoFit/>
          </a:bodyPr>
          <a:lstStyle/>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ghi lại những tình cảm, cảm xúc trong sáng, chân thực của nhân vật “tôi” trong buổi đi học đầu tiên.</a:t>
            </a:r>
          </a:p>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gây được xúc động, đồng cảm trong mỗi người đọc.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Freeform 5"/>
          <p:cNvSpPr/>
          <p:nvPr/>
        </p:nvSpPr>
        <p:spPr>
          <a:xfrm>
            <a:off x="6191813" y="7154851"/>
            <a:ext cx="3456432" cy="4114800"/>
          </a:xfrm>
          <a:custGeom>
            <a:avLst/>
            <a:gdLst/>
            <a:ahLst/>
            <a:cxnLst/>
            <a:rect l="l" t="t" r="r" b="b"/>
            <a:pathLst>
              <a:path w="3456432" h="4114800">
                <a:moveTo>
                  <a:pt x="0" y="0"/>
                </a:moveTo>
                <a:lnTo>
                  <a:pt x="3456432" y="0"/>
                </a:lnTo>
                <a:lnTo>
                  <a:pt x="345643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2" name="Picture 1"/>
          <p:cNvPicPr>
            <a:picLocks noChangeAspect="1"/>
          </p:cNvPicPr>
          <p:nvPr/>
        </p:nvPicPr>
        <p:blipFill>
          <a:blip r:embed="rId6"/>
          <a:stretch>
            <a:fillRect/>
          </a:stretch>
        </p:blipFill>
        <p:spPr>
          <a:xfrm>
            <a:off x="1066134" y="786229"/>
            <a:ext cx="15826588" cy="1780186"/>
          </a:xfrm>
          <a:prstGeom prst="rect">
            <a:avLst/>
          </a:prstGeom>
        </p:spPr>
      </p:pic>
    </p:spTree>
    <p:extLst>
      <p:ext uri="{BB962C8B-B14F-4D97-AF65-F5344CB8AC3E}">
        <p14:creationId xmlns="" xmlns:p14="http://schemas.microsoft.com/office/powerpoint/2010/main" val="201509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2504440"/>
            <a:ext cx="5562600" cy="3477875"/>
          </a:xfrm>
          <a:prstGeom prst="rect">
            <a:avLst/>
          </a:prstGeom>
          <a:solidFill>
            <a:schemeClr val="bg1"/>
          </a:solidFill>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Tóm tắt truyện, chú ý các yếu tố: bối cảnh, nhân vật, sự kiện, chi tiết, đặc điểm cốt truyện.</a:t>
            </a:r>
          </a:p>
        </p:txBody>
      </p:sp>
      <p:sp>
        <p:nvSpPr>
          <p:cNvPr id="4" name="Rectangle 3"/>
          <p:cNvSpPr/>
          <p:nvPr/>
        </p:nvSpPr>
        <p:spPr>
          <a:xfrm>
            <a:off x="7474024" y="2504439"/>
            <a:ext cx="99060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chính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miêu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ngoại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hành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xúc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1092200" y="6286500"/>
            <a:ext cx="55372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yếu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thấy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rõ</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ngắn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giàu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ngôn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 name="Rectangle 5"/>
          <p:cNvSpPr/>
          <p:nvPr/>
        </p:nvSpPr>
        <p:spPr>
          <a:xfrm>
            <a:off x="7474024" y="6286499"/>
            <a:ext cx="55372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sâu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sắc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tưởng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truyện</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Freeform 3"/>
          <p:cNvSpPr/>
          <p:nvPr/>
        </p:nvSpPr>
        <p:spPr>
          <a:xfrm>
            <a:off x="13782087" y="6286499"/>
            <a:ext cx="4505913" cy="4066586"/>
          </a:xfrm>
          <a:custGeom>
            <a:avLst/>
            <a:gdLst/>
            <a:ahLst/>
            <a:cxnLst/>
            <a:rect l="l" t="t" r="r" b="b"/>
            <a:pathLst>
              <a:path w="4505913" h="4066586">
                <a:moveTo>
                  <a:pt x="0" y="0"/>
                </a:moveTo>
                <a:lnTo>
                  <a:pt x="4505913" y="0"/>
                </a:lnTo>
                <a:lnTo>
                  <a:pt x="4505913" y="4066586"/>
                </a:lnTo>
                <a:lnTo>
                  <a:pt x="0" y="4066586"/>
                </a:lnTo>
                <a:lnTo>
                  <a:pt x="0" y="0"/>
                </a:lnTo>
                <a:close/>
              </a:path>
            </a:pathLst>
          </a:custGeom>
          <a:blipFill>
            <a:blip r:embed="rId3"/>
            <a:stretch>
              <a:fillRect/>
            </a:stretch>
          </a:blipFill>
        </p:spPr>
        <p:txBody>
          <a:bodyPr/>
          <a:lstStyle/>
          <a:p>
            <a:endParaRPr lang="en-US"/>
          </a:p>
        </p:txBody>
      </p:sp>
      <p:pic>
        <p:nvPicPr>
          <p:cNvPr id="8" name="Picture 7"/>
          <p:cNvPicPr>
            <a:picLocks noChangeAspect="1"/>
          </p:cNvPicPr>
          <p:nvPr/>
        </p:nvPicPr>
        <p:blipFill>
          <a:blip r:embed="rId4"/>
          <a:stretch>
            <a:fillRect/>
          </a:stretch>
        </p:blipFill>
        <p:spPr>
          <a:xfrm>
            <a:off x="840142" y="716633"/>
            <a:ext cx="16539882" cy="1780186"/>
          </a:xfrm>
          <a:prstGeom prst="rect">
            <a:avLst/>
          </a:prstGeom>
        </p:spPr>
      </p:pic>
    </p:spTree>
    <p:extLst>
      <p:ext uri="{BB962C8B-B14F-4D97-AF65-F5344CB8AC3E}">
        <p14:creationId xmlns="" xmlns:p14="http://schemas.microsoft.com/office/powerpoint/2010/main" val="41113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534156">
            <a:off x="4923087" y="8671308"/>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1729299" y="7500946"/>
            <a:ext cx="7369652" cy="2657681"/>
          </a:xfrm>
          <a:prstGeom prst="rect">
            <a:avLst/>
          </a:prstGeom>
        </p:spPr>
      </p:pic>
      <p:pic>
        <p:nvPicPr>
          <p:cNvPr id="5" name="Picture 5"/>
          <p:cNvPicPr>
            <a:picLocks noChangeAspect="1"/>
          </p:cNvPicPr>
          <p:nvPr/>
        </p:nvPicPr>
        <p:blipFill>
          <a:blip r:embed="rId5"/>
          <a:srcRect l="14088" r="14088"/>
          <a:stretch>
            <a:fillRect/>
          </a:stretch>
        </p:blipFill>
        <p:spPr>
          <a:xfrm rot="-8100000">
            <a:off x="11867758" y="-2334301"/>
            <a:ext cx="10531757" cy="3134336"/>
          </a:xfrm>
          <a:prstGeom prst="rect">
            <a:avLst/>
          </a:prstGeom>
        </p:spPr>
      </p:pic>
      <p:pic>
        <p:nvPicPr>
          <p:cNvPr id="6" name="Picture 5"/>
          <p:cNvPicPr>
            <a:picLocks noChangeAspect="1"/>
          </p:cNvPicPr>
          <p:nvPr/>
        </p:nvPicPr>
        <p:blipFill>
          <a:blip r:embed="rId6"/>
          <a:srcRect/>
          <a:stretch>
            <a:fillRect/>
          </a:stretch>
        </p:blipFill>
        <p:spPr>
          <a:xfrm>
            <a:off x="927251" y="33020"/>
            <a:ext cx="7684906" cy="5638800"/>
          </a:xfrm>
          <a:prstGeom prst="rect">
            <a:avLst/>
          </a:prstGeom>
        </p:spPr>
      </p:pic>
      <p:pic>
        <p:nvPicPr>
          <p:cNvPr id="7" name="Picture 6"/>
          <p:cNvPicPr>
            <a:picLocks noChangeAspect="1"/>
          </p:cNvPicPr>
          <p:nvPr/>
        </p:nvPicPr>
        <p:blipFill>
          <a:blip r:embed="rId7"/>
          <a:stretch>
            <a:fillRect/>
          </a:stretch>
        </p:blipFill>
        <p:spPr>
          <a:xfrm>
            <a:off x="1143000" y="1638300"/>
            <a:ext cx="6742760" cy="3078747"/>
          </a:xfrm>
          <a:prstGeom prst="rect">
            <a:avLst/>
          </a:prstGeom>
        </p:spPr>
      </p:pic>
      <p:sp>
        <p:nvSpPr>
          <p:cNvPr id="8" name="Rectangle 7"/>
          <p:cNvSpPr/>
          <p:nvPr/>
        </p:nvSpPr>
        <p:spPr>
          <a:xfrm>
            <a:off x="8366710" y="820792"/>
            <a:ext cx="8698094" cy="8136843"/>
          </a:xfrm>
          <a:prstGeom prst="rect">
            <a:avLst/>
          </a:prstGeom>
        </p:spPr>
        <p:txBody>
          <a:bodyPr wrap="square">
            <a:spAutoFit/>
          </a:bodyPr>
          <a:lstStyle/>
          <a:p>
            <a:pPr marL="914400" indent="-914400" algn="just">
              <a:lnSpc>
                <a:spcPct val="107000"/>
              </a:lnSpc>
              <a:spcAft>
                <a:spcPts val="1067"/>
              </a:spcAft>
              <a:buAutoNum type="arabicPeriod"/>
              <a:tabLst>
                <a:tab pos="2997125" algn="l"/>
              </a:tabLst>
            </a:pP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Kí</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ức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ngày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đầu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tiên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thường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tượng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phai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tâm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trí</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mỗi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hãy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chia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sẻ</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kỉ</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niệm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các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bạn</a:t>
            </a:r>
            <a:endPar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marL="914400" indent="-914400" algn="just">
              <a:lnSpc>
                <a:spcPct val="107000"/>
              </a:lnSpc>
              <a:spcAft>
                <a:spcPts val="1067"/>
              </a:spcAft>
              <a:buAutoNum type="arabicPeriod"/>
              <a:tabLst>
                <a:tab pos="2997125" algn="l"/>
              </a:tabLst>
            </a:pP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Tôi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nói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hộ</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suy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tình</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gì</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rất</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nhiều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Điều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còn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ý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cuộc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hôm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nay.</a:t>
            </a:r>
            <a:endParaRPr lang="en-US" sz="4800" dirty="0">
              <a:solidFill>
                <a:prstClr val="black"/>
              </a:solidFill>
            </a:endParaRPr>
          </a:p>
        </p:txBody>
      </p:sp>
      <p:pic>
        <p:nvPicPr>
          <p:cNvPr id="9" name="Picture 8"/>
          <p:cNvPicPr>
            <a:picLocks noChangeAspect="1"/>
          </p:cNvPicPr>
          <p:nvPr/>
        </p:nvPicPr>
        <p:blipFill>
          <a:blip r:embed="rId8"/>
          <a:srcRect/>
          <a:stretch>
            <a:fillRect/>
          </a:stretch>
        </p:blipFill>
        <p:spPr>
          <a:xfrm>
            <a:off x="927250" y="4717046"/>
            <a:ext cx="7378549" cy="5183431"/>
          </a:xfrm>
          <a:prstGeom prst="rect">
            <a:avLst/>
          </a:prstGeom>
        </p:spPr>
      </p:pic>
    </p:spTree>
    <p:extLst>
      <p:ext uri="{BB962C8B-B14F-4D97-AF65-F5344CB8AC3E}">
        <p14:creationId xmlns="" xmlns:p14="http://schemas.microsoft.com/office/powerpoint/2010/main" val="42138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cstate="print"/>
          <a:srcRect l="249" r="249"/>
          <a:stretch>
            <a:fillRect/>
          </a:stretch>
        </p:blipFill>
        <p:spPr>
          <a:xfrm rot="-9573849">
            <a:off x="-826635" y="8902566"/>
            <a:ext cx="6679135" cy="2420719"/>
          </a:xfrm>
          <a:prstGeom prst="rect">
            <a:avLst/>
          </a:prstGeom>
        </p:spPr>
      </p:pic>
      <p:sp>
        <p:nvSpPr>
          <p:cNvPr id="16" name="Rectangle 15"/>
          <p:cNvSpPr/>
          <p:nvPr/>
        </p:nvSpPr>
        <p:spPr>
          <a:xfrm>
            <a:off x="1152609" y="2676626"/>
            <a:ext cx="6491419" cy="6186309"/>
          </a:xfrm>
          <a:prstGeom prst="rect">
            <a:avLst/>
          </a:prstGeom>
        </p:spPr>
        <p:txBody>
          <a:bodyPr wrap="square">
            <a:spAutoFit/>
          </a:bodyPr>
          <a:lstStyle/>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Bằng sự trải nghiệm của bản thân, hãy tưởng tượng mình là “người bạn tí hon” ngồi cạnh nhân vật “tôi” trong truyện, hôm ấy, em sẽ nói với “tôi” điều gì?</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7">
            <a:biLevel thresh="75000"/>
          </a:blip>
          <a:stretch>
            <a:fillRect/>
          </a:stretch>
        </p:blipFill>
        <p:spPr>
          <a:xfrm>
            <a:off x="2707954" y="-203411"/>
            <a:ext cx="12461304" cy="3700593"/>
          </a:xfrm>
          <a:prstGeom prst="rect">
            <a:avLst/>
          </a:prstGeom>
        </p:spPr>
      </p:pic>
      <p:pic>
        <p:nvPicPr>
          <p:cNvPr id="1026" name="Picture 2" descr="Soạn bài Tôi đi học | Hay nhất Soạn văn 8 Cánh diều"/>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rot="21360827">
            <a:off x="8579128" y="2979966"/>
            <a:ext cx="8587206" cy="5400665"/>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Freeform 8"/>
          <p:cNvSpPr/>
          <p:nvPr/>
        </p:nvSpPr>
        <p:spPr>
          <a:xfrm>
            <a:off x="8276594" y="2441134"/>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txBody>
          <a:bodyPr/>
          <a:lstStyle/>
          <a:p>
            <a:endParaRPr lang="en-US"/>
          </a:p>
        </p:txBody>
      </p:sp>
    </p:spTree>
    <p:extLst>
      <p:ext uri="{BB962C8B-B14F-4D97-AF65-F5344CB8AC3E}">
        <p14:creationId xmlns="" xmlns:p14="http://schemas.microsoft.com/office/powerpoint/2010/main" val="676350075"/>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sp>
        <p:nvSpPr>
          <p:cNvPr id="5" name="Rectangle 4"/>
          <p:cNvSpPr/>
          <p:nvPr/>
        </p:nvSpPr>
        <p:spPr>
          <a:xfrm>
            <a:off x="660780" y="1034683"/>
            <a:ext cx="16876602" cy="4832092"/>
          </a:xfrm>
          <a:prstGeom prst="rect">
            <a:avLst/>
          </a:prstGeom>
        </p:spPr>
        <p:txBody>
          <a:bodyPr wrap="square">
            <a:spAutoFit/>
          </a:bodyPr>
          <a:lstStyle/>
          <a:p>
            <a:pPr algn="just"/>
            <a:r>
              <a:rPr lang="en-US" sz="4400" dirty="0">
                <a:solidFill>
                  <a:srgbClr val="000000"/>
                </a:solidFill>
                <a:latin typeface="+mj-lt"/>
              </a:rPr>
              <a:t>     </a:t>
            </a:r>
            <a:r>
              <a:rPr lang="vi-VN" sz="4400" dirty="0">
                <a:solidFill>
                  <a:srgbClr val="000000"/>
                </a:solidFill>
                <a:latin typeface="+mj-lt"/>
              </a:rPr>
              <a:t>Chào cậu, ngày đầu tiên đi học thật nhiều cung bậc cảm xúc nhỉ! Chắc có lẽ đây sẽ là ngày mà cậu sẽ không bao giờ quên trên con đường học tập của mình phải không? Hy vọng cậu sẽ có những trải nghiệm thú vị tại ngôi trường này, bên những người bạn đáng yêu, và đặc biệt là cùng với tớ, người sẽ ngồi sát bên, cùng “kề vai sát cánh” với cậu trong năm học này nhé! Chúng ta hãy cùng chăm chỉ học tập và tạo nên những kỉ niệm đẹp đẽ tại nơi đây nhé!</a:t>
            </a:r>
            <a:endParaRPr lang="en-US" sz="4400" dirty="0">
              <a:latin typeface="+mj-lt"/>
            </a:endParaRPr>
          </a:p>
        </p:txBody>
      </p:sp>
      <p:pic>
        <p:nvPicPr>
          <p:cNvPr id="16" name="Picture 3"/>
          <p:cNvPicPr>
            <a:picLocks noChangeAspect="1"/>
          </p:cNvPicPr>
          <p:nvPr/>
        </p:nvPicPr>
        <p:blipFill>
          <a:blip r:embed="rId5">
            <a:alphaModFix amt="31000"/>
            <a:extLst>
              <a:ext uri="{28A0092B-C50C-407E-A947-70E740481C1C}">
                <a14:useLocalDpi xmlns="" xmlns:a14="http://schemas.microsoft.com/office/drawing/2010/main" val="0"/>
              </a:ext>
            </a:extLst>
          </a:blip>
          <a:srcRect/>
          <a:stretch>
            <a:fillRect/>
          </a:stretch>
        </p:blipFill>
        <p:spPr>
          <a:xfrm rot="-10800000" flipH="1">
            <a:off x="10461347" y="3709915"/>
            <a:ext cx="8142263" cy="10438799"/>
          </a:xfrm>
          <a:prstGeom prst="rect">
            <a:avLst/>
          </a:prstGeom>
        </p:spPr>
      </p:pic>
      <p:pic>
        <p:nvPicPr>
          <p:cNvPr id="18" name="Picture 11"/>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a:xfrm>
            <a:off x="12649200" y="5083877"/>
            <a:ext cx="5233212" cy="4713603"/>
          </a:xfrm>
          <a:prstGeom prst="rect">
            <a:avLst/>
          </a:prstGeom>
        </p:spPr>
      </p:pic>
    </p:spTree>
    <p:extLst>
      <p:ext uri="{BB962C8B-B14F-4D97-AF65-F5344CB8AC3E}">
        <p14:creationId xmlns="" xmlns:p14="http://schemas.microsoft.com/office/powerpoint/2010/main" val="256696357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3">
            <a:extLst>
              <a:ext uri="{FF2B5EF4-FFF2-40B4-BE49-F238E27FC236}">
                <a16:creationId xmlns="" xmlns:a16="http://schemas.microsoft.com/office/drawing/2014/main" id="{20D04A0A-33F9-4E82-8CBB-DCAD53483EE3}"/>
              </a:ext>
            </a:extLst>
          </p:cNvPr>
          <p:cNvSpPr/>
          <p:nvPr/>
        </p:nvSpPr>
        <p:spPr>
          <a:xfrm>
            <a:off x="1603473" y="1391615"/>
            <a:ext cx="8696996" cy="1985159"/>
          </a:xfrm>
          <a:prstGeom prst="rect">
            <a:avLst/>
          </a:prstGeom>
          <a:noFill/>
        </p:spPr>
        <p:txBody>
          <a:bodyPr wrap="none" lIns="137160" tIns="68580" rIns="137160" bIns="68580">
            <a:spAutoFit/>
          </a:bodyPr>
          <a:lstStyle/>
          <a:p>
            <a:pPr algn="ctr"/>
            <a:r>
              <a:rPr lang="en-US" sz="12000" b="1">
                <a:solidFill>
                  <a:srgbClr val="FF0000"/>
                </a:solidFill>
                <a:latin typeface="Times New Roman" panose="02020603050405020304" pitchFamily="18" charset="0"/>
                <a:cs typeface="Times New Roman" panose="02020603050405020304" pitchFamily="18" charset="0"/>
              </a:rPr>
              <a:t>BẮT B</a:t>
            </a:r>
            <a:r>
              <a:rPr lang="vi-VN" sz="12000" b="1">
                <a:solidFill>
                  <a:srgbClr val="FF0000"/>
                </a:solidFill>
                <a:latin typeface="Times New Roman" panose="02020603050405020304" pitchFamily="18" charset="0"/>
                <a:cs typeface="Times New Roman" panose="02020603050405020304" pitchFamily="18" charset="0"/>
              </a:rPr>
              <a:t>Ư</a:t>
            </a:r>
            <a:r>
              <a:rPr lang="en-US" sz="12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 xmlns:a16="http://schemas.microsoft.com/office/drawing/2014/main" id="{1480DB5C-AD40-4CB4-B0E6-2D793DC098D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11046496" y="1833308"/>
            <a:ext cx="2414588" cy="2346980"/>
          </a:xfrm>
          <a:prstGeom prst="rect">
            <a:avLst/>
          </a:prstGeom>
        </p:spPr>
      </p:pic>
      <p:pic>
        <p:nvPicPr>
          <p:cNvPr id="29" name="Picture 28">
            <a:extLst>
              <a:ext uri="{FF2B5EF4-FFF2-40B4-BE49-F238E27FC236}">
                <a16:creationId xmlns="" xmlns:a16="http://schemas.microsoft.com/office/drawing/2014/main" id="{AE7CA0F8-5918-4985-B979-C4DEB786FDBB}"/>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 xmlns:a16="http://schemas.microsoft.com/office/drawing/2014/main" id="{37A05D7F-0940-41C2-99DE-FF09B184465B}"/>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 xmlns:a16="http://schemas.microsoft.com/office/drawing/2014/main" id="{AB52584C-4833-4143-8FBD-887564BF8290}"/>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633702" y="244883"/>
            <a:ext cx="2414588" cy="2385612"/>
          </a:xfrm>
          <a:prstGeom prst="rect">
            <a:avLst/>
          </a:prstGeom>
        </p:spPr>
      </p:pic>
      <p:sp>
        <p:nvSpPr>
          <p:cNvPr id="60" name="Rectangle 59">
            <a:extLst>
              <a:ext uri="{FF2B5EF4-FFF2-40B4-BE49-F238E27FC236}">
                <a16:creationId xmlns=""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62" name="Picture 61">
            <a:extLst>
              <a:ext uri="{FF2B5EF4-FFF2-40B4-BE49-F238E27FC236}">
                <a16:creationId xmlns="" xmlns:a16="http://schemas.microsoft.com/office/drawing/2014/main" id="{08A33331-ED43-4961-8472-635A0DA967AD}"/>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 xmlns:a16="http://schemas.microsoft.com/office/drawing/2014/main" id="{2CAB176B-5CEB-4019-B56E-B2E8DE6B7ABD}"/>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 xmlns:a16="http://schemas.microsoft.com/office/drawing/2014/main" id="{05B912C0-A88D-4D04-BF86-10B5169F8921}"/>
              </a:ext>
            </a:extLst>
          </p:cNvPr>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 xmlns:a16="http://schemas.microsoft.com/office/drawing/2014/main" id="{A0E6B0FA-6EE2-4926-ABE7-B85F6ED3E9EE}"/>
              </a:ext>
            </a:extLst>
          </p:cNvPr>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 xmlns:a16="http://schemas.microsoft.com/office/drawing/2014/main" id="{5BEE9461-E3F1-4183-9412-152BCC5A6829}"/>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 xmlns:a16="http://schemas.microsoft.com/office/drawing/2014/main" id="{070B01E2-E914-44A2-8F50-CDA5251B73B7}"/>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 xmlns:a16="http://schemas.microsoft.com/office/drawing/2014/main" id="{E6361DD3-0A04-47FE-8E74-ADCBEA21587F}"/>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 xmlns:a16="http://schemas.microsoft.com/office/drawing/2014/main" id="{38B224A7-0FB7-4E20-B122-4E8E59DF8F6D}"/>
              </a:ext>
            </a:extLst>
          </p:cNvPr>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 xmlns:a16="http://schemas.microsoft.com/office/drawing/2014/main" id="{7C2A0ED8-67CD-4A5F-BDC2-A56E7A3CF4B2}"/>
              </a:ext>
            </a:extLst>
          </p:cNvPr>
          <p:cNvPicPr>
            <a:picLocks noChangeAspect="1"/>
          </p:cNvPicPr>
          <p:nvPr>
            <a:videoFile r:link="rId1"/>
            <p:extLst>
              <p:ext uri="{DAA4B4D4-6D71-4841-9C94-3DE7FCFB9230}">
                <p14:media xmlns="" xmlns:p14="http://schemas.microsoft.com/office/powerpoint/2010/main" r:embed="rId13"/>
              </p:ext>
            </p:extLst>
          </p:nvPr>
        </p:nvPicPr>
        <p:blipFill>
          <a:blip r:embed="rId14"/>
          <a:stretch>
            <a:fillRect/>
          </a:stretch>
        </p:blipFill>
        <p:spPr>
          <a:xfrm>
            <a:off x="9386888" y="-1306896"/>
            <a:ext cx="914400" cy="914400"/>
          </a:xfrm>
          <a:prstGeom prst="rect">
            <a:avLst/>
          </a:prstGeom>
        </p:spPr>
      </p:pic>
      <p:pic>
        <p:nvPicPr>
          <p:cNvPr id="64" name="Picture 63">
            <a:extLst>
              <a:ext uri="{FF2B5EF4-FFF2-40B4-BE49-F238E27FC236}">
                <a16:creationId xmlns="" xmlns:a16="http://schemas.microsoft.com/office/drawing/2014/main" id="{32D24676-19A4-4930-A1DF-32D5F249A8C8}"/>
              </a:ext>
            </a:extLst>
          </p:cNvPr>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11954086" y="169844"/>
            <a:ext cx="6904466" cy="3014310"/>
          </a:xfrm>
          <a:prstGeom prst="rect">
            <a:avLst/>
          </a:prstGeom>
        </p:spPr>
      </p:pic>
    </p:spTree>
    <p:extLst>
      <p:ext uri="{BB962C8B-B14F-4D97-AF65-F5344CB8AC3E}">
        <p14:creationId xmlns="" xmlns:p14="http://schemas.microsoft.com/office/powerpoint/2010/main" val="3344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81"/>
                </p:tgtEl>
              </p:cMediaNode>
            </p:video>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f8279275535015f1594822f48954bc26af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756</TotalTime>
  <Words>1059</Words>
  <Application>Microsoft Office PowerPoint</Application>
  <PresentationFormat>Custom</PresentationFormat>
  <Paragraphs>112</Paragraphs>
  <Slides>18</Slides>
  <Notes>9</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Arial</vt:lpstr>
      <vt:lpstr>Calibri</vt:lpstr>
      <vt:lpstr>Times New Roman</vt:lpstr>
      <vt:lpstr>Tahoma</vt:lpstr>
      <vt:lpstr>微软雅黑</vt:lpstr>
      <vt:lpstr>SimSun</vt:lpstr>
      <vt:lpstr>Calibri Light</vt:lpstr>
      <vt:lpstr>Office Theme</vt:lpstr>
      <vt:lpstr>2_Office Theme</vt:lpstr>
      <vt:lpstr>3_Office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dc:creator>van phong</dc:creator>
  <cp:lastModifiedBy>DNC</cp:lastModifiedBy>
  <cp:revision>94</cp:revision>
  <dcterms:created xsi:type="dcterms:W3CDTF">2006-08-16T00:00:00Z</dcterms:created>
  <dcterms:modified xsi:type="dcterms:W3CDTF">2023-09-20T04:23:08Z</dcterms:modified>
  <dc:identifier>DAFf8oO80-M</dc:identifier>
</cp:coreProperties>
</file>