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0"/>
  </p:notesMasterIdLst>
  <p:sldIdLst>
    <p:sldId id="262" r:id="rId4"/>
    <p:sldId id="263" r:id="rId5"/>
    <p:sldId id="264" r:id="rId6"/>
    <p:sldId id="257" r:id="rId7"/>
    <p:sldId id="260" r:id="rId8"/>
    <p:sldId id="291" r:id="rId9"/>
    <p:sldId id="261" r:id="rId10"/>
    <p:sldId id="271" r:id="rId11"/>
    <p:sldId id="272" r:id="rId12"/>
    <p:sldId id="273" r:id="rId13"/>
    <p:sldId id="274" r:id="rId14"/>
    <p:sldId id="275" r:id="rId15"/>
    <p:sldId id="276" r:id="rId16"/>
    <p:sldId id="278" r:id="rId17"/>
    <p:sldId id="292" r:id="rId18"/>
    <p:sldId id="293" r:id="rId19"/>
    <p:sldId id="299" r:id="rId20"/>
    <p:sldId id="283" r:id="rId21"/>
    <p:sldId id="307" r:id="rId22"/>
    <p:sldId id="300" r:id="rId23"/>
    <p:sldId id="301" r:id="rId24"/>
    <p:sldId id="304" r:id="rId25"/>
    <p:sldId id="302" r:id="rId26"/>
    <p:sldId id="305" r:id="rId27"/>
    <p:sldId id="303" r:id="rId28"/>
    <p:sldId id="306" r:id="rId29"/>
    <p:sldId id="308" r:id="rId30"/>
    <p:sldId id="284" r:id="rId31"/>
    <p:sldId id="294" r:id="rId32"/>
    <p:sldId id="295" r:id="rId33"/>
    <p:sldId id="286" r:id="rId34"/>
    <p:sldId id="297" r:id="rId35"/>
    <p:sldId id="298" r:id="rId36"/>
    <p:sldId id="287" r:id="rId37"/>
    <p:sldId id="288" r:id="rId38"/>
    <p:sldId id="29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9" autoAdjust="0"/>
  </p:normalViewPr>
  <p:slideViewPr>
    <p:cSldViewPr>
      <p:cViewPr varScale="1">
        <p:scale>
          <a:sx n="82" d="100"/>
          <a:sy n="82" d="100"/>
        </p:scale>
        <p:origin x="91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D3E2A-982C-4797-A050-CDA7DC068FD5}" type="datetimeFigureOut">
              <a:rPr lang="en-US" smtClean="0"/>
              <a:t>23/11/2023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24E55-1BD9-4E5B-860F-32BD02BEFD97}" type="slidenum">
              <a:rPr lang="en-US" smtClean="0"/>
              <a:t>‹#›</a:t>
            </a:fld>
            <a:endParaRPr lang="en-US"/>
          </a:p>
        </p:txBody>
      </p:sp>
    </p:spTree>
    <p:extLst>
      <p:ext uri="{BB962C8B-B14F-4D97-AF65-F5344CB8AC3E}">
        <p14:creationId xmlns:p14="http://schemas.microsoft.com/office/powerpoint/2010/main" val="104762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388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2327507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4103713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319101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26298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191712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extLst>
      <p:ext uri="{BB962C8B-B14F-4D97-AF65-F5344CB8AC3E}">
        <p14:creationId xmlns:p14="http://schemas.microsoft.com/office/powerpoint/2010/main" val="131621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083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31</a:t>
            </a:fld>
            <a:endParaRPr lang="en-US"/>
          </a:p>
        </p:txBody>
      </p:sp>
    </p:spTree>
    <p:extLst>
      <p:ext uri="{BB962C8B-B14F-4D97-AF65-F5344CB8AC3E}">
        <p14:creationId xmlns:p14="http://schemas.microsoft.com/office/powerpoint/2010/main" val="2644864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34</a:t>
            </a:fld>
            <a:endParaRPr lang="en-US"/>
          </a:p>
        </p:txBody>
      </p:sp>
    </p:spTree>
    <p:extLst>
      <p:ext uri="{BB962C8B-B14F-4D97-AF65-F5344CB8AC3E}">
        <p14:creationId xmlns:p14="http://schemas.microsoft.com/office/powerpoint/2010/main" val="366931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35</a:t>
            </a:fld>
            <a:endParaRPr lang="en-US"/>
          </a:p>
        </p:txBody>
      </p:sp>
    </p:spTree>
    <p:extLst>
      <p:ext uri="{BB962C8B-B14F-4D97-AF65-F5344CB8AC3E}">
        <p14:creationId xmlns:p14="http://schemas.microsoft.com/office/powerpoint/2010/main" val="224094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6301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71609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183880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7871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60382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06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62FB90-C021-40C3-ACC1-60A35BBA16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706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107376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97B094-CB57-4C54-BC2D-206989C20F9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225095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B094-CB57-4C54-BC2D-206989C20F9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133826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B094-CB57-4C54-BC2D-206989C20F9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153520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51726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98520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0797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9383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913446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38312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3502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0788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97B094-CB57-4C54-BC2D-206989C20F9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79972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43929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7784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60107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6558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93521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132800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208171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727270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23298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6841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97B094-CB57-4C54-BC2D-206989C20F96}" type="datetimeFigureOut">
              <a:rPr lang="en-US" smtClean="0"/>
              <a:t>23/11/2023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4015719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73806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18034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529040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62833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97B094-CB57-4C54-BC2D-206989C20F9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337093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97B094-CB57-4C54-BC2D-206989C20F96}" type="datetimeFigureOut">
              <a:rPr lang="en-US" smtClean="0"/>
              <a:t>23/11/2023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199367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97B094-CB57-4C54-BC2D-206989C20F96}" type="datetimeFigureOut">
              <a:rPr lang="en-US" smtClean="0"/>
              <a:t>23/11/2023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2639596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7B094-CB57-4C54-BC2D-206989C20F96}" type="datetimeFigureOut">
              <a:rPr lang="en-US" smtClean="0"/>
              <a:t>23/11/2023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1804588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B094-CB57-4C54-BC2D-206989C20F9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552879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97B094-CB57-4C54-BC2D-206989C20F96}" type="datetimeFigureOut">
              <a:rPr lang="en-US" smtClean="0"/>
              <a:t>23/11/2023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D33C7-04AE-4CB6-AEA5-C4837458A4E0}" type="slidenum">
              <a:rPr lang="en-US" smtClean="0"/>
              <a:t>‹#›</a:t>
            </a:fld>
            <a:endParaRPr lang="en-US"/>
          </a:p>
        </p:txBody>
      </p:sp>
    </p:spTree>
    <p:extLst>
      <p:ext uri="{BB962C8B-B14F-4D97-AF65-F5344CB8AC3E}">
        <p14:creationId xmlns:p14="http://schemas.microsoft.com/office/powerpoint/2010/main" val="24567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7B094-CB57-4C54-BC2D-206989C20F96}" type="datetimeFigureOut">
              <a:rPr lang="en-US" smtClean="0"/>
              <a:t>23/11/2023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D33C7-04AE-4CB6-AEA5-C4837458A4E0}" type="slidenum">
              <a:rPr lang="en-US" smtClean="0"/>
              <a:t>‹#›</a:t>
            </a:fld>
            <a:endParaRPr lang="en-US"/>
          </a:p>
        </p:txBody>
      </p:sp>
    </p:spTree>
    <p:extLst>
      <p:ext uri="{BB962C8B-B14F-4D97-AF65-F5344CB8AC3E}">
        <p14:creationId xmlns:p14="http://schemas.microsoft.com/office/powerpoint/2010/main" val="174383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52541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B526A92-8AAF-4BF0-85FE-B336BF0F8D2D}" type="datetimeFigureOut">
              <a:rPr lang="en-US" smtClean="0">
                <a:solidFill>
                  <a:prstClr val="black">
                    <a:tint val="75000"/>
                  </a:prstClr>
                </a:solidFill>
              </a:rPr>
              <a:pPr defTabSz="685800"/>
              <a:t>23/11/2023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2AF2F91-6C79-4775-9E01-5F8EDCA63F89}"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7575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8.png"/><Relationship Id="rId5" Type="http://schemas.openxmlformats.org/officeDocument/2006/relationships/image" Target="../media/image19.jp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png"/><Relationship Id="rId5" Type="http://schemas.openxmlformats.org/officeDocument/2006/relationships/image" Target="../media/image20.jpg"/><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18.png"/><Relationship Id="rId5" Type="http://schemas.microsoft.com/office/2007/relationships/media" Target="../media/media4.mp3"/><Relationship Id="rId10" Type="http://schemas.openxmlformats.org/officeDocument/2006/relationships/notesSlide" Target="../notesSlides/notesSlide6.xml"/><Relationship Id="rId4" Type="http://schemas.openxmlformats.org/officeDocument/2006/relationships/audio" Target="../media/media3.mp3"/><Relationship Id="rId9"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video" Target="../media/media1.mp4"/><Relationship Id="rId16" Type="http://schemas.openxmlformats.org/officeDocument/2006/relationships/image" Target="../media/image16.png"/><Relationship Id="rId1" Type="http://schemas.microsoft.com/office/2007/relationships/media" Target="../media/media1.mp4"/><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7650886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7949" y="4339792"/>
            <a:ext cx="2832627" cy="646331"/>
          </a:xfrm>
          <a:prstGeom prst="rect">
            <a:avLst/>
          </a:prstGeom>
        </p:spPr>
        <p:txBody>
          <a:bodyPr wrap="square">
            <a:spAutoFit/>
          </a:bodyPr>
          <a:lstStyle/>
          <a:p>
            <a:pPr algn="ctr"/>
            <a:r>
              <a:rPr lang="en-US" sz="3600" dirty="0" err="1"/>
              <a:t>vật</a:t>
            </a:r>
            <a:r>
              <a:rPr lang="en-US" sz="3600" dirty="0"/>
              <a:t> </a:t>
            </a:r>
            <a:r>
              <a:rPr lang="en-US" sz="3600" dirty="0" err="1"/>
              <a:t>liệu</a:t>
            </a:r>
            <a:endParaRPr lang="en-US" sz="3600" dirty="0"/>
          </a:p>
        </p:txBody>
      </p:sp>
      <p:sp>
        <p:nvSpPr>
          <p:cNvPr id="2" name="Rectangle 1"/>
          <p:cNvSpPr/>
          <p:nvPr/>
        </p:nvSpPr>
        <p:spPr>
          <a:xfrm>
            <a:off x="627632" y="3283301"/>
            <a:ext cx="2593980" cy="646331"/>
          </a:xfrm>
          <a:prstGeom prst="rect">
            <a:avLst/>
          </a:prstGeom>
        </p:spPr>
        <p:txBody>
          <a:bodyPr wrap="none">
            <a:spAutoFit/>
          </a:bodyPr>
          <a:lstStyle/>
          <a:p>
            <a:pPr algn="ctr"/>
            <a:r>
              <a:rPr lang="en-US" sz="3600" b="1" dirty="0">
                <a:solidFill>
                  <a:schemeClr val="accent5">
                    <a:lumMod val="50000"/>
                  </a:schemeClr>
                </a:solidFill>
              </a:rPr>
              <a:t> /</a:t>
            </a:r>
            <a:r>
              <a:rPr lang="en-US" sz="3600" b="1" dirty="0" err="1">
                <a:solidFill>
                  <a:schemeClr val="accent5">
                    <a:lumMod val="50000"/>
                  </a:schemeClr>
                </a:solidFill>
              </a:rPr>
              <a:t>məˈtɪəriəl</a:t>
            </a:r>
            <a:r>
              <a:rPr lang="en-US" sz="3600" b="1" dirty="0">
                <a:solidFill>
                  <a:schemeClr val="accent5">
                    <a:lumMod val="50000"/>
                  </a:schemeClr>
                </a:solidFill>
              </a:rPr>
              <a:t>/</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998" b="5484"/>
          <a:stretch/>
        </p:blipFill>
        <p:spPr>
          <a:xfrm>
            <a:off x="3151692" y="2483472"/>
            <a:ext cx="5861617" cy="3173819"/>
          </a:xfrm>
          <a:prstGeom prst="rect">
            <a:avLst/>
          </a:prstGeom>
        </p:spPr>
      </p:pic>
      <p:grpSp>
        <p:nvGrpSpPr>
          <p:cNvPr id="8" name="Group 7"/>
          <p:cNvGrpSpPr/>
          <p:nvPr/>
        </p:nvGrpSpPr>
        <p:grpSpPr>
          <a:xfrm>
            <a:off x="7975" y="840435"/>
            <a:ext cx="9144000" cy="812482"/>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5" name="TextBox 14"/>
          <p:cNvSpPr txBox="1"/>
          <p:nvPr/>
        </p:nvSpPr>
        <p:spPr>
          <a:xfrm>
            <a:off x="98405" y="955798"/>
            <a:ext cx="3099522"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NEW WORDS</a:t>
            </a:r>
            <a:endParaRPr lang="en-US" sz="2700" b="1" dirty="0">
              <a:effectLst>
                <a:glow rad="88900">
                  <a:schemeClr val="bg1"/>
                </a:glow>
              </a:effectLst>
              <a:latin typeface="Arial" panose="020B0604020202020204" pitchFamily="34" charset="0"/>
              <a:cs typeface="Arial" panose="020B0604020202020204" pitchFamily="34" charset="0"/>
            </a:endParaRPr>
          </a:p>
        </p:txBody>
      </p:sp>
      <p:sp>
        <p:nvSpPr>
          <p:cNvPr id="7" name="Google Shape;1881;p31"/>
          <p:cNvSpPr txBox="1">
            <a:spLocks/>
          </p:cNvSpPr>
          <p:nvPr/>
        </p:nvSpPr>
        <p:spPr>
          <a:xfrm>
            <a:off x="-159178" y="1778022"/>
            <a:ext cx="4927880" cy="493081"/>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t>material </a:t>
            </a:r>
            <a:r>
              <a:rPr lang="en-US" sz="4950" dirty="0"/>
              <a:t>(n)</a:t>
            </a:r>
            <a:endParaRPr lang="en-US" sz="6000" dirty="0"/>
          </a:p>
        </p:txBody>
      </p:sp>
      <p:pic>
        <p:nvPicPr>
          <p:cNvPr id="4" name="material__gb_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4117" y="3366324"/>
            <a:ext cx="457200" cy="457200"/>
          </a:xfrm>
          <a:prstGeom prst="rect">
            <a:avLst/>
          </a:prstGeom>
        </p:spPr>
      </p:pic>
    </p:spTree>
    <p:extLst>
      <p:ext uri="{BB962C8B-B14F-4D97-AF65-F5344CB8AC3E}">
        <p14:creationId xmlns:p14="http://schemas.microsoft.com/office/powerpoint/2010/main" val="1677674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044"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12" grpId="0"/>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69720" y="1940114"/>
            <a:ext cx="4916001" cy="493081"/>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t>open fire </a:t>
            </a:r>
            <a:r>
              <a:rPr lang="en-US" sz="4950" dirty="0"/>
              <a:t>(n)</a:t>
            </a:r>
            <a:endParaRPr lang="en-US" sz="6000" dirty="0"/>
          </a:p>
        </p:txBody>
      </p:sp>
      <p:sp>
        <p:nvSpPr>
          <p:cNvPr id="12" name="Rectangle 11"/>
          <p:cNvSpPr/>
          <p:nvPr/>
        </p:nvSpPr>
        <p:spPr>
          <a:xfrm>
            <a:off x="1025467" y="4318633"/>
            <a:ext cx="1670225" cy="1200329"/>
          </a:xfrm>
          <a:prstGeom prst="rect">
            <a:avLst/>
          </a:prstGeom>
        </p:spPr>
        <p:txBody>
          <a:bodyPr wrap="square">
            <a:spAutoFit/>
          </a:bodyPr>
          <a:lstStyle/>
          <a:p>
            <a:pPr algn="ctr"/>
            <a:r>
              <a:rPr lang="en-US" sz="3600" err="1"/>
              <a:t>lò</a:t>
            </a:r>
            <a:r>
              <a:rPr lang="en-US" sz="3600"/>
              <a:t> sưởi, bếp lửa</a:t>
            </a:r>
            <a:endParaRPr lang="en-US" sz="3600" dirty="0"/>
          </a:p>
        </p:txBody>
      </p:sp>
      <p:sp>
        <p:nvSpPr>
          <p:cNvPr id="2" name="Rectangle 1"/>
          <p:cNvSpPr/>
          <p:nvPr/>
        </p:nvSpPr>
        <p:spPr>
          <a:xfrm>
            <a:off x="571378" y="3407536"/>
            <a:ext cx="3141181" cy="646331"/>
          </a:xfrm>
          <a:prstGeom prst="rect">
            <a:avLst/>
          </a:prstGeom>
        </p:spPr>
        <p:txBody>
          <a:bodyPr wrap="none">
            <a:spAutoFit/>
          </a:bodyPr>
          <a:lstStyle/>
          <a:p>
            <a:pPr algn="ctr"/>
            <a:r>
              <a:rPr lang="en-US" sz="3600" b="1" dirty="0">
                <a:solidFill>
                  <a:schemeClr val="accent5">
                    <a:lumMod val="50000"/>
                  </a:schemeClr>
                </a:solidFill>
              </a:rPr>
              <a:t>  /ˌ</a:t>
            </a:r>
            <a:r>
              <a:rPr lang="en-US" sz="3600" b="1" dirty="0" err="1">
                <a:solidFill>
                  <a:schemeClr val="accent5">
                    <a:lumMod val="50000"/>
                  </a:schemeClr>
                </a:solidFill>
              </a:rPr>
              <a:t>əʊpən</a:t>
            </a:r>
            <a:r>
              <a:rPr lang="en-US" sz="3600" b="1" dirty="0">
                <a:solidFill>
                  <a:schemeClr val="accent5">
                    <a:lumMod val="50000"/>
                  </a:schemeClr>
                </a:solidFill>
              </a:rPr>
              <a:t> ˈ</a:t>
            </a:r>
            <a:r>
              <a:rPr lang="en-US" sz="3600" b="1" dirty="0" err="1">
                <a:solidFill>
                  <a:schemeClr val="accent5">
                    <a:lumMod val="50000"/>
                  </a:schemeClr>
                </a:solidFill>
              </a:rPr>
              <a:t>faɪə</a:t>
            </a:r>
            <a:r>
              <a:rPr lang="en-US" sz="3600" b="1" dirty="0">
                <a:solidFill>
                  <a:schemeClr val="accent5">
                    <a:lumMod val="50000"/>
                  </a:schemeClr>
                </a:solidFill>
              </a:rPr>
              <a:t>/</a:t>
            </a:r>
          </a:p>
        </p:txBody>
      </p:sp>
      <p:grpSp>
        <p:nvGrpSpPr>
          <p:cNvPr id="8" name="Group 7"/>
          <p:cNvGrpSpPr/>
          <p:nvPr/>
        </p:nvGrpSpPr>
        <p:grpSpPr>
          <a:xfrm>
            <a:off x="7975" y="840435"/>
            <a:ext cx="9144000" cy="812482"/>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5" name="TextBox 14"/>
          <p:cNvSpPr txBox="1"/>
          <p:nvPr/>
        </p:nvSpPr>
        <p:spPr>
          <a:xfrm>
            <a:off x="98405" y="955798"/>
            <a:ext cx="3099522"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NEW WORDS</a:t>
            </a:r>
            <a:endParaRPr lang="en-US" sz="2700" b="1" dirty="0">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0877" y="1941769"/>
            <a:ext cx="5014643" cy="3608363"/>
          </a:xfrm>
          <a:prstGeom prst="rect">
            <a:avLst/>
          </a:prstGeom>
          <a:ln>
            <a:noFill/>
          </a:ln>
          <a:effectLst>
            <a:softEdge rad="112500"/>
          </a:effectLst>
        </p:spPr>
      </p:pic>
      <p:pic>
        <p:nvPicPr>
          <p:cNvPr id="4" name="open fir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6869" y="3517350"/>
            <a:ext cx="457200" cy="457200"/>
          </a:xfrm>
          <a:prstGeom prst="rect">
            <a:avLst/>
          </a:prstGeom>
        </p:spPr>
      </p:pic>
    </p:spTree>
    <p:extLst>
      <p:ext uri="{BB962C8B-B14F-4D97-AF65-F5344CB8AC3E}">
        <p14:creationId xmlns:p14="http://schemas.microsoft.com/office/powerpoint/2010/main" val="67627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20" fill="hold"/>
                                        <p:tgtEl>
                                          <p:spTgt spid="4"/>
                                        </p:tgtEl>
                                      </p:cBhvr>
                                    </p:cmd>
                                  </p:childTnLst>
                                </p:cTn>
                              </p:par>
                            </p:childTnLst>
                          </p:cTn>
                        </p:par>
                      </p:childTnLst>
                    </p:cTn>
                  </p:par>
                </p:childTnLst>
              </p:cTn>
              <p:nextCondLst>
                <p:cond evt="onClick" delay="0">
                  <p:tgtEl>
                    <p:spTgt spid="4"/>
                  </p:tgtEl>
                </p:cond>
              </p:nextCondLst>
            </p:seq>
            <p:audio>
              <p:cMediaNode vol="80000">
                <p:cTn id="28" fill="hold" display="0">
                  <p:stCondLst>
                    <p:cond delay="indefinite"/>
                  </p:stCondLst>
                  <p:endCondLst>
                    <p:cond evt="onStopAudio" delay="0">
                      <p:tgtEl>
                        <p:sldTgt/>
                      </p:tgtEl>
                    </p:cond>
                  </p:endCondLst>
                </p:cTn>
                <p:tgtEl>
                  <p:spTgt spid="4"/>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FCA5C-5D4D-5540-BDE4-3FB54AF826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2269" y="2186654"/>
            <a:ext cx="5881731" cy="3182213"/>
          </a:xfrm>
          <a:prstGeom prst="rect">
            <a:avLst/>
          </a:prstGeom>
        </p:spPr>
      </p:pic>
      <p:sp>
        <p:nvSpPr>
          <p:cNvPr id="7" name="Google Shape;1881;p31"/>
          <p:cNvSpPr txBox="1">
            <a:spLocks/>
          </p:cNvSpPr>
          <p:nvPr/>
        </p:nvSpPr>
        <p:spPr>
          <a:xfrm>
            <a:off x="-369720" y="1940114"/>
            <a:ext cx="4916001" cy="493081"/>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t>owner </a:t>
            </a:r>
            <a:r>
              <a:rPr lang="en-US" sz="4950" dirty="0"/>
              <a:t>(n)</a:t>
            </a:r>
            <a:endParaRPr lang="en-US" sz="6000" dirty="0"/>
          </a:p>
        </p:txBody>
      </p:sp>
      <p:sp>
        <p:nvSpPr>
          <p:cNvPr id="12" name="Rectangle 11"/>
          <p:cNvSpPr/>
          <p:nvPr/>
        </p:nvSpPr>
        <p:spPr>
          <a:xfrm>
            <a:off x="356685" y="4606263"/>
            <a:ext cx="3152060" cy="1200329"/>
          </a:xfrm>
          <a:prstGeom prst="rect">
            <a:avLst/>
          </a:prstGeom>
        </p:spPr>
        <p:txBody>
          <a:bodyPr wrap="square">
            <a:spAutoFit/>
          </a:bodyPr>
          <a:lstStyle/>
          <a:p>
            <a:pPr algn="ctr"/>
            <a:r>
              <a:rPr lang="en-US" sz="3600" dirty="0" err="1"/>
              <a:t>người</a:t>
            </a:r>
            <a:r>
              <a:rPr lang="en-US" sz="3600" dirty="0"/>
              <a:t> </a:t>
            </a:r>
            <a:r>
              <a:rPr lang="en-US" sz="3600" err="1"/>
              <a:t>sở</a:t>
            </a:r>
            <a:r>
              <a:rPr lang="en-US" sz="3600"/>
              <a:t> hữu, chủ</a:t>
            </a:r>
          </a:p>
        </p:txBody>
      </p:sp>
      <p:sp>
        <p:nvSpPr>
          <p:cNvPr id="2" name="Rectangle 1"/>
          <p:cNvSpPr/>
          <p:nvPr/>
        </p:nvSpPr>
        <p:spPr>
          <a:xfrm>
            <a:off x="831289" y="3416796"/>
            <a:ext cx="1922321" cy="646331"/>
          </a:xfrm>
          <a:prstGeom prst="rect">
            <a:avLst/>
          </a:prstGeom>
        </p:spPr>
        <p:txBody>
          <a:bodyPr wrap="none">
            <a:spAutoFit/>
          </a:bodyPr>
          <a:lstStyle/>
          <a:p>
            <a:pPr algn="ctr"/>
            <a:r>
              <a:rPr lang="en-US" sz="3600" b="1" dirty="0">
                <a:solidFill>
                  <a:schemeClr val="accent5">
                    <a:lumMod val="50000"/>
                  </a:schemeClr>
                </a:solidFill>
              </a:rPr>
              <a:t>  /ˈ</a:t>
            </a:r>
            <a:r>
              <a:rPr lang="en-US" sz="3600" b="1" dirty="0" err="1">
                <a:solidFill>
                  <a:schemeClr val="accent5">
                    <a:lumMod val="50000"/>
                  </a:schemeClr>
                </a:solidFill>
              </a:rPr>
              <a:t>oʊnə</a:t>
            </a:r>
            <a:r>
              <a:rPr lang="en-US" sz="3600" b="1" dirty="0">
                <a:solidFill>
                  <a:schemeClr val="accent5">
                    <a:lumMod val="50000"/>
                  </a:schemeClr>
                </a:solidFill>
              </a:rPr>
              <a:t>/</a:t>
            </a:r>
          </a:p>
        </p:txBody>
      </p:sp>
      <p:grpSp>
        <p:nvGrpSpPr>
          <p:cNvPr id="8" name="Group 7"/>
          <p:cNvGrpSpPr/>
          <p:nvPr/>
        </p:nvGrpSpPr>
        <p:grpSpPr>
          <a:xfrm>
            <a:off x="7975" y="840435"/>
            <a:ext cx="9144000" cy="812482"/>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5" name="TextBox 14"/>
          <p:cNvSpPr txBox="1"/>
          <p:nvPr/>
        </p:nvSpPr>
        <p:spPr>
          <a:xfrm>
            <a:off x="98405" y="955798"/>
            <a:ext cx="3099522"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NEW WORDS</a:t>
            </a:r>
            <a:endParaRPr lang="en-US" sz="2700" b="1" dirty="0">
              <a:effectLst>
                <a:glow rad="88900">
                  <a:schemeClr val="bg1"/>
                </a:glow>
              </a:effectLst>
              <a:latin typeface="Arial" panose="020B0604020202020204" pitchFamily="34" charset="0"/>
              <a:cs typeface="Arial" panose="020B0604020202020204" pitchFamily="34" charset="0"/>
            </a:endParaRPr>
          </a:p>
        </p:txBody>
      </p:sp>
      <p:pic>
        <p:nvPicPr>
          <p:cNvPr id="13" name="owner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97973" y="3470703"/>
            <a:ext cx="457200" cy="457200"/>
          </a:xfrm>
          <a:prstGeom prst="rect">
            <a:avLst/>
          </a:prstGeom>
        </p:spPr>
      </p:pic>
    </p:spTree>
    <p:extLst>
      <p:ext uri="{BB962C8B-B14F-4D97-AF65-F5344CB8AC3E}">
        <p14:creationId xmlns:p14="http://schemas.microsoft.com/office/powerpoint/2010/main" val="1259964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3"/>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757" fill="hold"/>
                                        <p:tgtEl>
                                          <p:spTgt spid="13"/>
                                        </p:tgtEl>
                                      </p:cBhvr>
                                    </p:cmd>
                                  </p:childTnLst>
                                </p:cTn>
                              </p:par>
                            </p:childTnLst>
                          </p:cTn>
                        </p:par>
                      </p:childTnLst>
                    </p:cTn>
                  </p:par>
                </p:childTnLst>
              </p:cTn>
              <p:nextCondLst>
                <p:cond evt="onClick" delay="0">
                  <p:tgtEl>
                    <p:spTgt spid="13"/>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nvPr>
        </p:nvGraphicFramePr>
        <p:xfrm>
          <a:off x="1228725" y="2001366"/>
          <a:ext cx="7638829" cy="3501557"/>
        </p:xfrm>
        <a:graphic>
          <a:graphicData uri="http://schemas.openxmlformats.org/drawingml/2006/table">
            <a:tbl>
              <a:tblPr firstRow="1" bandRow="1">
                <a:tableStyleId>{5DA37D80-6434-44D0-A028-1B22A696006F}</a:tableStyleId>
              </a:tblPr>
              <a:tblGrid>
                <a:gridCol w="2406015">
                  <a:extLst>
                    <a:ext uri="{9D8B030D-6E8A-4147-A177-3AD203B41FA5}">
                      <a16:colId xmlns:a16="http://schemas.microsoft.com/office/drawing/2014/main" val="20000"/>
                    </a:ext>
                  </a:extLst>
                </a:gridCol>
                <a:gridCol w="2474595">
                  <a:extLst>
                    <a:ext uri="{9D8B030D-6E8A-4147-A177-3AD203B41FA5}">
                      <a16:colId xmlns:a16="http://schemas.microsoft.com/office/drawing/2014/main" val="20001"/>
                    </a:ext>
                  </a:extLst>
                </a:gridCol>
                <a:gridCol w="2758219">
                  <a:extLst>
                    <a:ext uri="{9D8B030D-6E8A-4147-A177-3AD203B41FA5}">
                      <a16:colId xmlns:a16="http://schemas.microsoft.com/office/drawing/2014/main" val="20002"/>
                    </a:ext>
                  </a:extLst>
                </a:gridCol>
              </a:tblGrid>
              <a:tr h="514563">
                <a:tc>
                  <a:txBody>
                    <a:bodyPr/>
                    <a:lstStyle/>
                    <a:p>
                      <a:pPr algn="ctr"/>
                      <a:r>
                        <a:rPr lang="en-US" sz="2400" b="1" dirty="0">
                          <a:solidFill>
                            <a:srgbClr val="0070C0"/>
                          </a:solidFill>
                        </a:rPr>
                        <a:t>New words</a:t>
                      </a:r>
                    </a:p>
                  </a:txBody>
                  <a:tcPr marL="68580" marR="68580" marT="34290" marB="34290"/>
                </a:tc>
                <a:tc>
                  <a:txBody>
                    <a:bodyPr/>
                    <a:lstStyle/>
                    <a:p>
                      <a:pPr algn="ctr"/>
                      <a:r>
                        <a:rPr lang="en-US" sz="2400" b="1" dirty="0">
                          <a:solidFill>
                            <a:srgbClr val="0070C0"/>
                          </a:solidFill>
                        </a:rPr>
                        <a:t>Pronunciation</a:t>
                      </a:r>
                    </a:p>
                  </a:txBody>
                  <a:tcPr marL="68580" marR="68580" marT="34290" marB="34290"/>
                </a:tc>
                <a:tc>
                  <a:txBody>
                    <a:bodyPr/>
                    <a:lstStyle/>
                    <a:p>
                      <a:pPr algn="ctr"/>
                      <a:r>
                        <a:rPr lang="en-US" sz="2400" b="1" dirty="0">
                          <a:solidFill>
                            <a:srgbClr val="0070C0"/>
                          </a:solidFill>
                        </a:rPr>
                        <a:t>Meaning</a:t>
                      </a:r>
                    </a:p>
                  </a:txBody>
                  <a:tcPr marL="68580" marR="68580" marT="34290" marB="34290"/>
                </a:tc>
                <a:extLst>
                  <a:ext uri="{0D108BD9-81ED-4DB2-BD59-A6C34878D82A}">
                    <a16:rowId xmlns:a16="http://schemas.microsoft.com/office/drawing/2014/main" val="10000"/>
                  </a:ext>
                </a:extLst>
              </a:tr>
              <a:tr h="757157">
                <a:tc>
                  <a:txBody>
                    <a:bodyPr/>
                    <a:lstStyle/>
                    <a:p>
                      <a:pPr marL="144145" indent="-144145">
                        <a:spcAft>
                          <a:spcPts val="0"/>
                        </a:spcAft>
                      </a:pPr>
                      <a:r>
                        <a:rPr lang="en-US" sz="2400" dirty="0">
                          <a:effectLst/>
                          <a:latin typeface="+mn-lt"/>
                          <a:ea typeface="Calibri" panose="020F0502020204030204" pitchFamily="34" charset="0"/>
                        </a:rPr>
                        <a:t>1. </a:t>
                      </a:r>
                      <a:r>
                        <a:rPr lang="en-US" sz="2400" kern="1200" dirty="0">
                          <a:solidFill>
                            <a:schemeClr val="tx1"/>
                          </a:solidFill>
                          <a:effectLst/>
                          <a:latin typeface="+mn-lt"/>
                          <a:ea typeface="+mn-ea"/>
                          <a:cs typeface="+mn-cs"/>
                        </a:rPr>
                        <a:t>staircase (n)</a:t>
                      </a:r>
                      <a:endParaRPr lang="en-US" sz="2400" dirty="0">
                        <a:effectLst/>
                        <a:latin typeface="+mn-lt"/>
                        <a:ea typeface="Times New Roman" panose="02020603050405020304" pitchFamily="18" charset="0"/>
                      </a:endParaRPr>
                    </a:p>
                  </a:txBody>
                  <a:tcPr marL="53816" marR="53816" marT="53816" marB="53816" anchor="ctr"/>
                </a:tc>
                <a:tc>
                  <a:txBody>
                    <a:bodyPr/>
                    <a:lstStyle/>
                    <a:p>
                      <a:pPr algn="ctr">
                        <a:spcAft>
                          <a:spcPts val="0"/>
                        </a:spcAft>
                      </a:pPr>
                      <a:r>
                        <a:rPr lang="en-US" sz="2400" kern="1200" dirty="0">
                          <a:solidFill>
                            <a:schemeClr val="tx1"/>
                          </a:solidFill>
                          <a:effectLst/>
                          <a:latin typeface="+mn-lt"/>
                          <a:ea typeface="+mn-ea"/>
                          <a:cs typeface="+mn-cs"/>
                        </a:rPr>
                        <a:t>/ˈ</a:t>
                      </a:r>
                      <a:r>
                        <a:rPr lang="en-US" sz="2400" kern="1200" dirty="0" err="1">
                          <a:solidFill>
                            <a:schemeClr val="tx1"/>
                          </a:solidFill>
                          <a:effectLst/>
                          <a:latin typeface="+mn-lt"/>
                          <a:ea typeface="+mn-ea"/>
                          <a:cs typeface="+mn-cs"/>
                        </a:rPr>
                        <a:t>steəkeɪs</a:t>
                      </a:r>
                      <a:r>
                        <a:rPr lang="en-US" sz="2400" kern="1200" dirty="0">
                          <a:solidFill>
                            <a:schemeClr val="tx1"/>
                          </a:solidFill>
                          <a:effectLst/>
                          <a:latin typeface="+mn-lt"/>
                          <a:ea typeface="+mn-ea"/>
                          <a:cs typeface="+mn-cs"/>
                        </a:rPr>
                        <a:t>/</a:t>
                      </a:r>
                      <a:endParaRPr lang="en-US" sz="2400" dirty="0">
                        <a:effectLst/>
                        <a:latin typeface="+mn-lt"/>
                        <a:ea typeface="Times New Roman" panose="02020603050405020304" pitchFamily="18" charset="0"/>
                      </a:endParaRPr>
                    </a:p>
                  </a:txBody>
                  <a:tcPr marL="27146" marR="27146" marT="53816" marB="53816" anchor="ctr"/>
                </a:tc>
                <a:tc>
                  <a:txBody>
                    <a:bodyPr/>
                    <a:lstStyle/>
                    <a:p>
                      <a:pPr>
                        <a:spcAft>
                          <a:spcPts val="0"/>
                        </a:spcAft>
                      </a:pPr>
                      <a:r>
                        <a:rPr lang="en-US" sz="2400" kern="1200" dirty="0" err="1">
                          <a:solidFill>
                            <a:schemeClr val="tx1"/>
                          </a:solidFill>
                          <a:effectLst/>
                          <a:latin typeface="+mn-lt"/>
                          <a:ea typeface="+mn-ea"/>
                          <a:cs typeface="+mn-cs"/>
                        </a:rPr>
                        <a:t>cầu</a:t>
                      </a:r>
                      <a:r>
                        <a:rPr lang="en-US" sz="2400" kern="1200" dirty="0">
                          <a:solidFill>
                            <a:schemeClr val="tx1"/>
                          </a:solidFill>
                          <a:effectLst/>
                          <a:latin typeface="+mn-lt"/>
                          <a:ea typeface="+mn-ea"/>
                          <a:cs typeface="+mn-cs"/>
                        </a:rPr>
                        <a:t> thang </a:t>
                      </a:r>
                      <a:r>
                        <a:rPr lang="en-US" sz="2400" kern="1200" dirty="0" err="1">
                          <a:solidFill>
                            <a:schemeClr val="tx1"/>
                          </a:solidFill>
                          <a:effectLst/>
                          <a:latin typeface="+mn-lt"/>
                          <a:ea typeface="+mn-ea"/>
                          <a:cs typeface="+mn-cs"/>
                        </a:rPr>
                        <a:t>bộ</a:t>
                      </a:r>
                      <a:endParaRPr lang="en-US" sz="2400" dirty="0">
                        <a:effectLst/>
                        <a:latin typeface="+mn-lt"/>
                        <a:ea typeface="Times New Roman" panose="02020603050405020304" pitchFamily="18" charset="0"/>
                      </a:endParaRPr>
                    </a:p>
                  </a:txBody>
                  <a:tcPr marL="27146" marR="27146" marT="53816" marB="53816" anchor="ctr"/>
                </a:tc>
                <a:extLst>
                  <a:ext uri="{0D108BD9-81ED-4DB2-BD59-A6C34878D82A}">
                    <a16:rowId xmlns:a16="http://schemas.microsoft.com/office/drawing/2014/main" val="10001"/>
                  </a:ext>
                </a:extLst>
              </a:tr>
              <a:tr h="743279">
                <a:tc>
                  <a:txBody>
                    <a:bodyPr/>
                    <a:lstStyle/>
                    <a:p>
                      <a:pPr marL="144145" indent="-144145">
                        <a:spcAft>
                          <a:spcPts val="0"/>
                        </a:spcAft>
                      </a:pPr>
                      <a:r>
                        <a:rPr lang="en-US" sz="2400" dirty="0">
                          <a:effectLst/>
                          <a:latin typeface="+mn-lt"/>
                          <a:ea typeface="Calibri" panose="020F0502020204030204" pitchFamily="34" charset="0"/>
                        </a:rPr>
                        <a:t>2. </a:t>
                      </a:r>
                      <a:r>
                        <a:rPr lang="en-US" sz="2400" kern="1200" dirty="0">
                          <a:solidFill>
                            <a:schemeClr val="tx1"/>
                          </a:solidFill>
                          <a:effectLst/>
                          <a:latin typeface="+mn-lt"/>
                          <a:ea typeface="+mn-ea"/>
                          <a:cs typeface="+mn-cs"/>
                        </a:rPr>
                        <a:t>material (n)</a:t>
                      </a:r>
                      <a:endParaRPr lang="en-US" sz="2400" dirty="0">
                        <a:effectLst/>
                        <a:latin typeface="+mn-lt"/>
                        <a:ea typeface="Times New Roman" panose="02020603050405020304" pitchFamily="18" charset="0"/>
                      </a:endParaRPr>
                    </a:p>
                  </a:txBody>
                  <a:tcPr marL="53816" marR="53816" marT="53816" marB="53816" anchor="ctr"/>
                </a:tc>
                <a:tc>
                  <a:txBody>
                    <a:bodyPr/>
                    <a:lstStyle/>
                    <a:p>
                      <a:pPr algn="ctr">
                        <a:spcAft>
                          <a:spcPts val="0"/>
                        </a:spcAft>
                      </a:pPr>
                      <a:r>
                        <a:rPr lang="en-US" sz="2400" kern="1200" dirty="0">
                          <a:solidFill>
                            <a:schemeClr val="tx1"/>
                          </a:solidFill>
                          <a:effectLst/>
                          <a:latin typeface="+mn-lt"/>
                          <a:ea typeface="+mn-ea"/>
                          <a:cs typeface="+mn-cs"/>
                        </a:rPr>
                        <a:t>/</a:t>
                      </a:r>
                      <a:r>
                        <a:rPr lang="en-US" sz="2400" kern="1200" dirty="0" err="1">
                          <a:solidFill>
                            <a:schemeClr val="tx1"/>
                          </a:solidFill>
                          <a:effectLst/>
                          <a:latin typeface="+mn-lt"/>
                          <a:ea typeface="+mn-ea"/>
                          <a:cs typeface="+mn-cs"/>
                        </a:rPr>
                        <a:t>məˈtɪəriəl</a:t>
                      </a:r>
                      <a:r>
                        <a:rPr lang="en-US" sz="2400" kern="1200" dirty="0">
                          <a:solidFill>
                            <a:schemeClr val="tx1"/>
                          </a:solidFill>
                          <a:effectLst/>
                          <a:latin typeface="+mn-lt"/>
                          <a:ea typeface="+mn-ea"/>
                          <a:cs typeface="+mn-cs"/>
                        </a:rPr>
                        <a:t>/</a:t>
                      </a:r>
                      <a:endParaRPr lang="en-US" sz="2400" dirty="0">
                        <a:effectLst/>
                        <a:latin typeface="+mn-lt"/>
                        <a:ea typeface="Times New Roman" panose="02020603050405020304" pitchFamily="18" charset="0"/>
                      </a:endParaRPr>
                    </a:p>
                  </a:txBody>
                  <a:tcPr marL="27146" marR="27146" marT="53816" marB="53816" anchor="ctr"/>
                </a:tc>
                <a:tc>
                  <a:txBody>
                    <a:bodyPr/>
                    <a:lstStyle/>
                    <a:p>
                      <a:pPr>
                        <a:spcAft>
                          <a:spcPts val="0"/>
                        </a:spcAft>
                      </a:pPr>
                      <a:r>
                        <a:rPr lang="en-US" sz="2400" kern="1200" dirty="0" err="1">
                          <a:solidFill>
                            <a:schemeClr val="tx1"/>
                          </a:solidFill>
                          <a:effectLst/>
                          <a:latin typeface="+mn-lt"/>
                          <a:ea typeface="+mn-ea"/>
                          <a:cs typeface="+mn-cs"/>
                        </a:rPr>
                        <a:t>vật</a:t>
                      </a:r>
                      <a:r>
                        <a:rPr lang="en-US" sz="2400" kern="1200" dirty="0">
                          <a:solidFill>
                            <a:schemeClr val="tx1"/>
                          </a:solidFill>
                          <a:effectLst/>
                          <a:latin typeface="+mn-lt"/>
                          <a:ea typeface="+mn-ea"/>
                          <a:cs typeface="+mn-cs"/>
                        </a:rPr>
                        <a:t> </a:t>
                      </a:r>
                      <a:r>
                        <a:rPr lang="en-US" sz="2400" kern="1200" dirty="0" err="1">
                          <a:solidFill>
                            <a:schemeClr val="tx1"/>
                          </a:solidFill>
                          <a:effectLst/>
                          <a:latin typeface="+mn-lt"/>
                          <a:ea typeface="+mn-ea"/>
                          <a:cs typeface="+mn-cs"/>
                        </a:rPr>
                        <a:t>liệu</a:t>
                      </a:r>
                      <a:endParaRPr lang="en-US" sz="2400" dirty="0">
                        <a:effectLst/>
                        <a:latin typeface="+mn-lt"/>
                        <a:ea typeface="Times New Roman" panose="02020603050405020304" pitchFamily="18" charset="0"/>
                      </a:endParaRPr>
                    </a:p>
                  </a:txBody>
                  <a:tcPr marL="27146" marR="27146" marT="53816" marB="53816" anchor="ctr"/>
                </a:tc>
                <a:extLst>
                  <a:ext uri="{0D108BD9-81ED-4DB2-BD59-A6C34878D82A}">
                    <a16:rowId xmlns:a16="http://schemas.microsoft.com/office/drawing/2014/main" val="10002"/>
                  </a:ext>
                </a:extLst>
              </a:tr>
              <a:tr h="743279">
                <a:tc>
                  <a:txBody>
                    <a:bodyPr/>
                    <a:lstStyle/>
                    <a:p>
                      <a:pPr marL="144145" indent="-144145">
                        <a:spcAft>
                          <a:spcPts val="0"/>
                        </a:spcAft>
                      </a:pPr>
                      <a:r>
                        <a:rPr lang="en-US" sz="2400" dirty="0">
                          <a:effectLst/>
                          <a:latin typeface="+mn-lt"/>
                          <a:ea typeface="Calibri" panose="020F0502020204030204" pitchFamily="34" charset="0"/>
                        </a:rPr>
                        <a:t>3. </a:t>
                      </a:r>
                      <a:r>
                        <a:rPr lang="en-US" sz="2400" kern="1200" dirty="0">
                          <a:solidFill>
                            <a:schemeClr val="tx1"/>
                          </a:solidFill>
                          <a:effectLst/>
                          <a:latin typeface="+mn-lt"/>
                          <a:ea typeface="+mn-ea"/>
                          <a:cs typeface="+mn-cs"/>
                        </a:rPr>
                        <a:t>open fire (n)</a:t>
                      </a:r>
                      <a:endParaRPr lang="en-US" sz="2400" dirty="0">
                        <a:effectLst/>
                        <a:latin typeface="+mn-lt"/>
                        <a:ea typeface="Times New Roman" panose="02020603050405020304" pitchFamily="18" charset="0"/>
                      </a:endParaRPr>
                    </a:p>
                  </a:txBody>
                  <a:tcPr marL="53816" marR="53816" marT="53816" marB="53816" anchor="ctr"/>
                </a:tc>
                <a:tc>
                  <a:txBody>
                    <a:bodyPr/>
                    <a:lstStyle/>
                    <a:p>
                      <a:pPr algn="ctr">
                        <a:spcAft>
                          <a:spcPts val="0"/>
                        </a:spcAft>
                      </a:pPr>
                      <a:r>
                        <a:rPr lang="en-US" sz="2400" kern="1200" dirty="0">
                          <a:solidFill>
                            <a:schemeClr val="tx1"/>
                          </a:solidFill>
                          <a:effectLst/>
                          <a:latin typeface="+mn-lt"/>
                          <a:ea typeface="+mn-ea"/>
                          <a:cs typeface="+mn-cs"/>
                        </a:rPr>
                        <a:t> /ˌ</a:t>
                      </a:r>
                      <a:r>
                        <a:rPr lang="en-US" sz="2400" kern="1200" dirty="0" err="1">
                          <a:solidFill>
                            <a:schemeClr val="tx1"/>
                          </a:solidFill>
                          <a:effectLst/>
                          <a:latin typeface="+mn-lt"/>
                          <a:ea typeface="+mn-ea"/>
                          <a:cs typeface="+mn-cs"/>
                        </a:rPr>
                        <a:t>əʊpən</a:t>
                      </a:r>
                      <a:r>
                        <a:rPr lang="en-US" sz="2400" kern="1200" dirty="0">
                          <a:solidFill>
                            <a:schemeClr val="tx1"/>
                          </a:solidFill>
                          <a:effectLst/>
                          <a:latin typeface="+mn-lt"/>
                          <a:ea typeface="+mn-ea"/>
                          <a:cs typeface="+mn-cs"/>
                        </a:rPr>
                        <a:t> ˈ</a:t>
                      </a:r>
                      <a:r>
                        <a:rPr lang="en-US" sz="2400" kern="1200" dirty="0" err="1">
                          <a:solidFill>
                            <a:schemeClr val="tx1"/>
                          </a:solidFill>
                          <a:effectLst/>
                          <a:latin typeface="+mn-lt"/>
                          <a:ea typeface="+mn-ea"/>
                          <a:cs typeface="+mn-cs"/>
                        </a:rPr>
                        <a:t>faɪə</a:t>
                      </a:r>
                      <a:r>
                        <a:rPr lang="en-US" sz="2400" kern="1200" dirty="0">
                          <a:solidFill>
                            <a:schemeClr val="tx1"/>
                          </a:solidFill>
                          <a:effectLst/>
                          <a:latin typeface="+mn-lt"/>
                          <a:ea typeface="+mn-ea"/>
                          <a:cs typeface="+mn-cs"/>
                        </a:rPr>
                        <a:t>/</a:t>
                      </a:r>
                      <a:endParaRPr lang="en-US" sz="2400" dirty="0">
                        <a:effectLst/>
                        <a:latin typeface="+mn-lt"/>
                        <a:ea typeface="Times New Roman" panose="02020603050405020304" pitchFamily="18" charset="0"/>
                      </a:endParaRPr>
                    </a:p>
                  </a:txBody>
                  <a:tcPr marL="27146" marR="27146" marT="53816" marB="53816" anchor="ctr"/>
                </a:tc>
                <a:tc>
                  <a:txBody>
                    <a:bodyPr/>
                    <a:lstStyle/>
                    <a:p>
                      <a:pPr>
                        <a:spcAft>
                          <a:spcPts val="0"/>
                        </a:spcAft>
                      </a:pPr>
                      <a:r>
                        <a:rPr lang="en-US" sz="2400" kern="1200" err="1">
                          <a:solidFill>
                            <a:schemeClr val="tx1"/>
                          </a:solidFill>
                          <a:effectLst/>
                          <a:latin typeface="+mn-lt"/>
                          <a:ea typeface="+mn-ea"/>
                          <a:cs typeface="+mn-cs"/>
                        </a:rPr>
                        <a:t>lò</a:t>
                      </a:r>
                      <a:r>
                        <a:rPr lang="en-US" sz="2400" kern="1200">
                          <a:solidFill>
                            <a:schemeClr val="tx1"/>
                          </a:solidFill>
                          <a:effectLst/>
                          <a:latin typeface="+mn-lt"/>
                          <a:ea typeface="+mn-ea"/>
                          <a:cs typeface="+mn-cs"/>
                        </a:rPr>
                        <a:t> </a:t>
                      </a:r>
                      <a:r>
                        <a:rPr lang="en-US" sz="2400" kern="1200" smtClean="0">
                          <a:solidFill>
                            <a:schemeClr val="tx1"/>
                          </a:solidFill>
                          <a:effectLst/>
                          <a:latin typeface="+mn-lt"/>
                          <a:ea typeface="+mn-ea"/>
                          <a:cs typeface="+mn-cs"/>
                        </a:rPr>
                        <a:t>sưởi, bếp</a:t>
                      </a:r>
                      <a:r>
                        <a:rPr lang="en-US" sz="2400" kern="1200" baseline="0" smtClean="0">
                          <a:solidFill>
                            <a:schemeClr val="tx1"/>
                          </a:solidFill>
                          <a:effectLst/>
                          <a:latin typeface="+mn-lt"/>
                          <a:ea typeface="+mn-ea"/>
                          <a:cs typeface="+mn-cs"/>
                        </a:rPr>
                        <a:t> lửa</a:t>
                      </a:r>
                      <a:endParaRPr lang="en-US" sz="2400" dirty="0">
                        <a:effectLst/>
                        <a:latin typeface="+mn-lt"/>
                        <a:ea typeface="Times New Roman" panose="02020603050405020304" pitchFamily="18" charset="0"/>
                      </a:endParaRPr>
                    </a:p>
                  </a:txBody>
                  <a:tcPr marL="27146" marR="27146" marT="53816" marB="53816" anchor="ctr"/>
                </a:tc>
                <a:extLst>
                  <a:ext uri="{0D108BD9-81ED-4DB2-BD59-A6C34878D82A}">
                    <a16:rowId xmlns:a16="http://schemas.microsoft.com/office/drawing/2014/main" val="10003"/>
                  </a:ext>
                </a:extLst>
              </a:tr>
              <a:tr h="743279">
                <a:tc>
                  <a:txBody>
                    <a:bodyPr/>
                    <a:lstStyle/>
                    <a:p>
                      <a:pPr marL="144145" indent="-144145">
                        <a:spcAft>
                          <a:spcPts val="0"/>
                        </a:spcAft>
                      </a:pPr>
                      <a:r>
                        <a:rPr lang="en-US" sz="2400" dirty="0">
                          <a:effectLst/>
                          <a:latin typeface="+mn-lt"/>
                          <a:ea typeface="Calibri" panose="020F0502020204030204" pitchFamily="34" charset="0"/>
                        </a:rPr>
                        <a:t>4. </a:t>
                      </a:r>
                      <a:r>
                        <a:rPr lang="en-US" sz="2400" kern="1200" dirty="0">
                          <a:solidFill>
                            <a:schemeClr val="tx1"/>
                          </a:solidFill>
                          <a:effectLst/>
                          <a:latin typeface="+mn-lt"/>
                          <a:ea typeface="+mn-ea"/>
                          <a:cs typeface="+mn-cs"/>
                        </a:rPr>
                        <a:t>owner (n)</a:t>
                      </a:r>
                      <a:endParaRPr lang="en-US" sz="2400" dirty="0">
                        <a:effectLst/>
                        <a:latin typeface="+mn-lt"/>
                        <a:ea typeface="Times New Roman" panose="02020603050405020304" pitchFamily="18" charset="0"/>
                      </a:endParaRPr>
                    </a:p>
                  </a:txBody>
                  <a:tcPr marL="53816" marR="53816" marT="53816" marB="53816" anchor="ctr"/>
                </a:tc>
                <a:tc>
                  <a:txBody>
                    <a:bodyPr/>
                    <a:lstStyle/>
                    <a:p>
                      <a:pPr algn="ctr">
                        <a:spcAft>
                          <a:spcPts val="0"/>
                        </a:spcAft>
                      </a:pPr>
                      <a:r>
                        <a:rPr lang="en-US" sz="2400" kern="1200" dirty="0">
                          <a:solidFill>
                            <a:schemeClr val="tx1"/>
                          </a:solidFill>
                          <a:effectLst/>
                          <a:latin typeface="+mn-lt"/>
                          <a:ea typeface="+mn-ea"/>
                          <a:cs typeface="+mn-cs"/>
                        </a:rPr>
                        <a:t> /ˈ</a:t>
                      </a:r>
                      <a:r>
                        <a:rPr lang="en-US" sz="2400" kern="1200" dirty="0" err="1">
                          <a:solidFill>
                            <a:schemeClr val="tx1"/>
                          </a:solidFill>
                          <a:effectLst/>
                          <a:latin typeface="+mn-lt"/>
                          <a:ea typeface="+mn-ea"/>
                          <a:cs typeface="+mn-cs"/>
                        </a:rPr>
                        <a:t>oʊnə</a:t>
                      </a:r>
                      <a:r>
                        <a:rPr lang="en-US" sz="2400" kern="1200" dirty="0">
                          <a:solidFill>
                            <a:schemeClr val="tx1"/>
                          </a:solidFill>
                          <a:effectLst/>
                          <a:latin typeface="+mn-lt"/>
                          <a:ea typeface="+mn-ea"/>
                          <a:cs typeface="+mn-cs"/>
                        </a:rPr>
                        <a:t>/</a:t>
                      </a:r>
                      <a:endParaRPr lang="en-US" sz="2400" dirty="0">
                        <a:effectLst/>
                        <a:latin typeface="+mn-lt"/>
                        <a:ea typeface="Times New Roman" panose="02020603050405020304" pitchFamily="18" charset="0"/>
                      </a:endParaRPr>
                    </a:p>
                  </a:txBody>
                  <a:tcPr marL="27146" marR="27146" marT="53816" marB="53816" anchor="ctr"/>
                </a:tc>
                <a:tc>
                  <a:txBody>
                    <a:bodyPr/>
                    <a:lstStyle/>
                    <a:p>
                      <a:pPr>
                        <a:spcAft>
                          <a:spcPts val="0"/>
                        </a:spcAft>
                      </a:pPr>
                      <a:r>
                        <a:rPr lang="en-US" sz="2400" kern="1200" dirty="0" err="1">
                          <a:solidFill>
                            <a:schemeClr val="tx1"/>
                          </a:solidFill>
                          <a:effectLst/>
                          <a:latin typeface="+mn-lt"/>
                          <a:ea typeface="+mn-ea"/>
                          <a:cs typeface="+mn-cs"/>
                        </a:rPr>
                        <a:t>người</a:t>
                      </a:r>
                      <a:r>
                        <a:rPr lang="en-US" sz="2400" kern="1200" dirty="0">
                          <a:solidFill>
                            <a:schemeClr val="tx1"/>
                          </a:solidFill>
                          <a:effectLst/>
                          <a:latin typeface="+mn-lt"/>
                          <a:ea typeface="+mn-ea"/>
                          <a:cs typeface="+mn-cs"/>
                        </a:rPr>
                        <a:t> </a:t>
                      </a:r>
                      <a:r>
                        <a:rPr lang="en-US" sz="2400" kern="1200" err="1">
                          <a:solidFill>
                            <a:schemeClr val="tx1"/>
                          </a:solidFill>
                          <a:effectLst/>
                          <a:latin typeface="+mn-lt"/>
                          <a:ea typeface="+mn-ea"/>
                          <a:cs typeface="+mn-cs"/>
                        </a:rPr>
                        <a:t>sở</a:t>
                      </a:r>
                      <a:r>
                        <a:rPr lang="en-US" sz="2400" kern="1200">
                          <a:solidFill>
                            <a:schemeClr val="tx1"/>
                          </a:solidFill>
                          <a:effectLst/>
                          <a:latin typeface="+mn-lt"/>
                          <a:ea typeface="+mn-ea"/>
                          <a:cs typeface="+mn-cs"/>
                        </a:rPr>
                        <a:t> </a:t>
                      </a:r>
                      <a:r>
                        <a:rPr lang="en-US" sz="2400" kern="1200" smtClean="0">
                          <a:solidFill>
                            <a:schemeClr val="tx1"/>
                          </a:solidFill>
                          <a:effectLst/>
                          <a:latin typeface="+mn-lt"/>
                          <a:ea typeface="+mn-ea"/>
                          <a:cs typeface="+mn-cs"/>
                        </a:rPr>
                        <a:t>hữu, chủ</a:t>
                      </a:r>
                      <a:endParaRPr lang="en-US" sz="2400" dirty="0">
                        <a:effectLst/>
                        <a:latin typeface="+mn-lt"/>
                        <a:ea typeface="Times New Roman" panose="02020603050405020304" pitchFamily="18" charset="0"/>
                      </a:endParaRPr>
                    </a:p>
                  </a:txBody>
                  <a:tcPr marL="27146" marR="27146" marT="53816" marB="53816" anchor="ctr"/>
                </a:tc>
                <a:extLst>
                  <a:ext uri="{0D108BD9-81ED-4DB2-BD59-A6C34878D82A}">
                    <a16:rowId xmlns:a16="http://schemas.microsoft.com/office/drawing/2014/main" val="10004"/>
                  </a:ext>
                </a:extLst>
              </a:tr>
            </a:tbl>
          </a:graphicData>
        </a:graphic>
      </p:graphicFrame>
      <p:grpSp>
        <p:nvGrpSpPr>
          <p:cNvPr id="7" name="Group 6"/>
          <p:cNvGrpSpPr/>
          <p:nvPr/>
        </p:nvGrpSpPr>
        <p:grpSpPr>
          <a:xfrm>
            <a:off x="7975" y="840435"/>
            <a:ext cx="9144000" cy="812482"/>
            <a:chOff x="0" y="-3"/>
            <a:chExt cx="12192000" cy="1083309"/>
          </a:xfrm>
        </p:grpSpPr>
        <p:sp>
          <p:nvSpPr>
            <p:cNvPr id="8" name="Round Single Corner Rectangle 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Round Single Corner Rectangle 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 Single Corner Rectangle 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98405" y="955798"/>
            <a:ext cx="3099522"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VOCABULARY</a:t>
            </a:r>
          </a:p>
        </p:txBody>
      </p:sp>
      <p:pic>
        <p:nvPicPr>
          <p:cNvPr id="13" name="stairca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97987" y="2659233"/>
            <a:ext cx="457200" cy="457200"/>
          </a:xfrm>
          <a:prstGeom prst="rect">
            <a:avLst/>
          </a:prstGeom>
        </p:spPr>
      </p:pic>
      <p:pic>
        <p:nvPicPr>
          <p:cNvPr id="14" name="material__gb_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97987" y="3379513"/>
            <a:ext cx="457200" cy="457200"/>
          </a:xfrm>
          <a:prstGeom prst="rect">
            <a:avLst/>
          </a:prstGeom>
        </p:spPr>
      </p:pic>
      <p:pic>
        <p:nvPicPr>
          <p:cNvPr id="15" name="open fire">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97987" y="4122750"/>
            <a:ext cx="457200" cy="457200"/>
          </a:xfrm>
          <a:prstGeom prst="rect">
            <a:avLst/>
          </a:prstGeom>
        </p:spPr>
      </p:pic>
      <p:pic>
        <p:nvPicPr>
          <p:cNvPr id="2" name="owner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597987" y="4865987"/>
            <a:ext cx="457200" cy="457200"/>
          </a:xfrm>
          <a:prstGeom prst="rect">
            <a:avLst/>
          </a:prstGeom>
        </p:spPr>
      </p:pic>
    </p:spTree>
    <p:extLst>
      <p:ext uri="{BB962C8B-B14F-4D97-AF65-F5344CB8AC3E}">
        <p14:creationId xmlns:p14="http://schemas.microsoft.com/office/powerpoint/2010/main" val="1534437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3"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20"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seq concurrent="1" nextAc="seek">
              <p:cTn id="20" restart="whenNotActive" fill="hold" evtFilter="cancelBubble" nodeType="interactiveSeq">
                <p:stCondLst>
                  <p:cond evt="onClick" delay="0">
                    <p:tgtEl>
                      <p:spTgt spid="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57" fill="hold"/>
                                        <p:tgtEl>
                                          <p:spTgt spid="2"/>
                                        </p:tgtEl>
                                      </p:cBhvr>
                                    </p:cmd>
                                  </p:childTnLst>
                                </p:cTn>
                              </p:par>
                            </p:childTnLst>
                          </p:cTn>
                        </p:par>
                      </p:childTnLst>
                    </p:cTn>
                  </p:par>
                </p:childTnLst>
              </p:cTn>
              <p:nextCondLst>
                <p:cond evt="onClick" delay="0">
                  <p:tgtEl>
                    <p:spTgt spid="2"/>
                  </p:tgtEl>
                </p:cond>
              </p:nextCondLst>
            </p:seq>
            <p:audio>
              <p:cMediaNode vol="80000">
                <p:cTn id="2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624" y="4809547"/>
            <a:ext cx="88693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8" name="TextBox 7"/>
          <p:cNvSpPr txBox="1"/>
          <p:nvPr/>
        </p:nvSpPr>
        <p:spPr>
          <a:xfrm>
            <a:off x="3216790" y="4809547"/>
            <a:ext cx="371920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Myriad Pro" pitchFamily="34" charset="0"/>
                <a:ea typeface="+mn-ea"/>
                <a:cs typeface="+mn-cs"/>
              </a:rPr>
              <a:t>HOBBIES</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15" name="TextBox 14"/>
          <p:cNvSpPr txBox="1"/>
          <p:nvPr/>
        </p:nvSpPr>
        <p:spPr>
          <a:xfrm>
            <a:off x="3127457" y="2175357"/>
            <a:ext cx="2936018"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LESSON 3: A CLOSER LOOK 2</a:t>
            </a:r>
          </a:p>
        </p:txBody>
      </p:sp>
      <p:sp>
        <p:nvSpPr>
          <p:cNvPr id="16" name="TextBox 15"/>
          <p:cNvSpPr txBox="1"/>
          <p:nvPr/>
        </p:nvSpPr>
        <p:spPr>
          <a:xfrm>
            <a:off x="585687" y="1035531"/>
            <a:ext cx="979537"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17" name="TextBox 16"/>
          <p:cNvSpPr txBox="1"/>
          <p:nvPr/>
        </p:nvSpPr>
        <p:spPr>
          <a:xfrm>
            <a:off x="2495362" y="1029573"/>
            <a:ext cx="6571552"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ETHNIC GROUPS OF VIET NAM</a:t>
            </a:r>
          </a:p>
        </p:txBody>
      </p:sp>
      <p:sp>
        <p:nvSpPr>
          <p:cNvPr id="9" name="AutoShape 2" descr="The Rules of Connectors in Bangla | BD English Schoo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p:cNvGrpSpPr/>
          <p:nvPr/>
        </p:nvGrpSpPr>
        <p:grpSpPr>
          <a:xfrm>
            <a:off x="1652801" y="841432"/>
            <a:ext cx="6348199" cy="812482"/>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p:cNvSpPr txBox="1"/>
          <p:nvPr/>
        </p:nvSpPr>
        <p:spPr>
          <a:xfrm>
            <a:off x="3886200" y="905479"/>
            <a:ext cx="6653677"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Myriad Pro" pitchFamily="34" charset="0"/>
                <a:ea typeface="+mn-ea"/>
                <a:cs typeface="+mn-cs"/>
              </a:rPr>
              <a:t> READING</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grpSp>
        <p:nvGrpSpPr>
          <p:cNvPr id="32" name="Group 31"/>
          <p:cNvGrpSpPr/>
          <p:nvPr/>
        </p:nvGrpSpPr>
        <p:grpSpPr>
          <a:xfrm>
            <a:off x="3179468" y="919196"/>
            <a:ext cx="534239" cy="531911"/>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ounded Rectangle 35"/>
          <p:cNvSpPr/>
          <p:nvPr/>
        </p:nvSpPr>
        <p:spPr>
          <a:xfrm>
            <a:off x="3246337" y="1917607"/>
            <a:ext cx="2621673" cy="46923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schemeClr val="tx1"/>
                </a:solidFill>
                <a:effectLst/>
                <a:uLnTx/>
                <a:uFillTx/>
                <a:latin typeface="Calibri" panose="020F0502020204030204"/>
                <a:ea typeface="+mn-ea"/>
                <a:cs typeface="+mn-cs"/>
              </a:rPr>
              <a:t>STILT</a:t>
            </a:r>
            <a:r>
              <a:rPr kumimoji="0" lang="en-US" sz="2400" b="1" i="0" u="none" strike="noStrike" kern="1200" cap="none" spc="0" normalizeH="0" noProof="0" dirty="0" smtClean="0">
                <a:ln>
                  <a:noFill/>
                </a:ln>
                <a:solidFill>
                  <a:schemeClr val="tx1"/>
                </a:solidFill>
                <a:effectLst/>
                <a:uLnTx/>
                <a:uFillTx/>
                <a:latin typeface="Calibri" panose="020F0502020204030204"/>
                <a:ea typeface="+mn-ea"/>
                <a:cs typeface="+mn-cs"/>
              </a:rPr>
              <a:t> HOUSE</a:t>
            </a:r>
            <a:endPar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495362" y="1770404"/>
            <a:ext cx="723339" cy="6873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224" y="2644588"/>
            <a:ext cx="6343198" cy="3451412"/>
          </a:xfrm>
          <a:prstGeom prst="rect">
            <a:avLst/>
          </a:prstGeom>
          <a:ln>
            <a:noFill/>
          </a:ln>
          <a:effectLst>
            <a:softEdge rad="112500"/>
          </a:effectLst>
        </p:spPr>
      </p:pic>
    </p:spTree>
    <p:extLst>
      <p:ext uri="{BB962C8B-B14F-4D97-AF65-F5344CB8AC3E}">
        <p14:creationId xmlns:p14="http://schemas.microsoft.com/office/powerpoint/2010/main" val="4245346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194491"/>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p:cNvSpPr txBox="1"/>
          <p:nvPr/>
        </p:nvSpPr>
        <p:spPr>
          <a:xfrm>
            <a:off x="797792" y="972535"/>
            <a:ext cx="7431808" cy="70788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1. </a:t>
            </a:r>
            <a:r>
              <a:rPr lang="en-US" sz="2000" b="1" dirty="0" smtClean="0">
                <a:solidFill>
                  <a:prstClr val="black"/>
                </a:solidFill>
                <a:latin typeface="Calibri"/>
              </a:rPr>
              <a:t>Match</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the words and phrase from the box </a:t>
            </a:r>
            <a:r>
              <a:rPr lang="en-US" sz="2000" b="1" dirty="0" smtClean="0">
                <a:solidFill>
                  <a:prstClr val="black"/>
                </a:solidFill>
                <a:latin typeface="Calibri"/>
              </a:rPr>
              <a:t>in</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the correct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brackets. There is an extra word. </a:t>
            </a:r>
            <a:endParaRPr kumimoji="0" lang="en-US" sz="20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230105" y="278330"/>
            <a:ext cx="4602568" cy="50783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I. READING</a:t>
            </a:r>
            <a:endParaRPr kumimoji="0" lang="en-US" sz="27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755947" y="1530818"/>
            <a:ext cx="29777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Myriad Pro" pitchFamily="34" charset="0"/>
                <a:ea typeface="+mn-ea"/>
                <a:cs typeface="+mn-cs"/>
              </a:rPr>
              <a:t>1</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3" name="TextBox 2"/>
          <p:cNvSpPr txBox="1"/>
          <p:nvPr/>
        </p:nvSpPr>
        <p:spPr>
          <a:xfrm>
            <a:off x="2432213" y="1524417"/>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open fire</a:t>
            </a:r>
          </a:p>
        </p:txBody>
      </p:sp>
      <p:sp>
        <p:nvSpPr>
          <p:cNvPr id="15" name="TextBox 14"/>
          <p:cNvSpPr txBox="1"/>
          <p:nvPr/>
        </p:nvSpPr>
        <p:spPr>
          <a:xfrm>
            <a:off x="3938477" y="1479919"/>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posts</a:t>
            </a:r>
          </a:p>
        </p:txBody>
      </p:sp>
      <p:sp>
        <p:nvSpPr>
          <p:cNvPr id="16" name="TextBox 15"/>
          <p:cNvSpPr txBox="1"/>
          <p:nvPr/>
        </p:nvSpPr>
        <p:spPr>
          <a:xfrm>
            <a:off x="5583784" y="1473518"/>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48DA4"/>
                </a:solidFill>
                <a:effectLst/>
                <a:uLnTx/>
                <a:uFillTx/>
                <a:latin typeface="Calibri"/>
                <a:ea typeface="+mn-ea"/>
                <a:cs typeface="+mn-cs"/>
              </a:rPr>
              <a:t>materials</a:t>
            </a:r>
            <a:endParaRPr kumimoji="0" lang="en-US" sz="2400" b="1" i="0" u="none" strike="noStrike" kern="1200" cap="none" spc="0" normalizeH="0" baseline="0" noProof="0" dirty="0">
              <a:ln>
                <a:noFill/>
              </a:ln>
              <a:solidFill>
                <a:srgbClr val="048DA4"/>
              </a:solidFill>
              <a:effectLst/>
              <a:uLnTx/>
              <a:uFillTx/>
              <a:latin typeface="Calibri"/>
              <a:ea typeface="+mn-ea"/>
              <a:cs typeface="+mn-cs"/>
            </a:endParaRPr>
          </a:p>
        </p:txBody>
      </p:sp>
      <p:sp>
        <p:nvSpPr>
          <p:cNvPr id="25" name="TextBox 24"/>
          <p:cNvSpPr txBox="1"/>
          <p:nvPr/>
        </p:nvSpPr>
        <p:spPr>
          <a:xfrm>
            <a:off x="677662" y="1554245"/>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48DA4"/>
                </a:solidFill>
                <a:effectLst/>
                <a:uLnTx/>
                <a:uFillTx/>
                <a:latin typeface="Calibri"/>
                <a:ea typeface="+mn-ea"/>
                <a:cs typeface="+mn-cs"/>
              </a:rPr>
              <a:t>owners</a:t>
            </a:r>
            <a:endParaRPr kumimoji="0" lang="en-US" sz="2400" b="1" i="0" u="none" strike="noStrike" kern="1200" cap="none" spc="0" normalizeH="0" baseline="0" noProof="0" dirty="0">
              <a:ln>
                <a:noFill/>
              </a:ln>
              <a:solidFill>
                <a:srgbClr val="048DA4"/>
              </a:solidFill>
              <a:effectLst/>
              <a:uLnTx/>
              <a:uFillTx/>
              <a:latin typeface="Calibri"/>
              <a:ea typeface="+mn-ea"/>
              <a:cs typeface="+mn-cs"/>
            </a:endParaRPr>
          </a:p>
        </p:txBody>
      </p:sp>
      <p:sp>
        <p:nvSpPr>
          <p:cNvPr id="26" name="Content Placeholder 2"/>
          <p:cNvSpPr>
            <a:spLocks noGrp="1"/>
          </p:cNvSpPr>
          <p:nvPr>
            <p:ph idx="1"/>
          </p:nvPr>
        </p:nvSpPr>
        <p:spPr>
          <a:xfrm>
            <a:off x="637954" y="1912564"/>
            <a:ext cx="8229600" cy="4525963"/>
          </a:xfrm>
        </p:spPr>
        <p:txBody>
          <a:bodyPr>
            <a:normAutofit fontScale="62500" lnSpcReduction="20000"/>
          </a:bodyPr>
          <a:lstStyle/>
          <a:p>
            <a:pPr marL="0" indent="0">
              <a:buNone/>
            </a:pPr>
            <a:r>
              <a:rPr lang="en-US" dirty="0" smtClean="0"/>
              <a:t> </a:t>
            </a:r>
          </a:p>
          <a:p>
            <a:pPr marL="0" indent="0">
              <a:buNone/>
            </a:pPr>
            <a:r>
              <a:rPr lang="en-US" dirty="0" smtClean="0"/>
              <a:t>	</a:t>
            </a:r>
            <a:r>
              <a:rPr lang="vi-VN" dirty="0" smtClean="0"/>
              <a:t>Stilt </a:t>
            </a:r>
            <a:r>
              <a:rPr lang="vi-VN" dirty="0"/>
              <a:t>houses are popular among different ethnic minority groups, from the Thai in the Northern Highlands to the Khmer in the Mekong Delta. The houses come in different sizes and styles, and show the traditional culture of their </a:t>
            </a:r>
            <a:r>
              <a:rPr lang="en-US" b="1" dirty="0" smtClean="0">
                <a:solidFill>
                  <a:srgbClr val="FF0000"/>
                </a:solidFill>
              </a:rPr>
              <a:t>(1)……………….</a:t>
            </a:r>
            <a:r>
              <a:rPr lang="vi-VN" b="1" dirty="0" smtClean="0">
                <a:solidFill>
                  <a:srgbClr val="FF0000"/>
                </a:solidFill>
              </a:rPr>
              <a:t>.</a:t>
            </a:r>
            <a:endParaRPr lang="vi-VN" b="1" dirty="0">
              <a:solidFill>
                <a:srgbClr val="FF0000"/>
              </a:solidFill>
            </a:endParaRPr>
          </a:p>
          <a:p>
            <a:pPr marL="0" indent="0">
              <a:buNone/>
            </a:pPr>
            <a:r>
              <a:rPr lang="en-US" dirty="0" smtClean="0"/>
              <a:t>	</a:t>
            </a:r>
            <a:r>
              <a:rPr lang="vi-VN" dirty="0" smtClean="0"/>
              <a:t>Stilt </a:t>
            </a:r>
            <a:r>
              <a:rPr lang="vi-VN" dirty="0"/>
              <a:t>houses are made from natural materials like wood, bamboo, and leaves. They stand on strong </a:t>
            </a:r>
            <a:r>
              <a:rPr lang="en-US" b="1" dirty="0" smtClean="0">
                <a:solidFill>
                  <a:srgbClr val="FF0000"/>
                </a:solidFill>
              </a:rPr>
              <a:t>(2)………………</a:t>
            </a:r>
            <a:r>
              <a:rPr lang="vi-VN" dirty="0" smtClean="0"/>
              <a:t>,</a:t>
            </a:r>
            <a:r>
              <a:rPr lang="vi-VN" b="1" dirty="0" smtClean="0">
                <a:solidFill>
                  <a:srgbClr val="FF0000"/>
                </a:solidFill>
              </a:rPr>
              <a:t> </a:t>
            </a:r>
            <a:r>
              <a:rPr lang="vi-VN" dirty="0"/>
              <a:t>about two or three metres above the ground. This allows them to keep people safe from wild animals. People climb a seven- or nine-step </a:t>
            </a:r>
            <a:r>
              <a:rPr lang="en-US" b="1" dirty="0" smtClean="0">
                <a:solidFill>
                  <a:srgbClr val="FF0000"/>
                </a:solidFill>
              </a:rPr>
              <a:t>(3)………………..</a:t>
            </a:r>
            <a:r>
              <a:rPr lang="vi-VN" b="1" dirty="0" smtClean="0">
                <a:solidFill>
                  <a:srgbClr val="FF0000"/>
                </a:solidFill>
              </a:rPr>
              <a:t> </a:t>
            </a:r>
            <a:r>
              <a:rPr lang="vi-VN" dirty="0"/>
              <a:t>to enter the house. The most important place in the house is the kitchen. It has an </a:t>
            </a:r>
            <a:r>
              <a:rPr lang="en-US" b="1" dirty="0" smtClean="0">
                <a:solidFill>
                  <a:srgbClr val="FF0000"/>
                </a:solidFill>
              </a:rPr>
              <a:t>(4)………………….. </a:t>
            </a:r>
            <a:r>
              <a:rPr lang="vi-VN" dirty="0" smtClean="0"/>
              <a:t>in </a:t>
            </a:r>
            <a:r>
              <a:rPr lang="vi-VN" dirty="0"/>
              <a:t>the middle of the house. It is the place for family gatherings and receiving guests.</a:t>
            </a:r>
          </a:p>
          <a:p>
            <a:pPr marL="0" indent="0">
              <a:buNone/>
            </a:pPr>
            <a:r>
              <a:rPr lang="en-US" dirty="0" smtClean="0"/>
              <a:t>	</a:t>
            </a:r>
            <a:r>
              <a:rPr lang="vi-VN" dirty="0" smtClean="0"/>
              <a:t>The </a:t>
            </a:r>
            <a:r>
              <a:rPr lang="vi-VN" dirty="0"/>
              <a:t>stilt houses of the Tay and Nung usually overlook a field. The stilt houses of the Thai, however, face mountains or a forest. The Bahnar and Ede have a communal house (called a Rong house) as the heart of their village. These communal houses are the largest and tallest ones in the village</a:t>
            </a:r>
            <a:r>
              <a:rPr lang="vi-VN" dirty="0" smtClean="0"/>
              <a:t>.</a:t>
            </a:r>
            <a:endParaRPr lang="en-US" dirty="0" smtClean="0"/>
          </a:p>
          <a:p>
            <a:pPr marL="0" indent="0">
              <a:buNone/>
            </a:pPr>
            <a:endParaRPr lang="en-US" dirty="0"/>
          </a:p>
        </p:txBody>
      </p:sp>
      <p:sp>
        <p:nvSpPr>
          <p:cNvPr id="17" name="TextBox 16"/>
          <p:cNvSpPr txBox="1"/>
          <p:nvPr/>
        </p:nvSpPr>
        <p:spPr>
          <a:xfrm>
            <a:off x="7277814" y="1473517"/>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staircase</a:t>
            </a:r>
          </a:p>
        </p:txBody>
      </p:sp>
    </p:spTree>
    <p:extLst>
      <p:ext uri="{BB962C8B-B14F-4D97-AF65-F5344CB8AC3E}">
        <p14:creationId xmlns:p14="http://schemas.microsoft.com/office/powerpoint/2010/main" val="2042182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6200" y="194491"/>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p:cNvSpPr txBox="1"/>
          <p:nvPr/>
        </p:nvSpPr>
        <p:spPr>
          <a:xfrm>
            <a:off x="797792" y="972535"/>
            <a:ext cx="7736608" cy="707886"/>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1. </a:t>
            </a:r>
            <a:r>
              <a:rPr lang="en-US" sz="2000" b="1" dirty="0" smtClean="0">
                <a:solidFill>
                  <a:prstClr val="black"/>
                </a:solidFill>
                <a:latin typeface="Calibri"/>
              </a:rPr>
              <a:t>Match</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 </a:t>
            </a:r>
            <a:r>
              <a:rPr kumimoji="0" lang="en-US" sz="2000" b="1" i="0" u="none" strike="noStrike" kern="1200" cap="none" spc="0" normalizeH="0" baseline="0" noProof="0" dirty="0">
                <a:ln>
                  <a:noFill/>
                </a:ln>
                <a:solidFill>
                  <a:prstClr val="black"/>
                </a:solidFill>
                <a:effectLst/>
                <a:uLnTx/>
                <a:uFillTx/>
                <a:latin typeface="Calibri"/>
                <a:ea typeface="+mn-ea"/>
                <a:cs typeface="+mn-cs"/>
              </a:rPr>
              <a:t>the words and phrase from the box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in </a:t>
            </a:r>
            <a:r>
              <a:rPr kumimoji="0" lang="en-US" sz="2000" b="1" i="0" u="none" strike="noStrike" kern="1200" cap="none" spc="0" normalizeH="0" baseline="0" noProof="0" dirty="0">
                <a:ln>
                  <a:noFill/>
                </a:ln>
                <a:solidFill>
                  <a:prstClr val="black"/>
                </a:solidFill>
                <a:effectLst/>
                <a:uLnTx/>
                <a:uFillTx/>
                <a:latin typeface="Calibri"/>
                <a:ea typeface="+mn-ea"/>
                <a:cs typeface="+mn-cs"/>
              </a:rPr>
              <a:t>the correct </a:t>
            </a: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brackets. There is an extra word. </a:t>
            </a:r>
            <a:endParaRPr kumimoji="0" lang="en-US" sz="20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230105" y="278330"/>
            <a:ext cx="4602568" cy="50783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smtClean="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I. READING</a:t>
            </a:r>
            <a:endParaRPr kumimoji="0" lang="en-US" sz="27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755947" y="1530818"/>
            <a:ext cx="29777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white"/>
                </a:solidFill>
                <a:effectLst/>
                <a:uLnTx/>
                <a:uFillTx/>
                <a:latin typeface="Myriad Pro" pitchFamily="34" charset="0"/>
                <a:ea typeface="+mn-ea"/>
                <a:cs typeface="+mn-cs"/>
              </a:rPr>
              <a:t>1</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3" name="TextBox 2"/>
          <p:cNvSpPr txBox="1"/>
          <p:nvPr/>
        </p:nvSpPr>
        <p:spPr>
          <a:xfrm>
            <a:off x="2432213" y="1524417"/>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open fire</a:t>
            </a:r>
          </a:p>
        </p:txBody>
      </p:sp>
      <p:sp>
        <p:nvSpPr>
          <p:cNvPr id="15" name="TextBox 14"/>
          <p:cNvSpPr txBox="1"/>
          <p:nvPr/>
        </p:nvSpPr>
        <p:spPr>
          <a:xfrm>
            <a:off x="3938477" y="1479919"/>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posts</a:t>
            </a:r>
          </a:p>
        </p:txBody>
      </p:sp>
      <p:sp>
        <p:nvSpPr>
          <p:cNvPr id="16" name="TextBox 15"/>
          <p:cNvSpPr txBox="1"/>
          <p:nvPr/>
        </p:nvSpPr>
        <p:spPr>
          <a:xfrm>
            <a:off x="5583784" y="1473518"/>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48DA4"/>
                </a:solidFill>
                <a:effectLst/>
                <a:uLnTx/>
                <a:uFillTx/>
                <a:latin typeface="Calibri"/>
                <a:ea typeface="+mn-ea"/>
                <a:cs typeface="+mn-cs"/>
              </a:rPr>
              <a:t>materials</a:t>
            </a:r>
            <a:endParaRPr kumimoji="0" lang="en-US" sz="2400" b="1" i="0" u="none" strike="noStrike" kern="1200" cap="none" spc="0" normalizeH="0" baseline="0" noProof="0" dirty="0">
              <a:ln>
                <a:noFill/>
              </a:ln>
              <a:solidFill>
                <a:srgbClr val="048DA4"/>
              </a:solidFill>
              <a:effectLst/>
              <a:uLnTx/>
              <a:uFillTx/>
              <a:latin typeface="Calibri"/>
              <a:ea typeface="+mn-ea"/>
              <a:cs typeface="+mn-cs"/>
            </a:endParaRPr>
          </a:p>
        </p:txBody>
      </p:sp>
      <p:sp>
        <p:nvSpPr>
          <p:cNvPr id="25" name="TextBox 24"/>
          <p:cNvSpPr txBox="1"/>
          <p:nvPr/>
        </p:nvSpPr>
        <p:spPr>
          <a:xfrm>
            <a:off x="677662" y="1554245"/>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48DA4"/>
                </a:solidFill>
                <a:effectLst/>
                <a:uLnTx/>
                <a:uFillTx/>
                <a:latin typeface="Calibri"/>
                <a:ea typeface="+mn-ea"/>
                <a:cs typeface="+mn-cs"/>
              </a:rPr>
              <a:t>owners</a:t>
            </a:r>
            <a:endParaRPr kumimoji="0" lang="en-US" sz="2400" b="1" i="0" u="none" strike="noStrike" kern="1200" cap="none" spc="0" normalizeH="0" baseline="0" noProof="0" dirty="0">
              <a:ln>
                <a:noFill/>
              </a:ln>
              <a:solidFill>
                <a:srgbClr val="048DA4"/>
              </a:solidFill>
              <a:effectLst/>
              <a:uLnTx/>
              <a:uFillTx/>
              <a:latin typeface="Calibri"/>
              <a:ea typeface="+mn-ea"/>
              <a:cs typeface="+mn-cs"/>
            </a:endParaRPr>
          </a:p>
        </p:txBody>
      </p:sp>
      <p:sp>
        <p:nvSpPr>
          <p:cNvPr id="26" name="Content Placeholder 2"/>
          <p:cNvSpPr>
            <a:spLocks noGrp="1"/>
          </p:cNvSpPr>
          <p:nvPr>
            <p:ph idx="1"/>
          </p:nvPr>
        </p:nvSpPr>
        <p:spPr>
          <a:xfrm>
            <a:off x="623958" y="1949460"/>
            <a:ext cx="8229600" cy="4525963"/>
          </a:xfrm>
        </p:spPr>
        <p:txBody>
          <a:bodyPr>
            <a:normAutofit fontScale="62500" lnSpcReduction="20000"/>
          </a:bodyPr>
          <a:lstStyle/>
          <a:p>
            <a:pPr marL="0" indent="0">
              <a:buNone/>
            </a:pPr>
            <a:r>
              <a:rPr lang="en-US" dirty="0" smtClean="0"/>
              <a:t> </a:t>
            </a:r>
          </a:p>
          <a:p>
            <a:pPr marL="0" indent="0">
              <a:buNone/>
            </a:pPr>
            <a:r>
              <a:rPr lang="en-US" dirty="0" smtClean="0"/>
              <a:t>	</a:t>
            </a:r>
            <a:r>
              <a:rPr lang="vi-VN" dirty="0" smtClean="0"/>
              <a:t>Stilt </a:t>
            </a:r>
            <a:r>
              <a:rPr lang="vi-VN" dirty="0"/>
              <a:t>houses are popular among different ethnic minority groups, from the Thai in the Northern Highlands to the Khmer in the Mekong Delta. The houses come in different sizes and styles, and show the traditional culture of their </a:t>
            </a:r>
            <a:r>
              <a:rPr lang="en-US" b="1" dirty="0" smtClean="0">
                <a:solidFill>
                  <a:srgbClr val="FF0000"/>
                </a:solidFill>
              </a:rPr>
              <a:t>(1)……………….</a:t>
            </a:r>
            <a:r>
              <a:rPr lang="vi-VN" b="1" dirty="0" smtClean="0">
                <a:solidFill>
                  <a:srgbClr val="FF0000"/>
                </a:solidFill>
              </a:rPr>
              <a:t>.</a:t>
            </a:r>
            <a:endParaRPr lang="vi-VN" b="1" dirty="0">
              <a:solidFill>
                <a:srgbClr val="FF0000"/>
              </a:solidFill>
            </a:endParaRPr>
          </a:p>
          <a:p>
            <a:pPr marL="0" indent="0">
              <a:buNone/>
            </a:pPr>
            <a:r>
              <a:rPr lang="en-US" dirty="0" smtClean="0"/>
              <a:t>	</a:t>
            </a:r>
            <a:r>
              <a:rPr lang="vi-VN" dirty="0" smtClean="0"/>
              <a:t>Stilt </a:t>
            </a:r>
            <a:r>
              <a:rPr lang="vi-VN" dirty="0"/>
              <a:t>houses are made from natural materials like wood, bamboo, and leaves. They stand on strong </a:t>
            </a:r>
            <a:r>
              <a:rPr lang="en-US" b="1" dirty="0" smtClean="0">
                <a:solidFill>
                  <a:srgbClr val="FF0000"/>
                </a:solidFill>
              </a:rPr>
              <a:t>(2)………………</a:t>
            </a:r>
            <a:r>
              <a:rPr lang="vi-VN" dirty="0" smtClean="0"/>
              <a:t>,</a:t>
            </a:r>
            <a:r>
              <a:rPr lang="vi-VN" b="1" dirty="0" smtClean="0">
                <a:solidFill>
                  <a:srgbClr val="FF0000"/>
                </a:solidFill>
              </a:rPr>
              <a:t> </a:t>
            </a:r>
            <a:r>
              <a:rPr lang="vi-VN" dirty="0"/>
              <a:t>about two or three metres above the ground. This allows them to keep people safe from wild animals. People climb a seven- or nine-step </a:t>
            </a:r>
            <a:r>
              <a:rPr lang="en-US" b="1" dirty="0" smtClean="0">
                <a:solidFill>
                  <a:srgbClr val="FF0000"/>
                </a:solidFill>
              </a:rPr>
              <a:t>(3)………………..</a:t>
            </a:r>
            <a:r>
              <a:rPr lang="vi-VN" b="1" dirty="0" smtClean="0">
                <a:solidFill>
                  <a:srgbClr val="FF0000"/>
                </a:solidFill>
              </a:rPr>
              <a:t> </a:t>
            </a:r>
            <a:r>
              <a:rPr lang="vi-VN" dirty="0"/>
              <a:t>to enter the house. The most important place in the house is the kitchen. It has an </a:t>
            </a:r>
            <a:r>
              <a:rPr lang="en-US" b="1" dirty="0" smtClean="0">
                <a:solidFill>
                  <a:srgbClr val="FF0000"/>
                </a:solidFill>
              </a:rPr>
              <a:t>(4)………………….. </a:t>
            </a:r>
            <a:r>
              <a:rPr lang="vi-VN" dirty="0" smtClean="0"/>
              <a:t>in </a:t>
            </a:r>
            <a:r>
              <a:rPr lang="vi-VN" dirty="0"/>
              <a:t>the middle of the house. It is the place for family gatherings and receiving guests.</a:t>
            </a:r>
          </a:p>
          <a:p>
            <a:pPr marL="0" indent="0">
              <a:buNone/>
            </a:pPr>
            <a:r>
              <a:rPr lang="en-US" dirty="0" smtClean="0"/>
              <a:t>	</a:t>
            </a:r>
            <a:r>
              <a:rPr lang="vi-VN" dirty="0" smtClean="0"/>
              <a:t>The </a:t>
            </a:r>
            <a:r>
              <a:rPr lang="vi-VN" dirty="0"/>
              <a:t>stilt houses of the Tay and Nung usually overlook a field. The stilt houses of the Thai, however, face mountains or a forest. The Bahnar and Ede have a communal house (called a Rong house) as the heart of their village. These communal houses are the largest and tallest ones in the village</a:t>
            </a:r>
            <a:r>
              <a:rPr lang="vi-VN" dirty="0" smtClean="0"/>
              <a:t>.</a:t>
            </a:r>
            <a:endParaRPr lang="en-US" dirty="0" smtClean="0"/>
          </a:p>
          <a:p>
            <a:pPr marL="0" indent="0">
              <a:buNone/>
            </a:pPr>
            <a:endParaRPr lang="en-US" dirty="0"/>
          </a:p>
        </p:txBody>
      </p:sp>
      <p:sp>
        <p:nvSpPr>
          <p:cNvPr id="17" name="TextBox 16"/>
          <p:cNvSpPr txBox="1"/>
          <p:nvPr/>
        </p:nvSpPr>
        <p:spPr>
          <a:xfrm>
            <a:off x="7277814" y="1473517"/>
            <a:ext cx="14194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48DA4"/>
                </a:solidFill>
                <a:effectLst/>
                <a:uLnTx/>
                <a:uFillTx/>
                <a:latin typeface="Calibri"/>
                <a:ea typeface="+mn-ea"/>
                <a:cs typeface="+mn-cs"/>
              </a:rPr>
              <a:t>staircase</a:t>
            </a:r>
          </a:p>
        </p:txBody>
      </p:sp>
    </p:spTree>
    <p:extLst>
      <p:ext uri="{BB962C8B-B14F-4D97-AF65-F5344CB8AC3E}">
        <p14:creationId xmlns:p14="http://schemas.microsoft.com/office/powerpoint/2010/main" val="4203264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3645 -0.01065 L 0.33472 0.18472 " pathEditMode="relative" rAng="0" ptsTypes="AA">
                                      <p:cBhvr>
                                        <p:cTn id="6" dur="2000" fill="hold"/>
                                        <p:tgtEl>
                                          <p:spTgt spid="25"/>
                                        </p:tgtEl>
                                        <p:attrNameLst>
                                          <p:attrName>ppt_x</p:attrName>
                                          <p:attrName>ppt_y</p:attrName>
                                        </p:attrNameLst>
                                      </p:cBhvr>
                                      <p:rCtr x="14913" y="976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4.44444E-6 L 0.18334 0.27291 " pathEditMode="relative" rAng="0" ptsTypes="AA">
                                      <p:cBhvr>
                                        <p:cTn id="10" dur="2000" fill="hold"/>
                                        <p:tgtEl>
                                          <p:spTgt spid="15"/>
                                        </p:tgtEl>
                                        <p:attrNameLst>
                                          <p:attrName>ppt_x</p:attrName>
                                          <p:attrName>ppt_y</p:attrName>
                                        </p:attrNameLst>
                                      </p:cBhvr>
                                      <p:rCtr x="9167" y="1363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3.7037E-6 L -0.02344 0.34606 " pathEditMode="relative" rAng="0" ptsTypes="AA">
                                      <p:cBhvr>
                                        <p:cTn id="14" dur="2000" fill="hold"/>
                                        <p:tgtEl>
                                          <p:spTgt spid="17"/>
                                        </p:tgtEl>
                                        <p:attrNameLst>
                                          <p:attrName>ppt_x</p:attrName>
                                          <p:attrName>ppt_y</p:attrName>
                                        </p:attrNameLst>
                                      </p:cBhvr>
                                      <p:rCtr x="-417" y="1458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6667 0.15879 L -0.06667 0.40879 " pathEditMode="relative" rAng="0" ptsTypes="AA">
                                      <p:cBhvr>
                                        <p:cTn id="18" dur="2000" fill="hold"/>
                                        <p:tgtEl>
                                          <p:spTgt spid="3"/>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2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Stilt </a:t>
            </a:r>
            <a:r>
              <a:rPr lang="en-US" b="1" dirty="0" smtClean="0">
                <a:solidFill>
                  <a:srgbClr val="C00000"/>
                </a:solidFill>
              </a:rPr>
              <a:t>houses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dirty="0" smtClean="0"/>
              <a:t>Stilt </a:t>
            </a:r>
            <a:r>
              <a:rPr lang="en-US" dirty="0"/>
              <a:t>houses are popular among different ethnic minority groups, from the Thai in the Northern Highlands to the Khmer in the Mekong Delta. The houses come in different sizes and styles, and show the traditional culture of their owners.</a:t>
            </a:r>
          </a:p>
          <a:p>
            <a:pPr marL="0" indent="0">
              <a:buNone/>
            </a:pPr>
            <a:r>
              <a:rPr lang="en-US" dirty="0" smtClean="0"/>
              <a:t>	Stilt </a:t>
            </a:r>
            <a:r>
              <a:rPr lang="en-US" dirty="0"/>
              <a:t>houses are made from natural materials like wood, bamboo, and leaves. They stand on strong posts, about two or three </a:t>
            </a:r>
            <a:r>
              <a:rPr lang="en-US" dirty="0" err="1"/>
              <a:t>metres</a:t>
            </a:r>
            <a:r>
              <a:rPr lang="en-US"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dirty="0" smtClean="0"/>
              <a:t>.</a:t>
            </a:r>
          </a:p>
          <a:p>
            <a:pPr marL="0" indent="0">
              <a:buNone/>
            </a:pPr>
            <a:r>
              <a:rPr lang="en-US" dirty="0" smtClean="0"/>
              <a:t>	The </a:t>
            </a:r>
            <a:r>
              <a:rPr lang="en-US" dirty="0"/>
              <a:t>stilt houses of the </a:t>
            </a:r>
            <a:r>
              <a:rPr lang="en-US" dirty="0" err="1"/>
              <a:t>Tay</a:t>
            </a:r>
            <a:r>
              <a:rPr lang="en-US" dirty="0"/>
              <a:t> and </a:t>
            </a:r>
            <a:r>
              <a:rPr lang="en-US" dirty="0" err="1"/>
              <a:t>Nung</a:t>
            </a:r>
            <a:r>
              <a:rPr lang="en-US" dirty="0"/>
              <a:t> usually overlook a field. The stilt houses of the Thai, however, face mountains or a forest. The </a:t>
            </a:r>
            <a:r>
              <a:rPr lang="en-US" dirty="0" err="1"/>
              <a:t>Bahnar</a:t>
            </a:r>
            <a:r>
              <a:rPr lang="en-US" dirty="0"/>
              <a:t> and Ede have a communal house (called a </a:t>
            </a:r>
            <a:r>
              <a:rPr lang="en-US" dirty="0" err="1"/>
              <a:t>Rong</a:t>
            </a:r>
            <a:r>
              <a:rPr lang="en-US" dirty="0"/>
              <a:t> house) as the heart of their village. These communal houses are the largest and tallest ones in the village.</a:t>
            </a:r>
          </a:p>
          <a:p>
            <a:endParaRPr lang="en-US" dirty="0"/>
          </a:p>
        </p:txBody>
      </p:sp>
    </p:spTree>
    <p:extLst>
      <p:ext uri="{BB962C8B-B14F-4D97-AF65-F5344CB8AC3E}">
        <p14:creationId xmlns:p14="http://schemas.microsoft.com/office/powerpoint/2010/main" val="369037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spTree>
    <p:extLst>
      <p:ext uri="{BB962C8B-B14F-4D97-AF65-F5344CB8AC3E}">
        <p14:creationId xmlns:p14="http://schemas.microsoft.com/office/powerpoint/2010/main" val="902527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91" y="3064389"/>
            <a:ext cx="439709" cy="439709"/>
          </a:xfrm>
          <a:prstGeom prst="rect">
            <a:avLst/>
          </a:prstGeom>
        </p:spPr>
      </p:pic>
    </p:spTree>
    <p:extLst>
      <p:ext uri="{BB962C8B-B14F-4D97-AF65-F5344CB8AC3E}">
        <p14:creationId xmlns:p14="http://schemas.microsoft.com/office/powerpoint/2010/main" val="281725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624" y="4809547"/>
            <a:ext cx="886939" cy="1015663"/>
          </a:xfrm>
          <a:prstGeom prst="rect">
            <a:avLst/>
          </a:prstGeom>
          <a:noFill/>
        </p:spPr>
        <p:txBody>
          <a:bodyPr wrap="square" rtlCol="0">
            <a:spAutoFit/>
          </a:bodyPr>
          <a:lstStyle/>
          <a:p>
            <a:pPr algn="ctr" defTabSz="685800"/>
            <a:r>
              <a:rPr lang="en-US" sz="3000" b="1" dirty="0">
                <a:solidFill>
                  <a:prstClr val="white"/>
                </a:solidFill>
                <a:latin typeface="Myriad Pro" pitchFamily="34" charset="0"/>
              </a:rPr>
              <a:t>Unit</a:t>
            </a:r>
          </a:p>
        </p:txBody>
      </p:sp>
      <p:sp>
        <p:nvSpPr>
          <p:cNvPr id="8" name="TextBox 7"/>
          <p:cNvSpPr txBox="1"/>
          <p:nvPr/>
        </p:nvSpPr>
        <p:spPr>
          <a:xfrm>
            <a:off x="3216790" y="4809547"/>
            <a:ext cx="3719204" cy="553998"/>
          </a:xfrm>
          <a:prstGeom prst="rect">
            <a:avLst/>
          </a:prstGeom>
          <a:noFill/>
        </p:spPr>
        <p:txBody>
          <a:bodyPr wrap="square" rtlCol="0">
            <a:spAutoFit/>
          </a:bodyPr>
          <a:lstStyle/>
          <a:p>
            <a:pPr defTabSz="685800"/>
            <a:r>
              <a:rPr lang="en-US" sz="3000" b="1">
                <a:solidFill>
                  <a:prstClr val="white"/>
                </a:solidFill>
                <a:latin typeface="Myriad Pro" pitchFamily="34" charset="0"/>
              </a:rPr>
              <a:t>HOBBIES</a:t>
            </a:r>
            <a:endParaRPr lang="en-US" sz="3000" b="1" dirty="0">
              <a:solidFill>
                <a:prstClr val="white"/>
              </a:solidFill>
              <a:latin typeface="Myriad Pro" pitchFamily="34" charset="0"/>
            </a:endParaRPr>
          </a:p>
        </p:txBody>
      </p:sp>
      <p:sp>
        <p:nvSpPr>
          <p:cNvPr id="15" name="TextBox 14"/>
          <p:cNvSpPr txBox="1"/>
          <p:nvPr/>
        </p:nvSpPr>
        <p:spPr>
          <a:xfrm>
            <a:off x="3127457" y="2175357"/>
            <a:ext cx="2936018" cy="369332"/>
          </a:xfrm>
          <a:prstGeom prst="rect">
            <a:avLst/>
          </a:prstGeom>
          <a:noFill/>
        </p:spPr>
        <p:txBody>
          <a:bodyPr wrap="square" rtlCol="0">
            <a:spAutoFit/>
          </a:bodyPr>
          <a:lstStyle/>
          <a:p>
            <a:pPr defTabSz="685800"/>
            <a:r>
              <a:rPr lang="en-US" b="1" dirty="0">
                <a:solidFill>
                  <a:prstClr val="white"/>
                </a:solidFill>
                <a:latin typeface="Calibri" panose="020F0502020204030204"/>
              </a:rPr>
              <a:t>LESSON 3: A CLOSER LOOK 2</a:t>
            </a:r>
          </a:p>
        </p:txBody>
      </p:sp>
      <p:sp>
        <p:nvSpPr>
          <p:cNvPr id="16" name="TextBox 15"/>
          <p:cNvSpPr txBox="1"/>
          <p:nvPr/>
        </p:nvSpPr>
        <p:spPr>
          <a:xfrm>
            <a:off x="585687" y="1035531"/>
            <a:ext cx="979537" cy="553998"/>
          </a:xfrm>
          <a:prstGeom prst="rect">
            <a:avLst/>
          </a:prstGeom>
          <a:noFill/>
        </p:spPr>
        <p:txBody>
          <a:bodyPr wrap="square" rtlCol="0">
            <a:spAutoFit/>
          </a:bodyPr>
          <a:lstStyle/>
          <a:p>
            <a:pPr algn="ctr" defTabSz="685800"/>
            <a:r>
              <a:rPr lang="en-US" sz="3000" b="1" dirty="0">
                <a:solidFill>
                  <a:prstClr val="white"/>
                </a:solidFill>
                <a:latin typeface="Myriad Pro" pitchFamily="34" charset="0"/>
              </a:rPr>
              <a:t>Unit</a:t>
            </a:r>
          </a:p>
        </p:txBody>
      </p:sp>
      <p:sp>
        <p:nvSpPr>
          <p:cNvPr id="17" name="TextBox 16"/>
          <p:cNvSpPr txBox="1"/>
          <p:nvPr/>
        </p:nvSpPr>
        <p:spPr>
          <a:xfrm>
            <a:off x="2495362" y="1029573"/>
            <a:ext cx="6571552" cy="553998"/>
          </a:xfrm>
          <a:prstGeom prst="rect">
            <a:avLst/>
          </a:prstGeom>
          <a:noFill/>
        </p:spPr>
        <p:txBody>
          <a:bodyPr wrap="square" rtlCol="0">
            <a:spAutoFit/>
          </a:bodyPr>
          <a:lstStyle/>
          <a:p>
            <a:pPr defTabSz="685800"/>
            <a:r>
              <a:rPr lang="en-US" sz="3000" b="1" dirty="0">
                <a:solidFill>
                  <a:prstClr val="white"/>
                </a:solidFill>
                <a:latin typeface="Myriad Pro" pitchFamily="34" charset="0"/>
              </a:rPr>
              <a:t>ETHNIC GROUPS OF VIET NAM</a:t>
            </a:r>
          </a:p>
        </p:txBody>
      </p:sp>
      <p:sp>
        <p:nvSpPr>
          <p:cNvPr id="9" name="AutoShape 2" descr="The Rules of Connectors in Bangla | BD English Schoo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grpSp>
        <p:nvGrpSpPr>
          <p:cNvPr id="22" name="Group 21"/>
          <p:cNvGrpSpPr/>
          <p:nvPr/>
        </p:nvGrpSpPr>
        <p:grpSpPr>
          <a:xfrm>
            <a:off x="-2260" y="851535"/>
            <a:ext cx="9144000" cy="812482"/>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sp>
        <p:nvSpPr>
          <p:cNvPr id="26" name="TextBox 25"/>
          <p:cNvSpPr txBox="1"/>
          <p:nvPr/>
        </p:nvSpPr>
        <p:spPr>
          <a:xfrm>
            <a:off x="2362688" y="923459"/>
            <a:ext cx="6653677" cy="553998"/>
          </a:xfrm>
          <a:prstGeom prst="rect">
            <a:avLst/>
          </a:prstGeom>
          <a:noFill/>
        </p:spPr>
        <p:txBody>
          <a:bodyPr wrap="square" rtlCol="0">
            <a:spAutoFit/>
          </a:bodyPr>
          <a:lstStyle/>
          <a:p>
            <a:pPr defTabSz="685800"/>
            <a:r>
              <a:rPr lang="en-US" sz="3000" b="1" dirty="0">
                <a:solidFill>
                  <a:prstClr val="white"/>
                </a:solidFill>
                <a:latin typeface="Myriad Pro" pitchFamily="34" charset="0"/>
              </a:rPr>
              <a:t>ETHNIC GROUPS OF VIET NAM</a:t>
            </a:r>
          </a:p>
        </p:txBody>
      </p:sp>
      <p:grpSp>
        <p:nvGrpSpPr>
          <p:cNvPr id="32" name="Group 31"/>
          <p:cNvGrpSpPr/>
          <p:nvPr/>
        </p:nvGrpSpPr>
        <p:grpSpPr>
          <a:xfrm>
            <a:off x="1649326" y="948403"/>
            <a:ext cx="534239" cy="531911"/>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grpSp>
      <p:sp>
        <p:nvSpPr>
          <p:cNvPr id="27" name="TextBox 26"/>
          <p:cNvSpPr txBox="1"/>
          <p:nvPr/>
        </p:nvSpPr>
        <p:spPr>
          <a:xfrm>
            <a:off x="1623708" y="929020"/>
            <a:ext cx="547796" cy="553998"/>
          </a:xfrm>
          <a:prstGeom prst="rect">
            <a:avLst/>
          </a:prstGeom>
          <a:noFill/>
        </p:spPr>
        <p:txBody>
          <a:bodyPr wrap="square" rtlCol="0">
            <a:spAutoFit/>
          </a:bodyPr>
          <a:lstStyle/>
          <a:p>
            <a:pPr algn="ctr" defTabSz="685800"/>
            <a:r>
              <a:rPr lang="en-US" sz="3000" b="1" dirty="0">
                <a:solidFill>
                  <a:prstClr val="white"/>
                </a:solidFill>
                <a:latin typeface="Myriad Pro" pitchFamily="34" charset="0"/>
              </a:rPr>
              <a:t>4</a:t>
            </a:r>
          </a:p>
        </p:txBody>
      </p:sp>
      <p:sp>
        <p:nvSpPr>
          <p:cNvPr id="35" name="TextBox 34"/>
          <p:cNvSpPr txBox="1"/>
          <p:nvPr/>
        </p:nvSpPr>
        <p:spPr>
          <a:xfrm>
            <a:off x="696329" y="956947"/>
            <a:ext cx="939260" cy="553998"/>
          </a:xfrm>
          <a:prstGeom prst="rect">
            <a:avLst/>
          </a:prstGeom>
          <a:noFill/>
        </p:spPr>
        <p:txBody>
          <a:bodyPr wrap="square" rtlCol="0">
            <a:spAutoFit/>
          </a:bodyPr>
          <a:lstStyle/>
          <a:p>
            <a:pPr algn="ctr" defTabSz="685800"/>
            <a:r>
              <a:rPr lang="en-US" sz="3000" b="1" dirty="0">
                <a:solidFill>
                  <a:prstClr val="white"/>
                </a:solidFill>
                <a:latin typeface="Myriad Pro" pitchFamily="34" charset="0"/>
              </a:rPr>
              <a:t>Unit</a:t>
            </a:r>
          </a:p>
        </p:txBody>
      </p:sp>
      <p:sp>
        <p:nvSpPr>
          <p:cNvPr id="36" name="Rounded Rectangle 35"/>
          <p:cNvSpPr/>
          <p:nvPr/>
        </p:nvSpPr>
        <p:spPr>
          <a:xfrm>
            <a:off x="3017127" y="2160193"/>
            <a:ext cx="3536073" cy="46923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b="1" dirty="0">
                <a:solidFill>
                  <a:prstClr val="white"/>
                </a:solidFill>
                <a:latin typeface="Calibri" panose="020F0502020204030204"/>
              </a:rPr>
              <a:t>    </a:t>
            </a:r>
            <a:r>
              <a:rPr lang="en-US" b="1" dirty="0" smtClean="0">
                <a:solidFill>
                  <a:prstClr val="white"/>
                </a:solidFill>
                <a:latin typeface="Calibri" panose="020F0502020204030204"/>
              </a:rPr>
              <a:t>PERIOD 31 - LESSON </a:t>
            </a:r>
            <a:r>
              <a:rPr lang="en-US" b="1" dirty="0">
                <a:solidFill>
                  <a:prstClr val="white"/>
                </a:solidFill>
                <a:latin typeface="Calibri" panose="020F0502020204030204"/>
              </a:rPr>
              <a:t>5: SKILLS 1</a:t>
            </a: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545382" y="2033896"/>
            <a:ext cx="723339" cy="6873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2688" y="2847561"/>
            <a:ext cx="4362007" cy="2905165"/>
          </a:xfrm>
          <a:prstGeom prst="rect">
            <a:avLst/>
          </a:prstGeom>
          <a:ln>
            <a:noFill/>
          </a:ln>
          <a:effectLst>
            <a:softEdge rad="112500"/>
          </a:effectLst>
        </p:spPr>
      </p:pic>
    </p:spTree>
    <p:extLst>
      <p:ext uri="{BB962C8B-B14F-4D97-AF65-F5344CB8AC3E}">
        <p14:creationId xmlns:p14="http://schemas.microsoft.com/office/powerpoint/2010/main" val="2871984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Stilt </a:t>
            </a:r>
            <a:r>
              <a:rPr lang="en-US" b="1" dirty="0" smtClean="0">
                <a:solidFill>
                  <a:srgbClr val="C00000"/>
                </a:solidFill>
              </a:rPr>
              <a:t>houses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u="sng" dirty="0" smtClean="0">
                <a:solidFill>
                  <a:schemeClr val="accent6">
                    <a:lumMod val="75000"/>
                  </a:schemeClr>
                </a:solidFill>
              </a:rPr>
              <a:t>Stilt </a:t>
            </a:r>
            <a:r>
              <a:rPr lang="en-US" u="sng" dirty="0">
                <a:solidFill>
                  <a:schemeClr val="accent6">
                    <a:lumMod val="75000"/>
                  </a:schemeClr>
                </a:solidFill>
              </a:rPr>
              <a:t>houses are popular among different ethnic minority groups, from the Thai in the Northern Highlands to the Khmer in the Mekong Delta. </a:t>
            </a:r>
            <a:r>
              <a:rPr lang="en-US" dirty="0"/>
              <a:t>The houses come in different sizes and styles, and show the traditional culture of their owners.</a:t>
            </a:r>
          </a:p>
          <a:p>
            <a:pPr marL="0" indent="0">
              <a:buNone/>
            </a:pPr>
            <a:r>
              <a:rPr lang="en-US" dirty="0" smtClean="0"/>
              <a:t>	Stilt </a:t>
            </a:r>
            <a:r>
              <a:rPr lang="en-US" dirty="0"/>
              <a:t>houses are made from natural materials like wood, bamboo, and leaves. They stand on strong posts, about two or three </a:t>
            </a:r>
            <a:r>
              <a:rPr lang="en-US" dirty="0" err="1"/>
              <a:t>metres</a:t>
            </a:r>
            <a:r>
              <a:rPr lang="en-US"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dirty="0" smtClean="0"/>
              <a:t>.</a:t>
            </a:r>
          </a:p>
          <a:p>
            <a:pPr marL="0" indent="0">
              <a:buNone/>
            </a:pPr>
            <a:r>
              <a:rPr lang="en-US" dirty="0" smtClean="0"/>
              <a:t>	The </a:t>
            </a:r>
            <a:r>
              <a:rPr lang="en-US" dirty="0"/>
              <a:t>stilt houses of the </a:t>
            </a:r>
            <a:r>
              <a:rPr lang="en-US" dirty="0" err="1"/>
              <a:t>Tay</a:t>
            </a:r>
            <a:r>
              <a:rPr lang="en-US" dirty="0"/>
              <a:t> and </a:t>
            </a:r>
            <a:r>
              <a:rPr lang="en-US" dirty="0" err="1"/>
              <a:t>Nung</a:t>
            </a:r>
            <a:r>
              <a:rPr lang="en-US" dirty="0"/>
              <a:t> usually overlook a field. The stilt houses of the Thai, however, face mountains or a forest. The </a:t>
            </a:r>
            <a:r>
              <a:rPr lang="en-US" dirty="0" err="1"/>
              <a:t>Bahnar</a:t>
            </a:r>
            <a:r>
              <a:rPr lang="en-US" dirty="0"/>
              <a:t> and Ede have a communal house (called a </a:t>
            </a:r>
            <a:r>
              <a:rPr lang="en-US" dirty="0" err="1"/>
              <a:t>Rong</a:t>
            </a:r>
            <a:r>
              <a:rPr lang="en-US" dirty="0"/>
              <a:t> house) as the heart of their village. These communal houses are the largest and tallest ones in the village.</a:t>
            </a:r>
          </a:p>
          <a:p>
            <a:endParaRPr lang="en-US" dirty="0"/>
          </a:p>
        </p:txBody>
      </p:sp>
    </p:spTree>
    <p:extLst>
      <p:ext uri="{BB962C8B-B14F-4D97-AF65-F5344CB8AC3E}">
        <p14:creationId xmlns:p14="http://schemas.microsoft.com/office/powerpoint/2010/main" val="780562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91" y="3064389"/>
            <a:ext cx="439709" cy="43970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237" y="3691234"/>
            <a:ext cx="439709" cy="439709"/>
          </a:xfrm>
          <a:prstGeom prst="rect">
            <a:avLst/>
          </a:prstGeom>
        </p:spPr>
      </p:pic>
    </p:spTree>
    <p:extLst>
      <p:ext uri="{BB962C8B-B14F-4D97-AF65-F5344CB8AC3E}">
        <p14:creationId xmlns:p14="http://schemas.microsoft.com/office/powerpoint/2010/main" val="3609875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Stilt </a:t>
            </a:r>
            <a:r>
              <a:rPr lang="en-US" b="1" dirty="0" smtClean="0">
                <a:solidFill>
                  <a:srgbClr val="C00000"/>
                </a:solidFill>
              </a:rPr>
              <a:t>houses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dirty="0" smtClean="0"/>
              <a:t>Stilt </a:t>
            </a:r>
            <a:r>
              <a:rPr lang="en-US" dirty="0"/>
              <a:t>houses are popular among different ethnic minority groups, from the Thai in the Northern Highlands to the Khmer in the Mekong Delta. </a:t>
            </a:r>
            <a:r>
              <a:rPr lang="en-US" u="sng" dirty="0">
                <a:solidFill>
                  <a:schemeClr val="accent6">
                    <a:lumMod val="75000"/>
                  </a:schemeClr>
                </a:solidFill>
              </a:rPr>
              <a:t>The houses come in different sizes and styles, and show the traditional culture of their owners.</a:t>
            </a:r>
          </a:p>
          <a:p>
            <a:pPr marL="0" indent="0">
              <a:buNone/>
            </a:pPr>
            <a:r>
              <a:rPr lang="en-US" dirty="0" smtClean="0"/>
              <a:t>	Stilt </a:t>
            </a:r>
            <a:r>
              <a:rPr lang="en-US" dirty="0"/>
              <a:t>houses are made from natural materials like wood, bamboo, and leaves. They stand on strong posts, about two or three </a:t>
            </a:r>
            <a:r>
              <a:rPr lang="en-US" dirty="0" err="1"/>
              <a:t>metres</a:t>
            </a:r>
            <a:r>
              <a:rPr lang="en-US"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dirty="0" smtClean="0"/>
              <a:t>.</a:t>
            </a:r>
          </a:p>
          <a:p>
            <a:pPr marL="0" indent="0">
              <a:buNone/>
            </a:pPr>
            <a:r>
              <a:rPr lang="en-US" dirty="0" smtClean="0"/>
              <a:t>	The </a:t>
            </a:r>
            <a:r>
              <a:rPr lang="en-US" dirty="0"/>
              <a:t>stilt houses of the </a:t>
            </a:r>
            <a:r>
              <a:rPr lang="en-US" dirty="0" err="1"/>
              <a:t>Tay</a:t>
            </a:r>
            <a:r>
              <a:rPr lang="en-US" dirty="0"/>
              <a:t> and </a:t>
            </a:r>
            <a:r>
              <a:rPr lang="en-US" dirty="0" err="1"/>
              <a:t>Nung</a:t>
            </a:r>
            <a:r>
              <a:rPr lang="en-US" dirty="0"/>
              <a:t> usually overlook a field. The stilt houses of the Thai, however, face mountains or a forest. The </a:t>
            </a:r>
            <a:r>
              <a:rPr lang="en-US" dirty="0" err="1"/>
              <a:t>Bahnar</a:t>
            </a:r>
            <a:r>
              <a:rPr lang="en-US" dirty="0"/>
              <a:t> and Ede have a communal house (called a </a:t>
            </a:r>
            <a:r>
              <a:rPr lang="en-US" dirty="0" err="1"/>
              <a:t>Rong</a:t>
            </a:r>
            <a:r>
              <a:rPr lang="en-US" dirty="0"/>
              <a:t> house) as the heart of their village. These communal houses are the largest and tallest ones in the village.</a:t>
            </a:r>
          </a:p>
          <a:p>
            <a:endParaRPr lang="en-US" dirty="0"/>
          </a:p>
        </p:txBody>
      </p:sp>
    </p:spTree>
    <p:extLst>
      <p:ext uri="{BB962C8B-B14F-4D97-AF65-F5344CB8AC3E}">
        <p14:creationId xmlns:p14="http://schemas.microsoft.com/office/powerpoint/2010/main" val="3696277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91" y="3064389"/>
            <a:ext cx="439709" cy="43970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237" y="3691234"/>
            <a:ext cx="439709" cy="43970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49" y="4412065"/>
            <a:ext cx="439709" cy="439709"/>
          </a:xfrm>
          <a:prstGeom prst="rect">
            <a:avLst/>
          </a:prstGeom>
        </p:spPr>
      </p:pic>
    </p:spTree>
    <p:extLst>
      <p:ext uri="{BB962C8B-B14F-4D97-AF65-F5344CB8AC3E}">
        <p14:creationId xmlns:p14="http://schemas.microsoft.com/office/powerpoint/2010/main" val="418880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Stilt </a:t>
            </a:r>
            <a:r>
              <a:rPr lang="en-US" b="1" dirty="0" smtClean="0">
                <a:solidFill>
                  <a:srgbClr val="C00000"/>
                </a:solidFill>
              </a:rPr>
              <a:t>houses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dirty="0" smtClean="0"/>
              <a:t>Stilt </a:t>
            </a:r>
            <a:r>
              <a:rPr lang="en-US" dirty="0"/>
              <a:t>houses are popular among different ethnic minority groups, from the Thai in the Northern Highlands to the Khmer in the Mekong Delta. The houses come in different sizes and styles, and show the traditional culture of their owners.</a:t>
            </a:r>
          </a:p>
          <a:p>
            <a:pPr marL="0" indent="0">
              <a:buNone/>
            </a:pPr>
            <a:r>
              <a:rPr lang="en-US" dirty="0" smtClean="0"/>
              <a:t>	Stilt </a:t>
            </a:r>
            <a:r>
              <a:rPr lang="en-US" dirty="0"/>
              <a:t>houses are made from natural materials like wood, bamboo, and leaves. They stand on strong posts, about two or three </a:t>
            </a:r>
            <a:r>
              <a:rPr lang="en-US" dirty="0" err="1"/>
              <a:t>metres</a:t>
            </a:r>
            <a:r>
              <a:rPr lang="en-US" dirty="0"/>
              <a:t> above the ground. This allows them to keep people safe from wild animals. People climb a seven- or nine-step staircase to enter the house. The most important place in the house is the kitchen. </a:t>
            </a:r>
            <a:r>
              <a:rPr lang="en-US" u="sng" dirty="0">
                <a:solidFill>
                  <a:schemeClr val="accent6">
                    <a:lumMod val="75000"/>
                  </a:schemeClr>
                </a:solidFill>
              </a:rPr>
              <a:t>It has an open fire in the middle of the house. It is the place for family gatherings and receiving guests</a:t>
            </a:r>
            <a:r>
              <a:rPr lang="en-US" u="sng" dirty="0" smtClean="0">
                <a:solidFill>
                  <a:schemeClr val="accent6">
                    <a:lumMod val="75000"/>
                  </a:schemeClr>
                </a:solidFill>
              </a:rPr>
              <a:t>.</a:t>
            </a:r>
          </a:p>
          <a:p>
            <a:pPr marL="0" indent="0">
              <a:buNone/>
            </a:pPr>
            <a:r>
              <a:rPr lang="en-US" dirty="0" smtClean="0"/>
              <a:t>	The </a:t>
            </a:r>
            <a:r>
              <a:rPr lang="en-US" dirty="0"/>
              <a:t>stilt houses of the </a:t>
            </a:r>
            <a:r>
              <a:rPr lang="en-US" dirty="0" err="1"/>
              <a:t>Tay</a:t>
            </a:r>
            <a:r>
              <a:rPr lang="en-US" dirty="0"/>
              <a:t> and </a:t>
            </a:r>
            <a:r>
              <a:rPr lang="en-US" dirty="0" err="1"/>
              <a:t>Nung</a:t>
            </a:r>
            <a:r>
              <a:rPr lang="en-US" dirty="0"/>
              <a:t> usually overlook a field. The stilt houses of the Thai, however, face mountains or a forest. The </a:t>
            </a:r>
            <a:r>
              <a:rPr lang="en-US" dirty="0" err="1"/>
              <a:t>Bahnar</a:t>
            </a:r>
            <a:r>
              <a:rPr lang="en-US" dirty="0"/>
              <a:t> and Ede have a communal house (called a </a:t>
            </a:r>
            <a:r>
              <a:rPr lang="en-US" dirty="0" err="1"/>
              <a:t>Rong</a:t>
            </a:r>
            <a:r>
              <a:rPr lang="en-US" dirty="0"/>
              <a:t> house) as the heart of their village. These communal houses are the largest and tallest ones in the village.</a:t>
            </a:r>
          </a:p>
          <a:p>
            <a:endParaRPr lang="en-US" dirty="0"/>
          </a:p>
        </p:txBody>
      </p:sp>
    </p:spTree>
    <p:extLst>
      <p:ext uri="{BB962C8B-B14F-4D97-AF65-F5344CB8AC3E}">
        <p14:creationId xmlns:p14="http://schemas.microsoft.com/office/powerpoint/2010/main" val="2398892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91" y="3064389"/>
            <a:ext cx="439709" cy="43970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237" y="3691234"/>
            <a:ext cx="439709" cy="43970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49" y="4412065"/>
            <a:ext cx="439709" cy="43970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49" y="5098594"/>
            <a:ext cx="439709" cy="439709"/>
          </a:xfrm>
          <a:prstGeom prst="rect">
            <a:avLst/>
          </a:prstGeom>
        </p:spPr>
      </p:pic>
    </p:spTree>
    <p:extLst>
      <p:ext uri="{BB962C8B-B14F-4D97-AF65-F5344CB8AC3E}">
        <p14:creationId xmlns:p14="http://schemas.microsoft.com/office/powerpoint/2010/main" val="2515867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rPr>
              <a:t>Stilt </a:t>
            </a:r>
            <a:r>
              <a:rPr lang="en-US" b="1" dirty="0" smtClean="0">
                <a:solidFill>
                  <a:srgbClr val="C00000"/>
                </a:solidFill>
              </a:rPr>
              <a:t>houses</a:t>
            </a:r>
            <a:endParaRPr lang="en-US" dirty="0">
              <a:solidFill>
                <a:srgbClr val="C00000"/>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US" b="1" dirty="0" smtClean="0"/>
              <a:t>	</a:t>
            </a:r>
            <a:r>
              <a:rPr lang="en-US" dirty="0" smtClean="0"/>
              <a:t>Stilt </a:t>
            </a:r>
            <a:r>
              <a:rPr lang="en-US" dirty="0"/>
              <a:t>houses are popular among different ethnic minority groups, from the Thai in the Northern Highlands to the Khmer in the Mekong Delta. The houses come in different sizes and styles, and show the traditional culture of their owners.</a:t>
            </a:r>
          </a:p>
          <a:p>
            <a:pPr marL="0" indent="0">
              <a:buNone/>
            </a:pPr>
            <a:r>
              <a:rPr lang="en-US" dirty="0" smtClean="0"/>
              <a:t>	Stilt </a:t>
            </a:r>
            <a:r>
              <a:rPr lang="en-US" dirty="0"/>
              <a:t>houses are made from natural materials like wood, bamboo, and leaves. They stand on strong posts, about two or three </a:t>
            </a:r>
            <a:r>
              <a:rPr lang="en-US" dirty="0" err="1"/>
              <a:t>metres</a:t>
            </a:r>
            <a:r>
              <a:rPr lang="en-US" dirty="0"/>
              <a:t> above the ground. This allows them to keep people safe from wild animals. People climb a seven- or nine-step staircase to enter the house. The most important place in the house is the kitchen. It has an open fire in the middle of the house. It is the place for family gatherings and receiving guests</a:t>
            </a:r>
            <a:r>
              <a:rPr lang="en-US" dirty="0" smtClean="0"/>
              <a:t>.</a:t>
            </a:r>
          </a:p>
          <a:p>
            <a:pPr marL="0" indent="0">
              <a:buNone/>
            </a:pPr>
            <a:r>
              <a:rPr lang="en-US" dirty="0" smtClean="0"/>
              <a:t>	The </a:t>
            </a:r>
            <a:r>
              <a:rPr lang="en-US" dirty="0"/>
              <a:t>stilt houses of the </a:t>
            </a:r>
            <a:r>
              <a:rPr lang="en-US" dirty="0" err="1"/>
              <a:t>Tay</a:t>
            </a:r>
            <a:r>
              <a:rPr lang="en-US" dirty="0"/>
              <a:t> and </a:t>
            </a:r>
            <a:r>
              <a:rPr lang="en-US" dirty="0" err="1"/>
              <a:t>Nung</a:t>
            </a:r>
            <a:r>
              <a:rPr lang="en-US" dirty="0"/>
              <a:t> usually overlook a field. The stilt houses of the Thai, however, face mountains or a forest. </a:t>
            </a:r>
            <a:r>
              <a:rPr lang="en-US" u="sng" dirty="0">
                <a:solidFill>
                  <a:schemeClr val="accent6">
                    <a:lumMod val="75000"/>
                  </a:schemeClr>
                </a:solidFill>
              </a:rPr>
              <a:t>The </a:t>
            </a:r>
            <a:r>
              <a:rPr lang="en-US" u="sng" dirty="0" err="1">
                <a:solidFill>
                  <a:schemeClr val="accent6">
                    <a:lumMod val="75000"/>
                  </a:schemeClr>
                </a:solidFill>
              </a:rPr>
              <a:t>Bahnar</a:t>
            </a:r>
            <a:r>
              <a:rPr lang="en-US" u="sng" dirty="0">
                <a:solidFill>
                  <a:schemeClr val="accent6">
                    <a:lumMod val="75000"/>
                  </a:schemeClr>
                </a:solidFill>
              </a:rPr>
              <a:t> and Ede have a communal house (called a </a:t>
            </a:r>
            <a:r>
              <a:rPr lang="en-US" u="sng" dirty="0" err="1">
                <a:solidFill>
                  <a:schemeClr val="accent6">
                    <a:lumMod val="75000"/>
                  </a:schemeClr>
                </a:solidFill>
              </a:rPr>
              <a:t>Rong</a:t>
            </a:r>
            <a:r>
              <a:rPr lang="en-US" u="sng" dirty="0">
                <a:solidFill>
                  <a:schemeClr val="accent6">
                    <a:lumMod val="75000"/>
                  </a:schemeClr>
                </a:solidFill>
              </a:rPr>
              <a:t> house) as the heart of their village. </a:t>
            </a:r>
            <a:r>
              <a:rPr lang="en-US" dirty="0"/>
              <a:t>These communal houses are the largest and tallest ones in the village.</a:t>
            </a:r>
          </a:p>
          <a:p>
            <a:endParaRPr lang="en-US" dirty="0"/>
          </a:p>
        </p:txBody>
      </p:sp>
    </p:spTree>
    <p:extLst>
      <p:ext uri="{BB962C8B-B14F-4D97-AF65-F5344CB8AC3E}">
        <p14:creationId xmlns:p14="http://schemas.microsoft.com/office/powerpoint/2010/main" val="1545202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and tick T (True) or F (False)</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45403"/>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graphicFrame>
        <p:nvGraphicFramePr>
          <p:cNvPr id="16" name="Table 15">
            <a:extLst>
              <a:ext uri="{FF2B5EF4-FFF2-40B4-BE49-F238E27FC236}">
                <a16:creationId xmlns:a16="http://schemas.microsoft.com/office/drawing/2014/main" id="{31776736-DBB2-462A-9442-0C33608CFE13}"/>
              </a:ext>
            </a:extLst>
          </p:cNvPr>
          <p:cNvGraphicFramePr>
            <a:graphicFrameLocks noGrp="1"/>
          </p:cNvGraphicFramePr>
          <p:nvPr>
            <p:extLst/>
          </p:nvPr>
        </p:nvGraphicFramePr>
        <p:xfrm>
          <a:off x="287080" y="2465167"/>
          <a:ext cx="8516679" cy="3264386"/>
        </p:xfrm>
        <a:graphic>
          <a:graphicData uri="http://schemas.openxmlformats.org/drawingml/2006/table">
            <a:tbl>
              <a:tblPr firstRow="1" firstCol="1" bandRow="1"/>
              <a:tblGrid>
                <a:gridCol w="6562871">
                  <a:extLst>
                    <a:ext uri="{9D8B030D-6E8A-4147-A177-3AD203B41FA5}">
                      <a16:colId xmlns:a16="http://schemas.microsoft.com/office/drawing/2014/main" val="4268853786"/>
                    </a:ext>
                  </a:extLst>
                </a:gridCol>
                <a:gridCol w="970796">
                  <a:extLst>
                    <a:ext uri="{9D8B030D-6E8A-4147-A177-3AD203B41FA5}">
                      <a16:colId xmlns:a16="http://schemas.microsoft.com/office/drawing/2014/main" val="2112622886"/>
                    </a:ext>
                  </a:extLst>
                </a:gridCol>
                <a:gridCol w="983012">
                  <a:extLst>
                    <a:ext uri="{9D8B030D-6E8A-4147-A177-3AD203B41FA5}">
                      <a16:colId xmlns:a16="http://schemas.microsoft.com/office/drawing/2014/main" val="3124485229"/>
                    </a:ext>
                  </a:extLst>
                </a:gridCol>
              </a:tblGrid>
              <a:tr h="568377">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Statements</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True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r>
                        <a:rPr lang="en-US" sz="2100" b="1" dirty="0">
                          <a:solidFill>
                            <a:srgbClr val="FFFF00"/>
                          </a:solidFill>
                          <a:effectLst/>
                          <a:latin typeface="+mn-lt"/>
                          <a:ea typeface="Times New Roman" panose="02020603050405020304" pitchFamily="18" charset="0"/>
                          <a:cs typeface="Calibri" panose="020F0502020204030204" pitchFamily="34" charset="0"/>
                        </a:rPr>
                        <a:t>False</a:t>
                      </a:r>
                      <a:endParaRPr lang="en-US" sz="2100" dirty="0">
                        <a:solidFill>
                          <a:srgbClr val="FFFF00"/>
                        </a:solidFill>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061448112"/>
                  </a:ext>
                </a:extLst>
              </a:tr>
              <a:tr h="568377">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1</a:t>
                      </a:r>
                      <a:r>
                        <a:rPr lang="en-US" sz="2100" dirty="0">
                          <a:effectLst/>
                          <a:latin typeface="+mn-lt"/>
                          <a:ea typeface="Times New Roman" panose="02020603050405020304" pitchFamily="18" charset="0"/>
                          <a:cs typeface="Calibri" panose="020F0502020204030204" pitchFamily="34" charset="0"/>
                        </a:rPr>
                        <a:t>. </a:t>
                      </a:r>
                      <a:r>
                        <a:rPr lang="en-US" sz="2100" dirty="0"/>
                        <a:t>Only a few minority groups live in stilt houses.</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240679"/>
                  </a:ext>
                </a:extLst>
              </a:tr>
              <a:tr h="640080">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2</a:t>
                      </a:r>
                      <a:r>
                        <a:rPr lang="en-US" sz="2100" dirty="0">
                          <a:effectLst/>
                          <a:latin typeface="+mn-lt"/>
                          <a:ea typeface="Times New Roman" panose="02020603050405020304" pitchFamily="18" charset="0"/>
                          <a:cs typeface="Calibri" panose="020F0502020204030204" pitchFamily="34" charset="0"/>
                        </a:rPr>
                        <a:t>. </a:t>
                      </a:r>
                      <a:r>
                        <a:rPr lang="en-US" sz="2100" dirty="0"/>
                        <a:t>All stilt houses look alike.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p>
                      <a:pPr algn="ct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a:effectLst/>
                          <a:latin typeface="+mn-lt"/>
                          <a:ea typeface="Times New Roman" panose="02020603050405020304" pitchFamily="18" charset="0"/>
                          <a:cs typeface="Calibri" panose="020F0502020204030204" pitchFamily="34" charset="0"/>
                        </a:rPr>
                        <a:t> </a:t>
                      </a:r>
                      <a:endParaRPr lang="en-US" sz="210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9896732"/>
                  </a:ext>
                </a:extLst>
              </a:tr>
              <a:tr h="743776">
                <a:tc>
                  <a:txBody>
                    <a:bodyPr/>
                    <a:lstStyle/>
                    <a:p>
                      <a:pPr algn="l"/>
                      <a:r>
                        <a:rPr lang="en-US" sz="2100" b="1" dirty="0">
                          <a:solidFill>
                            <a:srgbClr val="FF0000"/>
                          </a:solidFill>
                          <a:effectLst/>
                          <a:latin typeface="+mn-lt"/>
                          <a:ea typeface="Times New Roman" panose="02020603050405020304" pitchFamily="18" charset="0"/>
                          <a:cs typeface="Calibri" panose="020F0502020204030204" pitchFamily="34" charset="0"/>
                        </a:rPr>
                        <a:t>3</a:t>
                      </a:r>
                      <a:r>
                        <a:rPr lang="en-US" sz="2100" dirty="0">
                          <a:effectLst/>
                          <a:latin typeface="+mn-lt"/>
                          <a:ea typeface="Times New Roman" panose="02020603050405020304" pitchFamily="18" charset="0"/>
                          <a:cs typeface="Calibri" panose="020F0502020204030204" pitchFamily="34" charset="0"/>
                        </a:rPr>
                        <a:t>. </a:t>
                      </a:r>
                      <a:r>
                        <a:rPr lang="en-US" sz="2100" dirty="0"/>
                        <a:t>Family gatherings take place by the open fire in the middle of the house.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107874"/>
                  </a:ext>
                </a:extLst>
              </a:tr>
              <a:tr h="743776">
                <a:tc>
                  <a:txBody>
                    <a:bodyPr/>
                    <a:lstStyle/>
                    <a:p>
                      <a:r>
                        <a:rPr lang="en-US" sz="2100" b="1" dirty="0">
                          <a:solidFill>
                            <a:srgbClr val="FF0000"/>
                          </a:solidFill>
                          <a:effectLst/>
                          <a:latin typeface="+mn-lt"/>
                          <a:ea typeface="Times New Roman" panose="02020603050405020304" pitchFamily="18" charset="0"/>
                          <a:cs typeface="Calibri" panose="020F0502020204030204" pitchFamily="34" charset="0"/>
                        </a:rPr>
                        <a:t>4</a:t>
                      </a:r>
                      <a:r>
                        <a:rPr lang="en-US" sz="2100" dirty="0">
                          <a:effectLst/>
                          <a:latin typeface="+mn-lt"/>
                          <a:ea typeface="Times New Roman" panose="02020603050405020304" pitchFamily="18" charset="0"/>
                          <a:cs typeface="Calibri" panose="020F0502020204030204" pitchFamily="34" charset="0"/>
                        </a:rPr>
                        <a:t>. </a:t>
                      </a:r>
                      <a:r>
                        <a:rPr lang="en-US" sz="2100" dirty="0"/>
                        <a:t>The </a:t>
                      </a:r>
                      <a:r>
                        <a:rPr lang="en-US" sz="2100" i="1" dirty="0" err="1"/>
                        <a:t>Rong</a:t>
                      </a:r>
                      <a:r>
                        <a:rPr lang="en-US" sz="2100" dirty="0"/>
                        <a:t> house serves as the </a:t>
                      </a:r>
                      <a:r>
                        <a:rPr lang="en-US" sz="2100" dirty="0" err="1"/>
                        <a:t>centre</a:t>
                      </a:r>
                      <a:r>
                        <a:rPr lang="en-US" sz="2100" dirty="0"/>
                        <a:t> of an Ede village</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100" b="1" dirty="0">
                          <a:effectLst/>
                          <a:latin typeface="+mn-lt"/>
                          <a:ea typeface="Times New Roman" panose="02020603050405020304" pitchFamily="18" charset="0"/>
                          <a:cs typeface="Calibri" panose="020F0502020204030204" pitchFamily="34" charset="0"/>
                        </a:rPr>
                        <a:t> </a:t>
                      </a:r>
                      <a:endParaRPr lang="en-US" sz="2100" dirty="0">
                        <a:effectLst/>
                        <a:latin typeface="+mn-lt"/>
                        <a:ea typeface="Times New Roman" panose="02020603050405020304" pitchFamily="18"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85746"/>
                  </a:ext>
                </a:extLst>
              </a:tr>
            </a:tbl>
          </a:graphicData>
        </a:graphic>
      </p:graphicFrame>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91" y="3064389"/>
            <a:ext cx="439709" cy="439709"/>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8237" y="3691234"/>
            <a:ext cx="439709" cy="439709"/>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49" y="4412065"/>
            <a:ext cx="439709" cy="439709"/>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7649" y="5098594"/>
            <a:ext cx="439709" cy="439709"/>
          </a:xfrm>
          <a:prstGeom prst="rect">
            <a:avLst/>
          </a:prstGeom>
        </p:spPr>
      </p:pic>
    </p:spTree>
    <p:extLst>
      <p:ext uri="{BB962C8B-B14F-4D97-AF65-F5344CB8AC3E}">
        <p14:creationId xmlns:p14="http://schemas.microsoft.com/office/powerpoint/2010/main" val="4041316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825933"/>
            <a:ext cx="7205224" cy="415498"/>
          </a:xfrm>
          <a:prstGeom prst="rect">
            <a:avLst/>
          </a:prstGeom>
          <a:noFill/>
          <a:effectLst/>
        </p:spPr>
        <p:txBody>
          <a:bodyPr wrap="square" rtlCol="0">
            <a:spAutoFit/>
          </a:bodyPr>
          <a:lstStyle/>
          <a:p>
            <a:r>
              <a:rPr lang="en-US" sz="2100" b="1" dirty="0"/>
              <a:t>Read the passage again and fill in each blank with one word.</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READING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69327"/>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3</a:t>
            </a:r>
          </a:p>
        </p:txBody>
      </p:sp>
      <p:sp>
        <p:nvSpPr>
          <p:cNvPr id="2" name="TextBox 1"/>
          <p:cNvSpPr txBox="1"/>
          <p:nvPr/>
        </p:nvSpPr>
        <p:spPr>
          <a:xfrm>
            <a:off x="261350" y="2595674"/>
            <a:ext cx="8398869" cy="461665"/>
          </a:xfrm>
          <a:prstGeom prst="rect">
            <a:avLst/>
          </a:prstGeom>
          <a:noFill/>
        </p:spPr>
        <p:txBody>
          <a:bodyPr wrap="square" rtlCol="0">
            <a:spAutoFit/>
          </a:bodyPr>
          <a:lstStyle/>
          <a:p>
            <a:r>
              <a:rPr lang="en-US" sz="2400" b="1" dirty="0">
                <a:solidFill>
                  <a:srgbClr val="FF0000"/>
                </a:solidFill>
              </a:rPr>
              <a:t>1</a:t>
            </a:r>
            <a:r>
              <a:rPr lang="en-US" sz="2400" dirty="0"/>
              <a:t>. A stilt house shows the _________ culture of the owner.</a:t>
            </a:r>
          </a:p>
        </p:txBody>
      </p:sp>
      <p:sp>
        <p:nvSpPr>
          <p:cNvPr id="17" name="TextBox 16"/>
          <p:cNvSpPr txBox="1"/>
          <p:nvPr/>
        </p:nvSpPr>
        <p:spPr>
          <a:xfrm>
            <a:off x="285559" y="3248825"/>
            <a:ext cx="8398869" cy="461665"/>
          </a:xfrm>
          <a:prstGeom prst="rect">
            <a:avLst/>
          </a:prstGeom>
          <a:noFill/>
        </p:spPr>
        <p:txBody>
          <a:bodyPr wrap="square" rtlCol="0">
            <a:spAutoFit/>
          </a:bodyPr>
          <a:lstStyle/>
          <a:p>
            <a:r>
              <a:rPr lang="en-US" sz="2400" b="1" dirty="0">
                <a:solidFill>
                  <a:srgbClr val="FF0000"/>
                </a:solidFill>
              </a:rPr>
              <a:t>2</a:t>
            </a:r>
            <a:r>
              <a:rPr lang="en-US" sz="2400" dirty="0"/>
              <a:t>. The </a:t>
            </a:r>
            <a:r>
              <a:rPr lang="en-US" sz="2400" dirty="0" err="1"/>
              <a:t>Tay’s</a:t>
            </a:r>
            <a:r>
              <a:rPr lang="en-US" sz="2400" dirty="0"/>
              <a:t> and </a:t>
            </a:r>
            <a:r>
              <a:rPr lang="en-US" sz="2400" dirty="0" err="1"/>
              <a:t>Nung’s</a:t>
            </a:r>
            <a:r>
              <a:rPr lang="en-US" sz="2400" dirty="0"/>
              <a:t> stilt houses overlook a _________.</a:t>
            </a:r>
          </a:p>
        </p:txBody>
      </p:sp>
      <p:sp>
        <p:nvSpPr>
          <p:cNvPr id="20" name="TextBox 19"/>
          <p:cNvSpPr txBox="1"/>
          <p:nvPr/>
        </p:nvSpPr>
        <p:spPr>
          <a:xfrm>
            <a:off x="285559" y="3861395"/>
            <a:ext cx="8398869" cy="461665"/>
          </a:xfrm>
          <a:prstGeom prst="rect">
            <a:avLst/>
          </a:prstGeom>
          <a:noFill/>
        </p:spPr>
        <p:txBody>
          <a:bodyPr wrap="square" rtlCol="0">
            <a:spAutoFit/>
          </a:bodyPr>
          <a:lstStyle/>
          <a:p>
            <a:r>
              <a:rPr lang="en-US" sz="2400" b="1" dirty="0">
                <a:solidFill>
                  <a:srgbClr val="FF0000"/>
                </a:solidFill>
              </a:rPr>
              <a:t>3</a:t>
            </a:r>
            <a:r>
              <a:rPr lang="en-US" sz="2400" dirty="0"/>
              <a:t>. The Thai’s stilt houses overlook a _________ or __________.</a:t>
            </a:r>
          </a:p>
        </p:txBody>
      </p:sp>
      <p:sp>
        <p:nvSpPr>
          <p:cNvPr id="21" name="TextBox 20"/>
          <p:cNvSpPr txBox="1"/>
          <p:nvPr/>
        </p:nvSpPr>
        <p:spPr>
          <a:xfrm>
            <a:off x="285559" y="4529412"/>
            <a:ext cx="8398869" cy="830997"/>
          </a:xfrm>
          <a:prstGeom prst="rect">
            <a:avLst/>
          </a:prstGeom>
          <a:noFill/>
        </p:spPr>
        <p:txBody>
          <a:bodyPr wrap="square" rtlCol="0">
            <a:spAutoFit/>
          </a:bodyPr>
          <a:lstStyle/>
          <a:p>
            <a:r>
              <a:rPr lang="en-US" sz="2400" b="1" dirty="0">
                <a:solidFill>
                  <a:srgbClr val="FF0000"/>
                </a:solidFill>
              </a:rPr>
              <a:t>4</a:t>
            </a:r>
            <a:r>
              <a:rPr lang="en-US" sz="2400" dirty="0"/>
              <a:t>. The largest and tallest house in an Ede village is the _________ house.</a:t>
            </a:r>
          </a:p>
        </p:txBody>
      </p:sp>
      <p:sp>
        <p:nvSpPr>
          <p:cNvPr id="3" name="TextBox 2"/>
          <p:cNvSpPr txBox="1"/>
          <p:nvPr/>
        </p:nvSpPr>
        <p:spPr>
          <a:xfrm>
            <a:off x="3476847" y="2601659"/>
            <a:ext cx="1618807" cy="461665"/>
          </a:xfrm>
          <a:prstGeom prst="rect">
            <a:avLst/>
          </a:prstGeom>
          <a:noFill/>
        </p:spPr>
        <p:txBody>
          <a:bodyPr wrap="square" rtlCol="0">
            <a:spAutoFit/>
          </a:bodyPr>
          <a:lstStyle/>
          <a:p>
            <a:r>
              <a:rPr lang="en-US" sz="2400" b="1" dirty="0">
                <a:solidFill>
                  <a:srgbClr val="FF0000"/>
                </a:solidFill>
              </a:rPr>
              <a:t>traditional</a:t>
            </a:r>
          </a:p>
        </p:txBody>
      </p:sp>
      <p:sp>
        <p:nvSpPr>
          <p:cNvPr id="22" name="TextBox 21"/>
          <p:cNvSpPr txBox="1"/>
          <p:nvPr/>
        </p:nvSpPr>
        <p:spPr>
          <a:xfrm>
            <a:off x="6208773" y="3253454"/>
            <a:ext cx="1618807" cy="461665"/>
          </a:xfrm>
          <a:prstGeom prst="rect">
            <a:avLst/>
          </a:prstGeom>
          <a:noFill/>
        </p:spPr>
        <p:txBody>
          <a:bodyPr wrap="square" rtlCol="0">
            <a:spAutoFit/>
          </a:bodyPr>
          <a:lstStyle/>
          <a:p>
            <a:r>
              <a:rPr lang="en-US" sz="2400" b="1" dirty="0">
                <a:solidFill>
                  <a:srgbClr val="FF0000"/>
                </a:solidFill>
              </a:rPr>
              <a:t>field</a:t>
            </a:r>
          </a:p>
        </p:txBody>
      </p:sp>
      <p:sp>
        <p:nvSpPr>
          <p:cNvPr id="25" name="TextBox 24"/>
          <p:cNvSpPr txBox="1"/>
          <p:nvPr/>
        </p:nvSpPr>
        <p:spPr>
          <a:xfrm>
            <a:off x="4854946" y="3868994"/>
            <a:ext cx="1618807" cy="461665"/>
          </a:xfrm>
          <a:prstGeom prst="rect">
            <a:avLst/>
          </a:prstGeom>
          <a:noFill/>
        </p:spPr>
        <p:txBody>
          <a:bodyPr wrap="square" rtlCol="0">
            <a:spAutoFit/>
          </a:bodyPr>
          <a:lstStyle/>
          <a:p>
            <a:r>
              <a:rPr lang="en-US" sz="2400" b="1" dirty="0">
                <a:solidFill>
                  <a:srgbClr val="FF0000"/>
                </a:solidFill>
              </a:rPr>
              <a:t>forest</a:t>
            </a:r>
          </a:p>
        </p:txBody>
      </p:sp>
      <p:sp>
        <p:nvSpPr>
          <p:cNvPr id="27" name="TextBox 26"/>
          <p:cNvSpPr txBox="1"/>
          <p:nvPr/>
        </p:nvSpPr>
        <p:spPr>
          <a:xfrm>
            <a:off x="6577420" y="3862955"/>
            <a:ext cx="1618807" cy="461665"/>
          </a:xfrm>
          <a:prstGeom prst="rect">
            <a:avLst/>
          </a:prstGeom>
          <a:noFill/>
        </p:spPr>
        <p:txBody>
          <a:bodyPr wrap="square" rtlCol="0">
            <a:spAutoFit/>
          </a:bodyPr>
          <a:lstStyle/>
          <a:p>
            <a:r>
              <a:rPr lang="en-US" sz="2400" b="1" dirty="0">
                <a:solidFill>
                  <a:srgbClr val="FF0000"/>
                </a:solidFill>
              </a:rPr>
              <a:t>mountains</a:t>
            </a:r>
          </a:p>
        </p:txBody>
      </p:sp>
      <p:sp>
        <p:nvSpPr>
          <p:cNvPr id="28" name="TextBox 27"/>
          <p:cNvSpPr txBox="1"/>
          <p:nvPr/>
        </p:nvSpPr>
        <p:spPr>
          <a:xfrm>
            <a:off x="7239635" y="4529412"/>
            <a:ext cx="1618807" cy="461665"/>
          </a:xfrm>
          <a:prstGeom prst="rect">
            <a:avLst/>
          </a:prstGeom>
          <a:noFill/>
        </p:spPr>
        <p:txBody>
          <a:bodyPr wrap="square" rtlCol="0">
            <a:spAutoFit/>
          </a:bodyPr>
          <a:lstStyle/>
          <a:p>
            <a:r>
              <a:rPr lang="en-US" sz="2400" b="1" i="1" dirty="0" err="1">
                <a:solidFill>
                  <a:srgbClr val="FF0000"/>
                </a:solidFill>
              </a:rPr>
              <a:t>Rong</a:t>
            </a:r>
            <a:endParaRPr lang="en-US" sz="2400" b="1" i="1" dirty="0">
              <a:solidFill>
                <a:srgbClr val="FF0000"/>
              </a:solidFill>
            </a:endParaRPr>
          </a:p>
        </p:txBody>
      </p:sp>
    </p:spTree>
    <p:extLst>
      <p:ext uri="{BB962C8B-B14F-4D97-AF65-F5344CB8AC3E}">
        <p14:creationId xmlns:p14="http://schemas.microsoft.com/office/powerpoint/2010/main" val="28009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5"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624" y="4809547"/>
            <a:ext cx="88693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8" name="TextBox 7"/>
          <p:cNvSpPr txBox="1"/>
          <p:nvPr/>
        </p:nvSpPr>
        <p:spPr>
          <a:xfrm>
            <a:off x="3216790" y="4809547"/>
            <a:ext cx="371920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Myriad Pro" pitchFamily="34" charset="0"/>
                <a:ea typeface="+mn-ea"/>
                <a:cs typeface="+mn-cs"/>
              </a:rPr>
              <a:t>HOBBIES</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15" name="TextBox 14"/>
          <p:cNvSpPr txBox="1"/>
          <p:nvPr/>
        </p:nvSpPr>
        <p:spPr>
          <a:xfrm>
            <a:off x="3127457" y="2175357"/>
            <a:ext cx="2936018"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LESSON 3: A CLOSER LOOK 2</a:t>
            </a:r>
          </a:p>
        </p:txBody>
      </p:sp>
      <p:sp>
        <p:nvSpPr>
          <p:cNvPr id="16" name="TextBox 15"/>
          <p:cNvSpPr txBox="1"/>
          <p:nvPr/>
        </p:nvSpPr>
        <p:spPr>
          <a:xfrm>
            <a:off x="585687" y="1035531"/>
            <a:ext cx="979537"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17" name="TextBox 16"/>
          <p:cNvSpPr txBox="1"/>
          <p:nvPr/>
        </p:nvSpPr>
        <p:spPr>
          <a:xfrm>
            <a:off x="2495362" y="1029573"/>
            <a:ext cx="6571552"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ETHNIC GROUPS OF VIET NAM</a:t>
            </a:r>
          </a:p>
        </p:txBody>
      </p:sp>
      <p:sp>
        <p:nvSpPr>
          <p:cNvPr id="9" name="AutoShape 2" descr="The Rules of Connectors in Bangla | BD English Schoo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p:cNvGrpSpPr/>
          <p:nvPr/>
        </p:nvGrpSpPr>
        <p:grpSpPr>
          <a:xfrm>
            <a:off x="1652801" y="841432"/>
            <a:ext cx="6348199" cy="812482"/>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p:cNvSpPr txBox="1"/>
          <p:nvPr/>
        </p:nvSpPr>
        <p:spPr>
          <a:xfrm>
            <a:off x="3886201" y="905479"/>
            <a:ext cx="3733800"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Myriad Pro" pitchFamily="34" charset="0"/>
                <a:ea typeface="+mn-ea"/>
                <a:cs typeface="+mn-cs"/>
              </a:rPr>
              <a:t> </a:t>
            </a:r>
            <a:r>
              <a:rPr lang="en-US" sz="3000" b="1" dirty="0" smtClean="0">
                <a:solidFill>
                  <a:prstClr val="white"/>
                </a:solidFill>
                <a:latin typeface="Myriad Pro" pitchFamily="34" charset="0"/>
              </a:rPr>
              <a:t>SPEAKI</a:t>
            </a:r>
            <a:r>
              <a:rPr kumimoji="0" lang="en-US" sz="3000" b="1" i="0" u="none" strike="noStrike" kern="1200" cap="none" spc="0" normalizeH="0" baseline="0" noProof="0" dirty="0" smtClean="0">
                <a:ln>
                  <a:noFill/>
                </a:ln>
                <a:solidFill>
                  <a:prstClr val="white"/>
                </a:solidFill>
                <a:effectLst/>
                <a:uLnTx/>
                <a:uFillTx/>
                <a:latin typeface="Myriad Pro" pitchFamily="34" charset="0"/>
                <a:ea typeface="+mn-ea"/>
                <a:cs typeface="+mn-cs"/>
              </a:rPr>
              <a:t>NG</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grpSp>
        <p:nvGrpSpPr>
          <p:cNvPr id="32" name="Group 31"/>
          <p:cNvGrpSpPr/>
          <p:nvPr/>
        </p:nvGrpSpPr>
        <p:grpSpPr>
          <a:xfrm>
            <a:off x="3179468" y="919196"/>
            <a:ext cx="534239" cy="531911"/>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051" y="2175357"/>
            <a:ext cx="6343198" cy="3451412"/>
          </a:xfrm>
          <a:prstGeom prst="rect">
            <a:avLst/>
          </a:prstGeom>
          <a:ln>
            <a:noFill/>
          </a:ln>
          <a:effectLst>
            <a:softEdge rad="112500"/>
          </a:effectLst>
        </p:spPr>
      </p:pic>
    </p:spTree>
    <p:extLst>
      <p:ext uri="{BB962C8B-B14F-4D97-AF65-F5344CB8AC3E}">
        <p14:creationId xmlns:p14="http://schemas.microsoft.com/office/powerpoint/2010/main" val="3027629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425879" y="2173873"/>
            <a:ext cx="1622139" cy="634427"/>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73" tIns="8573" rIns="8573" bIns="8573" numCol="1" spcCol="1270" anchor="ctr" anchorCtr="0">
            <a:noAutofit/>
          </a:bodyPr>
          <a:lstStyle/>
          <a:p>
            <a:pPr marL="0" lvl="1" defTabSz="600075">
              <a:lnSpc>
                <a:spcPct val="90000"/>
              </a:lnSpc>
              <a:spcBef>
                <a:spcPct val="0"/>
              </a:spcBef>
              <a:spcAft>
                <a:spcPct val="15000"/>
              </a:spcAft>
            </a:pPr>
            <a:endParaRPr lang="en-US" sz="1350" b="1" dirty="0">
              <a:solidFill>
                <a:prstClr val="black">
                  <a:hueOff val="0"/>
                  <a:satOff val="0"/>
                  <a:lumOff val="0"/>
                  <a:alphaOff val="0"/>
                </a:prstClr>
              </a:solidFill>
              <a:latin typeface="Calibri" panose="020F0502020204030204"/>
            </a:endParaRPr>
          </a:p>
        </p:txBody>
      </p:sp>
      <p:sp>
        <p:nvSpPr>
          <p:cNvPr id="21" name="Rounded Rectangle 20"/>
          <p:cNvSpPr/>
          <p:nvPr/>
        </p:nvSpPr>
        <p:spPr>
          <a:xfrm>
            <a:off x="3200542" y="1163391"/>
            <a:ext cx="3442148" cy="46923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b="1" dirty="0">
                <a:solidFill>
                  <a:prstClr val="white"/>
                </a:solidFill>
                <a:latin typeface="Calibri" panose="020F0502020204030204"/>
              </a:rPr>
              <a:t>    PERRIOD </a:t>
            </a:r>
            <a:r>
              <a:rPr lang="en-US" sz="1350" b="1" dirty="0" smtClean="0">
                <a:solidFill>
                  <a:prstClr val="white"/>
                </a:solidFill>
                <a:latin typeface="Calibri" panose="020F0502020204030204"/>
              </a:rPr>
              <a:t>31 </a:t>
            </a:r>
            <a:r>
              <a:rPr lang="en-US" sz="1350" b="1" dirty="0">
                <a:solidFill>
                  <a:prstClr val="white"/>
                </a:solidFill>
                <a:latin typeface="Calibri" panose="020F0502020204030204"/>
              </a:rPr>
              <a:t>- </a:t>
            </a:r>
            <a:r>
              <a:rPr lang="en-US" b="1" dirty="0">
                <a:solidFill>
                  <a:prstClr val="white"/>
                </a:solidFill>
                <a:latin typeface="Calibri" panose="020F0502020204030204"/>
              </a:rPr>
              <a:t>LESSON 5: SKILLS 1</a:t>
            </a:r>
          </a:p>
        </p:txBody>
      </p:sp>
      <p:pic>
        <p:nvPicPr>
          <p:cNvPr id="26" name="Picture 25"/>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728797" y="1037093"/>
            <a:ext cx="723339" cy="687368"/>
          </a:xfrm>
          <a:prstGeom prst="rect">
            <a:avLst/>
          </a:prstGeom>
        </p:spPr>
      </p:pic>
      <p:sp>
        <p:nvSpPr>
          <p:cNvPr id="28" name="Rectangle 27"/>
          <p:cNvSpPr/>
          <p:nvPr/>
        </p:nvSpPr>
        <p:spPr>
          <a:xfrm>
            <a:off x="4494658" y="1783086"/>
            <a:ext cx="4305600" cy="463503"/>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smtClean="0">
                <a:solidFill>
                  <a:prstClr val="black"/>
                </a:solidFill>
                <a:latin typeface="Calibri" panose="020F0502020204030204"/>
              </a:rPr>
              <a:t>Play a game: Word race!</a:t>
            </a:r>
            <a:endParaRPr lang="en-US" sz="1350" dirty="0">
              <a:solidFill>
                <a:prstClr val="black"/>
              </a:solidFill>
              <a:latin typeface="Calibri" panose="020F0502020204030204"/>
            </a:endParaRPr>
          </a:p>
        </p:txBody>
      </p:sp>
      <p:sp>
        <p:nvSpPr>
          <p:cNvPr id="34" name="Rectangle 33"/>
          <p:cNvSpPr/>
          <p:nvPr/>
        </p:nvSpPr>
        <p:spPr>
          <a:xfrm>
            <a:off x="4492489" y="2489315"/>
            <a:ext cx="4316334" cy="1241014"/>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1350" dirty="0">
                <a:solidFill>
                  <a:prstClr val="black"/>
                </a:solidFill>
                <a:latin typeface="Calibri" panose="020F0502020204030204"/>
              </a:rPr>
              <a:t>Vocabulary</a:t>
            </a:r>
          </a:p>
          <a:p>
            <a:pPr algn="just" defTabSz="685800"/>
            <a:r>
              <a:rPr lang="en-US" sz="1350" dirty="0">
                <a:solidFill>
                  <a:prstClr val="black"/>
                </a:solidFill>
                <a:latin typeface="Calibri" panose="020F0502020204030204"/>
              </a:rPr>
              <a:t>Task 1: </a:t>
            </a:r>
            <a:r>
              <a:rPr lang="en-US" sz="1350" dirty="0" smtClean="0">
                <a:solidFill>
                  <a:prstClr val="black"/>
                </a:solidFill>
                <a:latin typeface="Calibri" panose="020F0502020204030204"/>
              </a:rPr>
              <a:t>Do matching</a:t>
            </a:r>
            <a:endParaRPr lang="en-US" sz="1350" dirty="0">
              <a:solidFill>
                <a:prstClr val="black"/>
              </a:solidFill>
              <a:latin typeface="Calibri" panose="020F0502020204030204"/>
            </a:endParaRPr>
          </a:p>
          <a:p>
            <a:pPr algn="just" defTabSz="685800"/>
            <a:r>
              <a:rPr lang="en-GB" sz="1350" dirty="0">
                <a:solidFill>
                  <a:prstClr val="black"/>
                </a:solidFill>
                <a:latin typeface="Calibri" panose="020F0502020204030204"/>
              </a:rPr>
              <a:t>Task 2: </a:t>
            </a:r>
            <a:r>
              <a:rPr lang="en-US" sz="1350" dirty="0">
                <a:solidFill>
                  <a:prstClr val="black"/>
                </a:solidFill>
                <a:latin typeface="Calibri" panose="020F0502020204030204"/>
              </a:rPr>
              <a:t>Read the passage and tick T (true) or F (false)</a:t>
            </a:r>
          </a:p>
          <a:p>
            <a:pPr algn="just" defTabSz="685800"/>
            <a:r>
              <a:rPr lang="en-US" sz="1350" dirty="0">
                <a:solidFill>
                  <a:prstClr val="black"/>
                </a:solidFill>
                <a:latin typeface="Calibri" panose="020F0502020204030204"/>
              </a:rPr>
              <a:t>Task 3: Read the passage again and fill in each blank with one word</a:t>
            </a:r>
          </a:p>
        </p:txBody>
      </p:sp>
      <p:sp>
        <p:nvSpPr>
          <p:cNvPr id="36" name="Rectangle 35"/>
          <p:cNvSpPr/>
          <p:nvPr/>
        </p:nvSpPr>
        <p:spPr>
          <a:xfrm>
            <a:off x="4494658" y="5277717"/>
            <a:ext cx="4305600" cy="513722"/>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Font typeface="Arial" panose="020B0604020202020204" pitchFamily="34" charset="0"/>
              <a:buChar char="•"/>
            </a:pPr>
            <a:r>
              <a:rPr lang="en-US" sz="1350" dirty="0">
                <a:solidFill>
                  <a:prstClr val="black"/>
                </a:solidFill>
                <a:latin typeface="Calibri" panose="020F0502020204030204"/>
              </a:rPr>
              <a:t>Wrap-up</a:t>
            </a:r>
          </a:p>
          <a:p>
            <a:pPr marL="214313" indent="-214313" defTabSz="685800">
              <a:buFont typeface="Arial" panose="020B0604020202020204" pitchFamily="34" charset="0"/>
              <a:buChar char="•"/>
            </a:pPr>
            <a:r>
              <a:rPr lang="en-US" sz="1350" dirty="0">
                <a:solidFill>
                  <a:prstClr val="black"/>
                </a:solidFill>
                <a:latin typeface="Calibri" panose="020F0502020204030204"/>
              </a:rPr>
              <a:t>Homework</a:t>
            </a:r>
            <a:endParaRPr lang="en-GB" sz="1350" dirty="0">
              <a:solidFill>
                <a:prstClr val="black"/>
              </a:solidFill>
              <a:latin typeface="Calibri" panose="020F0502020204030204"/>
            </a:endParaRPr>
          </a:p>
        </p:txBody>
      </p:sp>
      <p:sp>
        <p:nvSpPr>
          <p:cNvPr id="37" name="Rounded Rectangle 36"/>
          <p:cNvSpPr/>
          <p:nvPr/>
        </p:nvSpPr>
        <p:spPr>
          <a:xfrm>
            <a:off x="725156" y="1821507"/>
            <a:ext cx="1376936" cy="459154"/>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black"/>
                </a:solidFill>
                <a:latin typeface="Calibri" panose="020F0502020204030204"/>
                <a:ea typeface="Adobe Gothic Std B" panose="020B0800000000000000" pitchFamily="34" charset="-128"/>
              </a:rPr>
              <a:t>WARM-UP</a:t>
            </a:r>
            <a:endParaRPr lang="en-GB" sz="1350" b="1" dirty="0">
              <a:solidFill>
                <a:prstClr val="black"/>
              </a:solidFill>
              <a:latin typeface="Calibri" panose="020F0502020204030204"/>
              <a:ea typeface="Adobe Gothic Std B" panose="020B0800000000000000" pitchFamily="34" charset="-128"/>
            </a:endParaRPr>
          </a:p>
        </p:txBody>
      </p:sp>
      <p:sp>
        <p:nvSpPr>
          <p:cNvPr id="38" name="Rounded Rectangle 37"/>
          <p:cNvSpPr/>
          <p:nvPr/>
        </p:nvSpPr>
        <p:spPr>
          <a:xfrm>
            <a:off x="2608822" y="2542289"/>
            <a:ext cx="1376936" cy="46320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black"/>
                </a:solidFill>
                <a:latin typeface="Calibri" panose="020F0502020204030204"/>
              </a:rPr>
              <a:t>READING</a:t>
            </a:r>
            <a:endParaRPr lang="en-GB" sz="1350" b="1" dirty="0">
              <a:solidFill>
                <a:prstClr val="black"/>
              </a:solidFill>
              <a:latin typeface="Calibri" panose="020F0502020204030204"/>
            </a:endParaRPr>
          </a:p>
        </p:txBody>
      </p:sp>
      <p:sp>
        <p:nvSpPr>
          <p:cNvPr id="39" name="Rounded Rectangle 38"/>
          <p:cNvSpPr/>
          <p:nvPr/>
        </p:nvSpPr>
        <p:spPr>
          <a:xfrm>
            <a:off x="725156" y="3973054"/>
            <a:ext cx="1376936" cy="45108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black"/>
                </a:solidFill>
                <a:latin typeface="Calibri" panose="020F0502020204030204"/>
              </a:rPr>
              <a:t>SPEAKING</a:t>
            </a:r>
            <a:endParaRPr lang="en-GB" sz="1350" b="1" dirty="0">
              <a:solidFill>
                <a:prstClr val="black"/>
              </a:solidFill>
              <a:latin typeface="Calibri" panose="020F0502020204030204"/>
            </a:endParaRPr>
          </a:p>
        </p:txBody>
      </p:sp>
      <p:sp>
        <p:nvSpPr>
          <p:cNvPr id="40" name="Rounded Rectangle 39"/>
          <p:cNvSpPr/>
          <p:nvPr/>
        </p:nvSpPr>
        <p:spPr>
          <a:xfrm>
            <a:off x="2512074" y="5277718"/>
            <a:ext cx="1678926" cy="451085"/>
          </a:xfrm>
          <a:prstGeom prst="roundRect">
            <a:avLst/>
          </a:prstGeom>
          <a:solidFill>
            <a:srgbClr val="F37D91"/>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prstClr val="black"/>
                </a:solidFill>
                <a:latin typeface="Calibri" panose="020F0502020204030204"/>
              </a:rPr>
              <a:t>CONSOLIDATION</a:t>
            </a:r>
            <a:endParaRPr lang="en-GB" sz="1350" b="1" dirty="0">
              <a:solidFill>
                <a:prstClr val="black"/>
              </a:solidFill>
              <a:latin typeface="Calibri" panose="020F0502020204030204"/>
            </a:endParaRPr>
          </a:p>
        </p:txBody>
      </p:sp>
      <p:cxnSp>
        <p:nvCxnSpPr>
          <p:cNvPr id="41" name="Curved Connector 40"/>
          <p:cNvCxnSpPr>
            <a:stCxn id="37" idx="3"/>
            <a:endCxn id="38" idx="0"/>
          </p:cNvCxnSpPr>
          <p:nvPr/>
        </p:nvCxnSpPr>
        <p:spPr>
          <a:xfrm>
            <a:off x="2102092" y="2051084"/>
            <a:ext cx="1195199" cy="491205"/>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42" name="Curved Connector 41"/>
          <p:cNvCxnSpPr>
            <a:stCxn id="38" idx="1"/>
            <a:endCxn id="39" idx="0"/>
          </p:cNvCxnSpPr>
          <p:nvPr/>
        </p:nvCxnSpPr>
        <p:spPr>
          <a:xfrm rot="10800000" flipV="1">
            <a:off x="1413624" y="2773891"/>
            <a:ext cx="1195199" cy="1199162"/>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cxnSp>
        <p:nvCxnSpPr>
          <p:cNvPr id="47" name="Curved Connector 46"/>
          <p:cNvCxnSpPr>
            <a:stCxn id="39" idx="3"/>
            <a:endCxn id="40" idx="0"/>
          </p:cNvCxnSpPr>
          <p:nvPr/>
        </p:nvCxnSpPr>
        <p:spPr>
          <a:xfrm>
            <a:off x="2102092" y="4198597"/>
            <a:ext cx="1249445" cy="1079121"/>
          </a:xfrm>
          <a:prstGeom prst="curvedConnector2">
            <a:avLst/>
          </a:prstGeom>
          <a:ln w="57150">
            <a:solidFill>
              <a:srgbClr val="7192A9"/>
            </a:solidFill>
            <a:tailEnd type="triangle"/>
          </a:ln>
        </p:spPr>
        <p:style>
          <a:lnRef idx="3">
            <a:schemeClr val="accent6"/>
          </a:lnRef>
          <a:fillRef idx="0">
            <a:schemeClr val="accent6"/>
          </a:fillRef>
          <a:effectRef idx="2">
            <a:schemeClr val="accent6"/>
          </a:effectRef>
          <a:fontRef idx="minor">
            <a:schemeClr val="tx1"/>
          </a:fontRef>
        </p:style>
      </p:cxnSp>
      <p:sp>
        <p:nvSpPr>
          <p:cNvPr id="22" name="Rectangle 21"/>
          <p:cNvSpPr/>
          <p:nvPr/>
        </p:nvSpPr>
        <p:spPr>
          <a:xfrm>
            <a:off x="4488806" y="3973054"/>
            <a:ext cx="4307769" cy="1230095"/>
          </a:xfrm>
          <a:prstGeom prst="rect">
            <a:avLst/>
          </a:prstGeom>
          <a:solidFill>
            <a:srgbClr val="F7A5A5">
              <a:alpha val="50000"/>
            </a:srgbClr>
          </a:solidFill>
          <a:ln>
            <a:solidFill>
              <a:srgbClr val="719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r>
              <a:rPr lang="en-US" sz="1350" dirty="0">
                <a:solidFill>
                  <a:prstClr val="black"/>
                </a:solidFill>
                <a:latin typeface="Calibri" panose="020F0502020204030204"/>
              </a:rPr>
              <a:t>Task 4: Work in pairs. Discuss and tick the features of a stilt house from the list below. Share your opinions with the class.</a:t>
            </a:r>
          </a:p>
          <a:p>
            <a:pPr algn="just" defTabSz="685800"/>
            <a:r>
              <a:rPr lang="en-US" sz="1350" dirty="0">
                <a:solidFill>
                  <a:prstClr val="black"/>
                </a:solidFill>
                <a:latin typeface="Calibri" panose="020F0502020204030204"/>
              </a:rPr>
              <a:t>Task 5: Work in </a:t>
            </a:r>
            <a:r>
              <a:rPr lang="en-US" sz="1350" dirty="0" smtClean="0">
                <a:solidFill>
                  <a:prstClr val="black"/>
                </a:solidFill>
                <a:latin typeface="Calibri" panose="020F0502020204030204"/>
              </a:rPr>
              <a:t>groups</a:t>
            </a:r>
            <a:r>
              <a:rPr lang="en-US" sz="1350" dirty="0">
                <a:solidFill>
                  <a:prstClr val="black"/>
                </a:solidFill>
                <a:latin typeface="Calibri" panose="020F0502020204030204"/>
              </a:rPr>
              <a:t>. Ask and answer about the type of home each of you lives in. Take notes of your partner’s answer and report what you find to the class </a:t>
            </a:r>
          </a:p>
        </p:txBody>
      </p:sp>
    </p:spTree>
    <p:extLst>
      <p:ext uri="{BB962C8B-B14F-4D97-AF65-F5344CB8AC3E}">
        <p14:creationId xmlns:p14="http://schemas.microsoft.com/office/powerpoint/2010/main" val="1534101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p:cNvSpPr txBox="1"/>
          <p:nvPr/>
        </p:nvSpPr>
        <p:spPr>
          <a:xfrm>
            <a:off x="781844" y="1770110"/>
            <a:ext cx="8029889" cy="738664"/>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libri"/>
                <a:ea typeface="+mn-ea"/>
                <a:cs typeface="+mn-cs"/>
              </a:rPr>
              <a:t>Work in pairs. Discuss and tick </a:t>
            </a:r>
            <a:r>
              <a:rPr kumimoji="0" lang="en-US" sz="2100" b="0" i="0" u="none" strike="noStrike" kern="1200" cap="none" spc="0" normalizeH="0" baseline="0" noProof="0" dirty="0">
                <a:ln>
                  <a:noFill/>
                </a:ln>
                <a:solidFill>
                  <a:prstClr val="black"/>
                </a:solidFill>
                <a:effectLst/>
                <a:uLnTx/>
                <a:uFillTx/>
                <a:latin typeface="Calibri"/>
                <a:ea typeface="+mn-ea"/>
                <a:cs typeface="+mn-cs"/>
              </a:rPr>
              <a:t>(</a:t>
            </a:r>
            <a:r>
              <a:rPr kumimoji="0" lang="en-US" sz="2100" b="1" i="0" u="none" strike="noStrike" kern="1200" cap="none" spc="0" normalizeH="0" baseline="0" noProof="0" dirty="0">
                <a:ln>
                  <a:noFill/>
                </a:ln>
                <a:solidFill>
                  <a:prstClr val="black"/>
                </a:solidFill>
                <a:effectLst/>
                <a:uLnTx/>
                <a:uFillTx/>
                <a:latin typeface="Calibri"/>
                <a:ea typeface="+mn-ea"/>
                <a:cs typeface="+mn-cs"/>
              </a:rPr>
              <a:t>    )the features of a stilt house from the list below. Share your opinions with the class.</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SPEAKING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48DA4"/>
              </a:solidFill>
              <a:effectLst/>
              <a:uLnTx/>
              <a:uFillTx/>
              <a:latin typeface="Calibri"/>
              <a:ea typeface="+mn-ea"/>
              <a:cs typeface="+mn-cs"/>
            </a:endParaRPr>
          </a:p>
        </p:txBody>
      </p:sp>
      <p:sp>
        <p:nvSpPr>
          <p:cNvPr id="19" name="TextBox 18"/>
          <p:cNvSpPr txBox="1"/>
          <p:nvPr/>
        </p:nvSpPr>
        <p:spPr>
          <a:xfrm>
            <a:off x="420838" y="1769327"/>
            <a:ext cx="29777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4</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9526" y="1818147"/>
            <a:ext cx="283522" cy="283522"/>
          </a:xfrm>
          <a:prstGeom prst="rect">
            <a:avLst/>
          </a:prstGeom>
        </p:spPr>
      </p:pic>
      <p:sp>
        <p:nvSpPr>
          <p:cNvPr id="4" name="TextBox 3"/>
          <p:cNvSpPr txBox="1"/>
          <p:nvPr/>
        </p:nvSpPr>
        <p:spPr>
          <a:xfrm>
            <a:off x="526312" y="2691366"/>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A stilt house ____________.</a:t>
            </a:r>
          </a:p>
        </p:txBody>
      </p:sp>
      <p:sp>
        <p:nvSpPr>
          <p:cNvPr id="24" name="TextBox 23"/>
          <p:cNvSpPr txBox="1"/>
          <p:nvPr/>
        </p:nvSpPr>
        <p:spPr>
          <a:xfrm>
            <a:off x="526312" y="3123212"/>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has a flat cement roof</a:t>
            </a:r>
          </a:p>
        </p:txBody>
      </p:sp>
      <p:sp>
        <p:nvSpPr>
          <p:cNvPr id="26" name="TextBox 25"/>
          <p:cNvSpPr txBox="1"/>
          <p:nvPr/>
        </p:nvSpPr>
        <p:spPr>
          <a:xfrm>
            <a:off x="526312" y="3569779"/>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stands on big posts</a:t>
            </a:r>
          </a:p>
        </p:txBody>
      </p:sp>
      <p:sp>
        <p:nvSpPr>
          <p:cNvPr id="29" name="TextBox 28"/>
          <p:cNvSpPr txBox="1"/>
          <p:nvPr/>
        </p:nvSpPr>
        <p:spPr>
          <a:xfrm>
            <a:off x="526312" y="4016345"/>
            <a:ext cx="378321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is made from natural materials</a:t>
            </a:r>
          </a:p>
        </p:txBody>
      </p:sp>
      <p:sp>
        <p:nvSpPr>
          <p:cNvPr id="30" name="TextBox 29"/>
          <p:cNvSpPr txBox="1"/>
          <p:nvPr/>
        </p:nvSpPr>
        <p:spPr>
          <a:xfrm>
            <a:off x="526312" y="4462912"/>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has a modern toilet </a:t>
            </a:r>
          </a:p>
        </p:txBody>
      </p:sp>
      <p:sp>
        <p:nvSpPr>
          <p:cNvPr id="31" name="TextBox 30"/>
          <p:cNvSpPr txBox="1"/>
          <p:nvPr/>
        </p:nvSpPr>
        <p:spPr>
          <a:xfrm>
            <a:off x="526312" y="4909478"/>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is a flat in a big block</a:t>
            </a:r>
          </a:p>
        </p:txBody>
      </p:sp>
      <p:sp>
        <p:nvSpPr>
          <p:cNvPr id="32" name="TextBox 31"/>
          <p:cNvSpPr txBox="1"/>
          <p:nvPr/>
        </p:nvSpPr>
        <p:spPr>
          <a:xfrm>
            <a:off x="526312" y="5356045"/>
            <a:ext cx="364430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Calibri"/>
                <a:ea typeface="+mn-ea"/>
                <a:cs typeface="+mn-cs"/>
              </a:rPr>
              <a:t>- is close to nature</a:t>
            </a:r>
          </a:p>
        </p:txBody>
      </p:sp>
      <p:sp>
        <p:nvSpPr>
          <p:cNvPr id="5" name="Rectangle 4"/>
          <p:cNvSpPr/>
          <p:nvPr/>
        </p:nvSpPr>
        <p:spPr>
          <a:xfrm>
            <a:off x="4510548" y="3154496"/>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3" name="Rectangle 32"/>
          <p:cNvSpPr/>
          <p:nvPr/>
        </p:nvSpPr>
        <p:spPr>
          <a:xfrm>
            <a:off x="4513300" y="3601063"/>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4513300" y="4078913"/>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a:off x="4513300" y="4525480"/>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4513300" y="4972046"/>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angle 36"/>
          <p:cNvSpPr/>
          <p:nvPr/>
        </p:nvSpPr>
        <p:spPr>
          <a:xfrm>
            <a:off x="4513300" y="5356045"/>
            <a:ext cx="478270" cy="3298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104" y="3302834"/>
            <a:ext cx="4105871" cy="2211853"/>
          </a:xfrm>
          <a:prstGeom prst="rect">
            <a:avLst/>
          </a:prstGeom>
          <a:ln>
            <a:noFill/>
          </a:ln>
          <a:effectLst>
            <a:softEdge rad="112500"/>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922" y="3598649"/>
            <a:ext cx="283522" cy="283522"/>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7922" y="4102075"/>
            <a:ext cx="283522" cy="283522"/>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5027" y="5372926"/>
            <a:ext cx="283522" cy="283522"/>
          </a:xfrm>
          <a:prstGeom prst="rect">
            <a:avLst/>
          </a:prstGeom>
        </p:spPr>
      </p:pic>
    </p:spTree>
    <p:extLst>
      <p:ext uri="{BB962C8B-B14F-4D97-AF65-F5344CB8AC3E}">
        <p14:creationId xmlns:p14="http://schemas.microsoft.com/office/powerpoint/2010/main" val="272694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1000"/>
                                        <p:tgtEl>
                                          <p:spTgt spid="28"/>
                                        </p:tgtEl>
                                      </p:cBhvr>
                                    </p:animEffect>
                                    <p:anim calcmode="lin" valueType="num">
                                      <p:cBhvr>
                                        <p:cTn id="21" dur="1000" fill="hold"/>
                                        <p:tgtEl>
                                          <p:spTgt spid="28"/>
                                        </p:tgtEl>
                                        <p:attrNameLst>
                                          <p:attrName>ppt_x</p:attrName>
                                        </p:attrNameLst>
                                      </p:cBhvr>
                                      <p:tavLst>
                                        <p:tav tm="0">
                                          <p:val>
                                            <p:strVal val="#ppt_x"/>
                                          </p:val>
                                        </p:tav>
                                        <p:tav tm="100000">
                                          <p:val>
                                            <p:strVal val="#ppt_x"/>
                                          </p:val>
                                        </p:tav>
                                      </p:tavLst>
                                    </p:anim>
                                    <p:anim calcmode="lin" valueType="num">
                                      <p:cBhvr>
                                        <p:cTn id="2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975" y="840435"/>
            <a:ext cx="9144000" cy="812482"/>
            <a:chOff x="0" y="-3"/>
            <a:chExt cx="12192000" cy="1083309"/>
          </a:xfrm>
        </p:grpSpPr>
        <p:sp>
          <p:nvSpPr>
            <p:cNvPr id="11" name="Round Single Corner Rectangle 1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781844" y="1770110"/>
            <a:ext cx="8029889" cy="1061829"/>
          </a:xfrm>
          <a:prstGeom prst="rect">
            <a:avLst/>
          </a:prstGeom>
          <a:noFill/>
          <a:effectLst/>
        </p:spPr>
        <p:txBody>
          <a:bodyPr wrap="square" rtlCol="0">
            <a:spAutoFit/>
          </a:bodyPr>
          <a:lstStyle/>
          <a:p>
            <a:r>
              <a:rPr lang="en-US" sz="2100" b="1" dirty="0"/>
              <a:t>Work in </a:t>
            </a:r>
            <a:r>
              <a:rPr lang="en-US" sz="2100" b="1" dirty="0" smtClean="0"/>
              <a:t>groups of 4 or 5. </a:t>
            </a:r>
            <a:r>
              <a:rPr lang="en-US" sz="2100" b="1" dirty="0"/>
              <a:t>Ask and answer about the type of home each of you lives in. Take notes of your partner’s answer and report what you find to the class. </a:t>
            </a:r>
          </a:p>
        </p:txBody>
      </p:sp>
      <p:sp>
        <p:nvSpPr>
          <p:cNvPr id="8" name="TextBox 7"/>
          <p:cNvSpPr txBox="1"/>
          <p:nvPr/>
        </p:nvSpPr>
        <p:spPr>
          <a:xfrm>
            <a:off x="365300" y="1006973"/>
            <a:ext cx="4602568" cy="507831"/>
          </a:xfrm>
          <a:prstGeom prst="rect">
            <a:avLst/>
          </a:prstGeom>
          <a:noFill/>
          <a:effectLst/>
        </p:spPr>
        <p:txBody>
          <a:bodyPr wrap="square" rtlCol="0">
            <a:spAutoFit/>
          </a:bodyPr>
          <a:lstStyle/>
          <a:p>
            <a:r>
              <a:rPr lang="en-US" sz="2700" b="1" dirty="0">
                <a:effectLst>
                  <a:glow rad="88900">
                    <a:schemeClr val="bg1"/>
                  </a:glow>
                </a:effectLst>
                <a:latin typeface="Arial" panose="020B0604020202020204" pitchFamily="34" charset="0"/>
                <a:cs typeface="Arial" panose="020B0604020202020204" pitchFamily="34" charset="0"/>
              </a:rPr>
              <a:t>SPEAKING</a:t>
            </a:r>
          </a:p>
        </p:txBody>
      </p:sp>
      <p:sp>
        <p:nvSpPr>
          <p:cNvPr id="18" name="Rounded Rectangle 17"/>
          <p:cNvSpPr/>
          <p:nvPr/>
        </p:nvSpPr>
        <p:spPr>
          <a:xfrm>
            <a:off x="381249" y="1846307"/>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9" name="TextBox 18"/>
          <p:cNvSpPr txBox="1"/>
          <p:nvPr/>
        </p:nvSpPr>
        <p:spPr>
          <a:xfrm>
            <a:off x="420838" y="1769327"/>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5</a:t>
            </a:r>
          </a:p>
        </p:txBody>
      </p:sp>
      <p:sp>
        <p:nvSpPr>
          <p:cNvPr id="24" name="TextBox 23"/>
          <p:cNvSpPr txBox="1"/>
          <p:nvPr/>
        </p:nvSpPr>
        <p:spPr>
          <a:xfrm>
            <a:off x="130444" y="2909760"/>
            <a:ext cx="4837424" cy="461665"/>
          </a:xfrm>
          <a:prstGeom prst="rect">
            <a:avLst/>
          </a:prstGeom>
          <a:noFill/>
        </p:spPr>
        <p:txBody>
          <a:bodyPr wrap="square" rtlCol="0">
            <a:spAutoFit/>
          </a:bodyPr>
          <a:lstStyle/>
          <a:p>
            <a:r>
              <a:rPr lang="en-US" sz="2400" dirty="0"/>
              <a:t>1. What type of home do you live in?</a:t>
            </a:r>
          </a:p>
        </p:txBody>
      </p:sp>
      <p:sp>
        <p:nvSpPr>
          <p:cNvPr id="26" name="TextBox 25"/>
          <p:cNvSpPr txBox="1"/>
          <p:nvPr/>
        </p:nvSpPr>
        <p:spPr>
          <a:xfrm>
            <a:off x="130444" y="3452023"/>
            <a:ext cx="4576430" cy="461665"/>
          </a:xfrm>
          <a:prstGeom prst="rect">
            <a:avLst/>
          </a:prstGeom>
          <a:noFill/>
        </p:spPr>
        <p:txBody>
          <a:bodyPr wrap="square" rtlCol="0">
            <a:spAutoFit/>
          </a:bodyPr>
          <a:lstStyle/>
          <a:p>
            <a:r>
              <a:rPr lang="en-US" sz="2400" dirty="0"/>
              <a:t>2. What materials is it made from?</a:t>
            </a:r>
          </a:p>
        </p:txBody>
      </p:sp>
      <p:sp>
        <p:nvSpPr>
          <p:cNvPr id="29" name="TextBox 28"/>
          <p:cNvSpPr txBox="1"/>
          <p:nvPr/>
        </p:nvSpPr>
        <p:spPr>
          <a:xfrm>
            <a:off x="130444" y="3978335"/>
            <a:ext cx="4576430" cy="1200329"/>
          </a:xfrm>
          <a:prstGeom prst="rect">
            <a:avLst/>
          </a:prstGeom>
          <a:noFill/>
        </p:spPr>
        <p:txBody>
          <a:bodyPr wrap="square" rtlCol="0">
            <a:spAutoFit/>
          </a:bodyPr>
          <a:lstStyle/>
          <a:p>
            <a:r>
              <a:rPr lang="en-US" sz="2400" dirty="0"/>
              <a:t>3. What is the most important part of your home? What do you do there?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8232" y="3193841"/>
            <a:ext cx="4286536" cy="2162204"/>
          </a:xfrm>
          <a:prstGeom prst="rect">
            <a:avLst/>
          </a:prstGeom>
          <a:ln>
            <a:noFill/>
          </a:ln>
          <a:effectLst>
            <a:softEdge rad="112500"/>
          </a:effectLst>
        </p:spPr>
      </p:pic>
    </p:spTree>
    <p:extLst>
      <p:ext uri="{BB962C8B-B14F-4D97-AF65-F5344CB8AC3E}">
        <p14:creationId xmlns:p14="http://schemas.microsoft.com/office/powerpoint/2010/main" val="1730216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879674467"/>
              </p:ext>
            </p:extLst>
          </p:nvPr>
        </p:nvGraphicFramePr>
        <p:xfrm>
          <a:off x="457200" y="1600200"/>
          <a:ext cx="8229600" cy="4571999"/>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71548280"/>
                    </a:ext>
                  </a:extLst>
                </a:gridCol>
                <a:gridCol w="1645920">
                  <a:extLst>
                    <a:ext uri="{9D8B030D-6E8A-4147-A177-3AD203B41FA5}">
                      <a16:colId xmlns:a16="http://schemas.microsoft.com/office/drawing/2014/main" val="766000776"/>
                    </a:ext>
                  </a:extLst>
                </a:gridCol>
                <a:gridCol w="1645920">
                  <a:extLst>
                    <a:ext uri="{9D8B030D-6E8A-4147-A177-3AD203B41FA5}">
                      <a16:colId xmlns:a16="http://schemas.microsoft.com/office/drawing/2014/main" val="1081555247"/>
                    </a:ext>
                  </a:extLst>
                </a:gridCol>
                <a:gridCol w="1645920">
                  <a:extLst>
                    <a:ext uri="{9D8B030D-6E8A-4147-A177-3AD203B41FA5}">
                      <a16:colId xmlns:a16="http://schemas.microsoft.com/office/drawing/2014/main" val="2755408052"/>
                    </a:ext>
                  </a:extLst>
                </a:gridCol>
                <a:gridCol w="1645920">
                  <a:extLst>
                    <a:ext uri="{9D8B030D-6E8A-4147-A177-3AD203B41FA5}">
                      <a16:colId xmlns:a16="http://schemas.microsoft.com/office/drawing/2014/main" val="1533196855"/>
                    </a:ext>
                  </a:extLst>
                </a:gridCol>
              </a:tblGrid>
              <a:tr h="1150320">
                <a:tc>
                  <a:txBody>
                    <a:bodyPr/>
                    <a:lstStyle/>
                    <a:p>
                      <a:endParaRPr lang="en-US" dirty="0"/>
                    </a:p>
                  </a:txBody>
                  <a:tcPr/>
                </a:tc>
                <a:tc>
                  <a:txBody>
                    <a:bodyPr/>
                    <a:lstStyle/>
                    <a:p>
                      <a:pPr algn="ctr"/>
                      <a:r>
                        <a:rPr lang="en-US" dirty="0" smtClean="0">
                          <a:solidFill>
                            <a:srgbClr val="C00000"/>
                          </a:solidFill>
                        </a:rPr>
                        <a:t>Student</a:t>
                      </a:r>
                      <a:r>
                        <a:rPr lang="en-US" baseline="0" dirty="0" smtClean="0">
                          <a:solidFill>
                            <a:srgbClr val="C00000"/>
                          </a:solidFill>
                        </a:rPr>
                        <a:t> 1</a:t>
                      </a: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Student</a:t>
                      </a:r>
                      <a:r>
                        <a:rPr lang="en-US" baseline="0" dirty="0" smtClean="0">
                          <a:solidFill>
                            <a:srgbClr val="C00000"/>
                          </a:solidFill>
                        </a:rPr>
                        <a:t> 2</a:t>
                      </a:r>
                      <a:endParaRPr lang="en-US" dirty="0" smtClean="0">
                        <a:solidFill>
                          <a:srgbClr val="C00000"/>
                        </a:solidFill>
                      </a:endParaRPr>
                    </a:p>
                    <a:p>
                      <a:pPr algn="ct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Student</a:t>
                      </a:r>
                      <a:r>
                        <a:rPr lang="en-US" baseline="0" dirty="0" smtClean="0">
                          <a:solidFill>
                            <a:srgbClr val="C00000"/>
                          </a:solidFill>
                        </a:rPr>
                        <a:t> 3</a:t>
                      </a:r>
                      <a:endParaRPr lang="en-US" dirty="0" smtClean="0">
                        <a:solidFill>
                          <a:srgbClr val="C00000"/>
                        </a:solidFill>
                      </a:endParaRPr>
                    </a:p>
                    <a:p>
                      <a:pPr algn="ctr"/>
                      <a:endParaRPr lang="en-US" dirty="0">
                        <a:solidFill>
                          <a:srgbClr val="C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Student</a:t>
                      </a:r>
                      <a:r>
                        <a:rPr lang="en-US" baseline="0" dirty="0" smtClean="0">
                          <a:solidFill>
                            <a:srgbClr val="C00000"/>
                          </a:solidFill>
                        </a:rPr>
                        <a:t> 4</a:t>
                      </a:r>
                      <a:endParaRPr lang="en-US" dirty="0" smtClean="0">
                        <a:solidFill>
                          <a:srgbClr val="C00000"/>
                        </a:solidFill>
                      </a:endParaRPr>
                    </a:p>
                    <a:p>
                      <a:pPr algn="ctr"/>
                      <a:endParaRPr lang="en-US" dirty="0">
                        <a:solidFill>
                          <a:srgbClr val="C00000"/>
                        </a:solidFill>
                      </a:endParaRPr>
                    </a:p>
                  </a:txBody>
                  <a:tcPr/>
                </a:tc>
                <a:extLst>
                  <a:ext uri="{0D108BD9-81ED-4DB2-BD59-A6C34878D82A}">
                    <a16:rowId xmlns:a16="http://schemas.microsoft.com/office/drawing/2014/main" val="4104523530"/>
                  </a:ext>
                </a:extLst>
              </a:tr>
              <a:tr h="1104307">
                <a:tc>
                  <a:txBody>
                    <a:bodyPr/>
                    <a:lstStyle/>
                    <a:p>
                      <a:r>
                        <a:rPr lang="en-US" sz="2000" b="1" dirty="0" smtClean="0"/>
                        <a:t>Type of</a:t>
                      </a:r>
                      <a:r>
                        <a:rPr lang="en-US" sz="2000" b="1" baseline="0" dirty="0" smtClean="0"/>
                        <a:t> house  you live in</a:t>
                      </a:r>
                      <a:endParaRPr lang="en-US" sz="2000" b="1"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7500822"/>
                  </a:ext>
                </a:extLst>
              </a:tr>
              <a:tr h="878426">
                <a:tc>
                  <a:txBody>
                    <a:bodyPr/>
                    <a:lstStyle/>
                    <a:p>
                      <a:r>
                        <a:rPr lang="en-US" sz="2000" b="1" dirty="0" smtClean="0"/>
                        <a:t>It’s made from</a:t>
                      </a:r>
                      <a:endParaRPr lang="en-US" sz="2000" b="1"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17501874"/>
                  </a:ext>
                </a:extLst>
              </a:tr>
              <a:tr h="1438946">
                <a:tc>
                  <a:txBody>
                    <a:bodyPr/>
                    <a:lstStyle/>
                    <a:p>
                      <a:r>
                        <a:rPr lang="en-US" sz="2000" b="1" dirty="0" smtClean="0"/>
                        <a:t>The</a:t>
                      </a:r>
                      <a:r>
                        <a:rPr lang="en-US" sz="2000" b="1" baseline="0" dirty="0" smtClean="0"/>
                        <a:t> most important part/ What you do there</a:t>
                      </a:r>
                      <a:endParaRPr lang="en-US" sz="2000" b="1"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34469025"/>
                  </a:ext>
                </a:extLst>
              </a:tr>
            </a:tbl>
          </a:graphicData>
        </a:graphic>
      </p:graphicFrame>
      <p:grpSp>
        <p:nvGrpSpPr>
          <p:cNvPr id="4" name="Group 3"/>
          <p:cNvGrpSpPr/>
          <p:nvPr/>
        </p:nvGrpSpPr>
        <p:grpSpPr>
          <a:xfrm>
            <a:off x="685800" y="578719"/>
            <a:ext cx="8153401" cy="812482"/>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8" name="TextBox 7"/>
          <p:cNvSpPr txBox="1"/>
          <p:nvPr/>
        </p:nvSpPr>
        <p:spPr>
          <a:xfrm>
            <a:off x="914400" y="655967"/>
            <a:ext cx="4602568"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SPEAKING: Take a note</a:t>
            </a:r>
            <a:endParaRPr lang="en-US" sz="27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354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24692583"/>
              </p:ext>
            </p:extLst>
          </p:nvPr>
        </p:nvGraphicFramePr>
        <p:xfrm>
          <a:off x="457200" y="1600200"/>
          <a:ext cx="8229600" cy="44424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771548280"/>
                    </a:ext>
                  </a:extLst>
                </a:gridCol>
                <a:gridCol w="1645920">
                  <a:extLst>
                    <a:ext uri="{9D8B030D-6E8A-4147-A177-3AD203B41FA5}">
                      <a16:colId xmlns:a16="http://schemas.microsoft.com/office/drawing/2014/main" val="766000776"/>
                    </a:ext>
                  </a:extLst>
                </a:gridCol>
                <a:gridCol w="1645920">
                  <a:extLst>
                    <a:ext uri="{9D8B030D-6E8A-4147-A177-3AD203B41FA5}">
                      <a16:colId xmlns:a16="http://schemas.microsoft.com/office/drawing/2014/main" val="1081555247"/>
                    </a:ext>
                  </a:extLst>
                </a:gridCol>
                <a:gridCol w="1645920">
                  <a:extLst>
                    <a:ext uri="{9D8B030D-6E8A-4147-A177-3AD203B41FA5}">
                      <a16:colId xmlns:a16="http://schemas.microsoft.com/office/drawing/2014/main" val="2755408052"/>
                    </a:ext>
                  </a:extLst>
                </a:gridCol>
                <a:gridCol w="1645920">
                  <a:extLst>
                    <a:ext uri="{9D8B030D-6E8A-4147-A177-3AD203B41FA5}">
                      <a16:colId xmlns:a16="http://schemas.microsoft.com/office/drawing/2014/main" val="1533196855"/>
                    </a:ext>
                  </a:extLst>
                </a:gridCol>
              </a:tblGrid>
              <a:tr h="1047750">
                <a:tc>
                  <a:txBody>
                    <a:bodyPr/>
                    <a:lstStyle/>
                    <a:p>
                      <a:endParaRPr lang="en-US" dirty="0"/>
                    </a:p>
                  </a:txBody>
                  <a:tcPr/>
                </a:tc>
                <a:tc>
                  <a:txBody>
                    <a:bodyPr/>
                    <a:lstStyle/>
                    <a:p>
                      <a:pPr algn="ctr"/>
                      <a:r>
                        <a:rPr lang="en-US" dirty="0" smtClean="0">
                          <a:solidFill>
                            <a:srgbClr val="002060"/>
                          </a:solidFill>
                        </a:rPr>
                        <a:t>Student</a:t>
                      </a:r>
                      <a:r>
                        <a:rPr lang="en-US" baseline="0" dirty="0" smtClean="0">
                          <a:solidFill>
                            <a:srgbClr val="002060"/>
                          </a:solidFill>
                        </a:rPr>
                        <a:t> 1</a:t>
                      </a:r>
                    </a:p>
                    <a:p>
                      <a:pPr algn="ctr"/>
                      <a:r>
                        <a:rPr lang="en-US" baseline="0" dirty="0" smtClean="0">
                          <a:solidFill>
                            <a:srgbClr val="002060"/>
                          </a:solidFill>
                        </a:rPr>
                        <a:t>Nam</a:t>
                      </a: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Student</a:t>
                      </a:r>
                      <a:r>
                        <a:rPr lang="en-US" baseline="0" dirty="0" smtClean="0">
                          <a:solidFill>
                            <a:srgbClr val="002060"/>
                          </a:solidFill>
                        </a:rPr>
                        <a:t> 2</a:t>
                      </a:r>
                      <a:endParaRPr lang="en-US" dirty="0" smtClean="0">
                        <a:solidFill>
                          <a:srgbClr val="002060"/>
                        </a:solidFill>
                      </a:endParaRPr>
                    </a:p>
                    <a:p>
                      <a:pPr algn="ct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Student</a:t>
                      </a:r>
                      <a:r>
                        <a:rPr lang="en-US" baseline="0" dirty="0" smtClean="0">
                          <a:solidFill>
                            <a:srgbClr val="002060"/>
                          </a:solidFill>
                        </a:rPr>
                        <a:t> 3</a:t>
                      </a:r>
                      <a:endParaRPr lang="en-US" dirty="0" smtClean="0">
                        <a:solidFill>
                          <a:srgbClr val="002060"/>
                        </a:solidFill>
                      </a:endParaRPr>
                    </a:p>
                    <a:p>
                      <a:pPr algn="ctr"/>
                      <a:endParaRPr lang="en-US" dirty="0">
                        <a:solidFill>
                          <a:srgbClr val="00206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Student</a:t>
                      </a:r>
                      <a:r>
                        <a:rPr lang="en-US" baseline="0" dirty="0" smtClean="0">
                          <a:solidFill>
                            <a:srgbClr val="002060"/>
                          </a:solidFill>
                        </a:rPr>
                        <a:t> 4</a:t>
                      </a:r>
                      <a:endParaRPr lang="en-US" dirty="0" smtClean="0">
                        <a:solidFill>
                          <a:srgbClr val="002060"/>
                        </a:solidFill>
                      </a:endParaRPr>
                    </a:p>
                    <a:p>
                      <a:pPr algn="ctr"/>
                      <a:endParaRPr lang="en-US" dirty="0">
                        <a:solidFill>
                          <a:srgbClr val="002060"/>
                        </a:solidFill>
                      </a:endParaRPr>
                    </a:p>
                  </a:txBody>
                  <a:tcPr/>
                </a:tc>
                <a:extLst>
                  <a:ext uri="{0D108BD9-81ED-4DB2-BD59-A6C34878D82A}">
                    <a16:rowId xmlns:a16="http://schemas.microsoft.com/office/drawing/2014/main" val="4104523530"/>
                  </a:ext>
                </a:extLst>
              </a:tr>
              <a:tr h="857250">
                <a:tc>
                  <a:txBody>
                    <a:bodyPr/>
                    <a:lstStyle/>
                    <a:p>
                      <a:r>
                        <a:rPr lang="en-US" dirty="0" smtClean="0"/>
                        <a:t>Type of</a:t>
                      </a:r>
                      <a:r>
                        <a:rPr lang="en-US" baseline="0" dirty="0" smtClean="0"/>
                        <a:t> house  you live in</a:t>
                      </a:r>
                      <a:endParaRPr lang="en-US" dirty="0"/>
                    </a:p>
                  </a:txBody>
                  <a:tcPr/>
                </a:tc>
                <a:tc>
                  <a:txBody>
                    <a:bodyPr/>
                    <a:lstStyle/>
                    <a:p>
                      <a:r>
                        <a:rPr lang="en-US" dirty="0" smtClean="0"/>
                        <a:t>Town</a:t>
                      </a:r>
                      <a:r>
                        <a:rPr lang="en-US" baseline="0" dirty="0" smtClean="0"/>
                        <a:t>house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77500822"/>
                  </a:ext>
                </a:extLst>
              </a:tr>
              <a:tr h="800100">
                <a:tc>
                  <a:txBody>
                    <a:bodyPr/>
                    <a:lstStyle/>
                    <a:p>
                      <a:r>
                        <a:rPr lang="en-US" dirty="0" smtClean="0"/>
                        <a:t>It’s made from</a:t>
                      </a:r>
                      <a:endParaRPr lang="en-US" dirty="0"/>
                    </a:p>
                  </a:txBody>
                  <a:tcPr/>
                </a:tc>
                <a:tc>
                  <a:txBody>
                    <a:bodyPr/>
                    <a:lstStyle/>
                    <a:p>
                      <a:r>
                        <a:rPr lang="en-US" dirty="0" smtClean="0"/>
                        <a:t>Cement, brick,…</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17501874"/>
                  </a:ext>
                </a:extLst>
              </a:tr>
              <a:tr h="1047750">
                <a:tc>
                  <a:txBody>
                    <a:bodyPr/>
                    <a:lstStyle/>
                    <a:p>
                      <a:r>
                        <a:rPr lang="en-US" dirty="0" smtClean="0"/>
                        <a:t>The</a:t>
                      </a:r>
                      <a:r>
                        <a:rPr lang="en-US" baseline="0" dirty="0" smtClean="0"/>
                        <a:t> most important part/ What you do there</a:t>
                      </a:r>
                      <a:endParaRPr lang="en-US" dirty="0"/>
                    </a:p>
                  </a:txBody>
                  <a:tcPr/>
                </a:tc>
                <a:tc>
                  <a:txBody>
                    <a:bodyPr/>
                    <a:lstStyle/>
                    <a:p>
                      <a:r>
                        <a:rPr lang="en-US" dirty="0" smtClean="0"/>
                        <a:t>The living room</a:t>
                      </a:r>
                    </a:p>
                    <a:p>
                      <a:r>
                        <a:rPr lang="en-US" dirty="0" smtClean="0"/>
                        <a:t>People</a:t>
                      </a:r>
                      <a:r>
                        <a:rPr lang="en-US" baseline="0" dirty="0" smtClean="0"/>
                        <a:t> in the family gather to talk about a hard-working day….</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934469025"/>
                  </a:ext>
                </a:extLst>
              </a:tr>
            </a:tbl>
          </a:graphicData>
        </a:graphic>
      </p:graphicFrame>
      <p:grpSp>
        <p:nvGrpSpPr>
          <p:cNvPr id="4" name="Group 3"/>
          <p:cNvGrpSpPr/>
          <p:nvPr/>
        </p:nvGrpSpPr>
        <p:grpSpPr>
          <a:xfrm>
            <a:off x="685800" y="578719"/>
            <a:ext cx="8153401" cy="812482"/>
            <a:chOff x="0" y="-3"/>
            <a:chExt cx="12192000" cy="1083309"/>
          </a:xfrm>
        </p:grpSpPr>
        <p:sp>
          <p:nvSpPr>
            <p:cNvPr id="5" name="Round Single Corner Rectangle 4"/>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Round Single Corner Rectangle 5"/>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ound Single Corner Rectangle 6"/>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8" name="TextBox 7"/>
          <p:cNvSpPr txBox="1"/>
          <p:nvPr/>
        </p:nvSpPr>
        <p:spPr>
          <a:xfrm>
            <a:off x="914400" y="655967"/>
            <a:ext cx="4602568"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SPEAKING: Report</a:t>
            </a:r>
            <a:endParaRPr lang="en-US" sz="2700" b="1" dirty="0">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7183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437072" y="1838332"/>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grpSp>
        <p:nvGrpSpPr>
          <p:cNvPr id="10" name="Group 9"/>
          <p:cNvGrpSpPr/>
          <p:nvPr/>
        </p:nvGrpSpPr>
        <p:grpSpPr>
          <a:xfrm>
            <a:off x="7975" y="840435"/>
            <a:ext cx="9144000" cy="812482"/>
            <a:chOff x="0" y="-3"/>
            <a:chExt cx="12192000" cy="1083309"/>
          </a:xfrm>
        </p:grpSpPr>
        <p:sp>
          <p:nvSpPr>
            <p:cNvPr id="13" name="Round Single Corner Rectangle 1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 name="Round Single Corner Rectangle 1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907139" y="1869038"/>
            <a:ext cx="8111486" cy="415498"/>
          </a:xfrm>
          <a:prstGeom prst="rect">
            <a:avLst/>
          </a:prstGeom>
          <a:noFill/>
          <a:effectLst/>
        </p:spPr>
        <p:txBody>
          <a:bodyPr wrap="square" rtlCol="0">
            <a:spAutoFit/>
          </a:bodyPr>
          <a:lstStyle/>
          <a:p>
            <a:r>
              <a:rPr lang="en-US" sz="2100" b="1" dirty="0">
                <a:effectLst>
                  <a:glow rad="88900">
                    <a:schemeClr val="bg1"/>
                  </a:glow>
                </a:effectLst>
                <a:cs typeface="Arial" panose="020B0604020202020204" pitchFamily="34" charset="0"/>
              </a:rPr>
              <a:t>Wrap-up</a:t>
            </a:r>
          </a:p>
        </p:txBody>
      </p:sp>
      <p:sp>
        <p:nvSpPr>
          <p:cNvPr id="17" name="TextBox 16"/>
          <p:cNvSpPr txBox="1"/>
          <p:nvPr/>
        </p:nvSpPr>
        <p:spPr>
          <a:xfrm>
            <a:off x="471738" y="1748498"/>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1</a:t>
            </a:r>
          </a:p>
        </p:txBody>
      </p:sp>
      <p:sp>
        <p:nvSpPr>
          <p:cNvPr id="11" name="TextBox 10"/>
          <p:cNvSpPr txBox="1"/>
          <p:nvPr/>
        </p:nvSpPr>
        <p:spPr>
          <a:xfrm>
            <a:off x="365300" y="1012999"/>
            <a:ext cx="3099522" cy="507831"/>
          </a:xfrm>
          <a:prstGeom prst="rect">
            <a:avLst/>
          </a:prstGeom>
          <a:noFill/>
          <a:effectLst/>
        </p:spPr>
        <p:txBody>
          <a:bodyPr wrap="square" rtlCol="0">
            <a:spAutoFit/>
          </a:bodyPr>
          <a:lstStyle/>
          <a:p>
            <a:r>
              <a:rPr lang="en-US" sz="2700" b="1">
                <a:effectLst>
                  <a:glow rad="88900">
                    <a:schemeClr val="bg1"/>
                  </a:glow>
                </a:effectLst>
                <a:latin typeface="Arial" panose="020B0604020202020204" pitchFamily="34" charset="0"/>
                <a:cs typeface="Arial" panose="020B0604020202020204" pitchFamily="34" charset="0"/>
              </a:rPr>
              <a:t>CONSOLIDATION</a:t>
            </a:r>
            <a:endParaRPr lang="en-US" sz="27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43B4EE5-D525-4443-B04E-58910A374BDA}"/>
              </a:ext>
            </a:extLst>
          </p:cNvPr>
          <p:cNvSpPr txBox="1"/>
          <p:nvPr/>
        </p:nvSpPr>
        <p:spPr>
          <a:xfrm>
            <a:off x="365301" y="2634014"/>
            <a:ext cx="7811546" cy="3208571"/>
          </a:xfrm>
          <a:prstGeom prst="rect">
            <a:avLst/>
          </a:prstGeom>
          <a:noFill/>
        </p:spPr>
        <p:txBody>
          <a:bodyPr wrap="square">
            <a:spAutoFit/>
          </a:bodyPr>
          <a:lstStyle/>
          <a:p>
            <a:pPr>
              <a:lnSpc>
                <a:spcPct val="150000"/>
              </a:lnSpc>
            </a:pPr>
            <a:r>
              <a:rPr lang="en-US" sz="2700" b="1" dirty="0">
                <a:solidFill>
                  <a:srgbClr val="FF0000"/>
                </a:solidFill>
              </a:rPr>
              <a:t>In this lesson, you have:</a:t>
            </a:r>
          </a:p>
          <a:p>
            <a:pPr marL="342900" indent="-342900">
              <a:lnSpc>
                <a:spcPct val="150000"/>
              </a:lnSpc>
              <a:buFont typeface="Wingdings" panose="05000000000000000000" pitchFamily="2" charset="2"/>
              <a:buChar char="ü"/>
            </a:pPr>
            <a:r>
              <a:rPr lang="en-US" sz="2700" dirty="0"/>
              <a:t>learnt new words related to the topic of stilt house.</a:t>
            </a:r>
          </a:p>
          <a:p>
            <a:pPr marL="342900" indent="-342900">
              <a:lnSpc>
                <a:spcPct val="150000"/>
              </a:lnSpc>
              <a:buFont typeface="Wingdings" panose="05000000000000000000" pitchFamily="2" charset="2"/>
              <a:buChar char="ü"/>
            </a:pPr>
            <a:r>
              <a:rPr lang="en-US" sz="2700" dirty="0"/>
              <a:t>read a passage about stilt houses.</a:t>
            </a:r>
          </a:p>
          <a:p>
            <a:pPr marL="342900" indent="-342900">
              <a:lnSpc>
                <a:spcPct val="150000"/>
              </a:lnSpc>
              <a:buFont typeface="Wingdings" panose="05000000000000000000" pitchFamily="2" charset="2"/>
              <a:buChar char="ü"/>
            </a:pPr>
            <a:r>
              <a:rPr lang="en-US" sz="2700" dirty="0"/>
              <a:t>described the house you live in.</a:t>
            </a:r>
          </a:p>
          <a:p>
            <a:pPr>
              <a:lnSpc>
                <a:spcPct val="150000"/>
              </a:lnSpc>
            </a:pPr>
            <a:endParaRPr lang="en-US" sz="2700" dirty="0"/>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906357" y="1652916"/>
            <a:ext cx="1748197" cy="1748197"/>
          </a:xfrm>
          <a:prstGeom prst="rect">
            <a:avLst/>
          </a:prstGeom>
        </p:spPr>
      </p:pic>
    </p:spTree>
    <p:extLst>
      <p:ext uri="{BB962C8B-B14F-4D97-AF65-F5344CB8AC3E}">
        <p14:creationId xmlns:p14="http://schemas.microsoft.com/office/powerpoint/2010/main" val="311060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975" y="840435"/>
            <a:ext cx="9144000" cy="812482"/>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Round Single Corner Rectangle 12"/>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ound Single Corner Rectangle 13"/>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2" name="TextBox 11"/>
          <p:cNvSpPr txBox="1"/>
          <p:nvPr/>
        </p:nvSpPr>
        <p:spPr>
          <a:xfrm>
            <a:off x="862459" y="1856185"/>
            <a:ext cx="8111486" cy="415498"/>
          </a:xfrm>
          <a:prstGeom prst="rect">
            <a:avLst/>
          </a:prstGeom>
          <a:noFill/>
          <a:effectLst/>
        </p:spPr>
        <p:txBody>
          <a:bodyPr wrap="square" rtlCol="0">
            <a:spAutoFit/>
          </a:bodyPr>
          <a:lstStyle/>
          <a:p>
            <a:r>
              <a:rPr lang="en-US" sz="2100" b="1" dirty="0">
                <a:effectLst>
                  <a:glow rad="88900">
                    <a:schemeClr val="bg1"/>
                  </a:glow>
                </a:effectLst>
                <a:cs typeface="Arial" panose="020B0604020202020204" pitchFamily="34" charset="0"/>
              </a:rPr>
              <a:t>Homework</a:t>
            </a:r>
          </a:p>
        </p:txBody>
      </p:sp>
      <p:sp>
        <p:nvSpPr>
          <p:cNvPr id="11" name="TextBox 10"/>
          <p:cNvSpPr txBox="1"/>
          <p:nvPr/>
        </p:nvSpPr>
        <p:spPr>
          <a:xfrm>
            <a:off x="365300" y="1012999"/>
            <a:ext cx="3099522" cy="507831"/>
          </a:xfrm>
          <a:prstGeom prst="rect">
            <a:avLst/>
          </a:prstGeom>
          <a:noFill/>
          <a:effectLst/>
        </p:spPr>
        <p:txBody>
          <a:bodyPr wrap="square" rtlCol="0">
            <a:spAutoFit/>
          </a:bodyPr>
          <a:lstStyle/>
          <a:p>
            <a:r>
              <a:rPr lang="en-US" sz="2700" b="1">
                <a:effectLst>
                  <a:glow rad="88900">
                    <a:schemeClr val="bg1"/>
                  </a:glow>
                </a:effectLst>
                <a:latin typeface="Arial" panose="020B0604020202020204" pitchFamily="34" charset="0"/>
                <a:cs typeface="Arial" panose="020B0604020202020204" pitchFamily="34" charset="0"/>
              </a:rPr>
              <a:t>CONSOLIDATION</a:t>
            </a:r>
            <a:endParaRPr lang="en-US" sz="27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37072" y="2739570"/>
            <a:ext cx="5810597" cy="1754326"/>
          </a:xfrm>
          <a:prstGeom prst="rect">
            <a:avLst/>
          </a:prstGeom>
          <a:noFill/>
        </p:spPr>
        <p:txBody>
          <a:bodyPr wrap="square" rtlCol="0">
            <a:spAutoFit/>
          </a:bodyPr>
          <a:lstStyle/>
          <a:p>
            <a:pPr marL="214313" indent="-214313">
              <a:lnSpc>
                <a:spcPct val="150000"/>
              </a:lnSpc>
              <a:buFont typeface="Wingdings" panose="05000000000000000000" pitchFamily="2" charset="2"/>
              <a:buChar char="ü"/>
            </a:pPr>
            <a:r>
              <a:rPr lang="en-US" sz="2400" dirty="0"/>
              <a:t> Learn by heart all </a:t>
            </a:r>
            <a:r>
              <a:rPr lang="en-US" sz="2400"/>
              <a:t>the new words</a:t>
            </a:r>
            <a:r>
              <a:rPr lang="en-US" sz="2400" dirty="0"/>
              <a:t>.</a:t>
            </a:r>
          </a:p>
          <a:p>
            <a:pPr marL="214313" indent="-214313">
              <a:lnSpc>
                <a:spcPct val="150000"/>
              </a:lnSpc>
              <a:buFont typeface="Wingdings" panose="05000000000000000000" pitchFamily="2" charset="2"/>
              <a:buChar char="ü"/>
            </a:pPr>
            <a:r>
              <a:rPr lang="en-US" sz="2400" dirty="0"/>
              <a:t> Do exercises in the workbook.</a:t>
            </a:r>
          </a:p>
          <a:p>
            <a:pPr marL="214313" indent="-214313">
              <a:lnSpc>
                <a:spcPct val="150000"/>
              </a:lnSpc>
              <a:buFont typeface="Wingdings" panose="05000000000000000000" pitchFamily="2" charset="2"/>
              <a:buChar char="ü"/>
            </a:pPr>
            <a:r>
              <a:rPr lang="en-US" sz="2400" dirty="0"/>
              <a:t> Prepare for Lesson 6 – Skills 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903" y="3258944"/>
            <a:ext cx="2265251" cy="2265251"/>
          </a:xfrm>
          <a:prstGeom prst="rect">
            <a:avLst/>
          </a:prstGeom>
        </p:spPr>
      </p:pic>
      <p:sp>
        <p:nvSpPr>
          <p:cNvPr id="21" name="Rounded Rectangle 20"/>
          <p:cNvSpPr/>
          <p:nvPr/>
        </p:nvSpPr>
        <p:spPr>
          <a:xfrm>
            <a:off x="437072" y="1838332"/>
            <a:ext cx="376955" cy="376955"/>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48DA4"/>
              </a:solidFill>
            </a:endParaRPr>
          </a:p>
        </p:txBody>
      </p:sp>
      <p:sp>
        <p:nvSpPr>
          <p:cNvPr id="17" name="TextBox 16"/>
          <p:cNvSpPr txBox="1"/>
          <p:nvPr/>
        </p:nvSpPr>
        <p:spPr>
          <a:xfrm>
            <a:off x="475399" y="1746385"/>
            <a:ext cx="297776" cy="553998"/>
          </a:xfrm>
          <a:prstGeom prst="rect">
            <a:avLst/>
          </a:prstGeom>
          <a:noFill/>
        </p:spPr>
        <p:txBody>
          <a:bodyPr wrap="square" rtlCol="0">
            <a:spAutoFit/>
          </a:bodyPr>
          <a:lstStyle/>
          <a:p>
            <a:pPr algn="ctr"/>
            <a:r>
              <a:rPr lang="en-US" sz="3000" b="1" dirty="0">
                <a:solidFill>
                  <a:schemeClr val="bg1"/>
                </a:solidFill>
                <a:latin typeface="Myriad Pro" pitchFamily="34" charset="0"/>
              </a:rPr>
              <a:t>2</a:t>
            </a:r>
          </a:p>
        </p:txBody>
      </p:sp>
    </p:spTree>
    <p:extLst>
      <p:ext uri="{BB962C8B-B14F-4D97-AF65-F5344CB8AC3E}">
        <p14:creationId xmlns:p14="http://schemas.microsoft.com/office/powerpoint/2010/main" val="141622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3" name="Rectangle 2"/>
          <p:cNvSpPr/>
          <p:nvPr/>
        </p:nvSpPr>
        <p:spPr>
          <a:xfrm>
            <a:off x="2286000" y="5301925"/>
            <a:ext cx="4572000" cy="507831"/>
          </a:xfrm>
          <a:prstGeom prst="rect">
            <a:avLst/>
          </a:prstGeom>
        </p:spPr>
        <p:txBody>
          <a:bodyPr>
            <a:spAutoFit/>
          </a:bodyPr>
          <a:lstStyle/>
          <a:p>
            <a:pPr algn="ctr"/>
            <a:r>
              <a:rPr lang="en-GB" sz="1350" b="1" dirty="0">
                <a:latin typeface="Calibri" panose="020F0502020204030204" pitchFamily="34" charset="0"/>
              </a:rPr>
              <a:t>Website: </a:t>
            </a:r>
            <a:r>
              <a:rPr lang="en-GB" sz="1350" b="1" i="1" dirty="0" err="1">
                <a:latin typeface="Calibri" panose="020F0502020204030204" pitchFamily="34" charset="0"/>
              </a:rPr>
              <a:t>hoclieu.vn</a:t>
            </a:r>
            <a:endParaRPr lang="en-GB" sz="1350" dirty="0"/>
          </a:p>
          <a:p>
            <a:pPr algn="ctr"/>
            <a:r>
              <a:rPr lang="en-GB" sz="1350" b="1" dirty="0" err="1">
                <a:latin typeface="Calibri" panose="020F0502020204030204" pitchFamily="34" charset="0"/>
              </a:rPr>
              <a:t>Fanpage</a:t>
            </a:r>
            <a:r>
              <a:rPr lang="en-GB" sz="1350" b="1" dirty="0">
                <a:latin typeface="Calibri" panose="020F0502020204030204" pitchFamily="34" charset="0"/>
              </a:rPr>
              <a:t>: </a:t>
            </a:r>
            <a:r>
              <a:rPr lang="en-GB" sz="1350" b="1" i="1" dirty="0" err="1">
                <a:latin typeface="Calibri" panose="020F0502020204030204" pitchFamily="34" charset="0"/>
              </a:rPr>
              <a:t>facebook.com</a:t>
            </a:r>
            <a:r>
              <a:rPr lang="en-GB" sz="1350" b="1" i="1" dirty="0">
                <a:latin typeface="Calibri" panose="020F0502020204030204" pitchFamily="34" charset="0"/>
              </a:rPr>
              <a:t>/</a:t>
            </a:r>
            <a:r>
              <a:rPr lang="en-GB" sz="1350" b="1" i="1" dirty="0" err="1">
                <a:latin typeface="Calibri" panose="020F0502020204030204" pitchFamily="34" charset="0"/>
              </a:rPr>
              <a:t>www.tienganhglobalsuccess.vn</a:t>
            </a:r>
            <a:r>
              <a:rPr lang="en-GB" sz="1350" b="1" i="1" dirty="0">
                <a:latin typeface="Calibri" panose="020F0502020204030204" pitchFamily="34" charset="0"/>
              </a:rPr>
              <a:t>/</a:t>
            </a:r>
            <a:endParaRPr lang="en-GB" sz="1350" dirty="0"/>
          </a:p>
        </p:txBody>
      </p:sp>
    </p:spTree>
    <p:extLst>
      <p:ext uri="{BB962C8B-B14F-4D97-AF65-F5344CB8AC3E}">
        <p14:creationId xmlns:p14="http://schemas.microsoft.com/office/powerpoint/2010/main" val="1943185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WORD RACE</a:t>
            </a:r>
            <a:endParaRPr lang="en-US" b="1" dirty="0">
              <a:solidFill>
                <a:srgbClr val="FF0000"/>
              </a:solidFill>
            </a:endParaRPr>
          </a:p>
        </p:txBody>
      </p:sp>
      <p:sp>
        <p:nvSpPr>
          <p:cNvPr id="3" name="Content Placeholder 2"/>
          <p:cNvSpPr>
            <a:spLocks noGrp="1"/>
          </p:cNvSpPr>
          <p:nvPr>
            <p:ph idx="1"/>
          </p:nvPr>
        </p:nvSpPr>
        <p:spPr/>
        <p:txBody>
          <a:bodyPr/>
          <a:lstStyle/>
          <a:p>
            <a:r>
              <a:rPr lang="en-US" b="1" u="sng" dirty="0" smtClean="0">
                <a:solidFill>
                  <a:srgbClr val="FF0000"/>
                </a:solidFill>
              </a:rPr>
              <a:t>Instructions</a:t>
            </a:r>
          </a:p>
          <a:p>
            <a:pPr marL="0" indent="0">
              <a:buNone/>
            </a:pPr>
            <a:r>
              <a:rPr lang="en-US" dirty="0" smtClean="0"/>
              <a:t>- Work in 4 groups in </a:t>
            </a:r>
            <a:r>
              <a:rPr lang="en-US" dirty="0"/>
              <a:t>2</a:t>
            </a:r>
            <a:r>
              <a:rPr lang="en-US" dirty="0" smtClean="0"/>
              <a:t> minutes</a:t>
            </a:r>
          </a:p>
          <a:p>
            <a:pPr>
              <a:buFontTx/>
              <a:buChar char="-"/>
            </a:pPr>
            <a:r>
              <a:rPr lang="en-US" dirty="0" smtClean="0"/>
              <a:t>List the types of house you can see in the pictures</a:t>
            </a:r>
          </a:p>
          <a:p>
            <a:pPr>
              <a:buFontTx/>
              <a:buChar char="-"/>
            </a:pPr>
            <a:r>
              <a:rPr lang="en-US" dirty="0" smtClean="0"/>
              <a:t>Check with the others</a:t>
            </a:r>
          </a:p>
          <a:p>
            <a:pPr>
              <a:buFontTx/>
              <a:buChar char="-"/>
            </a:pPr>
            <a:r>
              <a:rPr lang="en-US" dirty="0" smtClean="0"/>
              <a:t>The winner is the group having the most correct answers.  </a:t>
            </a:r>
            <a:endParaRPr lang="en-US" dirty="0"/>
          </a:p>
        </p:txBody>
      </p:sp>
    </p:spTree>
    <p:extLst>
      <p:ext uri="{BB962C8B-B14F-4D97-AF65-F5344CB8AC3E}">
        <p14:creationId xmlns:p14="http://schemas.microsoft.com/office/powerpoint/2010/main" val="1640011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0927" y="457200"/>
            <a:ext cx="2152964" cy="1367164"/>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4347" y="4584632"/>
            <a:ext cx="2185748" cy="1502394"/>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9267" y="2516378"/>
            <a:ext cx="2240828" cy="1442264"/>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1681" y="4584630"/>
            <a:ext cx="1886405" cy="1524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9860" y="2445304"/>
            <a:ext cx="2209800" cy="1498269"/>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8235" y="472375"/>
            <a:ext cx="2016112" cy="137160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99035" y="2496930"/>
            <a:ext cx="1674447" cy="1461712"/>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82716" y="472375"/>
            <a:ext cx="1881668" cy="1331126"/>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3915" y="2438400"/>
            <a:ext cx="2109076" cy="1514481"/>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64077" y="457200"/>
            <a:ext cx="2110845" cy="1401953"/>
          </a:xfrm>
          <a:prstGeom prst="rect">
            <a:avLst/>
          </a:prstGeom>
        </p:spPr>
      </p:pic>
      <p:pic>
        <p:nvPicPr>
          <p:cNvPr id="1026" name="Picture 2" descr="C:\Users\ADMIN\Desktop\8372_Sunliner-Habitat-HA1-Motorhome_01.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539338" y="4584631"/>
            <a:ext cx="2160322" cy="15210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20200603142345-cd5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915" y="4584631"/>
            <a:ext cx="2209976"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 name="Đồng hồ đếm ngược 2 phút (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6"/>
          <a:stretch>
            <a:fillRect/>
          </a:stretch>
        </p:blipFill>
        <p:spPr>
          <a:xfrm>
            <a:off x="239156" y="6216552"/>
            <a:ext cx="1140867" cy="641448"/>
          </a:xfrm>
          <a:prstGeom prst="rect">
            <a:avLst/>
          </a:prstGeom>
        </p:spPr>
      </p:pic>
    </p:spTree>
    <p:extLst>
      <p:ext uri="{BB962C8B-B14F-4D97-AF65-F5344CB8AC3E}">
        <p14:creationId xmlns:p14="http://schemas.microsoft.com/office/powerpoint/2010/main" val="106473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851457"/>
            <a:ext cx="9144000" cy="812482"/>
            <a:chOff x="0" y="-3"/>
            <a:chExt cx="12192000" cy="1083309"/>
          </a:xfrm>
        </p:grpSpPr>
        <p:sp>
          <p:nvSpPr>
            <p:cNvPr id="28" name="Round Single Corner Rectangle 27"/>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9" name="Round Single Corner Rectangle 28"/>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Round Single Corner Rectangle 29"/>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Cloud 1"/>
          <p:cNvSpPr/>
          <p:nvPr/>
        </p:nvSpPr>
        <p:spPr>
          <a:xfrm>
            <a:off x="1524000" y="1981200"/>
            <a:ext cx="5791200" cy="3505200"/>
          </a:xfrm>
          <a:prstGeom prst="clou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 Types </a:t>
            </a:r>
            <a:r>
              <a:rPr lang="en-US" sz="4400" b="1" dirty="0"/>
              <a:t>of house</a:t>
            </a:r>
          </a:p>
        </p:txBody>
      </p:sp>
    </p:spTree>
    <p:extLst>
      <p:ext uri="{BB962C8B-B14F-4D97-AF65-F5344CB8AC3E}">
        <p14:creationId xmlns:p14="http://schemas.microsoft.com/office/powerpoint/2010/main" val="29762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927" y="457200"/>
            <a:ext cx="2152964" cy="1367164"/>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347" y="4584632"/>
            <a:ext cx="2185748" cy="15023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9267" y="2516378"/>
            <a:ext cx="2240828" cy="144226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1681" y="4584630"/>
            <a:ext cx="1886405" cy="1524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122" y="2461025"/>
            <a:ext cx="2209800" cy="149826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235" y="472375"/>
            <a:ext cx="2016112" cy="1371601"/>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9035" y="2496930"/>
            <a:ext cx="1674447" cy="1461712"/>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82716" y="472375"/>
            <a:ext cx="1881668" cy="133112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739" y="2434407"/>
            <a:ext cx="2109076" cy="1514481"/>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4077" y="457200"/>
            <a:ext cx="2110845" cy="1401953"/>
          </a:xfrm>
          <a:prstGeom prst="rect">
            <a:avLst/>
          </a:prstGeom>
        </p:spPr>
      </p:pic>
      <p:pic>
        <p:nvPicPr>
          <p:cNvPr id="1026" name="Picture 2" descr="C:\Users\ADMIN\Desktop\8372_Sunliner-Habitat-HA1-Motorhome_0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39338" y="4584631"/>
            <a:ext cx="2160322" cy="152101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20200603142345-cd5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3915" y="4584631"/>
            <a:ext cx="2209976" cy="1524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70703" y="1948934"/>
            <a:ext cx="1676400" cy="369332"/>
          </a:xfrm>
          <a:prstGeom prst="rect">
            <a:avLst/>
          </a:prstGeom>
          <a:noFill/>
        </p:spPr>
        <p:txBody>
          <a:bodyPr wrap="square" rtlCol="0">
            <a:spAutoFit/>
          </a:bodyPr>
          <a:lstStyle/>
          <a:p>
            <a:endParaRPr lang="en-US" dirty="0"/>
          </a:p>
        </p:txBody>
      </p:sp>
      <p:sp>
        <p:nvSpPr>
          <p:cNvPr id="18" name="TextBox 17"/>
          <p:cNvSpPr txBox="1"/>
          <p:nvPr/>
        </p:nvSpPr>
        <p:spPr>
          <a:xfrm>
            <a:off x="470703" y="1979191"/>
            <a:ext cx="1676400" cy="369332"/>
          </a:xfrm>
          <a:prstGeom prst="rect">
            <a:avLst/>
          </a:prstGeom>
          <a:noFill/>
        </p:spPr>
        <p:txBody>
          <a:bodyPr wrap="square" rtlCol="0">
            <a:spAutoFit/>
          </a:bodyPr>
          <a:lstStyle/>
          <a:p>
            <a:endParaRPr lang="en-US" dirty="0"/>
          </a:p>
        </p:txBody>
      </p:sp>
      <p:sp>
        <p:nvSpPr>
          <p:cNvPr id="15" name="Rectangle 14"/>
          <p:cNvSpPr/>
          <p:nvPr/>
        </p:nvSpPr>
        <p:spPr>
          <a:xfrm>
            <a:off x="588108" y="1948935"/>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COTTAGE</a:t>
            </a:r>
            <a:endParaRPr lang="en-US" dirty="0"/>
          </a:p>
        </p:txBody>
      </p:sp>
      <p:sp>
        <p:nvSpPr>
          <p:cNvPr id="16" name="Rectangle 15"/>
          <p:cNvSpPr/>
          <p:nvPr/>
        </p:nvSpPr>
        <p:spPr>
          <a:xfrm>
            <a:off x="2743200" y="1948934"/>
            <a:ext cx="1676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TOWNHOUSE</a:t>
            </a:r>
            <a:endParaRPr lang="en-US" dirty="0"/>
          </a:p>
        </p:txBody>
      </p:sp>
      <p:sp>
        <p:nvSpPr>
          <p:cNvPr id="21" name="Rectangle 20"/>
          <p:cNvSpPr/>
          <p:nvPr/>
        </p:nvSpPr>
        <p:spPr>
          <a:xfrm>
            <a:off x="5193832" y="1961663"/>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CASTLE</a:t>
            </a:r>
            <a:endParaRPr lang="en-US" dirty="0"/>
          </a:p>
        </p:txBody>
      </p:sp>
      <p:sp>
        <p:nvSpPr>
          <p:cNvPr id="22" name="Rectangle 21"/>
          <p:cNvSpPr/>
          <p:nvPr/>
        </p:nvSpPr>
        <p:spPr>
          <a:xfrm>
            <a:off x="7337750" y="1916669"/>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STILT HOUSE</a:t>
            </a:r>
            <a:endParaRPr lang="en-US" dirty="0"/>
          </a:p>
        </p:txBody>
      </p:sp>
      <p:sp>
        <p:nvSpPr>
          <p:cNvPr id="23" name="Rectangle 22"/>
          <p:cNvSpPr/>
          <p:nvPr/>
        </p:nvSpPr>
        <p:spPr>
          <a:xfrm>
            <a:off x="572477" y="4038600"/>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BOATHOUSE</a:t>
            </a:r>
            <a:endParaRPr lang="en-US" dirty="0"/>
          </a:p>
        </p:txBody>
      </p:sp>
      <p:sp>
        <p:nvSpPr>
          <p:cNvPr id="24" name="Rectangle 23"/>
          <p:cNvSpPr/>
          <p:nvPr/>
        </p:nvSpPr>
        <p:spPr>
          <a:xfrm>
            <a:off x="2933699" y="4050238"/>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TREEHOUSE</a:t>
            </a:r>
            <a:endParaRPr lang="en-US" dirty="0"/>
          </a:p>
        </p:txBody>
      </p:sp>
      <p:sp>
        <p:nvSpPr>
          <p:cNvPr id="25" name="Rectangle 24"/>
          <p:cNvSpPr/>
          <p:nvPr/>
        </p:nvSpPr>
        <p:spPr>
          <a:xfrm>
            <a:off x="4952999" y="4058053"/>
            <a:ext cx="158909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RONG</a:t>
            </a:r>
            <a:r>
              <a:rPr lang="en-US" dirty="0" smtClean="0"/>
              <a:t> HOUSE</a:t>
            </a:r>
            <a:endParaRPr lang="en-US" dirty="0"/>
          </a:p>
        </p:txBody>
      </p:sp>
      <p:sp>
        <p:nvSpPr>
          <p:cNvPr id="26" name="Rectangle 25"/>
          <p:cNvSpPr/>
          <p:nvPr/>
        </p:nvSpPr>
        <p:spPr>
          <a:xfrm>
            <a:off x="7162800" y="4058053"/>
            <a:ext cx="1676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IGLOO</a:t>
            </a:r>
            <a:endParaRPr lang="en-US" dirty="0"/>
          </a:p>
        </p:txBody>
      </p:sp>
      <p:sp>
        <p:nvSpPr>
          <p:cNvPr id="27" name="Rectangle 26"/>
          <p:cNvSpPr/>
          <p:nvPr/>
        </p:nvSpPr>
        <p:spPr>
          <a:xfrm>
            <a:off x="588108" y="6248400"/>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VILLA</a:t>
            </a:r>
            <a:endParaRPr lang="en-US" dirty="0"/>
          </a:p>
        </p:txBody>
      </p:sp>
      <p:sp>
        <p:nvSpPr>
          <p:cNvPr id="28" name="Rectangle 27"/>
          <p:cNvSpPr/>
          <p:nvPr/>
        </p:nvSpPr>
        <p:spPr>
          <a:xfrm>
            <a:off x="2819400" y="6248400"/>
            <a:ext cx="1600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MOTORHOUSE</a:t>
            </a:r>
            <a:endParaRPr lang="en-US" dirty="0"/>
          </a:p>
        </p:txBody>
      </p:sp>
      <p:sp>
        <p:nvSpPr>
          <p:cNvPr id="29" name="Rectangle 28"/>
          <p:cNvSpPr/>
          <p:nvPr/>
        </p:nvSpPr>
        <p:spPr>
          <a:xfrm>
            <a:off x="7082716" y="6248400"/>
            <a:ext cx="188166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FARMHOUSE</a:t>
            </a:r>
            <a:endParaRPr lang="en-US" dirty="0"/>
          </a:p>
        </p:txBody>
      </p:sp>
      <p:sp>
        <p:nvSpPr>
          <p:cNvPr id="30" name="Rectangle 29"/>
          <p:cNvSpPr/>
          <p:nvPr/>
        </p:nvSpPr>
        <p:spPr>
          <a:xfrm>
            <a:off x="5170491" y="6248400"/>
            <a:ext cx="13716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APARTMENT</a:t>
            </a:r>
            <a:endParaRPr lang="en-US" dirty="0"/>
          </a:p>
        </p:txBody>
      </p:sp>
    </p:spTree>
    <p:extLst>
      <p:ext uri="{BB962C8B-B14F-4D97-AF65-F5344CB8AC3E}">
        <p14:creationId xmlns:p14="http://schemas.microsoft.com/office/powerpoint/2010/main" val="113035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2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2000"/>
                                        <p:tgtEl>
                                          <p:spTgt spid="24"/>
                                        </p:tgtEl>
                                      </p:cBhvr>
                                    </p:animEffect>
                                    <p:anim calcmode="lin" valueType="num">
                                      <p:cBhvr>
                                        <p:cTn id="34" dur="2000" fill="hold"/>
                                        <p:tgtEl>
                                          <p:spTgt spid="24"/>
                                        </p:tgtEl>
                                        <p:attrNameLst>
                                          <p:attrName>ppt_w</p:attrName>
                                        </p:attrNameLst>
                                      </p:cBhvr>
                                      <p:tavLst>
                                        <p:tav tm="0" fmla="#ppt_w*sin(2.5*pi*$)">
                                          <p:val>
                                            <p:fltVal val="0"/>
                                          </p:val>
                                        </p:tav>
                                        <p:tav tm="100000">
                                          <p:val>
                                            <p:fltVal val="1"/>
                                          </p:val>
                                        </p:tav>
                                      </p:tavLst>
                                    </p:anim>
                                    <p:anim calcmode="lin" valueType="num">
                                      <p:cBhvr>
                                        <p:cTn id="35"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72624" y="4809547"/>
            <a:ext cx="886939"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8" name="TextBox 7"/>
          <p:cNvSpPr txBox="1"/>
          <p:nvPr/>
        </p:nvSpPr>
        <p:spPr>
          <a:xfrm>
            <a:off x="3216790" y="4809547"/>
            <a:ext cx="3719204"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Myriad Pro" pitchFamily="34" charset="0"/>
                <a:ea typeface="+mn-ea"/>
                <a:cs typeface="+mn-cs"/>
              </a:rPr>
              <a:t>HOBBIES</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15" name="TextBox 14"/>
          <p:cNvSpPr txBox="1"/>
          <p:nvPr/>
        </p:nvSpPr>
        <p:spPr>
          <a:xfrm>
            <a:off x="3127457" y="2175357"/>
            <a:ext cx="2936018"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LESSON 3: A CLOSER LOOK 2</a:t>
            </a:r>
          </a:p>
        </p:txBody>
      </p:sp>
      <p:sp>
        <p:nvSpPr>
          <p:cNvPr id="16" name="TextBox 15"/>
          <p:cNvSpPr txBox="1"/>
          <p:nvPr/>
        </p:nvSpPr>
        <p:spPr>
          <a:xfrm>
            <a:off x="585687" y="1035531"/>
            <a:ext cx="979537"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Unit</a:t>
            </a:r>
          </a:p>
        </p:txBody>
      </p:sp>
      <p:sp>
        <p:nvSpPr>
          <p:cNvPr id="17" name="TextBox 16"/>
          <p:cNvSpPr txBox="1"/>
          <p:nvPr/>
        </p:nvSpPr>
        <p:spPr>
          <a:xfrm>
            <a:off x="2495362" y="1029573"/>
            <a:ext cx="6571552"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rPr>
              <a:t>ETHNIC GROUPS OF VIET NAM</a:t>
            </a:r>
          </a:p>
        </p:txBody>
      </p:sp>
      <p:sp>
        <p:nvSpPr>
          <p:cNvPr id="9" name="AutoShape 2" descr="The Rules of Connectors in Bangla | BD English School"/>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roup 21"/>
          <p:cNvGrpSpPr/>
          <p:nvPr/>
        </p:nvGrpSpPr>
        <p:grpSpPr>
          <a:xfrm>
            <a:off x="1652801" y="841432"/>
            <a:ext cx="6348199" cy="812482"/>
            <a:chOff x="0" y="-3"/>
            <a:chExt cx="12192000" cy="1083309"/>
          </a:xfrm>
        </p:grpSpPr>
        <p:sp>
          <p:nvSpPr>
            <p:cNvPr id="23" name="Round Single Corner Rectangle 22"/>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 Single Corner Rectangle 23"/>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ound Single Corner Rectangle 24"/>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 name="TextBox 25"/>
          <p:cNvSpPr txBox="1"/>
          <p:nvPr/>
        </p:nvSpPr>
        <p:spPr>
          <a:xfrm>
            <a:off x="3886200" y="905479"/>
            <a:ext cx="6653677"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prstClr val="white"/>
                </a:solidFill>
                <a:effectLst/>
                <a:uLnTx/>
                <a:uFillTx/>
                <a:latin typeface="Myriad Pro" pitchFamily="34" charset="0"/>
                <a:ea typeface="+mn-ea"/>
                <a:cs typeface="+mn-cs"/>
              </a:rPr>
              <a:t> READING</a:t>
            </a:r>
            <a:endParaRPr kumimoji="0" lang="en-US" sz="30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grpSp>
        <p:nvGrpSpPr>
          <p:cNvPr id="32" name="Group 31"/>
          <p:cNvGrpSpPr/>
          <p:nvPr/>
        </p:nvGrpSpPr>
        <p:grpSpPr>
          <a:xfrm>
            <a:off x="3179468" y="919196"/>
            <a:ext cx="534239" cy="531911"/>
            <a:chOff x="2180974" y="148629"/>
            <a:chExt cx="712319" cy="709214"/>
          </a:xfrm>
        </p:grpSpPr>
        <p:sp>
          <p:nvSpPr>
            <p:cNvPr id="33" name="Oval 32"/>
            <p:cNvSpPr/>
            <p:nvPr/>
          </p:nvSpPr>
          <p:spPr>
            <a:xfrm>
              <a:off x="2180974" y="148629"/>
              <a:ext cx="712319" cy="709214"/>
            </a:xfrm>
            <a:prstGeom prst="ellipse">
              <a:avLst/>
            </a:prstGeom>
            <a:solidFill>
              <a:srgbClr val="F7A5A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Chord 33"/>
            <p:cNvSpPr/>
            <p:nvPr/>
          </p:nvSpPr>
          <p:spPr>
            <a:xfrm rot="4088942">
              <a:off x="2197459" y="160739"/>
              <a:ext cx="676824" cy="685834"/>
            </a:xfrm>
            <a:prstGeom prst="chord">
              <a:avLst>
                <a:gd name="adj1" fmla="val 2761841"/>
                <a:gd name="adj2" fmla="val 16200000"/>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ounded Rectangle 35"/>
          <p:cNvSpPr/>
          <p:nvPr/>
        </p:nvSpPr>
        <p:spPr>
          <a:xfrm>
            <a:off x="3246337" y="1917607"/>
            <a:ext cx="2621673" cy="46923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2400" b="1" i="0" u="none" strike="noStrike" kern="1200" cap="none" spc="0" normalizeH="0" baseline="0" noProof="0" dirty="0" smtClean="0">
                <a:ln>
                  <a:noFill/>
                </a:ln>
                <a:solidFill>
                  <a:schemeClr val="tx1"/>
                </a:solidFill>
                <a:effectLst/>
                <a:uLnTx/>
                <a:uFillTx/>
                <a:latin typeface="Calibri" panose="020F0502020204030204"/>
                <a:ea typeface="+mn-ea"/>
                <a:cs typeface="+mn-cs"/>
              </a:rPr>
              <a:t>STILT</a:t>
            </a:r>
            <a:r>
              <a:rPr kumimoji="0" lang="en-US" sz="2400" b="1" i="0" u="none" strike="noStrike" kern="1200" cap="none" spc="0" normalizeH="0" noProof="0" dirty="0" smtClean="0">
                <a:ln>
                  <a:noFill/>
                </a:ln>
                <a:solidFill>
                  <a:schemeClr val="tx1"/>
                </a:solidFill>
                <a:effectLst/>
                <a:uLnTx/>
                <a:uFillTx/>
                <a:latin typeface="Calibri" panose="020F0502020204030204"/>
                <a:ea typeface="+mn-ea"/>
                <a:cs typeface="+mn-cs"/>
              </a:rPr>
              <a:t> HOUSE</a:t>
            </a:r>
            <a:endPar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pic>
        <p:nvPicPr>
          <p:cNvPr id="37" name="Picture 36"/>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2495362" y="1770404"/>
            <a:ext cx="723339" cy="6873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5224" y="2644588"/>
            <a:ext cx="6343198" cy="3451412"/>
          </a:xfrm>
          <a:prstGeom prst="rect">
            <a:avLst/>
          </a:prstGeom>
          <a:ln>
            <a:noFill/>
          </a:ln>
          <a:effectLst>
            <a:softEdge rad="112500"/>
          </a:effectLst>
        </p:spPr>
      </p:pic>
    </p:spTree>
    <p:extLst>
      <p:ext uri="{BB962C8B-B14F-4D97-AF65-F5344CB8AC3E}">
        <p14:creationId xmlns:p14="http://schemas.microsoft.com/office/powerpoint/2010/main" val="2437271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3937" y="1590924"/>
            <a:ext cx="4564025" cy="493081"/>
          </a:xfrm>
          <a:prstGeom prst="rect">
            <a:avLst/>
          </a:prstGeom>
          <a:noFill/>
          <a:ln>
            <a:noFill/>
          </a:ln>
        </p:spPr>
        <p:txBody>
          <a:bodyPr spcFirstLastPara="1" wrap="square" lIns="68569" tIns="68569" rIns="68569" bIns="68569" anchor="t" anchorCtr="0">
            <a:noAutofit/>
          </a:bodyPr>
          <a:lstStyle>
            <a:defPPr>
              <a:defRPr lang="en-US"/>
            </a:defPPr>
            <a:lvl1pPr indent="0" algn="ctr">
              <a:lnSpc>
                <a:spcPct val="90000"/>
              </a:lnSpc>
              <a:spcBef>
                <a:spcPts val="1000"/>
              </a:spcBef>
              <a:buFont typeface="Arial" panose="020B0604020202020204" pitchFamily="34" charset="0"/>
              <a:buNone/>
              <a:defRPr sz="8000" b="1">
                <a:solidFill>
                  <a:srgbClr val="AD4F0F"/>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6000" dirty="0"/>
              <a:t>staircase </a:t>
            </a:r>
            <a:r>
              <a:rPr lang="en-US" sz="4950" dirty="0"/>
              <a:t>(n)</a:t>
            </a:r>
            <a:endParaRPr lang="en-US" sz="6000" dirty="0"/>
          </a:p>
        </p:txBody>
      </p:sp>
      <p:sp>
        <p:nvSpPr>
          <p:cNvPr id="12" name="Rectangle 11"/>
          <p:cNvSpPr/>
          <p:nvPr/>
        </p:nvSpPr>
        <p:spPr>
          <a:xfrm>
            <a:off x="231853" y="4333990"/>
            <a:ext cx="2832627" cy="646331"/>
          </a:xfrm>
          <a:prstGeom prst="rect">
            <a:avLst/>
          </a:prstGeom>
        </p:spPr>
        <p:txBody>
          <a:bodyPr wrap="square">
            <a:spAutoFit/>
          </a:bodyPr>
          <a:lstStyle/>
          <a:p>
            <a:pPr algn="ctr"/>
            <a:r>
              <a:rPr lang="en-US" sz="3600" dirty="0" err="1"/>
              <a:t>cầu</a:t>
            </a:r>
            <a:r>
              <a:rPr lang="en-US" sz="3600" dirty="0"/>
              <a:t> thang </a:t>
            </a:r>
            <a:r>
              <a:rPr lang="en-US" sz="3600" dirty="0" err="1"/>
              <a:t>bộ</a:t>
            </a:r>
            <a:endParaRPr lang="en-US" sz="3600" dirty="0"/>
          </a:p>
        </p:txBody>
      </p:sp>
      <p:sp>
        <p:nvSpPr>
          <p:cNvPr id="2" name="Rectangle 1"/>
          <p:cNvSpPr/>
          <p:nvPr/>
        </p:nvSpPr>
        <p:spPr>
          <a:xfrm>
            <a:off x="589673" y="3117376"/>
            <a:ext cx="2289986" cy="646331"/>
          </a:xfrm>
          <a:prstGeom prst="rect">
            <a:avLst/>
          </a:prstGeom>
        </p:spPr>
        <p:txBody>
          <a:bodyPr wrap="none">
            <a:spAutoFit/>
          </a:bodyPr>
          <a:lstStyle/>
          <a:p>
            <a:pPr algn="ctr"/>
            <a:r>
              <a:rPr lang="en-US" sz="3600" b="1" dirty="0">
                <a:solidFill>
                  <a:schemeClr val="accent5">
                    <a:lumMod val="50000"/>
                  </a:schemeClr>
                </a:solidFill>
              </a:rPr>
              <a:t>/ˈ</a:t>
            </a:r>
            <a:r>
              <a:rPr lang="en-US" sz="3600" b="1" dirty="0" err="1">
                <a:solidFill>
                  <a:schemeClr val="accent5">
                    <a:lumMod val="50000"/>
                  </a:schemeClr>
                </a:solidFill>
              </a:rPr>
              <a:t>steəkeɪs</a:t>
            </a:r>
            <a:r>
              <a:rPr lang="en-US" sz="3600" b="1" dirty="0">
                <a:solidFill>
                  <a:schemeClr val="accent5">
                    <a:lumMod val="50000"/>
                  </a:schemeClr>
                </a:solidFill>
              </a:rPr>
              <a:t>/</a:t>
            </a:r>
          </a:p>
        </p:txBody>
      </p:sp>
      <p:grpSp>
        <p:nvGrpSpPr>
          <p:cNvPr id="8" name="Group 7"/>
          <p:cNvGrpSpPr/>
          <p:nvPr/>
        </p:nvGrpSpPr>
        <p:grpSpPr>
          <a:xfrm>
            <a:off x="7975" y="840435"/>
            <a:ext cx="9144000" cy="812482"/>
            <a:chOff x="0" y="-3"/>
            <a:chExt cx="12192000" cy="1083309"/>
          </a:xfrm>
        </p:grpSpPr>
        <p:sp>
          <p:nvSpPr>
            <p:cNvPr id="9" name="Round Single Corner Rectangle 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ound Single Corner Rectangle 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ound Single Corner Rectangle 1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5348" y="2357122"/>
            <a:ext cx="5263277" cy="3507995"/>
          </a:xfrm>
          <a:prstGeom prst="rect">
            <a:avLst/>
          </a:prstGeom>
          <a:ln>
            <a:noFill/>
          </a:ln>
          <a:effectLst>
            <a:softEdge rad="112500"/>
          </a:effectLst>
        </p:spPr>
      </p:pic>
      <p:sp>
        <p:nvSpPr>
          <p:cNvPr id="15" name="TextBox 14"/>
          <p:cNvSpPr txBox="1"/>
          <p:nvPr/>
        </p:nvSpPr>
        <p:spPr>
          <a:xfrm>
            <a:off x="98405" y="955798"/>
            <a:ext cx="3099522" cy="507831"/>
          </a:xfrm>
          <a:prstGeom prst="rect">
            <a:avLst/>
          </a:prstGeom>
          <a:noFill/>
          <a:effectLst/>
        </p:spPr>
        <p:txBody>
          <a:bodyPr wrap="square" rtlCol="0">
            <a:spAutoFit/>
          </a:bodyPr>
          <a:lstStyle/>
          <a:p>
            <a:r>
              <a:rPr lang="en-US" sz="2700" b="1" dirty="0" smtClean="0">
                <a:effectLst>
                  <a:glow rad="88900">
                    <a:schemeClr val="bg1"/>
                  </a:glow>
                </a:effectLst>
                <a:latin typeface="Arial" panose="020B0604020202020204" pitchFamily="34" charset="0"/>
                <a:cs typeface="Arial" panose="020B0604020202020204" pitchFamily="34" charset="0"/>
              </a:rPr>
              <a:t>NEW WORDS</a:t>
            </a:r>
            <a:endParaRPr lang="en-US" sz="2700" b="1" dirty="0">
              <a:effectLst>
                <a:glow rad="88900">
                  <a:schemeClr val="bg1"/>
                </a:glow>
              </a:effectLst>
              <a:latin typeface="Arial" panose="020B0604020202020204" pitchFamily="34" charset="0"/>
              <a:cs typeface="Arial" panose="020B0604020202020204" pitchFamily="34" charset="0"/>
            </a:endParaRPr>
          </a:p>
        </p:txBody>
      </p:sp>
      <p:pic>
        <p:nvPicPr>
          <p:cNvPr id="3" name="staircas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3096" y="3200399"/>
            <a:ext cx="457200" cy="457200"/>
          </a:xfrm>
          <a:prstGeom prst="rect">
            <a:avLst/>
          </a:prstGeom>
        </p:spPr>
      </p:pic>
    </p:spTree>
    <p:extLst>
      <p:ext uri="{BB962C8B-B14F-4D97-AF65-F5344CB8AC3E}">
        <p14:creationId xmlns:p14="http://schemas.microsoft.com/office/powerpoint/2010/main" val="3798749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253" fill="hold"/>
                                        <p:tgtEl>
                                          <p:spTgt spid="3"/>
                                        </p:tgtEl>
                                      </p:cBhvr>
                                    </p:cmd>
                                  </p:childTnLst>
                                </p:cTn>
                              </p:par>
                            </p:childTnLst>
                          </p:cTn>
                        </p:par>
                      </p:childTnLst>
                    </p:cTn>
                  </p:par>
                </p:childTnLst>
              </p:cTn>
              <p:nextCondLst>
                <p:cond evt="onClick" delay="0">
                  <p:tgtEl>
                    <p:spTgt spid="3"/>
                  </p:tgtEl>
                </p:cond>
              </p:nextCondLst>
            </p:seq>
            <p:audio>
              <p:cMediaNode vol="80000">
                <p:cTn id="28"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1238</Words>
  <Application>Microsoft Office PowerPoint</Application>
  <PresentationFormat>On-screen Show (4:3)</PresentationFormat>
  <Paragraphs>329</Paragraphs>
  <Slides>36</Slides>
  <Notes>19</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Adobe Gothic Std B</vt:lpstr>
      <vt:lpstr>Arial</vt:lpstr>
      <vt:lpstr>Calibri</vt:lpstr>
      <vt:lpstr>Calibri Light</vt:lpstr>
      <vt:lpstr>Myriad Pro</vt:lpstr>
      <vt:lpstr>Times New Roman</vt:lpstr>
      <vt:lpstr>Wingdings</vt:lpstr>
      <vt:lpstr>Office Theme</vt:lpstr>
      <vt:lpstr>1_Office Theme</vt:lpstr>
      <vt:lpstr>2_Office Theme</vt:lpstr>
      <vt:lpstr>PowerPoint Presentation</vt:lpstr>
      <vt:lpstr>PowerPoint Presentation</vt:lpstr>
      <vt:lpstr>PowerPoint Presentation</vt:lpstr>
      <vt:lpstr>WORD 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Stilt houses</vt:lpstr>
      <vt:lpstr>PowerPoint Presentation</vt:lpstr>
      <vt:lpstr>PowerPoint Presentation</vt:lpstr>
      <vt:lpstr>Stilt houses</vt:lpstr>
      <vt:lpstr>PowerPoint Presentation</vt:lpstr>
      <vt:lpstr>Stilt houses</vt:lpstr>
      <vt:lpstr>PowerPoint Presentation</vt:lpstr>
      <vt:lpstr>Stilt houses</vt:lpstr>
      <vt:lpstr>PowerPoint Presentation</vt:lpstr>
      <vt:lpstr>Stilt houses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28</cp:revision>
  <dcterms:created xsi:type="dcterms:W3CDTF">2023-11-11T04:27:56Z</dcterms:created>
  <dcterms:modified xsi:type="dcterms:W3CDTF">2023-11-22T23:55:12Z</dcterms:modified>
</cp:coreProperties>
</file>