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8" r:id="rId1"/>
  </p:sldMasterIdLst>
  <p:notesMasterIdLst>
    <p:notesMasterId r:id="rId20"/>
  </p:notesMasterIdLst>
  <p:sldIdLst>
    <p:sldId id="673" r:id="rId2"/>
    <p:sldId id="683" r:id="rId3"/>
    <p:sldId id="269" r:id="rId4"/>
    <p:sldId id="675" r:id="rId5"/>
    <p:sldId id="677" r:id="rId6"/>
    <p:sldId id="680" r:id="rId7"/>
    <p:sldId id="690" r:id="rId8"/>
    <p:sldId id="678" r:id="rId9"/>
    <p:sldId id="679" r:id="rId10"/>
    <p:sldId id="692" r:id="rId11"/>
    <p:sldId id="694" r:id="rId12"/>
    <p:sldId id="698" r:id="rId13"/>
    <p:sldId id="696" r:id="rId14"/>
    <p:sldId id="681" r:id="rId15"/>
    <p:sldId id="684" r:id="rId16"/>
    <p:sldId id="686" r:id="rId17"/>
    <p:sldId id="687" r:id="rId18"/>
    <p:sldId id="689" r:id="rId19"/>
  </p:sldIdLst>
  <p:sldSz cx="9144000" cy="5143500" type="screen16x9"/>
  <p:notesSz cx="6858000" cy="9144000"/>
  <p:embeddedFontLst>
    <p:embeddedFont>
      <p:font typeface="#9Slide04 Chonburi" panose="020B0604020202020204" charset="-34"/>
      <p:regular r:id="rId21"/>
    </p:embeddedFont>
    <p:embeddedFont>
      <p:font typeface="#9Slide03 IcielNovecento sans E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Roboto Black" panose="020B0604020202020204" charset="0"/>
      <p:bold r:id="rId27"/>
    </p:embeddedFont>
    <p:embeddedFont>
      <p:font typeface="#9Slide05 SVNTradeMark" panose="020B0604020202020204" charset="0"/>
      <p:regular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DE3"/>
    <a:srgbClr val="A5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/>
    <p:restoredTop sz="94444"/>
  </p:normalViewPr>
  <p:slideViewPr>
    <p:cSldViewPr>
      <p:cViewPr varScale="1">
        <p:scale>
          <a:sx n="86" d="100"/>
          <a:sy n="86" d="100"/>
        </p:scale>
        <p:origin x="78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A6CF-68C0-4264-B910-3CC821B81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0BA67-CCFA-4550-B70F-D60277529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9FCB-2662-4A5E-85B9-7E0DF64D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C349D-3A5A-45FE-9484-2C187DFC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622B5-4558-48FB-ACA7-1E8C47C4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C029-003F-4E06-908B-2B91C1B7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AB135-81BC-4810-B849-CED0DF238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C164C-198D-469F-9490-FE59A6CC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A895-6DFD-4021-BCA8-C9C3BDCC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71DBA-7570-4BE6-A9C9-A80F9016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5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803E9E-84C4-4A8F-AA8E-4A3471B77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44485-0EAE-4383-9221-C63D74704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E8AF-4847-47A4-8D0B-8EB20F48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F7DF7-DCB0-4BEF-9D96-4D4F3846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077DC-22BE-4DC7-A5B6-2673AF6A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0E51-8A3E-4038-993C-531D81B6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32A9-9B7F-4FB6-822C-2D52757FE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AB112-AC40-44F2-896A-B9267211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76AFD-512D-469F-96F1-07222898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1C9F9-B575-4FBB-98EE-258CF03C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7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BED96-8F33-42CF-B73A-F6C3FCA3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733EF-651E-4E60-AC76-66A05801E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F1187-1C2C-4E8C-9548-0D3BAB21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F4BBA-C3AB-4B58-8A2F-843E7B6FE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9AEEA-A50B-4227-95E5-E709C34F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4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B834-F340-4FE4-9DCB-EC0F42DAC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462B5-E19A-4155-BD2B-19ED5C49C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49DFF-C05D-4D9B-84FF-647613CEF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67F15-58D5-407A-BCDC-8F943213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80E3-112A-4394-A8EE-BB8DAA81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8696D-AF0C-46BE-8556-D1E24EA1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EC25F-59EE-4264-9480-871746A4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4F86A-A60B-44FF-B2E1-D56AB80BB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25374-0E3B-4225-9B77-2ED8E9D2D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09AD0-E8DD-4391-8D24-9F687A4D3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2E616-5B42-4859-AB20-E7418B3C0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45681-3CA7-4B73-A84E-BB134D7C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3502E-9598-4BFC-9EDD-1C8EAD8B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63CFA5-7B88-4C14-8C77-680F0A3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7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5A60-1857-4E3D-9A76-337FE610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3C22D-F19A-4DC5-9535-B39BD247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135B3-C8AD-4F60-B712-83BE9246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1F59D-1A14-4C9E-80AC-8DE34DC1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7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1C548-F6BB-4362-847A-2FEB26AD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40E04-3E17-4DBC-95B4-FBD34746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E9D64-92F7-4C1E-9EE1-7F6AF3FC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F60B-01A4-4B66-9D02-DFFEB6F8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BD1DF-5FB4-40CB-8F53-4AE01374B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307D5-BB3D-4141-8F7A-33EDC4EA8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398AC-EA65-4C93-A7D6-B2CBC536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B6F08-8382-4775-BA21-89EDBA2D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F0DE1-B2AF-4A43-960C-868093EC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8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D0FA0-DC7B-4D33-A616-06C94E86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8592C-A614-47B4-8EF9-4FC37DC8E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52356-C358-4E5B-A568-C64DEA2EB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122A2-344E-4365-916B-FEC19C08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A2018-47ED-4A1D-8256-21ADAA31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BC014-841A-4365-9419-C976CA49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5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5BC08-8F65-46BC-9673-489FAA1B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F91F9-ECBE-442A-B18A-AE9836AFE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E59D3-ED8A-443B-9073-818DD4703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DB040-0B51-44A8-A2D8-04A39783DD2A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350E2-8B15-4C49-90FB-DCCE955E2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E8091-70ED-447C-95FA-247B61DD6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E047F-1B79-4436-9360-DDDFCE14C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../C%20L&#431;&#416;NG%20-%20T&#205;N%20NG&#431;&#7904;NG%20(1).mp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Package%20-%20Luong/Luong.exe" TargetMode="External"/><Relationship Id="rId2" Type="http://schemas.openxmlformats.org/officeDocument/2006/relationships/hyperlink" Target="Package%20-%20Luong/Luong.ex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../B&#7842;O%20T&#192;NG%20V&#258;N%20H&#211;A%20CH&#258;M.mp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46745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7C18400-1E4E-3D40-D2CB-42839A99DD0D}"/>
              </a:ext>
            </a:extLst>
          </p:cNvPr>
          <p:cNvSpPr txBox="1">
            <a:spLocks/>
          </p:cNvSpPr>
          <p:nvPr/>
        </p:nvSpPr>
        <p:spPr>
          <a:xfrm>
            <a:off x="1485900" y="286590"/>
            <a:ext cx="6324600" cy="1137756"/>
          </a:xfrm>
          <a:prstGeom prst="rect">
            <a:avLst/>
          </a:prstGeom>
        </p:spPr>
        <p:txBody>
          <a:bodyPr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#9Slide03 IcielNovecento sans E" panose="00000900000000000000" pitchFamily="2" charset="0"/>
              </a:rPr>
              <a:t>ỦY BAN NHÂN DÂN QUẬN LONG BIÊN</a:t>
            </a:r>
            <a:br>
              <a:rPr lang="en-US" sz="2800" b="1" dirty="0">
                <a:latin typeface="#9Slide03 IcielNovecento sans E" panose="00000900000000000000" pitchFamily="2" charset="0"/>
              </a:rPr>
            </a:br>
            <a:r>
              <a:rPr lang="en-US" sz="2800" b="1" dirty="0">
                <a:latin typeface="#9Slide03 IcielNovecento sans E" panose="00000900000000000000" pitchFamily="2" charset="0"/>
              </a:rPr>
              <a:t>THCS THƯỢNG THANH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F6373DD5-D213-E38C-E3FB-4B478858C1F6}"/>
              </a:ext>
            </a:extLst>
          </p:cNvPr>
          <p:cNvSpPr txBox="1">
            <a:spLocks/>
          </p:cNvSpPr>
          <p:nvPr/>
        </p:nvSpPr>
        <p:spPr>
          <a:xfrm>
            <a:off x="762000" y="1684744"/>
            <a:ext cx="77724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Nhiệt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liệt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chào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mừng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quý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thầy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cô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về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dự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giờ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tiết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thi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Giáo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viên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giỏi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cấp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5 SVNTradeMark" panose="02000000000000000000" pitchFamily="2" charset="0"/>
              </a:rPr>
              <a:t>Quận</a:t>
            </a:r>
            <a:r>
              <a:rPr lang="en-US" sz="3600" dirty="0">
                <a:solidFill>
                  <a:srgbClr val="FFC000"/>
                </a:solidFill>
                <a:latin typeface="#9Slide05 SVNTradeMark" panose="02000000000000000000" pitchFamily="2" charset="0"/>
              </a:rPr>
              <a:t>!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62F5DEDE-78B3-394B-B712-180063EC3737}"/>
              </a:ext>
            </a:extLst>
          </p:cNvPr>
          <p:cNvSpPr txBox="1">
            <a:spLocks/>
          </p:cNvSpPr>
          <p:nvPr/>
        </p:nvSpPr>
        <p:spPr>
          <a:xfrm>
            <a:off x="2061836" y="4133010"/>
            <a:ext cx="5017779" cy="67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8001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tx1"/>
                </a:solidFill>
                <a:latin typeface="#9Slide05 SVNTradeMark" panose="02000000000000000000" pitchFamily="2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#9Slide05 SVNTradeMark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5 SVNTradeMark" panose="02000000000000000000" pitchFamily="2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#9Slide05 SVNTradeMark" panose="02000000000000000000" pitchFamily="2" charset="0"/>
              </a:rPr>
              <a:t>: Phan </a:t>
            </a:r>
            <a:r>
              <a:rPr lang="en-US" sz="2400" dirty="0" err="1">
                <a:solidFill>
                  <a:schemeClr val="tx1"/>
                </a:solidFill>
                <a:latin typeface="#9Slide05 SVNTradeMark" panose="02000000000000000000" pitchFamily="2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#9Slide05 SVNTradeMark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5 SVNTradeMark" panose="02000000000000000000" pitchFamily="2" charset="0"/>
              </a:rPr>
              <a:t>Lương</a:t>
            </a:r>
            <a:endParaRPr lang="en-US" sz="2400" dirty="0">
              <a:solidFill>
                <a:schemeClr val="tx1"/>
              </a:solidFill>
              <a:latin typeface="#9Slide05 SVNTradeMark" panose="02000000000000000000" pitchFamily="2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62F418E-B3D3-0EF2-7455-5BA8B3AF8469}"/>
              </a:ext>
            </a:extLst>
          </p:cNvPr>
          <p:cNvSpPr txBox="1">
            <a:spLocks/>
          </p:cNvSpPr>
          <p:nvPr/>
        </p:nvSpPr>
        <p:spPr>
          <a:xfrm>
            <a:off x="2061835" y="2953683"/>
            <a:ext cx="5017779" cy="843662"/>
          </a:xfrm>
          <a:prstGeom prst="rect">
            <a:avLst/>
          </a:prstGeom>
        </p:spPr>
        <p:txBody>
          <a:bodyPr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#9Slide03 IcielNovecento sans E" panose="00000900000000000000" pitchFamily="2" charset="0"/>
              </a:rPr>
              <a:t>MÔN LỊCH SỬ VÀ ĐỊA LÝ 6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#9Slide03 IcielNovecento sans E" panose="00000900000000000000" pitchFamily="2" charset="0"/>
              </a:rPr>
              <a:t>PHÂN MÔN LỊCH SỬ</a:t>
            </a:r>
          </a:p>
        </p:txBody>
      </p:sp>
    </p:spTree>
    <p:extLst>
      <p:ext uri="{BB962C8B-B14F-4D97-AF65-F5344CB8AC3E}">
        <p14:creationId xmlns:p14="http://schemas.microsoft.com/office/powerpoint/2010/main" val="268505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3309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413971"/>
            <a:ext cx="8249304" cy="3463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9D2A9-DA82-7076-E6FB-4B9A4393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1581791"/>
            <a:ext cx="8153400" cy="24559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Roboto Black" panose="02000000000000000000" pitchFamily="2" charset="0"/>
                <a:ea typeface="#9Slide03 Roboto Black" panose="02000000000000000000" pitchFamily="2" charset="0"/>
                <a:sym typeface="Arial"/>
                <a:hlinkClick r:id="rId2" action="ppaction://hlinkfile"/>
              </a:rPr>
              <a:t>NHÓM 2</a:t>
            </a:r>
            <a:b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Roboto Black" panose="02000000000000000000" pitchFamily="2" charset="0"/>
                <a:ea typeface="#9Slide03 Roboto Black" panose="02000000000000000000" pitchFamily="2" charset="0"/>
                <a:sym typeface="Arial"/>
                <a:hlinkClick r:id="rId2" action="ppaction://hlinkfile"/>
              </a:rPr>
            </a:b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/>
            </a:r>
            <a:b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Giới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thiệu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về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b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r>
              <a:rPr lang="en-US" sz="6200" dirty="0" err="1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tín</a:t>
            </a:r>
            <a:r>
              <a:rPr lang="en-US" sz="6200" dirty="0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lang="en-US" sz="6200" dirty="0" err="1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ngưỡng</a:t>
            </a:r>
            <a:r>
              <a:rPr lang="en-US" sz="6200" dirty="0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, </a:t>
            </a:r>
            <a:r>
              <a:rPr lang="en-US" sz="6200" dirty="0" err="1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tôn</a:t>
            </a:r>
            <a:r>
              <a:rPr lang="en-US" sz="6200" dirty="0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lang="en-US" sz="6200" dirty="0" err="1">
                <a:latin typeface="#9Slide05 SVNTradeMark" panose="02000000000000000000" pitchFamily="2" charset="0"/>
                <a:sym typeface="Arial"/>
                <a:hlinkClick r:id="rId2" action="ppaction://hlinkfile"/>
              </a:rPr>
              <a:t>giáo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b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của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người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Chăm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/>
            </a:r>
            <a:b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endParaRPr lang="en-US" sz="6200" kern="1200" dirty="0">
              <a:solidFill>
                <a:schemeClr val="tx1"/>
              </a:solidFill>
              <a:latin typeface="#9Slide05 SVNTradeMark" panose="02000000000000000000" pitchFamily="2" charset="0"/>
              <a:hlinkClick r:id="rId2" action="ppaction://hlinkfile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4766031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9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3309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413971"/>
            <a:ext cx="8249304" cy="3463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9D2A9-DA82-7076-E6FB-4B9A4393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47" y="1647603"/>
            <a:ext cx="8153400" cy="24559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Roboto Black" panose="02000000000000000000" pitchFamily="2" charset="0"/>
                <a:ea typeface="#9Slide03 Roboto Black" panose="02000000000000000000" pitchFamily="2" charset="0"/>
                <a:sym typeface="Arial"/>
              </a:rPr>
              <a:t>NHÓM 3</a:t>
            </a:r>
            <a:br>
              <a:rPr kumimoji="0" lang="en-US" sz="5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Roboto Black" panose="02000000000000000000" pitchFamily="2" charset="0"/>
                <a:ea typeface="#9Slide03 Roboto Black" panose="02000000000000000000" pitchFamily="2" charset="0"/>
                <a:sym typeface="Arial"/>
              </a:rPr>
            </a:b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/>
            </a:r>
            <a:b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</a:b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Giới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thiệu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về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lễ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hội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/>
            </a:r>
            <a:b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</a:b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của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người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>Chăm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  <a:t/>
            </a:r>
            <a:br>
              <a:rPr kumimoji="0" lang="en-US" sz="6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sym typeface="Arial"/>
              </a:rPr>
            </a:br>
            <a:endParaRPr lang="en-US" sz="6200" kern="1200" dirty="0">
              <a:solidFill>
                <a:schemeClr val="tx1"/>
              </a:solidFill>
              <a:latin typeface="#9Slide05 SVNTradeMark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4766031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6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4136687" cy="5267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687" y="-1"/>
            <a:ext cx="5007314" cy="5267528"/>
          </a:xfrm>
          <a:prstGeom prst="rect">
            <a:avLst/>
          </a:prstGeom>
        </p:spPr>
      </p:pic>
      <p:pic>
        <p:nvPicPr>
          <p:cNvPr id="10" name="mix_3m2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850" y="43783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1303B-715E-3C79-FF47-F8AC4500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8" y="394486"/>
            <a:ext cx="3478602" cy="9002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700" kern="1200" dirty="0">
                <a:solidFill>
                  <a:schemeClr val="tx1"/>
                </a:solidFill>
                <a:effectLst/>
                <a:latin typeface="#9Slide03 IcielNovecento sans E" panose="00000900000000000000" pitchFamily="2" charset="0"/>
              </a:rPr>
              <a:t>TIÊU CHÍ ĐÁNH GIÁ</a:t>
            </a:r>
            <a:endParaRPr lang="en-US" sz="2700" kern="1200" dirty="0">
              <a:solidFill>
                <a:schemeClr val="tx1"/>
              </a:solidFill>
              <a:latin typeface="#9Slide03 IcielNovecento sans E" panose="000009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458684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90B97-3B4F-4755-26BA-A53CBD222E24}"/>
              </a:ext>
            </a:extLst>
          </p:cNvPr>
          <p:cNvSpPr txBox="1"/>
          <p:nvPr/>
        </p:nvSpPr>
        <p:spPr>
          <a:xfrm>
            <a:off x="-238069" y="1706775"/>
            <a:ext cx="4200469" cy="2633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tôn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454002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6140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26621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AF37040-6FFB-7954-6FEB-02F05C09CD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8186" y="666750"/>
          <a:ext cx="4451013" cy="3653316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717214">
                  <a:extLst>
                    <a:ext uri="{9D8B030D-6E8A-4147-A177-3AD203B41FA5}">
                      <a16:colId xmlns:a16="http://schemas.microsoft.com/office/drawing/2014/main" val="221808852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35540812"/>
                    </a:ext>
                  </a:extLst>
                </a:gridCol>
                <a:gridCol w="849936">
                  <a:extLst>
                    <a:ext uri="{9D8B030D-6E8A-4147-A177-3AD203B41FA5}">
                      <a16:colId xmlns:a16="http://schemas.microsoft.com/office/drawing/2014/main" val="434653131"/>
                    </a:ext>
                  </a:extLst>
                </a:gridCol>
                <a:gridCol w="1055063">
                  <a:extLst>
                    <a:ext uri="{9D8B030D-6E8A-4147-A177-3AD203B41FA5}">
                      <a16:colId xmlns:a16="http://schemas.microsoft.com/office/drawing/2014/main" val="3093703325"/>
                    </a:ext>
                  </a:extLst>
                </a:gridCol>
              </a:tblGrid>
              <a:tr h="882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chấm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tối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đa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chấm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extLst>
                  <a:ext uri="{0D108BD9-81ED-4DB2-BD59-A6C34878D82A}">
                    <a16:rowId xmlns:a16="http://schemas.microsoft.com/office/drawing/2014/main" val="1263917017"/>
                  </a:ext>
                </a:extLst>
              </a:tr>
              <a:tr h="6439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3223931358"/>
                  </a:ext>
                </a:extLst>
              </a:tr>
              <a:tr h="5906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Thông tin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đủ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3394943344"/>
                  </a:ext>
                </a:extLst>
              </a:tr>
              <a:tr h="5906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liệu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phong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phú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2926618892"/>
                  </a:ext>
                </a:extLst>
              </a:tr>
              <a:tr h="5906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tin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391967214"/>
                  </a:ext>
                </a:extLst>
              </a:tr>
              <a:tr h="35495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Tổng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2300331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569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0B73E-8424-D2BC-6B95-0A7B798F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64" y="459126"/>
            <a:ext cx="4012002" cy="9002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700" kern="1200" dirty="0">
                <a:solidFill>
                  <a:schemeClr val="tx1"/>
                </a:solidFill>
                <a:latin typeface="#9Slide03 IcielNovecento sans E" panose="00000900000000000000" pitchFamily="2" charset="0"/>
              </a:rPr>
              <a:t>THẢO LUẬN NHÓM LỚN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458684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B8ACCCD-325E-E6C0-B2AB-F105138A2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99" y="1541579"/>
            <a:ext cx="3556120" cy="31610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85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-22860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85775" algn="l"/>
              </a:tabLst>
            </a:pPr>
            <a:r>
              <a:rPr kumimoji="0" lang="en-US" altLang="en-US" sz="2200" i="0" u="sng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Thời</a:t>
            </a:r>
            <a:r>
              <a:rPr kumimoji="0" lang="en-US" altLang="en-US" sz="2200" i="0" u="sng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sng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gian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: 3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phút</a:t>
            </a:r>
            <a:endParaRPr kumimoji="0" lang="en-US" altLang="en-US" sz="2200" i="0" u="none" strike="noStrike" kern="1200" cap="none" normalizeH="0" baseline="0" dirty="0">
              <a:ln>
                <a:noFill/>
              </a:ln>
              <a:effectLst/>
              <a:latin typeface="#9Slide05 SVNTradeMark" panose="02000000000000000000" pitchFamily="2" charset="0"/>
              <a:ea typeface="+mn-ea"/>
              <a:cs typeface="+mn-cs"/>
            </a:endParaRPr>
          </a:p>
          <a:p>
            <a:pPr marL="0" marR="0" lvl="0" indent="-22860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85775" algn="l"/>
              </a:tabLst>
            </a:pPr>
            <a:r>
              <a:rPr kumimoji="0" lang="en-US" altLang="en-US" sz="2200" i="0" u="sng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Nội</a:t>
            </a:r>
            <a:r>
              <a:rPr kumimoji="0" lang="en-US" altLang="en-US" sz="2200" i="0" u="sng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dung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: 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Chỉ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ra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điểm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khác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về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nét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văn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hoá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tiêu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biểu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cư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dân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Chăm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-pa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cư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dân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Văn Lang -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Âu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2200" i="0" u="none" strike="noStrike" kern="1200" cap="none" normalizeH="0" baseline="0" dirty="0" err="1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Lạc</a:t>
            </a:r>
            <a:r>
              <a:rPr kumimoji="0" lang="en-US" altLang="en-US" sz="2200" i="0" u="none" strike="noStrike" kern="1200" cap="none" normalizeH="0" baseline="0" dirty="0">
                <a:ln>
                  <a:noFill/>
                </a:ln>
                <a:effectLst/>
                <a:latin typeface="#9Slide05 SVNTradeMark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-228600" eaLnBrk="1" fontAlgn="base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85775" algn="l"/>
              </a:tabLst>
            </a:pPr>
            <a:endParaRPr kumimoji="0" lang="en-US" altLang="en-US" sz="2200" i="0" u="none" strike="noStrike" kern="1200" cap="none" normalizeH="0" baseline="0" dirty="0">
              <a:ln>
                <a:noFill/>
              </a:ln>
              <a:effectLst/>
              <a:latin typeface="#9Slide05 SVNTradeMark" panose="02000000000000000000" pitchFamily="2" charset="0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454002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6140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26621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8165BD-90FB-F3B3-4A24-7627A70854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898263"/>
              </p:ext>
            </p:extLst>
          </p:nvPr>
        </p:nvGraphicFramePr>
        <p:xfrm>
          <a:off x="4254837" y="66284"/>
          <a:ext cx="4838593" cy="4768673"/>
        </p:xfrm>
        <a:graphic>
          <a:graphicData uri="http://schemas.openxmlformats.org/drawingml/2006/table">
            <a:tbl>
              <a:tblPr firstRow="1" firstCol="1" bandRow="1">
                <a:noFill/>
                <a:tableStyleId>{B1140E64-4373-4C8D-BCBB-07256B65901B}</a:tableStyleId>
              </a:tblPr>
              <a:tblGrid>
                <a:gridCol w="1596448">
                  <a:extLst>
                    <a:ext uri="{9D8B030D-6E8A-4147-A177-3AD203B41FA5}">
                      <a16:colId xmlns:a16="http://schemas.microsoft.com/office/drawing/2014/main" val="1190741595"/>
                    </a:ext>
                  </a:extLst>
                </a:gridCol>
                <a:gridCol w="1266880">
                  <a:extLst>
                    <a:ext uri="{9D8B030D-6E8A-4147-A177-3AD203B41FA5}">
                      <a16:colId xmlns:a16="http://schemas.microsoft.com/office/drawing/2014/main" val="2459228670"/>
                    </a:ext>
                  </a:extLst>
                </a:gridCol>
                <a:gridCol w="1975265">
                  <a:extLst>
                    <a:ext uri="{9D8B030D-6E8A-4147-A177-3AD203B41FA5}">
                      <a16:colId xmlns:a16="http://schemas.microsoft.com/office/drawing/2014/main" val="969594078"/>
                    </a:ext>
                  </a:extLst>
                </a:gridCol>
              </a:tblGrid>
              <a:tr h="166886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</a:endParaRPr>
                    </a:p>
                    <a:p>
                      <a:pPr marL="0" marR="0" indent="0" algn="ctr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 dung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Cư dân Chăm Pa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fr-FR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Cư dân </a:t>
                      </a:r>
                    </a:p>
                    <a:p>
                      <a:pPr marL="0" marR="0" indent="0" algn="ctr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fr-FR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Văn Lang –</a:t>
                      </a:r>
                    </a:p>
                    <a:p>
                      <a:pPr marL="0" marR="0" indent="0" algn="ctr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fr-FR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Âu Lạc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390508"/>
                  </a:ext>
                </a:extLst>
              </a:tr>
              <a:tr h="67780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Chữ viết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095445"/>
                  </a:ext>
                </a:extLst>
              </a:tr>
              <a:tr h="135990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2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Tín ngưỡng, tôn giáo</a:t>
                      </a:r>
                      <a:endParaRPr lang="en-US" sz="22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393192"/>
                  </a:ext>
                </a:extLst>
              </a:tr>
              <a:tr h="67780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Lễ hội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4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641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#9Slide05 SVNTradeMark" panose="020000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397" marR="129238" marT="129238" marB="129238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828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9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1460F9-C6F4-A633-4E39-48B3F123B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689373"/>
              </p:ext>
            </p:extLst>
          </p:nvPr>
        </p:nvGraphicFramePr>
        <p:xfrm>
          <a:off x="482600" y="568701"/>
          <a:ext cx="8178800" cy="4114800"/>
        </p:xfrm>
        <a:graphic>
          <a:graphicData uri="http://schemas.openxmlformats.org/drawingml/2006/table">
            <a:tbl>
              <a:tblPr firstRow="1" firstCol="1" bandRow="1">
                <a:tableStyleId>{B1140E64-4373-4C8D-BCBB-07256B65901B}</a:tableStyleId>
              </a:tblPr>
              <a:tblGrid>
                <a:gridCol w="1251727">
                  <a:extLst>
                    <a:ext uri="{9D8B030D-6E8A-4147-A177-3AD203B41FA5}">
                      <a16:colId xmlns:a16="http://schemas.microsoft.com/office/drawing/2014/main" val="2379830776"/>
                    </a:ext>
                  </a:extLst>
                </a:gridCol>
                <a:gridCol w="3407085">
                  <a:extLst>
                    <a:ext uri="{9D8B030D-6E8A-4147-A177-3AD203B41FA5}">
                      <a16:colId xmlns:a16="http://schemas.microsoft.com/office/drawing/2014/main" val="3239825798"/>
                    </a:ext>
                  </a:extLst>
                </a:gridCol>
                <a:gridCol w="3519988">
                  <a:extLst>
                    <a:ext uri="{9D8B030D-6E8A-4147-A177-3AD203B41FA5}">
                      <a16:colId xmlns:a16="http://schemas.microsoft.com/office/drawing/2014/main" val="795793977"/>
                    </a:ext>
                  </a:extLst>
                </a:gridCol>
              </a:tblGrid>
              <a:tr h="941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Nội</a:t>
                      </a:r>
                      <a:r>
                        <a:rPr lang="en-US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dung</a:t>
                      </a:r>
                      <a:endParaRPr lang="en-US" sz="2700" dirty="0">
                        <a:solidFill>
                          <a:srgbClr val="FFC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67" marR="620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Cư</a:t>
                      </a:r>
                      <a:r>
                        <a:rPr lang="en-US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dân</a:t>
                      </a:r>
                      <a:r>
                        <a:rPr lang="en-US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Chăm</a:t>
                      </a:r>
                      <a:r>
                        <a:rPr lang="en-US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Pa</a:t>
                      </a:r>
                      <a:endParaRPr lang="en-US" sz="2700" dirty="0">
                        <a:solidFill>
                          <a:srgbClr val="FFC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67" marR="620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Cư</a:t>
                      </a:r>
                      <a:r>
                        <a:rPr lang="fr-FR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fr-FR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dân</a:t>
                      </a:r>
                      <a:r>
                        <a:rPr lang="fr-FR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fr-FR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Văn</a:t>
                      </a:r>
                      <a:r>
                        <a:rPr lang="fr-FR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Lang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- </a:t>
                      </a:r>
                      <a:r>
                        <a:rPr lang="fr-FR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Âu</a:t>
                      </a:r>
                      <a:r>
                        <a:rPr lang="fr-FR" sz="2700" dirty="0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fr-FR" sz="2700" dirty="0" err="1">
                          <a:solidFill>
                            <a:srgbClr val="FFC000"/>
                          </a:solidFill>
                          <a:effectLst/>
                          <a:latin typeface="#9Slide05 SVNTradeMark" panose="02000000000000000000" pitchFamily="2" charset="0"/>
                        </a:rPr>
                        <a:t>Lạc</a:t>
                      </a:r>
                      <a:endParaRPr lang="en-US" sz="2700" dirty="0">
                        <a:solidFill>
                          <a:srgbClr val="FFC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67" marR="62067" marT="0" marB="0" anchor="ctr"/>
                </a:tc>
                <a:extLst>
                  <a:ext uri="{0D108BD9-81ED-4DB2-BD59-A6C34878D82A}">
                    <a16:rowId xmlns:a16="http://schemas.microsoft.com/office/drawing/2014/main" val="3543760748"/>
                  </a:ext>
                </a:extLst>
              </a:tr>
              <a:tr h="6888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Chữ</a:t>
                      </a:r>
                      <a:r>
                        <a:rPr lang="en-US" sz="2200" b="0" dirty="0"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viết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67" marR="620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Thế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kỷ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IV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chữ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riêng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Chưa có chữ viết riêng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7779479"/>
                  </a:ext>
                </a:extLst>
              </a:tr>
              <a:tr h="9467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Tín</a:t>
                      </a:r>
                      <a:r>
                        <a:rPr lang="en-US" sz="2200" b="0" dirty="0"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ngưỡng</a:t>
                      </a:r>
                      <a:r>
                        <a:rPr lang="en-US" sz="2200" b="0" dirty="0">
                          <a:effectLst/>
                          <a:latin typeface="#9Slide05 SVNTradeMark" panose="02000000000000000000" pitchFamily="2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tôn</a:t>
                      </a:r>
                      <a:r>
                        <a:rPr lang="en-US" sz="2200" b="0" dirty="0"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giáo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</a:endParaRPr>
                    </a:p>
                  </a:txBody>
                  <a:tcPr marL="62067" marR="620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Du nhập Ấn Độ giáo,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Phật giáo.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Tín ngưỡng thờ cúng tổ tiên 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5695015"/>
                  </a:ext>
                </a:extLst>
              </a:tr>
              <a:tr h="6888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Lễ</a:t>
                      </a:r>
                      <a:r>
                        <a:rPr lang="en-US" sz="2200" b="0" dirty="0">
                          <a:effectLst/>
                          <a:latin typeface="#9Slide05 SVNTradeMark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#9Slide05 SVNTradeMark" panose="02000000000000000000" pitchFamily="2" charset="0"/>
                        </a:rPr>
                        <a:t>hội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#9Slide05 SVNTradeMark" panose="02000000000000000000" pitchFamily="2" charset="0"/>
                        </a:rPr>
                        <a:t> 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67" marR="620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Lễ hội Ka-tê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lễ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hội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chưa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lễ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hội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tiêu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biểu</a:t>
                      </a:r>
                      <a:endParaRPr lang="en-US" sz="2200" b="0" dirty="0"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2895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7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093CE9-4991-BAAB-DB2C-7CA8E97382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00"/>
          <a:stretch/>
        </p:blipFill>
        <p:spPr>
          <a:xfrm>
            <a:off x="-8324" y="4629150"/>
            <a:ext cx="9144000" cy="5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/>
          <a:stretch/>
        </p:blipFill>
        <p:spPr>
          <a:xfrm>
            <a:off x="-8324" y="0"/>
            <a:ext cx="9144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2985D-E4DB-1706-272F-B0107769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8" y="1097280"/>
            <a:ext cx="3036180" cy="2018211"/>
          </a:xfrm>
        </p:spPr>
        <p:txBody>
          <a:bodyPr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#9Slide03 IcielNovecento sans E" panose="00000900000000000000" pitchFamily="2" charset="0"/>
              </a:rPr>
              <a:t>HƯỚNG DẪN VỀ NHÀ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7250" y="3311434"/>
            <a:ext cx="8986749" cy="1565846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0279" y="440871"/>
            <a:ext cx="4878975" cy="42617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3FDE3-6E70-7E60-8452-4AE188430BEE}"/>
              </a:ext>
            </a:extLst>
          </p:cNvPr>
          <p:cNvSpPr txBox="1"/>
          <p:nvPr/>
        </p:nvSpPr>
        <p:spPr>
          <a:xfrm>
            <a:off x="3834846" y="435325"/>
            <a:ext cx="489440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1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46745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F6373DD5-D213-E38C-E3FB-4B478858C1F6}"/>
              </a:ext>
            </a:extLst>
          </p:cNvPr>
          <p:cNvSpPr txBox="1">
            <a:spLocks/>
          </p:cNvSpPr>
          <p:nvPr/>
        </p:nvSpPr>
        <p:spPr>
          <a:xfrm>
            <a:off x="685800" y="1047750"/>
            <a:ext cx="7391400" cy="3352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Ch</a:t>
            </a:r>
            <a:r>
              <a:rPr lang="en-US" sz="3600" dirty="0" err="1">
                <a:latin typeface="#9Slide05 SVNTradeMark" panose="02000000000000000000" pitchFamily="2" charset="0"/>
              </a:rPr>
              <a:t>ân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thành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cảm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ơn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sự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lắng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nghe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 err="1">
                <a:latin typeface="#9Slide05 SVNTradeMark" panose="02000000000000000000" pitchFamily="2" charset="0"/>
              </a:rPr>
              <a:t>của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các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thầy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cô</a:t>
            </a:r>
            <a:r>
              <a:rPr lang="en-US" sz="3600" dirty="0">
                <a:latin typeface="#9Slide05 SVNTradeMark" panose="02000000000000000000" pitchFamily="2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khỏe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hạnh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phúc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ea typeface="+mn-ea"/>
                <a:cs typeface="+mn-cs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 err="1">
                <a:latin typeface="#9Slide05 SVNTradeMark" panose="02000000000000000000" pitchFamily="2" charset="0"/>
              </a:rPr>
              <a:t>Chúc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các</a:t>
            </a:r>
            <a:r>
              <a:rPr lang="en-US" sz="3600" dirty="0">
                <a:latin typeface="#9Slide05 SVNTradeMark" panose="02000000000000000000" pitchFamily="2" charset="0"/>
              </a:rPr>
              <a:t> con </a:t>
            </a:r>
            <a:r>
              <a:rPr lang="en-US" sz="3600" dirty="0" err="1">
                <a:latin typeface="#9Slide05 SVNTradeMark" panose="02000000000000000000" pitchFamily="2" charset="0"/>
              </a:rPr>
              <a:t>chăm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ngoan</a:t>
            </a:r>
            <a:r>
              <a:rPr lang="en-US" sz="3600" dirty="0">
                <a:latin typeface="#9Slide05 SVNTradeMark" panose="02000000000000000000" pitchFamily="2" charset="0"/>
              </a:rPr>
              <a:t>, </a:t>
            </a:r>
            <a:r>
              <a:rPr lang="en-US" sz="3600" dirty="0" err="1">
                <a:latin typeface="#9Slide05 SVNTradeMark" panose="02000000000000000000" pitchFamily="2" charset="0"/>
              </a:rPr>
              <a:t>học</a:t>
            </a:r>
            <a:r>
              <a:rPr lang="en-US" sz="3600" dirty="0">
                <a:latin typeface="#9Slide05 SVNTradeMark" panose="02000000000000000000" pitchFamily="2" charset="0"/>
              </a:rPr>
              <a:t> </a:t>
            </a:r>
            <a:r>
              <a:rPr lang="en-US" sz="3600" dirty="0" err="1">
                <a:latin typeface="#9Slide05 SVNTradeMark" panose="02000000000000000000" pitchFamily="2" charset="0"/>
              </a:rPr>
              <a:t>giỏi</a:t>
            </a:r>
            <a:r>
              <a:rPr lang="en-US" sz="3600" dirty="0">
                <a:latin typeface="#9Slide05 SVNTradeMark" panose="02000000000000000000" pitchFamily="2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TradeMark" panose="02000000000000000000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1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36760"/>
            <a:ext cx="5360514" cy="5876916"/>
            <a:chOff x="329184" y="-99107"/>
            <a:chExt cx="524256" cy="587691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>
            <a:hlinkClick r:id="rId2" action="ppaction://hlinkfile"/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791788"/>
            <a:ext cx="8249304" cy="25187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8B7B33-6EBC-4CD7-6788-A090B32E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88512"/>
            <a:ext cx="6858000" cy="1913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000" b="1" kern="1200" dirty="0">
                <a:latin typeface="#9Slide03 IcielNovecento sans E" panose="00000900000000000000" pitchFamily="2" charset="0"/>
                <a:hlinkClick r:id="rId3" action="ppaction://hlinkfile"/>
              </a:rPr>
              <a:t>MẬT MÃ LỊCH SỬ</a:t>
            </a:r>
          </a:p>
        </p:txBody>
      </p:sp>
    </p:spTree>
    <p:extLst>
      <p:ext uri="{BB962C8B-B14F-4D97-AF65-F5344CB8AC3E}">
        <p14:creationId xmlns:p14="http://schemas.microsoft.com/office/powerpoint/2010/main" val="1194510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ight Triangle 34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1" y="467456"/>
            <a:ext cx="8178790" cy="420591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Google Shape;960;p34">
            <a:extLst>
              <a:ext uri="{FF2B5EF4-FFF2-40B4-BE49-F238E27FC236}">
                <a16:creationId xmlns:a16="http://schemas.microsoft.com/office/drawing/2014/main" id="{7AFCDACC-1964-9D2B-97CB-CB6DC151E5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1657350"/>
            <a:ext cx="73914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b="1" dirty="0">
                <a:latin typeface="#9Slide04 Chonburi" panose="00000500000000000000" pitchFamily="2" charset="-34"/>
                <a:cs typeface="#9Slide04 Chonburi" panose="00000500000000000000" pitchFamily="2" charset="-34"/>
              </a:rPr>
              <a:t>VƯƠNG QUỐC CHĂM - PA </a:t>
            </a:r>
            <a:r>
              <a:rPr lang="en-US" sz="4000" b="1" dirty="0">
                <a:latin typeface="#9Slide05 SVNTradeMark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#9Slide05 SVNTradeMark" panose="02000000000000000000" pitchFamily="2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#9Slide05 SVNTradeMark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#9Slide05 SVNTradeMark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#9Slide05 SVNTradeMark" panose="02000000000000000000" pitchFamily="2" charset="0"/>
                <a:cs typeface="Times New Roman" panose="02020603050405020304" pitchFamily="18" charset="0"/>
              </a:rPr>
              <a:t> 2)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565F9-6EB3-E711-7B15-CDB6A4AF98AA}"/>
              </a:ext>
            </a:extLst>
          </p:cNvPr>
          <p:cNvSpPr/>
          <p:nvPr/>
        </p:nvSpPr>
        <p:spPr>
          <a:xfrm>
            <a:off x="2888214" y="887909"/>
            <a:ext cx="3365024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SVNTradeMark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SVNTradeMark" panose="02000000000000000000" pitchFamily="2" charset="0"/>
                <a:cs typeface="Times New Roman" panose="02020603050405020304" pitchFamily="18" charset="0"/>
              </a:rPr>
              <a:t> 46: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SVNTradeMark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SVNTradeMark" panose="02000000000000000000" pitchFamily="2" charset="0"/>
                <a:cs typeface="Times New Roman" panose="02020603050405020304" pitchFamily="18" charset="0"/>
              </a:rPr>
              <a:t> 18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#9Slide05 SVNTradeMar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6" grpId="0"/>
          <p:bldP spid="6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857DC-4D8A-FDCF-6217-CD773D0B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02246"/>
            <a:ext cx="2919549" cy="32869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b="1" dirty="0">
                <a:latin typeface="#9Slide03 IcielNovecento sans E" panose="00000900000000000000" pitchFamily="2" charset="0"/>
              </a:rPr>
              <a:t>NỘI </a:t>
            </a:r>
            <a:br>
              <a:rPr lang="en-US" sz="4400" b="1" dirty="0">
                <a:latin typeface="#9Slide03 IcielNovecento sans E" panose="00000900000000000000" pitchFamily="2" charset="0"/>
              </a:rPr>
            </a:br>
            <a:r>
              <a:rPr lang="en-US" sz="4400" b="1" dirty="0">
                <a:latin typeface="#9Slide03 IcielNovecento sans E" panose="00000900000000000000" pitchFamily="2" charset="0"/>
              </a:rPr>
              <a:t>DUNG </a:t>
            </a:r>
            <a:br>
              <a:rPr lang="en-US" sz="4400" b="1" dirty="0">
                <a:latin typeface="#9Slide03 IcielNovecento sans E" panose="00000900000000000000" pitchFamily="2" charset="0"/>
              </a:rPr>
            </a:br>
            <a:r>
              <a:rPr lang="en-US" sz="4400" b="1" dirty="0">
                <a:latin typeface="#9Slide03 IcielNovecento sans E" panose="00000900000000000000" pitchFamily="2" charset="0"/>
              </a:rPr>
              <a:t>CHÍNH</a:t>
            </a:r>
            <a:endParaRPr lang="en-US" sz="4400" b="1" kern="1200" dirty="0">
              <a:latin typeface="#9Slide03 IcielNovecento sans E" panose="000009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372595"/>
            <a:ext cx="548639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737232"/>
            <a:ext cx="4507025" cy="3840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E77430-2284-8042-6930-77446DA33D9D}"/>
              </a:ext>
            </a:extLst>
          </p:cNvPr>
          <p:cNvSpPr/>
          <p:nvPr/>
        </p:nvSpPr>
        <p:spPr>
          <a:xfrm>
            <a:off x="3705241" y="604661"/>
            <a:ext cx="5137256" cy="4082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vi-VN" sz="2600" i="0" u="none" strike="noStrike" kern="1200" cap="none" dirty="0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3. </a:t>
            </a:r>
            <a:r>
              <a:rPr lang="en-US" altLang="vi-VN" sz="2600" i="0" u="none" strike="noStrike" kern="1200" cap="none" dirty="0" err="1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Một</a:t>
            </a:r>
            <a:r>
              <a:rPr lang="en-US" altLang="vi-VN" sz="2600" i="0" u="none" strike="noStrike" kern="1200" cap="none" dirty="0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lang="en-US" altLang="vi-VN" sz="2600" i="0" u="none" strike="noStrike" kern="1200" cap="none" dirty="0" err="1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số</a:t>
            </a:r>
            <a:r>
              <a:rPr lang="en-US" altLang="vi-VN" sz="2600" i="0" u="none" strike="noStrike" kern="1200" cap="none" dirty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lang="en-US" altLang="vi-VN" sz="2600" i="0" u="none" strike="noStrike" kern="1200" cap="none" dirty="0" err="1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thành</a:t>
            </a:r>
            <a:r>
              <a:rPr lang="en-US" altLang="vi-VN" sz="2600" i="0" u="none" strike="noStrike" kern="1200" cap="none" dirty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lang="en-US" altLang="vi-VN" sz="2600" i="0" u="none" strike="noStrike" kern="1200" cap="none" dirty="0" err="1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tựu</a:t>
            </a:r>
            <a:r>
              <a:rPr lang="en-US" altLang="vi-VN" sz="2600" i="0" u="none" strike="noStrike" kern="1200" cap="none" dirty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lang="en-US" altLang="vi-VN" sz="2600" i="0" u="none" strike="noStrike" kern="1200" cap="none" dirty="0" err="1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văn</a:t>
            </a:r>
            <a:r>
              <a:rPr lang="en-US" altLang="vi-VN" sz="2600" i="0" u="none" strike="noStrike" kern="1200" cap="none" dirty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lang="en-US" altLang="vi-VN" sz="2600" i="0" u="none" strike="noStrike" kern="1200" cap="none" dirty="0" err="1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  <a:sym typeface="Arial"/>
              </a:rPr>
              <a:t>hoá</a:t>
            </a:r>
            <a:endParaRPr lang="en-US" altLang="vi-VN" sz="2600" i="0" u="none" strike="noStrike" kern="1200" cap="none" dirty="0" smtClean="0">
              <a:solidFill>
                <a:schemeClr val="tx1"/>
              </a:solidFill>
              <a:latin typeface="#9Slide05 SVNTradeMark" panose="02000000000000000000" pitchFamily="2" charset="0"/>
              <a:ea typeface="+mn-ea"/>
              <a:sym typeface="Arial"/>
            </a:endParaRPr>
          </a:p>
          <a:p>
            <a:pPr marL="514350" indent="-514350"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AutoNum type="alphaLcPeriod"/>
              <a:defRPr/>
            </a:pPr>
            <a:r>
              <a:rPr lang="en-US" altLang="vi-VN" sz="2600" kern="1200" dirty="0" err="1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</a:rPr>
              <a:t>Chữ</a:t>
            </a:r>
            <a:r>
              <a:rPr lang="en-US" altLang="vi-VN" sz="2600" kern="1200" dirty="0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</a:rPr>
              <a:t> </a:t>
            </a:r>
            <a:r>
              <a:rPr lang="en-US" altLang="vi-VN" sz="2600" kern="1200" dirty="0" err="1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</a:rPr>
              <a:t>viết</a:t>
            </a:r>
            <a:endParaRPr lang="en-US" altLang="vi-VN" sz="2600" kern="1200" dirty="0" smtClean="0">
              <a:solidFill>
                <a:schemeClr val="tx1"/>
              </a:solidFill>
              <a:latin typeface="#9Slide05 SVNTradeMark" panose="02000000000000000000" pitchFamily="2" charset="0"/>
              <a:ea typeface="+mn-ea"/>
            </a:endParaRPr>
          </a:p>
          <a:p>
            <a:pPr marL="514350" indent="-514350"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AutoNum type="alphaLcPeriod"/>
              <a:defRPr/>
            </a:pPr>
            <a:r>
              <a:rPr kumimoji="0" lang="en-US" altLang="vi-VN" sz="26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Tín</a:t>
            </a:r>
            <a:r>
              <a:rPr kumimoji="0" lang="en-US" altLang="vi-VN" sz="2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kumimoji="0" lang="en-US" altLang="vi-VN" sz="26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ngưỡng</a:t>
            </a:r>
            <a:r>
              <a:rPr kumimoji="0" lang="en-US" altLang="vi-VN" sz="2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, </a:t>
            </a:r>
            <a:r>
              <a:rPr kumimoji="0" lang="en-US" altLang="vi-VN" sz="26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tôn</a:t>
            </a:r>
            <a:r>
              <a:rPr kumimoji="0" lang="en-US" altLang="vi-VN" sz="2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 </a:t>
            </a:r>
            <a:r>
              <a:rPr kumimoji="0" lang="en-US" altLang="vi-VN" sz="26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5 SVNTradeMark" panose="02000000000000000000" pitchFamily="2" charset="0"/>
                <a:ea typeface="+mn-ea"/>
                <a:sym typeface="Arial"/>
              </a:rPr>
              <a:t>giáo</a:t>
            </a:r>
            <a:endParaRPr kumimoji="0" lang="en-US" altLang="vi-VN" sz="26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5 SVNTradeMark" panose="02000000000000000000" pitchFamily="2" charset="0"/>
              <a:ea typeface="+mn-ea"/>
              <a:sym typeface="Arial"/>
            </a:endParaRPr>
          </a:p>
          <a:p>
            <a:pPr marL="514350" indent="-514350"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AutoNum type="alphaLcPeriod"/>
              <a:defRPr/>
            </a:pPr>
            <a:r>
              <a:rPr lang="en-US" altLang="vi-VN" sz="2600" kern="1200" baseline="0" dirty="0" err="1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</a:rPr>
              <a:t>Lễ</a:t>
            </a:r>
            <a:r>
              <a:rPr lang="en-US" altLang="vi-VN" sz="2600" kern="1200" dirty="0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</a:rPr>
              <a:t> </a:t>
            </a:r>
            <a:r>
              <a:rPr lang="en-US" altLang="vi-VN" sz="2600" kern="1200" dirty="0" err="1" smtClean="0">
                <a:solidFill>
                  <a:schemeClr val="tx1"/>
                </a:solidFill>
                <a:latin typeface="#9Slide05 SVNTradeMark" panose="02000000000000000000" pitchFamily="2" charset="0"/>
                <a:ea typeface="+mn-ea"/>
              </a:rPr>
              <a:t>hội</a:t>
            </a:r>
            <a:endParaRPr kumimoji="0" lang="en-US" altLang="vi-VN" sz="2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5 SVNTradeMark" panose="02000000000000000000" pitchFamily="2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3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755331" y="1999637"/>
            <a:ext cx="4395038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692189"/>
            <a:ext cx="8333796" cy="40959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DE01E-D8F6-492C-2F6F-FBDFFBA0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42" y="428303"/>
            <a:ext cx="7387313" cy="652590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latin typeface="#9Slide03 IcielNovecento sans E" panose="00000900000000000000" pitchFamily="2" charset="0"/>
              </a:rPr>
              <a:t>MỤC TIÊU TIẾT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814F5-6257-6CED-3A41-07E4D9F18049}"/>
              </a:ext>
            </a:extLst>
          </p:cNvPr>
          <p:cNvSpPr txBox="1"/>
          <p:nvPr/>
        </p:nvSpPr>
        <p:spPr>
          <a:xfrm>
            <a:off x="334344" y="1469597"/>
            <a:ext cx="8534400" cy="2981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bày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tựu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tiêu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Vương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quốc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Chăm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-pa.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gìn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tựu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di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hoá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Chăm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-pa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lịch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#9Slide05 SVNTradeMark" panose="02000000000000000000" pitchFamily="2" charset="0"/>
                <a:ea typeface="Batang" panose="02030600000101010101" pitchFamily="18" charset="-127"/>
              </a:rPr>
              <a:t>.</a:t>
            </a:r>
            <a:endParaRPr lang="en-US" sz="3200" dirty="0">
              <a:effectLst/>
              <a:latin typeface="#9Slide05 SVNTradeMark" panose="020000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97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1303B-715E-3C79-FF47-F8AC4500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8" y="394486"/>
            <a:ext cx="3478602" cy="9002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700" kern="1200" dirty="0">
                <a:solidFill>
                  <a:schemeClr val="tx1"/>
                </a:solidFill>
                <a:effectLst/>
                <a:latin typeface="#9Slide03 IcielNovecento sans E" panose="00000900000000000000" pitchFamily="2" charset="0"/>
              </a:rPr>
              <a:t>TIÊU CHÍ ĐÁNH GIÁ</a:t>
            </a:r>
            <a:endParaRPr lang="en-US" sz="2700" kern="1200" dirty="0">
              <a:solidFill>
                <a:schemeClr val="tx1"/>
              </a:solidFill>
              <a:latin typeface="#9Slide03 IcielNovecento sans E" panose="000009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458684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90B97-3B4F-4755-26BA-A53CBD222E24}"/>
              </a:ext>
            </a:extLst>
          </p:cNvPr>
          <p:cNvSpPr txBox="1"/>
          <p:nvPr/>
        </p:nvSpPr>
        <p:spPr>
          <a:xfrm>
            <a:off x="-238069" y="1706775"/>
            <a:ext cx="4200469" cy="2633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tôn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Giới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lễ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hội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454002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6140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26621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AF37040-6FFB-7954-6FEB-02F05C09CD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047084"/>
              </p:ext>
            </p:extLst>
          </p:nvPr>
        </p:nvGraphicFramePr>
        <p:xfrm>
          <a:off x="4388186" y="666750"/>
          <a:ext cx="4451013" cy="3653316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717214">
                  <a:extLst>
                    <a:ext uri="{9D8B030D-6E8A-4147-A177-3AD203B41FA5}">
                      <a16:colId xmlns:a16="http://schemas.microsoft.com/office/drawing/2014/main" val="221808852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35540812"/>
                    </a:ext>
                  </a:extLst>
                </a:gridCol>
                <a:gridCol w="849936">
                  <a:extLst>
                    <a:ext uri="{9D8B030D-6E8A-4147-A177-3AD203B41FA5}">
                      <a16:colId xmlns:a16="http://schemas.microsoft.com/office/drawing/2014/main" val="434653131"/>
                    </a:ext>
                  </a:extLst>
                </a:gridCol>
                <a:gridCol w="1055063">
                  <a:extLst>
                    <a:ext uri="{9D8B030D-6E8A-4147-A177-3AD203B41FA5}">
                      <a16:colId xmlns:a16="http://schemas.microsoft.com/office/drawing/2014/main" val="3093703325"/>
                    </a:ext>
                  </a:extLst>
                </a:gridCol>
              </a:tblGrid>
              <a:tr h="88246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chấm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tối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đa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chấm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extLst>
                  <a:ext uri="{0D108BD9-81ED-4DB2-BD59-A6C34878D82A}">
                    <a16:rowId xmlns:a16="http://schemas.microsoft.com/office/drawing/2014/main" val="1263917017"/>
                  </a:ext>
                </a:extLst>
              </a:tr>
              <a:tr h="64393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tạo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3223931358"/>
                  </a:ext>
                </a:extLst>
              </a:tr>
              <a:tr h="5906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Thông tin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đủ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3394943344"/>
                  </a:ext>
                </a:extLst>
              </a:tr>
              <a:tr h="5906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liệu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phong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phú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2926618892"/>
                  </a:ext>
                </a:extLst>
              </a:tr>
              <a:tr h="59065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 tin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25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391967214"/>
                  </a:ext>
                </a:extLst>
              </a:tr>
              <a:tr h="35495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 err="1">
                          <a:solidFill>
                            <a:schemeClr val="tx1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Tổng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#9Slide05 SVNTradeMark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2649" marR="7264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#9Slide05 SVNTradeMark" panose="02000000000000000000" pitchFamily="2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72649" marR="72649" marT="0" marB="0"/>
                </a:tc>
                <a:extLst>
                  <a:ext uri="{0D108BD9-81ED-4DB2-BD59-A6C34878D82A}">
                    <a16:rowId xmlns:a16="http://schemas.microsoft.com/office/drawing/2014/main" val="2300331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763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3309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413971"/>
            <a:ext cx="8249304" cy="3463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9D2A9-DA82-7076-E6FB-4B9A4393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1459108"/>
            <a:ext cx="8153400" cy="24559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Roboto Black" panose="02000000000000000000" pitchFamily="2" charset="0"/>
                <a:ea typeface="#9Slide03 Roboto Black" panose="02000000000000000000" pitchFamily="2" charset="0"/>
                <a:sym typeface="Arial"/>
                <a:hlinkClick r:id="rId2" action="ppaction://hlinkfile"/>
              </a:rPr>
              <a:t>NHÓM 1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Roboto Black" panose="02000000000000000000" pitchFamily="2" charset="0"/>
                <a:ea typeface="#9Slide03 Roboto Black" panose="02000000000000000000" pitchFamily="2" charset="0"/>
                <a:sym typeface="Arial"/>
                <a:hlinkClick r:id="rId2" action="ppaction://hlinkfile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/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Giới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thiệu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về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chữ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viết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b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của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người</a:t>
            </a:r>
            <a:r>
              <a:rPr kumimoji="0" lang="en-US" sz="6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 </a:t>
            </a:r>
            <a:r>
              <a:rPr kumimoji="0" lang="en-US" sz="6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>Chăm</a:t>
            </a: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  <a:t/>
            </a:r>
            <a:br>
              <a:rPr kumimoji="0" lang="en-US" sz="6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TradeMark" panose="02000000000000000000" pitchFamily="2" charset="0"/>
                <a:sym typeface="Arial"/>
                <a:hlinkClick r:id="rId2" action="ppaction://hlinkfile"/>
              </a:rPr>
            </a:br>
            <a:endParaRPr lang="en-US" sz="6200" kern="1200" dirty="0">
              <a:latin typeface="#9Slide05 SVNTradeMark" panose="02000000000000000000" pitchFamily="2" charset="0"/>
              <a:hlinkClick r:id="rId2" action="ppaction://hlinkfile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4766031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15D91-2801-5067-0AE2-C5A9D7D3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"/>
            <a:ext cx="3061020" cy="43434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#9Slide03 IcielNovecento sans E" panose="00000900000000000000" pitchFamily="2" charset="0"/>
              </a:rPr>
              <a:t>HỌC SINH </a:t>
            </a:r>
            <a:br>
              <a:rPr lang="en-US" sz="3200" dirty="0">
                <a:latin typeface="#9Slide03 IcielNovecento sans E" panose="00000900000000000000" pitchFamily="2" charset="0"/>
              </a:rPr>
            </a:br>
            <a:r>
              <a:rPr lang="en-US" sz="3200" dirty="0">
                <a:latin typeface="#9Slide03 IcielNovecento sans E" panose="00000900000000000000" pitchFamily="2" charset="0"/>
              </a:rPr>
              <a:t>TIỂU HỌC </a:t>
            </a:r>
            <a:br>
              <a:rPr lang="en-US" sz="3200" dirty="0">
                <a:latin typeface="#9Slide03 IcielNovecento sans E" panose="00000900000000000000" pitchFamily="2" charset="0"/>
              </a:rPr>
            </a:br>
            <a:r>
              <a:rPr lang="en-US" sz="3200" dirty="0">
                <a:latin typeface="#9Slide03 IcielNovecento sans E" panose="00000900000000000000" pitchFamily="2" charset="0"/>
              </a:rPr>
              <a:t>ĐƯỢC HỌC </a:t>
            </a:r>
            <a:br>
              <a:rPr lang="en-US" sz="3200" dirty="0">
                <a:latin typeface="#9Slide03 IcielNovecento sans E" panose="00000900000000000000" pitchFamily="2" charset="0"/>
              </a:rPr>
            </a:br>
            <a:r>
              <a:rPr lang="en-US" sz="3200" dirty="0">
                <a:latin typeface="#9Slide03 IcielNovecento sans E" panose="00000900000000000000" pitchFamily="2" charset="0"/>
              </a:rPr>
              <a:t>TIẾNG CHĂM </a:t>
            </a:r>
            <a:br>
              <a:rPr lang="en-US" sz="3200" dirty="0">
                <a:latin typeface="#9Slide03 IcielNovecento sans E" panose="00000900000000000000" pitchFamily="2" charset="0"/>
              </a:rPr>
            </a:br>
            <a:r>
              <a:rPr lang="en-US" sz="3200" dirty="0">
                <a:latin typeface="#9Slide03 IcielNovecento sans E" panose="00000900000000000000" pitchFamily="2" charset="0"/>
              </a:rPr>
              <a:t>TRONG </a:t>
            </a:r>
            <a:br>
              <a:rPr lang="en-US" sz="3200" dirty="0">
                <a:latin typeface="#9Slide03 IcielNovecento sans E" panose="00000900000000000000" pitchFamily="2" charset="0"/>
              </a:rPr>
            </a:br>
            <a:r>
              <a:rPr lang="en-US" sz="3200" dirty="0">
                <a:latin typeface="#9Slide03 IcielNovecento sans E" panose="00000900000000000000" pitchFamily="2" charset="0"/>
              </a:rPr>
              <a:t>NHÀ TRƯỜNG</a:t>
            </a:r>
          </a:p>
        </p:txBody>
      </p:sp>
      <p:pic>
        <p:nvPicPr>
          <p:cNvPr id="4" name="Picture 2" descr="Dạy tiếng Chăm trong các trường học ở Bình Thuận | Xã hội | Báo ảnh Dân tộc  và Miền núi">
            <a:extLst>
              <a:ext uri="{FF2B5EF4-FFF2-40B4-BE49-F238E27FC236}">
                <a16:creationId xmlns:a16="http://schemas.microsoft.com/office/drawing/2014/main" id="{46469D60-9EAD-FEA2-94BE-B31B9ABFD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1" r="-3" b="6717"/>
          <a:stretch/>
        </p:blipFill>
        <p:spPr bwMode="auto">
          <a:xfrm>
            <a:off x="3678237" y="-3"/>
            <a:ext cx="5465763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TO - Ninh Thuận: Quy định việc dạy và học tiếng Chăm trong các trường tiểu  học">
            <a:extLst>
              <a:ext uri="{FF2B5EF4-FFF2-40B4-BE49-F238E27FC236}">
                <a16:creationId xmlns:a16="http://schemas.microsoft.com/office/drawing/2014/main" id="{1CA5FFD4-3BC3-6A35-36ED-AB3AFA56C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5" r="2" b="17544"/>
          <a:stretch/>
        </p:blipFill>
        <p:spPr bwMode="auto">
          <a:xfrm>
            <a:off x="3545046" y="2852220"/>
            <a:ext cx="5604285" cy="229128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3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0">
            <a:extLst>
              <a:ext uri="{FF2B5EF4-FFF2-40B4-BE49-F238E27FC236}">
                <a16:creationId xmlns:a16="http://schemas.microsoft.com/office/drawing/2014/main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499133"/>
            <a:ext cx="8590945" cy="5862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52309"/>
            <a:ext cx="8537521" cy="3200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ệc dạy và học tiếng dân tộc thiểu số trong các trường tiểu học trên địa  bàn tỉnh Ninh Thuận -">
            <a:extLst>
              <a:ext uri="{FF2B5EF4-FFF2-40B4-BE49-F238E27FC236}">
                <a16:creationId xmlns:a16="http://schemas.microsoft.com/office/drawing/2014/main" id="{9FA5C316-E33B-9DD4-A9D8-F92E7CCD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r="32497" b="4"/>
          <a:stretch/>
        </p:blipFill>
        <p:spPr bwMode="auto">
          <a:xfrm>
            <a:off x="659729" y="1804143"/>
            <a:ext cx="3512939" cy="27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ộ tài liệu dạy và học Tiếng Chăm">
            <a:extLst>
              <a:ext uri="{FF2B5EF4-FFF2-40B4-BE49-F238E27FC236}">
                <a16:creationId xmlns:a16="http://schemas.microsoft.com/office/drawing/2014/main" id="{CD07A344-3E07-FE9C-9C79-051C599FC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0" r="28357" b="4"/>
          <a:stretch/>
        </p:blipFill>
        <p:spPr bwMode="auto">
          <a:xfrm>
            <a:off x="4724401" y="1815766"/>
            <a:ext cx="3662128" cy="27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1030" y="1734770"/>
            <a:ext cx="586275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0DF39-7D7D-434B-D046-B0C6DDE2E18E}"/>
              </a:ext>
            </a:extLst>
          </p:cNvPr>
          <p:cNvSpPr txBox="1">
            <a:spLocks/>
          </p:cNvSpPr>
          <p:nvPr/>
        </p:nvSpPr>
        <p:spPr>
          <a:xfrm>
            <a:off x="1295400" y="-81638"/>
            <a:ext cx="6934200" cy="2000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  <a:buClrTx/>
            </a:pPr>
            <a:r>
              <a:rPr lang="en-US" sz="2800" dirty="0">
                <a:latin typeface="#9Slide03 IcielNovecento sans E" panose="00000900000000000000" pitchFamily="2" charset="0"/>
                <a:ea typeface="+mn-ea"/>
                <a:cs typeface="+mn-cs"/>
              </a:rPr>
              <a:t>HỌC SINH TIỂU HỌC ĐƯỢC HỌC </a:t>
            </a:r>
            <a:br>
              <a:rPr lang="en-US" sz="2800" dirty="0">
                <a:latin typeface="#9Slide03 IcielNovecento sans E" panose="00000900000000000000" pitchFamily="2" charset="0"/>
                <a:ea typeface="+mn-ea"/>
                <a:cs typeface="+mn-cs"/>
              </a:rPr>
            </a:br>
            <a:r>
              <a:rPr lang="en-US" sz="2800" dirty="0">
                <a:latin typeface="#9Slide03 IcielNovecento sans E" panose="00000900000000000000" pitchFamily="2" charset="0"/>
                <a:ea typeface="+mn-ea"/>
                <a:cs typeface="+mn-cs"/>
              </a:rPr>
              <a:t>TIẾNG CHĂM TRONG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1032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605</Words>
  <Application>Microsoft Office PowerPoint</Application>
  <PresentationFormat>On-screen Show (16:9)</PresentationFormat>
  <Paragraphs>121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#9Slide04 Chonburi</vt:lpstr>
      <vt:lpstr>Wingdings</vt:lpstr>
      <vt:lpstr>Times New Roman</vt:lpstr>
      <vt:lpstr>#9Slide03 IcielNovecento sans E</vt:lpstr>
      <vt:lpstr>Batang</vt:lpstr>
      <vt:lpstr>Calibri</vt:lpstr>
      <vt:lpstr>#9Slide03 Roboto Black</vt:lpstr>
      <vt:lpstr>#9Slide05 SVNTradeMark</vt:lpstr>
      <vt:lpstr>Calibri Light</vt:lpstr>
      <vt:lpstr>2_Office Theme</vt:lpstr>
      <vt:lpstr>PowerPoint Presentation</vt:lpstr>
      <vt:lpstr>MẬT MÃ LỊCH SỬ</vt:lpstr>
      <vt:lpstr>VƯƠNG QUỐC CHĂM - PA  (Tiết 2)</vt:lpstr>
      <vt:lpstr>NỘI  DUNG  CHÍNH</vt:lpstr>
      <vt:lpstr>MỤC TIÊU TIẾT HỌC</vt:lpstr>
      <vt:lpstr>TIÊU CHÍ ĐÁNH GIÁ</vt:lpstr>
      <vt:lpstr>NHÓM 1  Giới thiệu về chữ viết  của người Chăm </vt:lpstr>
      <vt:lpstr>HỌC SINH  TIỂU HỌC  ĐƯỢC HỌC  TIẾNG CHĂM  TRONG  NHÀ TRƯỜNG</vt:lpstr>
      <vt:lpstr>PowerPoint Presentation</vt:lpstr>
      <vt:lpstr>NHÓM 2  Giới thiệu về  tín ngưỡng, tôn giáo  của người Chăm </vt:lpstr>
      <vt:lpstr>NHÓM 3  Giới thiệu về lễ hội của người Chăm </vt:lpstr>
      <vt:lpstr>PowerPoint Presentation</vt:lpstr>
      <vt:lpstr>TIÊU CHÍ ĐÁNH GIÁ</vt:lpstr>
      <vt:lpstr>THẢO LUẬN NHÓM LỚN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cp:lastModifiedBy>Nguyễn Anh Dũng (VH-KHTXD-MBHTXD)</cp:lastModifiedBy>
  <cp:revision>107</cp:revision>
  <cp:lastPrinted>2021-10-01T02:56:10Z</cp:lastPrinted>
  <dcterms:modified xsi:type="dcterms:W3CDTF">2023-12-30T15:06:11Z</dcterms:modified>
</cp:coreProperties>
</file>