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4" r:id="rId4"/>
    <p:sldId id="306" r:id="rId5"/>
    <p:sldId id="307" r:id="rId6"/>
    <p:sldId id="308" r:id="rId7"/>
    <p:sldId id="309" r:id="rId8"/>
    <p:sldId id="310" r:id="rId9"/>
    <p:sldId id="290" r:id="rId10"/>
    <p:sldId id="291" r:id="rId11"/>
    <p:sldId id="292" r:id="rId12"/>
    <p:sldId id="293" r:id="rId13"/>
    <p:sldId id="286" r:id="rId14"/>
    <p:sldId id="316" r:id="rId15"/>
    <p:sldId id="296" r:id="rId16"/>
    <p:sldId id="318" r:id="rId17"/>
    <p:sldId id="297" r:id="rId18"/>
    <p:sldId id="317" r:id="rId19"/>
    <p:sldId id="319" r:id="rId20"/>
    <p:sldId id="320" r:id="rId21"/>
    <p:sldId id="303" r:id="rId22"/>
    <p:sldId id="300" r:id="rId23"/>
  </p:sldIdLst>
  <p:sldSz cx="18288000" cy="10287000"/>
  <p:notesSz cx="6858000" cy="9144000"/>
  <p:embeddedFontLst>
    <p:embeddedFont>
      <p:font typeface="Book Antiqua" panose="020406020503050303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lear Sans" panose="020B0604020202020204" charset="0"/>
      <p:regular r:id="rId33"/>
    </p:embeddedFont>
    <p:embeddedFont>
      <p:font typeface="Imprint MT Shadow" panose="04020605060303030202" pitchFamily="82" charset="0"/>
      <p:regular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209CC-E4A5-4B18-A377-20E4F4416433}" type="datetimeFigureOut">
              <a:rPr lang="vi-VN" smtClean="0"/>
              <a:t>20/12/2023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F18FA-03E9-457B-BF9F-8024B25364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11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F18FA-03E9-457B-BF9F-8024B253640B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415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30.gif"/><Relationship Id="rId4" Type="http://schemas.openxmlformats.org/officeDocument/2006/relationships/image" Target="../media/image15.png"/><Relationship Id="rId9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3723393" y="0"/>
            <a:ext cx="4564607" cy="4406921"/>
          </a:xfrm>
          <a:custGeom>
            <a:avLst/>
            <a:gdLst/>
            <a:ahLst/>
            <a:cxnLst/>
            <a:rect l="l" t="t" r="r" b="b"/>
            <a:pathLst>
              <a:path w="4564607" h="4406921">
                <a:moveTo>
                  <a:pt x="0" y="4406921"/>
                </a:moveTo>
                <a:lnTo>
                  <a:pt x="4564607" y="4406921"/>
                </a:lnTo>
                <a:lnTo>
                  <a:pt x="4564607" y="0"/>
                </a:lnTo>
                <a:lnTo>
                  <a:pt x="0" y="0"/>
                </a:lnTo>
                <a:lnTo>
                  <a:pt x="0" y="44069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5880079"/>
            <a:ext cx="4564607" cy="4406921"/>
          </a:xfrm>
          <a:custGeom>
            <a:avLst/>
            <a:gdLst/>
            <a:ahLst/>
            <a:cxnLst/>
            <a:rect l="l" t="t" r="r" b="b"/>
            <a:pathLst>
              <a:path w="4564607" h="4406921">
                <a:moveTo>
                  <a:pt x="4564607" y="0"/>
                </a:moveTo>
                <a:lnTo>
                  <a:pt x="0" y="0"/>
                </a:lnTo>
                <a:lnTo>
                  <a:pt x="0" y="4406921"/>
                </a:lnTo>
                <a:lnTo>
                  <a:pt x="4564607" y="4406921"/>
                </a:lnTo>
                <a:lnTo>
                  <a:pt x="45646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66707" y="3584620"/>
            <a:ext cx="12354586" cy="1976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b="1" spc="600" dirty="0">
                <a:solidFill>
                  <a:srgbClr val="69B4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CÓ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47800" y="5165627"/>
            <a:ext cx="15773400" cy="1976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b="1" spc="600" dirty="0">
                <a:solidFill>
                  <a:srgbClr val="FCD0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ĐỐI XỨNG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61767" y="2430356"/>
            <a:ext cx="11964465" cy="135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0"/>
              </a:lnSpc>
            </a:pPr>
            <a:r>
              <a:rPr lang="en-US" sz="7971" dirty="0" err="1">
                <a:solidFill>
                  <a:srgbClr val="F35B56"/>
                </a:solidFill>
                <a:latin typeface="Book Antiqua" panose="02040602050305030304" pitchFamily="18" charset="0"/>
              </a:rPr>
              <a:t>Tiết</a:t>
            </a:r>
            <a:r>
              <a:rPr lang="en-US" sz="7971" dirty="0">
                <a:solidFill>
                  <a:srgbClr val="F35B56"/>
                </a:solidFill>
                <a:latin typeface="Book Antiqua" panose="02040602050305030304" pitchFamily="18" charset="0"/>
              </a:rPr>
              <a:t> 14</a:t>
            </a:r>
          </a:p>
        </p:txBody>
      </p:sp>
      <p:sp>
        <p:nvSpPr>
          <p:cNvPr id="7" name="Freeform 7"/>
          <p:cNvSpPr/>
          <p:nvPr/>
        </p:nvSpPr>
        <p:spPr>
          <a:xfrm>
            <a:off x="13678754" y="6172200"/>
            <a:ext cx="4609246" cy="4114800"/>
          </a:xfrm>
          <a:custGeom>
            <a:avLst/>
            <a:gdLst/>
            <a:ahLst/>
            <a:cxnLst/>
            <a:rect l="l" t="t" r="r" b="b"/>
            <a:pathLst>
              <a:path w="4609246" h="4114800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0" y="0"/>
            <a:ext cx="4609246" cy="4114800"/>
          </a:xfrm>
          <a:custGeom>
            <a:avLst/>
            <a:gdLst/>
            <a:ahLst/>
            <a:cxnLst/>
            <a:rect l="l" t="t" r="r" b="b"/>
            <a:pathLst>
              <a:path w="4609246" h="4114800">
                <a:moveTo>
                  <a:pt x="46092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609246" y="0"/>
                </a:lnTo>
                <a:lnTo>
                  <a:pt x="4609246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201275" y="2971801"/>
            <a:ext cx="3578601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3773150" y="2600325"/>
            <a:ext cx="0" cy="5257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:a16="http://schemas.microsoft.com/office/drawing/2014/main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2964934"/>
            <a:ext cx="3578601" cy="4442858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6972" y="970818"/>
            <a:ext cx="7414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I.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có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1D12E-7C0C-A6F1-4830-AA13F89492EF}"/>
              </a:ext>
            </a:extLst>
          </p:cNvPr>
          <p:cNvSpPr txBox="1"/>
          <p:nvPr/>
        </p:nvSpPr>
        <p:spPr>
          <a:xfrm>
            <a:off x="914400" y="1905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14. HÌNH CÓ TRỤC ĐỐI XỨNG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5859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201275" y="2971801"/>
            <a:ext cx="3578601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3773150" y="2600325"/>
            <a:ext cx="0" cy="5257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:a16="http://schemas.microsoft.com/office/drawing/2014/main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79876" y="2964934"/>
            <a:ext cx="3571428" cy="4442858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6972" y="970818"/>
            <a:ext cx="7414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I.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có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8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846">
            <a:off x="1694075" y="3252685"/>
            <a:ext cx="4932204" cy="490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468880" y="3456432"/>
            <a:ext cx="2743200" cy="460857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B4B0B3B-677F-B212-313C-50B68669A9EB}"/>
              </a:ext>
            </a:extLst>
          </p:cNvPr>
          <p:cNvSpPr txBox="1"/>
          <p:nvPr/>
        </p:nvSpPr>
        <p:spPr>
          <a:xfrm>
            <a:off x="914400" y="1905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14. HÌNH CÓ TRỤC ĐỐI XỨNG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12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1078992"/>
            <a:ext cx="13642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8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ảnh</a:t>
            </a:r>
            <a:r>
              <a:rPr lang="en-US" sz="4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trục</a:t>
            </a:r>
            <a:r>
              <a:rPr lang="en-US" sz="4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xứng</a:t>
            </a:r>
            <a:r>
              <a:rPr lang="en-US" sz="4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lớp</a:t>
            </a:r>
            <a:r>
              <a:rPr lang="en-US" sz="4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938528" y="114302"/>
            <a:ext cx="13176504" cy="790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42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1026" name="Picture 2" descr="C:\Users\Administrator\Desktop\phong-hoc-chieu-sang-dat-chuan-phai-dap-ung-tieu-chuan-nao-anh1-suckhoecuocsong.v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43088"/>
          <a:stretch/>
        </p:blipFill>
        <p:spPr bwMode="auto">
          <a:xfrm>
            <a:off x="329184" y="3346704"/>
            <a:ext cx="8988852" cy="5786610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907792" y="3583787"/>
            <a:ext cx="0" cy="30945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0392" y="2029969"/>
            <a:ext cx="7104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4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80776" y="2039113"/>
            <a:ext cx="452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236208" y="3693515"/>
            <a:ext cx="0" cy="32408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64025" y="3546054"/>
            <a:ext cx="2" cy="35620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349240" y="3867912"/>
            <a:ext cx="1627632" cy="278301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6776" y="3693515"/>
            <a:ext cx="2779776" cy="266547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6775" y="3693515"/>
            <a:ext cx="7661630" cy="298617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48641" y="6989256"/>
            <a:ext cx="8202167" cy="18712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8"/>
          <p:cNvSpPr/>
          <p:nvPr/>
        </p:nvSpPr>
        <p:spPr>
          <a:xfrm rot="821739">
            <a:off x="314510" y="7050876"/>
            <a:ext cx="8376629" cy="1779177"/>
          </a:xfrm>
          <a:prstGeom prst="parallelogram">
            <a:avLst>
              <a:gd name="adj" fmla="val 148998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dministrator\Desktop\vo-hong-ha-ke-nga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22518" r="10000" b="6364"/>
          <a:stretch/>
        </p:blipFill>
        <p:spPr bwMode="auto">
          <a:xfrm>
            <a:off x="9843518" y="6791654"/>
            <a:ext cx="3796383" cy="287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11772900" y="6336131"/>
            <a:ext cx="0" cy="38091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5750173" y="104903"/>
            <a:ext cx="2363198" cy="20402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4678014-31CF-47DE-AA83-06326042C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36" y="3031235"/>
            <a:ext cx="4640532" cy="22592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969496" y="2623667"/>
            <a:ext cx="57174" cy="31919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850624" y="6084525"/>
            <a:ext cx="699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024360" y="5160981"/>
            <a:ext cx="699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89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22" grpId="0" animBg="1"/>
      <p:bldP spid="22" grpId="1" animBg="1"/>
      <p:bldP spid="25" grpId="0" animBg="1"/>
      <p:bldP spid="25" grpId="1" animBg="1"/>
      <p:bldP spid="26" grpId="0" animBg="1"/>
      <p:bldP spid="29" grpId="0" animBg="1"/>
      <p:bldP spid="40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2743" y="2866646"/>
            <a:ext cx="4197098" cy="2424111"/>
          </a:xfrm>
          <a:prstGeom prst="rect">
            <a:avLst/>
          </a:prstGeom>
          <a:solidFill>
            <a:srgbClr val="E69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17"/>
          <p:cNvSpPr/>
          <p:nvPr/>
        </p:nvSpPr>
        <p:spPr>
          <a:xfrm>
            <a:off x="9107424" y="7863840"/>
            <a:ext cx="3703320" cy="23134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255079" y="7154228"/>
            <a:ext cx="3475673" cy="1925765"/>
          </a:xfrm>
          <a:prstGeom prst="parallelogram">
            <a:avLst/>
          </a:prstGeom>
          <a:solidFill>
            <a:srgbClr val="3CD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736" y="-6968"/>
            <a:ext cx="3072384" cy="196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4859000" y="1659638"/>
            <a:ext cx="3429000" cy="14859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30400" y="187484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944" y="1092709"/>
            <a:ext cx="1280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12262104" y="5630796"/>
            <a:ext cx="5888736" cy="2269620"/>
          </a:xfrm>
          <a:prstGeom prst="triangle">
            <a:avLst>
              <a:gd name="adj" fmla="val 506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051291" y="2345438"/>
            <a:ext cx="0" cy="34882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66574" y="4117563"/>
            <a:ext cx="50941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5247619" y="5152646"/>
            <a:ext cx="0" cy="34882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334377" y="9020556"/>
            <a:ext cx="5491353" cy="594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3995711" y="205505"/>
            <a:ext cx="5824946" cy="646331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745" y="19052"/>
            <a:ext cx="2231138" cy="118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7A94E9B8-17E7-1AAD-8E08-A4CE715ABCFF}"/>
              </a:ext>
            </a:extLst>
          </p:cNvPr>
          <p:cNvSpPr/>
          <p:nvPr/>
        </p:nvSpPr>
        <p:spPr>
          <a:xfrm>
            <a:off x="236313" y="3111562"/>
            <a:ext cx="5094163" cy="2722109"/>
          </a:xfrm>
          <a:custGeom>
            <a:avLst/>
            <a:gdLst/>
            <a:ahLst/>
            <a:cxnLst/>
            <a:rect l="l" t="t" r="r" b="b"/>
            <a:pathLst>
              <a:path w="854946" h="719569">
                <a:moveTo>
                  <a:pt x="65903" y="121927"/>
                </a:moveTo>
                <a:cubicBezTo>
                  <a:pt x="0" y="230500"/>
                  <a:pt x="46429" y="336178"/>
                  <a:pt x="104776" y="392266"/>
                </a:cubicBezTo>
                <a:lnTo>
                  <a:pt x="445927" y="719569"/>
                </a:lnTo>
                <a:lnTo>
                  <a:pt x="779877" y="393436"/>
                </a:lnTo>
                <a:cubicBezTo>
                  <a:pt x="834145" y="333099"/>
                  <a:pt x="854946" y="269099"/>
                  <a:pt x="843393" y="197834"/>
                </a:cubicBezTo>
                <a:cubicBezTo>
                  <a:pt x="827435" y="99251"/>
                  <a:pt x="746197" y="22767"/>
                  <a:pt x="645842" y="11845"/>
                </a:cubicBezTo>
                <a:cubicBezTo>
                  <a:pt x="584292" y="5218"/>
                  <a:pt x="524835" y="22636"/>
                  <a:pt x="478430" y="61198"/>
                </a:cubicBezTo>
                <a:cubicBezTo>
                  <a:pt x="465940" y="71573"/>
                  <a:pt x="454776" y="83173"/>
                  <a:pt x="445047" y="95780"/>
                </a:cubicBezTo>
                <a:cubicBezTo>
                  <a:pt x="433503" y="81425"/>
                  <a:pt x="419967" y="68294"/>
                  <a:pt x="404657" y="56657"/>
                </a:cubicBezTo>
                <a:cubicBezTo>
                  <a:pt x="351294" y="16102"/>
                  <a:pt x="283367" y="0"/>
                  <a:pt x="218120" y="12523"/>
                </a:cubicBezTo>
                <a:cubicBezTo>
                  <a:pt x="156323" y="24461"/>
                  <a:pt x="100853" y="64323"/>
                  <a:pt x="65903" y="12192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E9830A-EDBC-68C0-A174-CF2276476B1A}"/>
              </a:ext>
            </a:extLst>
          </p:cNvPr>
          <p:cNvCxnSpPr/>
          <p:nvPr/>
        </p:nvCxnSpPr>
        <p:spPr>
          <a:xfrm>
            <a:off x="2878069" y="2574038"/>
            <a:ext cx="0" cy="378866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Freeform 3">
            <a:extLst>
              <a:ext uri="{FF2B5EF4-FFF2-40B4-BE49-F238E27FC236}">
                <a16:creationId xmlns:a16="http://schemas.microsoft.com/office/drawing/2014/main" id="{0FE6A70A-87F8-E4AE-1195-07CFCE21AE2B}"/>
              </a:ext>
            </a:extLst>
          </p:cNvPr>
          <p:cNvSpPr/>
          <p:nvPr/>
        </p:nvSpPr>
        <p:spPr>
          <a:xfrm>
            <a:off x="4206621" y="6601939"/>
            <a:ext cx="3825620" cy="3030341"/>
          </a:xfrm>
          <a:custGeom>
            <a:avLst/>
            <a:gdLst/>
            <a:ahLst/>
            <a:cxnLst/>
            <a:rect l="l" t="t" r="r" b="b"/>
            <a:pathLst>
              <a:path w="812800" h="533400">
                <a:moveTo>
                  <a:pt x="273050" y="0"/>
                </a:moveTo>
                <a:lnTo>
                  <a:pt x="0" y="266700"/>
                </a:lnTo>
                <a:lnTo>
                  <a:pt x="273050" y="533400"/>
                </a:lnTo>
                <a:lnTo>
                  <a:pt x="273050" y="400050"/>
                </a:lnTo>
                <a:lnTo>
                  <a:pt x="539750" y="400050"/>
                </a:lnTo>
                <a:lnTo>
                  <a:pt x="539750" y="533400"/>
                </a:lnTo>
                <a:lnTo>
                  <a:pt x="812800" y="266700"/>
                </a:lnTo>
                <a:lnTo>
                  <a:pt x="539750" y="0"/>
                </a:lnTo>
                <a:lnTo>
                  <a:pt x="539750" y="133350"/>
                </a:lnTo>
                <a:lnTo>
                  <a:pt x="273050" y="133350"/>
                </a:lnTo>
                <a:lnTo>
                  <a:pt x="27305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 cap="sq">
            <a:solidFill>
              <a:srgbClr val="0070C0"/>
            </a:solidFill>
            <a:prstDash val="solid"/>
            <a:miter/>
          </a:ln>
        </p:spPr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0B2BC1-9947-0901-AC4A-D9DFD4D59E5E}"/>
              </a:ext>
            </a:extLst>
          </p:cNvPr>
          <p:cNvCxnSpPr>
            <a:cxnSpLocks/>
          </p:cNvCxnSpPr>
          <p:nvPr/>
        </p:nvCxnSpPr>
        <p:spPr>
          <a:xfrm flipH="1">
            <a:off x="3904485" y="8117109"/>
            <a:ext cx="4519424" cy="3362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8EFACF-0796-AB23-68C2-8168DFBC6940}"/>
              </a:ext>
            </a:extLst>
          </p:cNvPr>
          <p:cNvCxnSpPr/>
          <p:nvPr/>
        </p:nvCxnSpPr>
        <p:spPr>
          <a:xfrm>
            <a:off x="6130475" y="6256403"/>
            <a:ext cx="0" cy="378866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Freeform 3">
            <a:extLst>
              <a:ext uri="{FF2B5EF4-FFF2-40B4-BE49-F238E27FC236}">
                <a16:creationId xmlns:a16="http://schemas.microsoft.com/office/drawing/2014/main" id="{8DCF4CB5-1883-F166-F384-F4EAC01E5B9F}"/>
              </a:ext>
            </a:extLst>
          </p:cNvPr>
          <p:cNvSpPr/>
          <p:nvPr/>
        </p:nvSpPr>
        <p:spPr>
          <a:xfrm>
            <a:off x="11594592" y="2200814"/>
            <a:ext cx="3216986" cy="3379770"/>
          </a:xfrm>
          <a:custGeom>
            <a:avLst/>
            <a:gdLst/>
            <a:ahLst/>
            <a:cxnLst/>
            <a:rect l="l" t="t" r="r" b="b"/>
            <a:pathLst>
              <a:path w="812800" h="774700">
                <a:moveTo>
                  <a:pt x="406400" y="0"/>
                </a:moveTo>
                <a:lnTo>
                  <a:pt x="502338" y="295909"/>
                </a:lnTo>
                <a:lnTo>
                  <a:pt x="812800" y="295909"/>
                </a:lnTo>
                <a:lnTo>
                  <a:pt x="561631" y="478791"/>
                </a:lnTo>
                <a:lnTo>
                  <a:pt x="657569" y="774700"/>
                </a:lnTo>
                <a:lnTo>
                  <a:pt x="406400" y="591819"/>
                </a:lnTo>
                <a:lnTo>
                  <a:pt x="155231" y="774700"/>
                </a:lnTo>
                <a:lnTo>
                  <a:pt x="251169" y="478791"/>
                </a:lnTo>
                <a:lnTo>
                  <a:pt x="0" y="295909"/>
                </a:lnTo>
                <a:lnTo>
                  <a:pt x="310462" y="295909"/>
                </a:lnTo>
                <a:lnTo>
                  <a:pt x="406400" y="0"/>
                </a:lnTo>
                <a:close/>
              </a:path>
            </a:pathLst>
          </a:custGeom>
          <a:solidFill>
            <a:srgbClr val="FFFF00"/>
          </a:solidFill>
          <a:ln w="38100" cap="sq">
            <a:solidFill>
              <a:srgbClr val="FFC000"/>
            </a:solidFill>
            <a:prstDash val="solid"/>
            <a:miter/>
          </a:ln>
        </p:spPr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591249E-4FE8-391A-B5A0-41B1CD595620}"/>
              </a:ext>
            </a:extLst>
          </p:cNvPr>
          <p:cNvCxnSpPr/>
          <p:nvPr/>
        </p:nvCxnSpPr>
        <p:spPr>
          <a:xfrm>
            <a:off x="13203085" y="1902262"/>
            <a:ext cx="0" cy="378866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C306E81-C919-3ED7-AE55-62F4ACAE2F97}"/>
              </a:ext>
            </a:extLst>
          </p:cNvPr>
          <p:cNvCxnSpPr>
            <a:cxnSpLocks/>
          </p:cNvCxnSpPr>
          <p:nvPr/>
        </p:nvCxnSpPr>
        <p:spPr>
          <a:xfrm flipH="1">
            <a:off x="12080926" y="2477704"/>
            <a:ext cx="2154580" cy="335596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3CAE60-3C4C-84E7-2257-F38DA02C5609}"/>
              </a:ext>
            </a:extLst>
          </p:cNvPr>
          <p:cNvCxnSpPr>
            <a:cxnSpLocks/>
          </p:cNvCxnSpPr>
          <p:nvPr/>
        </p:nvCxnSpPr>
        <p:spPr>
          <a:xfrm>
            <a:off x="12262104" y="2574038"/>
            <a:ext cx="2139696" cy="333251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8A4E6C-0856-F33E-07F9-0392E6483AD0}"/>
              </a:ext>
            </a:extLst>
          </p:cNvPr>
          <p:cNvCxnSpPr>
            <a:cxnSpLocks/>
          </p:cNvCxnSpPr>
          <p:nvPr/>
        </p:nvCxnSpPr>
        <p:spPr>
          <a:xfrm flipH="1">
            <a:off x="11999213" y="3339430"/>
            <a:ext cx="3207259" cy="119408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4EDF35-E399-1FF6-FA84-010CF1BEB4E2}"/>
              </a:ext>
            </a:extLst>
          </p:cNvPr>
          <p:cNvCxnSpPr>
            <a:cxnSpLocks/>
          </p:cNvCxnSpPr>
          <p:nvPr/>
        </p:nvCxnSpPr>
        <p:spPr>
          <a:xfrm>
            <a:off x="11158551" y="3332778"/>
            <a:ext cx="3471849" cy="123259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4300" y="1316736"/>
            <a:ext cx="937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II.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của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một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số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40544" t="33547" r="963" b="23503"/>
          <a:stretch/>
        </p:blipFill>
        <p:spPr bwMode="auto">
          <a:xfrm>
            <a:off x="-342900" y="6629400"/>
            <a:ext cx="5943600" cy="3314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115800" y="6858000"/>
            <a:ext cx="5829300" cy="286232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300FF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2001500" y="2514601"/>
            <a:ext cx="5943600" cy="3554819"/>
          </a:xfrm>
          <a:prstGeom prst="rect">
            <a:avLst/>
          </a:prstGeom>
          <a:gradFill flip="none" rotWithShape="1">
            <a:gsLst>
              <a:gs pos="53350">
                <a:srgbClr val="C1CDF0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840980" y="4954905"/>
            <a:ext cx="1143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784080" y="4926330"/>
            <a:ext cx="1143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8846820" y="4783455"/>
            <a:ext cx="228600" cy="228600"/>
            <a:chOff x="1008" y="2640"/>
            <a:chExt cx="96" cy="96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7200" y="6858000"/>
            <a:ext cx="6172202" cy="3429000"/>
            <a:chOff x="3809999" y="4572000"/>
            <a:chExt cx="4114801" cy="2286000"/>
          </a:xfrm>
        </p:grpSpPr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9" y="4572000"/>
              <a:ext cx="4114801" cy="2286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54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530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0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72200" y="51435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2600" y="516255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5924550" y="5886450"/>
              <a:ext cx="152400" cy="152400"/>
              <a:chOff x="1008" y="2640"/>
              <a:chExt cx="96" cy="96"/>
            </a:xfrm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13"/>
            <p:cNvGrpSpPr>
              <a:grpSpLocks/>
            </p:cNvGrpSpPr>
            <p:nvPr/>
          </p:nvGrpSpPr>
          <p:grpSpPr bwMode="auto">
            <a:xfrm flipV="1">
              <a:off x="5886450" y="5238750"/>
              <a:ext cx="152400" cy="109539"/>
              <a:chOff x="1008" y="2640"/>
              <a:chExt cx="96" cy="96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6" name="Picture 45"/>
          <p:cNvPicPr/>
          <p:nvPr/>
        </p:nvPicPr>
        <p:blipFill rotWithShape="1">
          <a:blip r:embed="rId5"/>
          <a:srcRect l="16692" t="30983" r="59776" b="45810"/>
          <a:stretch/>
        </p:blipFill>
        <p:spPr bwMode="auto">
          <a:xfrm>
            <a:off x="205742" y="2189636"/>
            <a:ext cx="5623559" cy="4211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2646044"/>
            <a:ext cx="5692142" cy="39147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B15E6-C395-738C-5503-79812EC8EF82}"/>
              </a:ext>
            </a:extLst>
          </p:cNvPr>
          <p:cNvSpPr txBox="1"/>
          <p:nvPr/>
        </p:nvSpPr>
        <p:spPr>
          <a:xfrm>
            <a:off x="914400" y="1905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14. HÌNH CÓ TRỤC ĐỐI XỨNG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2956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4375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5740" y="2666138"/>
            <a:ext cx="12573000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" y="4672013"/>
            <a:ext cx="4067654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63" y="3930729"/>
            <a:ext cx="3302277" cy="304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8"/>
          <p:cNvSpPr/>
          <p:nvPr/>
        </p:nvSpPr>
        <p:spPr>
          <a:xfrm>
            <a:off x="9029700" y="4169183"/>
            <a:ext cx="2857500" cy="2345918"/>
          </a:xfrm>
          <a:prstGeom prst="hexagon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14300" y="1316736"/>
            <a:ext cx="937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II.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của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một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số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55448" y="6873056"/>
            <a:ext cx="13857732" cy="33147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2356" y="7310718"/>
            <a:ext cx="13405104" cy="244682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100" dirty="0">
                <a:latin typeface="Times New Roman" panose="02020603050405020304" pitchFamily="18" charset="0"/>
                <a:cs typeface="Times New Roman" pitchFamily="18" charset="0"/>
              </a:rPr>
              <a:t>1/ 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20" y="1737359"/>
            <a:ext cx="4549140" cy="470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551" y="-36246"/>
            <a:ext cx="2947379" cy="19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981" y="7311392"/>
            <a:ext cx="3113501" cy="171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C662-18C7-ED5D-C4C6-6233A02D57BA}"/>
              </a:ext>
            </a:extLst>
          </p:cNvPr>
          <p:cNvSpPr txBox="1"/>
          <p:nvPr/>
        </p:nvSpPr>
        <p:spPr>
          <a:xfrm>
            <a:off x="914400" y="1905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14. HÌNH CÓ TRỤC ĐỐI XỨNG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EAF86F-EE36-09E8-EA7C-FA5DE2737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569651"/>
              </p:ext>
            </p:extLst>
          </p:nvPr>
        </p:nvGraphicFramePr>
        <p:xfrm>
          <a:off x="457200" y="190500"/>
          <a:ext cx="17373600" cy="982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25167194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445631113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349293895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346587331"/>
                    </a:ext>
                  </a:extLst>
                </a:gridCol>
              </a:tblGrid>
              <a:tr h="42717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922890"/>
                  </a:ext>
                </a:extLst>
              </a:tr>
              <a:tr h="12620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158875"/>
                  </a:ext>
                </a:extLst>
              </a:tr>
              <a:tr h="13591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807576"/>
                  </a:ext>
                </a:extLst>
              </a:tr>
              <a:tr h="29368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76533"/>
                  </a:ext>
                </a:extLst>
              </a:tr>
            </a:tbl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id="{4F785360-818D-CA5F-AE5E-5BF42822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85900"/>
            <a:ext cx="42852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223F433-8CCC-23F5-FBC5-FCC7CD3C6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39853"/>
            <a:ext cx="3302277" cy="304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DB0B2B7D-781C-E9DD-C772-CF4CCC184685}"/>
              </a:ext>
            </a:extLst>
          </p:cNvPr>
          <p:cNvSpPr/>
          <p:nvPr/>
        </p:nvSpPr>
        <p:spPr>
          <a:xfrm>
            <a:off x="13868400" y="1117639"/>
            <a:ext cx="2971800" cy="2663785"/>
          </a:xfrm>
          <a:prstGeom prst="hexago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93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1065938"/>
            <a:ext cx="937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II.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của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một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số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5764918"/>
            <a:ext cx="6172200" cy="424731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4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" y="3043238"/>
            <a:ext cx="5439252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71" y="2257426"/>
            <a:ext cx="4000629" cy="368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057900" y="2371726"/>
            <a:ext cx="0" cy="751799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15800" y="2400301"/>
            <a:ext cx="0" cy="7375118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09674" y="2486025"/>
            <a:ext cx="0" cy="2514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0400" y="2371725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086787" y="1818843"/>
            <a:ext cx="28605" cy="47819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15100" y="4114152"/>
            <a:ext cx="5029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229475" y="2171700"/>
            <a:ext cx="3886200" cy="368755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00900" y="2371725"/>
            <a:ext cx="3886200" cy="357325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57400" y="3800475"/>
            <a:ext cx="1143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86200" y="3829050"/>
            <a:ext cx="1143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3143250" y="3686175"/>
            <a:ext cx="228600" cy="228600"/>
            <a:chOff x="1008" y="2640"/>
            <a:chExt cx="96" cy="96"/>
          </a:xfrm>
        </p:grpSpPr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9372600" y="3402479"/>
            <a:ext cx="80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6057900" y="6571715"/>
            <a:ext cx="6057900" cy="355481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113" y="1028700"/>
            <a:ext cx="5843588" cy="494485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2230101" y="5738486"/>
            <a:ext cx="6019799" cy="46166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92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8" grpId="0"/>
      <p:bldP spid="53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85440" y="8707890"/>
            <a:ext cx="5289323" cy="5659782"/>
          </a:xfrm>
          <a:custGeom>
            <a:avLst/>
            <a:gdLst/>
            <a:ahLst/>
            <a:cxnLst/>
            <a:rect l="l" t="t" r="r" b="b"/>
            <a:pathLst>
              <a:path w="5289323" h="5659782">
                <a:moveTo>
                  <a:pt x="0" y="0"/>
                </a:moveTo>
                <a:lnTo>
                  <a:pt x="5289323" y="0"/>
                </a:lnTo>
                <a:lnTo>
                  <a:pt x="5289323" y="5659782"/>
                </a:lnTo>
                <a:lnTo>
                  <a:pt x="0" y="565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4614638" y="-4065620"/>
            <a:ext cx="5289323" cy="5659782"/>
          </a:xfrm>
          <a:custGeom>
            <a:avLst/>
            <a:gdLst/>
            <a:ahLst/>
            <a:cxnLst/>
            <a:rect l="l" t="t" r="r" b="b"/>
            <a:pathLst>
              <a:path w="5289323" h="5659782">
                <a:moveTo>
                  <a:pt x="0" y="0"/>
                </a:moveTo>
                <a:lnTo>
                  <a:pt x="5289324" y="0"/>
                </a:lnTo>
                <a:lnTo>
                  <a:pt x="5289324" y="5659782"/>
                </a:lnTo>
                <a:lnTo>
                  <a:pt x="0" y="5659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374509" y="614748"/>
            <a:ext cx="10788294" cy="133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400" dirty="0">
                <a:solidFill>
                  <a:srgbClr val="F35B56"/>
                </a:solidFill>
                <a:latin typeface="Imprint MT Shadow" panose="04020605060303030202" pitchFamily="82" charset="0"/>
              </a:rPr>
              <a:t>THỬ TÀI TÌM KIẾM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76400" y="2362116"/>
            <a:ext cx="15011399" cy="2190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Có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2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bức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hình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là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những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hình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có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trục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đối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xứng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.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Tuy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nhiên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, do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quá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trình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chỉnh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sửa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bị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lỗi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,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một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vài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chi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tiết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bị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thay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đổi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.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Dựa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vào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hiểu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biết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của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em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về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hình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có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trục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đối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xứng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,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hãy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tìm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các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chi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tiết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bị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lỗi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để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chỉnh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sửa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bức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hình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 </a:t>
            </a:r>
            <a:r>
              <a:rPr lang="en-US" sz="3500" dirty="0" err="1">
                <a:solidFill>
                  <a:srgbClr val="191E20"/>
                </a:solidFill>
                <a:latin typeface="Clear Sans"/>
              </a:rPr>
              <a:t>này</a:t>
            </a:r>
            <a:r>
              <a:rPr lang="en-US" sz="3500" dirty="0">
                <a:solidFill>
                  <a:srgbClr val="191E20"/>
                </a:solidFill>
                <a:latin typeface="Clear Sans"/>
              </a:rPr>
              <a:t>. </a:t>
            </a:r>
          </a:p>
        </p:txBody>
      </p:sp>
      <p:sp>
        <p:nvSpPr>
          <p:cNvPr id="19" name="Freeform 19"/>
          <p:cNvSpPr/>
          <p:nvPr/>
        </p:nvSpPr>
        <p:spPr>
          <a:xfrm rot="-9389832">
            <a:off x="-1163328" y="-222487"/>
            <a:ext cx="4791151" cy="3615141"/>
          </a:xfrm>
          <a:custGeom>
            <a:avLst/>
            <a:gdLst/>
            <a:ahLst/>
            <a:cxnLst/>
            <a:rect l="l" t="t" r="r" b="b"/>
            <a:pathLst>
              <a:path w="4791151" h="3615141">
                <a:moveTo>
                  <a:pt x="0" y="0"/>
                </a:moveTo>
                <a:lnTo>
                  <a:pt x="4791151" y="0"/>
                </a:lnTo>
                <a:lnTo>
                  <a:pt x="4791151" y="3615141"/>
                </a:lnTo>
                <a:lnTo>
                  <a:pt x="0" y="3615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1358755">
            <a:off x="16380686" y="7450729"/>
            <a:ext cx="4791151" cy="3615141"/>
          </a:xfrm>
          <a:custGeom>
            <a:avLst/>
            <a:gdLst/>
            <a:ahLst/>
            <a:cxnLst/>
            <a:rect l="l" t="t" r="r" b="b"/>
            <a:pathLst>
              <a:path w="4791151" h="3615141">
                <a:moveTo>
                  <a:pt x="0" y="0"/>
                </a:moveTo>
                <a:lnTo>
                  <a:pt x="4791151" y="0"/>
                </a:lnTo>
                <a:lnTo>
                  <a:pt x="4791151" y="3615142"/>
                </a:lnTo>
                <a:lnTo>
                  <a:pt x="0" y="36151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1593B44-275E-5C8B-F5EC-5EA9560F7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41558"/>
            <a:ext cx="8610600" cy="5143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DC7DD0-B7D3-F2B4-4763-CE77DE0E19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29" y="4736155"/>
            <a:ext cx="8608142" cy="5354307"/>
          </a:xfrm>
          <a:prstGeom prst="rect">
            <a:avLst/>
          </a:prstGeom>
        </p:spPr>
      </p:pic>
      <p:pic>
        <p:nvPicPr>
          <p:cNvPr id="25" name="Picture 10" descr="Digit 180">
            <a:extLst>
              <a:ext uri="{FF2B5EF4-FFF2-40B4-BE49-F238E27FC236}">
                <a16:creationId xmlns:a16="http://schemas.microsoft.com/office/drawing/2014/main" id="{F41C0C15-4488-9326-7359-869D20F04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298" y="334081"/>
            <a:ext cx="2697579" cy="14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6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90BEA-FC36-8DFE-217A-D58EFCB37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8288000" cy="10287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150C93-DE1A-6AC7-5E20-096FD0E9764B}"/>
              </a:ext>
            </a:extLst>
          </p:cNvPr>
          <p:cNvSpPr/>
          <p:nvPr/>
        </p:nvSpPr>
        <p:spPr>
          <a:xfrm>
            <a:off x="12420600" y="8648700"/>
            <a:ext cx="2895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928D44-2F14-BDB6-BCC7-22B057D8848F}"/>
              </a:ext>
            </a:extLst>
          </p:cNvPr>
          <p:cNvSpPr/>
          <p:nvPr/>
        </p:nvSpPr>
        <p:spPr>
          <a:xfrm>
            <a:off x="-1676400" y="3086100"/>
            <a:ext cx="2895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49BB6A-C508-58C3-D76F-EDD9C5284293}"/>
              </a:ext>
            </a:extLst>
          </p:cNvPr>
          <p:cNvSpPr/>
          <p:nvPr/>
        </p:nvSpPr>
        <p:spPr>
          <a:xfrm>
            <a:off x="5561371" y="2400300"/>
            <a:ext cx="19812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F7F281-87F5-38C0-7906-6F284779FA2B}"/>
              </a:ext>
            </a:extLst>
          </p:cNvPr>
          <p:cNvSpPr/>
          <p:nvPr/>
        </p:nvSpPr>
        <p:spPr>
          <a:xfrm>
            <a:off x="11884742" y="4743450"/>
            <a:ext cx="1905000" cy="1333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4E5E7D-0BF9-7EC9-F2D3-6BC8137755AC}"/>
              </a:ext>
            </a:extLst>
          </p:cNvPr>
          <p:cNvSpPr/>
          <p:nvPr/>
        </p:nvSpPr>
        <p:spPr>
          <a:xfrm>
            <a:off x="1446571" y="7962900"/>
            <a:ext cx="16002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1393A6-6DD7-38F0-1C31-E770D9047570}"/>
              </a:ext>
            </a:extLst>
          </p:cNvPr>
          <p:cNvSpPr/>
          <p:nvPr/>
        </p:nvSpPr>
        <p:spPr>
          <a:xfrm>
            <a:off x="3046771" y="5483327"/>
            <a:ext cx="2895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81403D-1504-5C21-3A61-11A0CC11EC4A}"/>
              </a:ext>
            </a:extLst>
          </p:cNvPr>
          <p:cNvSpPr/>
          <p:nvPr/>
        </p:nvSpPr>
        <p:spPr>
          <a:xfrm>
            <a:off x="11887200" y="342900"/>
            <a:ext cx="2895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BB1BD-15BA-477F-6795-B88E9D507084}"/>
              </a:ext>
            </a:extLst>
          </p:cNvPr>
          <p:cNvSpPr/>
          <p:nvPr/>
        </p:nvSpPr>
        <p:spPr>
          <a:xfrm>
            <a:off x="1446571" y="1285568"/>
            <a:ext cx="1106129" cy="897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66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59554" y="8913682"/>
            <a:ext cx="5289323" cy="5659782"/>
          </a:xfrm>
          <a:custGeom>
            <a:avLst/>
            <a:gdLst/>
            <a:ahLst/>
            <a:cxnLst/>
            <a:rect l="l" t="t" r="r" b="b"/>
            <a:pathLst>
              <a:path w="5289323" h="5659782">
                <a:moveTo>
                  <a:pt x="0" y="0"/>
                </a:moveTo>
                <a:lnTo>
                  <a:pt x="5289323" y="0"/>
                </a:lnTo>
                <a:lnTo>
                  <a:pt x="5289323" y="5659782"/>
                </a:lnTo>
                <a:lnTo>
                  <a:pt x="0" y="565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-2644662" y="-4065620"/>
            <a:ext cx="5289323" cy="5659782"/>
          </a:xfrm>
          <a:custGeom>
            <a:avLst/>
            <a:gdLst/>
            <a:ahLst/>
            <a:cxnLst/>
            <a:rect l="l" t="t" r="r" b="b"/>
            <a:pathLst>
              <a:path w="5289323" h="5659782">
                <a:moveTo>
                  <a:pt x="0" y="0"/>
                </a:moveTo>
                <a:lnTo>
                  <a:pt x="5289324" y="0"/>
                </a:lnTo>
                <a:lnTo>
                  <a:pt x="5289324" y="5659782"/>
                </a:lnTo>
                <a:lnTo>
                  <a:pt x="0" y="565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21211">
            <a:off x="-3275188" y="6517013"/>
            <a:ext cx="6063159" cy="3770182"/>
          </a:xfrm>
          <a:custGeom>
            <a:avLst/>
            <a:gdLst/>
            <a:ahLst/>
            <a:cxnLst/>
            <a:rect l="l" t="t" r="r" b="b"/>
            <a:pathLst>
              <a:path w="6063159" h="3770182">
                <a:moveTo>
                  <a:pt x="0" y="0"/>
                </a:moveTo>
                <a:lnTo>
                  <a:pt x="6063159" y="0"/>
                </a:lnTo>
                <a:lnTo>
                  <a:pt x="6063159" y="3770183"/>
                </a:lnTo>
                <a:lnTo>
                  <a:pt x="0" y="3770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5459554" y="146165"/>
            <a:ext cx="6063159" cy="3770182"/>
          </a:xfrm>
          <a:custGeom>
            <a:avLst/>
            <a:gdLst/>
            <a:ahLst/>
            <a:cxnLst/>
            <a:rect l="l" t="t" r="r" b="b"/>
            <a:pathLst>
              <a:path w="6063159" h="3770182">
                <a:moveTo>
                  <a:pt x="0" y="0"/>
                </a:moveTo>
                <a:lnTo>
                  <a:pt x="6063159" y="0"/>
                </a:lnTo>
                <a:lnTo>
                  <a:pt x="6063159" y="3770183"/>
                </a:lnTo>
                <a:lnTo>
                  <a:pt x="0" y="3770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91449-BB53-79D9-8E4D-1CE2D79F5904}"/>
              </a:ext>
            </a:extLst>
          </p:cNvPr>
          <p:cNvSpPr txBox="1"/>
          <p:nvPr/>
        </p:nvSpPr>
        <p:spPr>
          <a:xfrm>
            <a:off x="1485900" y="1051561"/>
            <a:ext cx="12550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ảnh, nhận xét về độ cân đối, hài hòa trong các hai bức tranh sau: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9E4DD-BF67-220D-7EB5-594923148304}"/>
              </a:ext>
            </a:extLst>
          </p:cNvPr>
          <p:cNvSpPr txBox="1"/>
          <p:nvPr/>
        </p:nvSpPr>
        <p:spPr>
          <a:xfrm>
            <a:off x="3909060" y="8229601"/>
            <a:ext cx="2080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963E8-BB61-B2BE-6A53-558A7C888AAC}"/>
              </a:ext>
            </a:extLst>
          </p:cNvPr>
          <p:cNvSpPr txBox="1"/>
          <p:nvPr/>
        </p:nvSpPr>
        <p:spPr>
          <a:xfrm>
            <a:off x="12573000" y="8252461"/>
            <a:ext cx="2080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DA5BFF-942F-C497-5155-12C0DAE12DF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697480"/>
            <a:ext cx="7955280" cy="544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51BDAA-76A4-00C2-9A47-AE7FBB6E3D4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060" y="2697480"/>
            <a:ext cx="7955280" cy="544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E5B9D-67BF-086C-107D-95543ED04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B8CFE6-F874-E5A6-5491-B4522619265C}"/>
              </a:ext>
            </a:extLst>
          </p:cNvPr>
          <p:cNvSpPr/>
          <p:nvPr/>
        </p:nvSpPr>
        <p:spPr>
          <a:xfrm>
            <a:off x="8839200" y="2400300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57B51-F442-7046-8C25-B4D584300E49}"/>
              </a:ext>
            </a:extLst>
          </p:cNvPr>
          <p:cNvSpPr/>
          <p:nvPr/>
        </p:nvSpPr>
        <p:spPr>
          <a:xfrm>
            <a:off x="11506200" y="2933700"/>
            <a:ext cx="1676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934DF8-ED8F-3C43-5A09-5CE41B348370}"/>
              </a:ext>
            </a:extLst>
          </p:cNvPr>
          <p:cNvSpPr/>
          <p:nvPr/>
        </p:nvSpPr>
        <p:spPr>
          <a:xfrm>
            <a:off x="14706600" y="1943100"/>
            <a:ext cx="1295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E2AF90-B37C-BAE4-3A41-D6DF3FB0590E}"/>
              </a:ext>
            </a:extLst>
          </p:cNvPr>
          <p:cNvSpPr/>
          <p:nvPr/>
        </p:nvSpPr>
        <p:spPr>
          <a:xfrm>
            <a:off x="1905000" y="6977062"/>
            <a:ext cx="3276600" cy="2433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41C07E-89D9-1DF6-0BBE-125D210B70AF}"/>
              </a:ext>
            </a:extLst>
          </p:cNvPr>
          <p:cNvSpPr/>
          <p:nvPr/>
        </p:nvSpPr>
        <p:spPr>
          <a:xfrm>
            <a:off x="685800" y="3810000"/>
            <a:ext cx="914400" cy="186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8A1614-1CF4-8751-5D42-9576135C74BF}"/>
              </a:ext>
            </a:extLst>
          </p:cNvPr>
          <p:cNvSpPr/>
          <p:nvPr/>
        </p:nvSpPr>
        <p:spPr>
          <a:xfrm>
            <a:off x="10668000" y="5524500"/>
            <a:ext cx="1676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99AF9C-5032-28ED-F1C9-ECDDD5BE5F10}"/>
              </a:ext>
            </a:extLst>
          </p:cNvPr>
          <p:cNvSpPr/>
          <p:nvPr/>
        </p:nvSpPr>
        <p:spPr>
          <a:xfrm>
            <a:off x="685800" y="8724900"/>
            <a:ext cx="1905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758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892040" y="1554481"/>
            <a:ext cx="8189118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Hướng</a:t>
            </a:r>
            <a:r>
              <a:rPr lang="en-US" sz="54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dẫn</a:t>
            </a:r>
            <a:r>
              <a:rPr lang="en-US" sz="54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tự</a:t>
            </a:r>
            <a:r>
              <a:rPr lang="en-US" sz="54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54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54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nhà</a:t>
            </a:r>
            <a:endParaRPr lang="en-US" sz="54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11480" y="2903220"/>
            <a:ext cx="17533620" cy="7040880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pic>
        <p:nvPicPr>
          <p:cNvPr id="30" name="Picture 6" descr="huy0002"/>
          <p:cNvPicPr>
            <a:picLocks noChangeAspect="1" noChangeArrowheads="1"/>
          </p:cNvPicPr>
          <p:nvPr/>
        </p:nvPicPr>
        <p:blipFill>
          <a:blip r:embed="rId2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837" y="3794760"/>
            <a:ext cx="4363403" cy="61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27048" y="4434841"/>
            <a:ext cx="104773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dirty="0">
                <a:latin typeface="Arial (Body)"/>
              </a:rPr>
              <a:t>- </a:t>
            </a:r>
            <a:r>
              <a:rPr lang="vi-VN" sz="4200" dirty="0" err="1">
                <a:latin typeface="Arial (Body)"/>
              </a:rPr>
              <a:t>Đọc</a:t>
            </a:r>
            <a:r>
              <a:rPr lang="vi-VN" sz="4200" dirty="0">
                <a:latin typeface="Arial (Body)"/>
              </a:rPr>
              <a:t> </a:t>
            </a:r>
            <a:r>
              <a:rPr lang="vi-VN" sz="4200" dirty="0" err="1">
                <a:latin typeface="Arial (Body)"/>
              </a:rPr>
              <a:t>lại</a:t>
            </a:r>
            <a:r>
              <a:rPr lang="vi-VN" sz="4200" dirty="0">
                <a:latin typeface="Arial (Body)"/>
              </a:rPr>
              <a:t> </a:t>
            </a:r>
            <a:r>
              <a:rPr lang="vi-VN" sz="4200" dirty="0" err="1">
                <a:latin typeface="Arial (Body)"/>
              </a:rPr>
              <a:t>toàn</a:t>
            </a:r>
            <a:r>
              <a:rPr lang="vi-VN" sz="4200" dirty="0">
                <a:latin typeface="Arial (Body)"/>
              </a:rPr>
              <a:t> </a:t>
            </a:r>
            <a:r>
              <a:rPr lang="vi-VN" sz="4200" dirty="0" err="1">
                <a:latin typeface="Arial (Body)"/>
              </a:rPr>
              <a:t>bộ</a:t>
            </a:r>
            <a:r>
              <a:rPr lang="vi-VN" sz="4200" dirty="0">
                <a:latin typeface="Arial (Body)"/>
              </a:rPr>
              <a:t> </a:t>
            </a:r>
            <a:r>
              <a:rPr lang="vi-VN" sz="4200" dirty="0" err="1">
                <a:latin typeface="Arial (Body)"/>
              </a:rPr>
              <a:t>nội</a:t>
            </a:r>
            <a:r>
              <a:rPr lang="vi-VN" sz="4200" dirty="0">
                <a:latin typeface="Arial (Body)"/>
              </a:rPr>
              <a:t> dung </a:t>
            </a:r>
            <a:r>
              <a:rPr lang="vi-VN" sz="4200" dirty="0" err="1">
                <a:latin typeface="Arial (Body)"/>
              </a:rPr>
              <a:t>bài</a:t>
            </a:r>
            <a:r>
              <a:rPr lang="vi-VN" sz="4200" dirty="0">
                <a:latin typeface="Arial (Body)"/>
              </a:rPr>
              <a:t> </a:t>
            </a:r>
            <a:r>
              <a:rPr lang="vi-VN" sz="4200" dirty="0" err="1">
                <a:latin typeface="Arial (Body)"/>
              </a:rPr>
              <a:t>đã</a:t>
            </a:r>
            <a:r>
              <a:rPr lang="vi-VN" sz="4200" dirty="0">
                <a:latin typeface="Arial (Body)"/>
              </a:rPr>
              <a:t> </a:t>
            </a:r>
            <a:r>
              <a:rPr lang="vi-VN" sz="4200" dirty="0" err="1">
                <a:latin typeface="Arial (Body)"/>
              </a:rPr>
              <a:t>học</a:t>
            </a:r>
            <a:r>
              <a:rPr lang="vi-VN" sz="4200" dirty="0">
                <a:latin typeface="Arial (Body)"/>
              </a:rPr>
              <a:t>.</a:t>
            </a:r>
            <a:endParaRPr lang="en-US" sz="4200" dirty="0">
              <a:latin typeface="Arial (Body)"/>
            </a:endParaRPr>
          </a:p>
          <a:p>
            <a:r>
              <a:rPr lang="fr-FR" sz="4200" dirty="0">
                <a:latin typeface="Arial (Body)"/>
              </a:rPr>
              <a:t>- </a:t>
            </a:r>
            <a:r>
              <a:rPr lang="fr-FR" sz="4200" dirty="0" err="1">
                <a:latin typeface="Arial (Body)"/>
              </a:rPr>
              <a:t>Làm</a:t>
            </a:r>
            <a:r>
              <a:rPr lang="fr-FR" sz="4200" dirty="0">
                <a:latin typeface="Arial (Body)"/>
              </a:rPr>
              <a:t> </a:t>
            </a:r>
            <a:r>
              <a:rPr lang="fr-FR" sz="4200" dirty="0" err="1">
                <a:latin typeface="Arial (Body)"/>
              </a:rPr>
              <a:t>bài</a:t>
            </a:r>
            <a:r>
              <a:rPr lang="fr-FR" sz="4200" dirty="0">
                <a:latin typeface="Arial (Body)"/>
              </a:rPr>
              <a:t> </a:t>
            </a:r>
            <a:r>
              <a:rPr lang="fr-FR" sz="4200" dirty="0" err="1">
                <a:latin typeface="Arial (Body)"/>
              </a:rPr>
              <a:t>tập</a:t>
            </a:r>
            <a:r>
              <a:rPr lang="fr-FR" sz="4200" dirty="0">
                <a:latin typeface="Arial (Body)"/>
              </a:rPr>
              <a:t> 1; </a:t>
            </a:r>
            <a:r>
              <a:rPr lang="vi-VN" sz="4200" dirty="0">
                <a:latin typeface="Arial (Body)"/>
              </a:rPr>
              <a:t>2 </a:t>
            </a:r>
            <a:r>
              <a:rPr lang="fr-FR" sz="4200" dirty="0">
                <a:latin typeface="Arial (Body)"/>
              </a:rPr>
              <a:t>SGK </a:t>
            </a:r>
            <a:r>
              <a:rPr lang="fr-FR" sz="4200" dirty="0" err="1">
                <a:latin typeface="Arial (Body)"/>
              </a:rPr>
              <a:t>trang</a:t>
            </a:r>
            <a:r>
              <a:rPr lang="fr-FR" sz="4200" dirty="0">
                <a:latin typeface="Arial (Body)"/>
              </a:rPr>
              <a:t> 109.</a:t>
            </a:r>
            <a:endParaRPr lang="en-US" sz="4200" dirty="0">
              <a:latin typeface="Arial (Body)"/>
            </a:endParaRPr>
          </a:p>
          <a:p>
            <a:r>
              <a:rPr lang="fr-FR" sz="4200" dirty="0">
                <a:latin typeface="Arial (Body)"/>
              </a:rPr>
              <a:t>- </a:t>
            </a:r>
            <a:r>
              <a:rPr lang="fr-FR" sz="4200" dirty="0" err="1">
                <a:latin typeface="Arial (Body)"/>
              </a:rPr>
              <a:t>Đọc</a:t>
            </a:r>
            <a:r>
              <a:rPr lang="fr-FR" sz="4200" dirty="0">
                <a:latin typeface="Arial (Body)"/>
              </a:rPr>
              <a:t> </a:t>
            </a:r>
            <a:r>
              <a:rPr lang="fr-FR" sz="4200" dirty="0" err="1">
                <a:latin typeface="Arial (Body)"/>
              </a:rPr>
              <a:t>nội</a:t>
            </a:r>
            <a:r>
              <a:rPr lang="fr-FR" sz="4200" dirty="0">
                <a:latin typeface="Arial (Body)"/>
              </a:rPr>
              <a:t> </a:t>
            </a:r>
            <a:r>
              <a:rPr lang="fr-FR" sz="4200" dirty="0" err="1">
                <a:latin typeface="Arial (Body)"/>
              </a:rPr>
              <a:t>dung</a:t>
            </a:r>
            <a:r>
              <a:rPr lang="fr-FR" sz="4200" dirty="0">
                <a:latin typeface="Arial (Body)"/>
              </a:rPr>
              <a:t> </a:t>
            </a:r>
            <a:r>
              <a:rPr lang="fr-FR" sz="4200" dirty="0" err="1">
                <a:latin typeface="Arial (Body)"/>
              </a:rPr>
              <a:t>phần</a:t>
            </a:r>
            <a:r>
              <a:rPr lang="fr-FR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có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thể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bạn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chưa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biết</a:t>
            </a:r>
            <a:r>
              <a:rPr lang="en-US" sz="4200" dirty="0">
                <a:latin typeface="Arial (Body)"/>
              </a:rPr>
              <a:t>.</a:t>
            </a:r>
          </a:p>
          <a:p>
            <a:r>
              <a:rPr lang="en-US" sz="4200" dirty="0">
                <a:latin typeface="Arial (Body)"/>
              </a:rPr>
              <a:t>- </a:t>
            </a:r>
            <a:r>
              <a:rPr lang="en-US" sz="4200" dirty="0" err="1">
                <a:latin typeface="Arial (Body)"/>
              </a:rPr>
              <a:t>Tìm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các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hình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ảnh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đối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xứng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trong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thực</a:t>
            </a:r>
            <a:r>
              <a:rPr lang="en-US" sz="4200" dirty="0">
                <a:latin typeface="Arial (Body)"/>
              </a:rPr>
              <a:t> </a:t>
            </a:r>
            <a:r>
              <a:rPr lang="en-US" sz="4200" dirty="0" err="1">
                <a:latin typeface="Arial (Body)"/>
              </a:rPr>
              <a:t>tiễn</a:t>
            </a:r>
            <a:endParaRPr lang="en-US" sz="42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8670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640"/>
            <a:ext cx="18288000" cy="1083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037" r="6248"/>
          <a:stretch>
            <a:fillRect/>
          </a:stretch>
        </p:blipFill>
        <p:spPr bwMode="auto">
          <a:xfrm>
            <a:off x="1127370" y="402022"/>
            <a:ext cx="15468600" cy="798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0774" y="3726281"/>
            <a:ext cx="849232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Giờ</a:t>
            </a:r>
            <a:r>
              <a:rPr lang="en-US" altLang="zh-CN" sz="8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8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học</a:t>
            </a:r>
            <a:r>
              <a:rPr lang="en-US" altLang="zh-CN" sz="8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8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kết</a:t>
            </a:r>
            <a:r>
              <a:rPr lang="en-US" altLang="zh-CN" sz="8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8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thúc</a:t>
            </a:r>
            <a:r>
              <a:rPr lang="vi-VN" altLang="zh-CN" sz="8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</a:p>
        </p:txBody>
      </p:sp>
      <p:pic>
        <p:nvPicPr>
          <p:cNvPr id="5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4347632" y="4727201"/>
            <a:ext cx="1619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32" y="2665395"/>
            <a:ext cx="1720850" cy="107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19" y="6878309"/>
            <a:ext cx="4932719" cy="357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44220" y="5752205"/>
            <a:ext cx="1020284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Chào</a:t>
            </a:r>
            <a:r>
              <a:rPr lang="en-US" altLang="zh-CN" sz="8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8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tạm</a:t>
            </a:r>
            <a:r>
              <a:rPr lang="en-US" altLang="zh-CN" sz="8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8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biệt</a:t>
            </a:r>
            <a:r>
              <a:rPr lang="en-US" altLang="zh-CN" sz="8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8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các</a:t>
            </a:r>
            <a:r>
              <a:rPr lang="en-US" altLang="zh-CN" sz="8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8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em</a:t>
            </a:r>
            <a:endParaRPr lang="zh-CN" altLang="en-US" sz="81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15506700" y="5414963"/>
            <a:ext cx="27813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/>
        </p:nvGrpSpPr>
        <p:grpSpPr bwMode="auto">
          <a:xfrm>
            <a:off x="11066744" y="6537789"/>
            <a:ext cx="8172450" cy="3914775"/>
            <a:chOff x="-4212976" y="2200858"/>
            <a:chExt cx="4086225" cy="2609267"/>
          </a:xfrm>
        </p:grpSpPr>
        <p:pic>
          <p:nvPicPr>
            <p:cNvPr id="9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-2928662" y="3505491"/>
              <a:ext cx="1252262" cy="36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CN" altLang="en-US" sz="3000" b="1" dirty="0">
                <a:solidFill>
                  <a:srgbClr val="002060"/>
                </a:solidFill>
                <a:latin typeface="Times New Roman" pitchFamily="18" charset="0"/>
                <a:ea typeface="方正粗圆_GBK" charset="0"/>
                <a:cs typeface="Times New Roman" pitchFamily="18" charset="0"/>
              </a:endParaRPr>
            </a:p>
          </p:txBody>
        </p:sp>
      </p:grpSp>
      <p:pic>
        <p:nvPicPr>
          <p:cNvPr id="13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13208508" y="-524826"/>
            <a:ext cx="4914900" cy="248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358776" y="-165733"/>
            <a:ext cx="4914900" cy="26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0" y="6815138"/>
            <a:ext cx="3162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85440" y="8707890"/>
            <a:ext cx="5289323" cy="5659782"/>
          </a:xfrm>
          <a:custGeom>
            <a:avLst/>
            <a:gdLst/>
            <a:ahLst/>
            <a:cxnLst/>
            <a:rect l="l" t="t" r="r" b="b"/>
            <a:pathLst>
              <a:path w="5289323" h="5659782">
                <a:moveTo>
                  <a:pt x="0" y="0"/>
                </a:moveTo>
                <a:lnTo>
                  <a:pt x="5289323" y="0"/>
                </a:lnTo>
                <a:lnTo>
                  <a:pt x="5289323" y="5659782"/>
                </a:lnTo>
                <a:lnTo>
                  <a:pt x="0" y="565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4614638" y="-4065620"/>
            <a:ext cx="5289323" cy="5659782"/>
          </a:xfrm>
          <a:custGeom>
            <a:avLst/>
            <a:gdLst/>
            <a:ahLst/>
            <a:cxnLst/>
            <a:rect l="l" t="t" r="r" b="b"/>
            <a:pathLst>
              <a:path w="5289323" h="5659782">
                <a:moveTo>
                  <a:pt x="0" y="0"/>
                </a:moveTo>
                <a:lnTo>
                  <a:pt x="5289324" y="0"/>
                </a:lnTo>
                <a:lnTo>
                  <a:pt x="5289324" y="5659782"/>
                </a:lnTo>
                <a:lnTo>
                  <a:pt x="0" y="5659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9389832">
            <a:off x="-1163328" y="-222487"/>
            <a:ext cx="4791151" cy="3615141"/>
          </a:xfrm>
          <a:custGeom>
            <a:avLst/>
            <a:gdLst/>
            <a:ahLst/>
            <a:cxnLst/>
            <a:rect l="l" t="t" r="r" b="b"/>
            <a:pathLst>
              <a:path w="4791151" h="3615141">
                <a:moveTo>
                  <a:pt x="0" y="0"/>
                </a:moveTo>
                <a:lnTo>
                  <a:pt x="4791151" y="0"/>
                </a:lnTo>
                <a:lnTo>
                  <a:pt x="4791151" y="3615141"/>
                </a:lnTo>
                <a:lnTo>
                  <a:pt x="0" y="3615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1358755">
            <a:off x="16380686" y="7450729"/>
            <a:ext cx="4791151" cy="3615141"/>
          </a:xfrm>
          <a:custGeom>
            <a:avLst/>
            <a:gdLst/>
            <a:ahLst/>
            <a:cxnLst/>
            <a:rect l="l" t="t" r="r" b="b"/>
            <a:pathLst>
              <a:path w="4791151" h="3615141">
                <a:moveTo>
                  <a:pt x="0" y="0"/>
                </a:moveTo>
                <a:lnTo>
                  <a:pt x="4791151" y="0"/>
                </a:lnTo>
                <a:lnTo>
                  <a:pt x="4791151" y="3615142"/>
                </a:lnTo>
                <a:lnTo>
                  <a:pt x="0" y="36151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A2D8F1-8B01-4716-C051-2CA2C6589700}"/>
              </a:ext>
            </a:extLst>
          </p:cNvPr>
          <p:cNvSpPr txBox="1"/>
          <p:nvPr/>
        </p:nvSpPr>
        <p:spPr>
          <a:xfrm>
            <a:off x="12780170" y="280035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19CFE784-0BAC-3F38-67AB-E19B80570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27" y="3069515"/>
            <a:ext cx="7414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I.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có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AF8908-E806-D107-F8CB-3BC8EC81D746}"/>
              </a:ext>
            </a:extLst>
          </p:cNvPr>
          <p:cNvSpPr txBox="1"/>
          <p:nvPr/>
        </p:nvSpPr>
        <p:spPr>
          <a:xfrm>
            <a:off x="976427" y="4365078"/>
            <a:ext cx="730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  <p:pic>
        <p:nvPicPr>
          <p:cNvPr id="25" name="Picture 101" descr="thuoc eke">
            <a:extLst>
              <a:ext uri="{FF2B5EF4-FFF2-40B4-BE49-F238E27FC236}">
                <a16:creationId xmlns:a16="http://schemas.microsoft.com/office/drawing/2014/main" id="{37F1ED3B-D0FB-F0A3-AB5F-318BEAD6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44001" y="3137535"/>
            <a:ext cx="2357438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8" descr="thuoc eke">
            <a:extLst>
              <a:ext uri="{FF2B5EF4-FFF2-40B4-BE49-F238E27FC236}">
                <a16:creationId xmlns:a16="http://schemas.microsoft.com/office/drawing/2014/main" id="{1C1920A4-F22B-41B6-7B35-A070AF8F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3827828" y="3130862"/>
            <a:ext cx="2339808" cy="465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26A45F-226F-0ED7-0E19-A7549C80E18E}"/>
              </a:ext>
            </a:extLst>
          </p:cNvPr>
          <p:cNvCxnSpPr/>
          <p:nvPr/>
        </p:nvCxnSpPr>
        <p:spPr>
          <a:xfrm>
            <a:off x="12658725" y="2943225"/>
            <a:ext cx="0" cy="5257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CE986AA-13D9-32B2-44C0-E4BAC9F8A5D0}"/>
              </a:ext>
            </a:extLst>
          </p:cNvPr>
          <p:cNvSpPr txBox="1"/>
          <p:nvPr/>
        </p:nvSpPr>
        <p:spPr>
          <a:xfrm>
            <a:off x="914400" y="1905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14. HÌNH CÓ TRỤC ĐỐI XỨNG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71450" y="2771775"/>
            <a:ext cx="2286000" cy="348615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Right Triangle 17"/>
          <p:cNvSpPr/>
          <p:nvPr/>
        </p:nvSpPr>
        <p:spPr>
          <a:xfrm>
            <a:off x="2628900" y="2771775"/>
            <a:ext cx="2286000" cy="348615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ight Triangle 18"/>
          <p:cNvSpPr/>
          <p:nvPr/>
        </p:nvSpPr>
        <p:spPr>
          <a:xfrm>
            <a:off x="5143500" y="2771775"/>
            <a:ext cx="2286000" cy="348615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Right Triangle 19"/>
          <p:cNvSpPr/>
          <p:nvPr/>
        </p:nvSpPr>
        <p:spPr>
          <a:xfrm>
            <a:off x="7658100" y="2771775"/>
            <a:ext cx="2286000" cy="348615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972" y="970818"/>
            <a:ext cx="7414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I.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có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14585-46E2-60C7-2581-CC5002AC2367}"/>
              </a:ext>
            </a:extLst>
          </p:cNvPr>
          <p:cNvSpPr txBox="1"/>
          <p:nvPr/>
        </p:nvSpPr>
        <p:spPr>
          <a:xfrm>
            <a:off x="914400" y="1905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14. HÌNH CÓ TRỤC ĐỐI XỨNG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7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5201900" y="4343402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Triangle 11"/>
          <p:cNvSpPr/>
          <p:nvPr/>
        </p:nvSpPr>
        <p:spPr>
          <a:xfrm rot="16200000">
            <a:off x="8201025" y="4343400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16200000">
            <a:off x="11744325" y="5943602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Triangle 13"/>
          <p:cNvSpPr/>
          <p:nvPr/>
        </p:nvSpPr>
        <p:spPr>
          <a:xfrm rot="5400000">
            <a:off x="11687175" y="4343400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Triangle 16"/>
          <p:cNvSpPr/>
          <p:nvPr/>
        </p:nvSpPr>
        <p:spPr>
          <a:xfrm rot="16200000">
            <a:off x="8225411" y="5976483"/>
            <a:ext cx="2286000" cy="348615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1704967" y="5978237"/>
            <a:ext cx="2286000" cy="348615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Triangle 18"/>
          <p:cNvSpPr/>
          <p:nvPr/>
        </p:nvSpPr>
        <p:spPr>
          <a:xfrm rot="16200000">
            <a:off x="11707253" y="5972174"/>
            <a:ext cx="2286000" cy="348615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Triangle 19"/>
          <p:cNvSpPr/>
          <p:nvPr/>
        </p:nvSpPr>
        <p:spPr>
          <a:xfrm rot="5400000" flipH="1">
            <a:off x="15196449" y="5984105"/>
            <a:ext cx="2286000" cy="348615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624" y="4454683"/>
            <a:ext cx="9427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chia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" y="5522852"/>
            <a:ext cx="937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12801600" y="3925016"/>
            <a:ext cx="942975" cy="5629275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56972" y="970818"/>
            <a:ext cx="7414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I.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có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A02D3-2478-BCE1-D91D-DFE4911D3761}"/>
              </a:ext>
            </a:extLst>
          </p:cNvPr>
          <p:cNvSpPr txBox="1"/>
          <p:nvPr/>
        </p:nvSpPr>
        <p:spPr>
          <a:xfrm>
            <a:off x="914400" y="1905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14. HÌNH CÓ TRỤC ĐỐI XỨNG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3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855" y="6280454"/>
            <a:ext cx="10716768" cy="2656926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5201900" y="4990389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Triangle 11"/>
          <p:cNvSpPr/>
          <p:nvPr/>
        </p:nvSpPr>
        <p:spPr>
          <a:xfrm rot="16200000">
            <a:off x="8201025" y="5223303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16200000">
            <a:off x="11744325" y="6823505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Triangle 13"/>
          <p:cNvSpPr/>
          <p:nvPr/>
        </p:nvSpPr>
        <p:spPr>
          <a:xfrm rot="5400000">
            <a:off x="11687175" y="5223303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624" y="4454683"/>
            <a:ext cx="9427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chia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" y="5522852"/>
            <a:ext cx="937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56972" y="970818"/>
            <a:ext cx="7414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I.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có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12801600" y="4002669"/>
            <a:ext cx="942975" cy="5629275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653" y="5254032"/>
            <a:ext cx="10966091" cy="4340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C06A9F-929E-463C-8ABA-EC03FC6E8FC0}"/>
              </a:ext>
            </a:extLst>
          </p:cNvPr>
          <p:cNvSpPr txBox="1"/>
          <p:nvPr/>
        </p:nvSpPr>
        <p:spPr>
          <a:xfrm>
            <a:off x="914400" y="1905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14. HÌNH CÓ TRỤC ĐỐI XỨNG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855" y="6280454"/>
            <a:ext cx="10716768" cy="2656926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5201900" y="4990389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Triangle 11"/>
          <p:cNvSpPr/>
          <p:nvPr/>
        </p:nvSpPr>
        <p:spPr>
          <a:xfrm rot="16200000">
            <a:off x="8201025" y="5223303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16200000">
            <a:off x="11744325" y="6823505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Triangle 13"/>
          <p:cNvSpPr/>
          <p:nvPr/>
        </p:nvSpPr>
        <p:spPr>
          <a:xfrm rot="5400000">
            <a:off x="11687175" y="5223303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624" y="4454683"/>
            <a:ext cx="9427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chia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" y="5522852"/>
            <a:ext cx="937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938528" y="114302"/>
            <a:ext cx="13176504" cy="790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42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56972" y="970818"/>
            <a:ext cx="7414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I.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có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12801600" y="4002669"/>
            <a:ext cx="942975" cy="5629275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52689" y="5254032"/>
            <a:ext cx="10966091" cy="4340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CF94E7-CD4E-A1EB-05BF-77F7DA7C581C}"/>
              </a:ext>
            </a:extLst>
          </p:cNvPr>
          <p:cNvSpPr txBox="1"/>
          <p:nvPr/>
        </p:nvSpPr>
        <p:spPr>
          <a:xfrm>
            <a:off x="914400" y="1905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14. HÌNH CÓ TRỤC ĐỐI XỨNG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109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5201900" y="4032848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Triangle 11"/>
          <p:cNvSpPr/>
          <p:nvPr/>
        </p:nvSpPr>
        <p:spPr>
          <a:xfrm rot="16200000">
            <a:off x="8201025" y="4032846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16200000">
            <a:off x="11744325" y="5633048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Triangle 13"/>
          <p:cNvSpPr/>
          <p:nvPr/>
        </p:nvSpPr>
        <p:spPr>
          <a:xfrm rot="5400000">
            <a:off x="11687175" y="4032846"/>
            <a:ext cx="2286000" cy="348615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624" y="4454683"/>
            <a:ext cx="9427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chia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" y="5522852"/>
            <a:ext cx="937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42" y="7132321"/>
            <a:ext cx="8273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56972" y="970818"/>
            <a:ext cx="7414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I.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có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46" y="5200629"/>
            <a:ext cx="10966091" cy="434020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471" y="6234675"/>
            <a:ext cx="10998009" cy="2664564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12801600" y="3899133"/>
            <a:ext cx="942975" cy="5629275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4A0DCF1-9BEA-EC6E-9F5B-143ED400BB43}"/>
              </a:ext>
            </a:extLst>
          </p:cNvPr>
          <p:cNvSpPr txBox="1"/>
          <p:nvPr/>
        </p:nvSpPr>
        <p:spPr>
          <a:xfrm>
            <a:off x="914400" y="1905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14. HÌNH CÓ TRỤC ĐỐI XỨNG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9840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201275" y="2971801"/>
            <a:ext cx="3578601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794999" y="2971801"/>
            <a:ext cx="3578601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3773150" y="2600325"/>
            <a:ext cx="0" cy="5257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6972" y="970818"/>
            <a:ext cx="7414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anose="02020603050405020304" pitchFamily="18" charset="0"/>
              </a:rPr>
              <a:t>I. </a:t>
            </a:r>
            <a:r>
              <a:rPr lang="en-US" sz="4800" dirty="0" err="1">
                <a:cs typeface="Times New Roman" panose="02020603050405020304" pitchFamily="18" charset="0"/>
              </a:rPr>
              <a:t>Hình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có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trục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đối</a:t>
            </a:r>
            <a:r>
              <a:rPr lang="en-US" sz="4800" dirty="0"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cs typeface="Times New Roman" panose="02020603050405020304" pitchFamily="18" charset="0"/>
              </a:rPr>
              <a:t>xứng</a:t>
            </a:r>
            <a:r>
              <a:rPr lang="en-US" sz="4800" dirty="0"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88E52-ABCF-532B-A95D-19CFD9617A6D}"/>
              </a:ext>
            </a:extLst>
          </p:cNvPr>
          <p:cNvSpPr txBox="1"/>
          <p:nvPr/>
        </p:nvSpPr>
        <p:spPr>
          <a:xfrm>
            <a:off x="914400" y="1905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14. HÌNH CÓ TRỤC ĐỐI XỨNG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3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715</Words>
  <Application>Microsoft Office PowerPoint</Application>
  <PresentationFormat>Custom</PresentationFormat>
  <Paragraphs>82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Book Antiqua</vt:lpstr>
      <vt:lpstr>Calibri</vt:lpstr>
      <vt:lpstr>Clear Sans</vt:lpstr>
      <vt:lpstr>Tahoma</vt:lpstr>
      <vt:lpstr>Arial</vt:lpstr>
      <vt:lpstr>Imprint MT Shadow</vt:lpstr>
      <vt:lpstr>Times New Roman</vt:lpstr>
      <vt:lpstr>Arial (Body)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Yen 20</dc:creator>
  <cp:lastModifiedBy>Yen Hai</cp:lastModifiedBy>
  <cp:revision>3</cp:revision>
  <dcterms:created xsi:type="dcterms:W3CDTF">2006-08-16T00:00:00Z</dcterms:created>
  <dcterms:modified xsi:type="dcterms:W3CDTF">2023-12-20T03:21:43Z</dcterms:modified>
  <dc:identifier>DAF1dySLt3s</dc:identifier>
</cp:coreProperties>
</file>