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379" r:id="rId2"/>
    <p:sldId id="256" r:id="rId3"/>
    <p:sldId id="258" r:id="rId4"/>
    <p:sldId id="259" r:id="rId5"/>
    <p:sldId id="261" r:id="rId6"/>
    <p:sldId id="262" r:id="rId7"/>
    <p:sldId id="378" r:id="rId8"/>
    <p:sldId id="264" r:id="rId9"/>
    <p:sldId id="263" r:id="rId10"/>
    <p:sldId id="266" r:id="rId11"/>
    <p:sldId id="269" r:id="rId12"/>
    <p:sldId id="268" r:id="rId13"/>
    <p:sldId id="37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4E"/>
    <a:srgbClr val="343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0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92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AF6B0-091D-4D4C-8CEF-CFE0362908D8}" type="datetimeFigureOut">
              <a:rPr lang="en-US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2A4D-0446-4B72-8DBD-C2A1D9E3E9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4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323F-FEED-4E34-8D6E-6A0E42B2249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DF0C-39AE-4CAE-8340-2853823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CŨ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3523"/>
            <a:ext cx="7886700" cy="3263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err="1" smtClean="0"/>
              <a:t>Một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đoạn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mạch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đơn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của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tử</a:t>
            </a:r>
            <a:r>
              <a:rPr lang="en-US" sz="2800" i="1" dirty="0" smtClean="0"/>
              <a:t> ADN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trình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tự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sắp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xếp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sau</a:t>
            </a:r>
            <a:r>
              <a:rPr lang="en-US" sz="2800" i="1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	- A – T – G – G – T – X – A – A – G – X – 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bổ</a:t>
            </a:r>
            <a:r>
              <a:rPr lang="en-US" sz="2800" b="1" dirty="0" smtClean="0"/>
              <a:t> sung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nó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21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887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F0"/>
                </a:solidFill>
              </a:rPr>
              <a:t>Tiết 16: ADN VÀ BẢN CHẤT CỦA GEN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19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I. ADN tự nhân đôi theo những nguyên tắc nào?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7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719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07" y="81915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FFFF00"/>
                </a:solidFill>
              </a:rPr>
              <a:t>II</a:t>
            </a:r>
            <a:r>
              <a:rPr lang="vi-VN" sz="2800" b="1" u="sng" dirty="0">
                <a:solidFill>
                  <a:srgbClr val="FFFF00"/>
                </a:solidFill>
              </a:rPr>
              <a:t>. Bản chất của gen: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42370"/>
            <a:ext cx="84582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>
                <a:solidFill>
                  <a:schemeClr val="bg1"/>
                </a:solidFill>
              </a:rPr>
              <a:t>Gen </a:t>
            </a:r>
            <a:r>
              <a:rPr lang="vi-VN" altLang="en-US" sz="2800" dirty="0">
                <a:solidFill>
                  <a:schemeClr val="bg1"/>
                </a:solidFill>
              </a:rPr>
              <a:t>là một đoạn phân tử ADN có chức năng di truyền xác định.</a:t>
            </a:r>
          </a:p>
          <a:p>
            <a:pPr>
              <a:lnSpc>
                <a:spcPct val="90000"/>
              </a:lnSpc>
            </a:pPr>
            <a:r>
              <a:rPr lang="vi-VN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>
                <a:solidFill>
                  <a:schemeClr val="bg1"/>
                </a:solidFill>
              </a:rPr>
              <a:t>Gen </a:t>
            </a:r>
            <a:r>
              <a:rPr lang="vi-VN" altLang="en-US" sz="2800" dirty="0">
                <a:solidFill>
                  <a:schemeClr val="bg1"/>
                </a:solidFill>
              </a:rPr>
              <a:t>cấu trúc: mang thông tin quy định cấu trúc phân tử protein.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7655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III. Chức năng của ADN: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N là gì- Hiểu rõ chỉ trong 3 phút - Khám Phá Sinh Học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62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7000" y="133350"/>
            <a:ext cx="6424613" cy="4818063"/>
          </a:xfr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887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F0"/>
                </a:solidFill>
              </a:rPr>
              <a:t>Tiết 16: ADN VÀ BẢN CHẤT CỦA GEN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19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I. ADN tự nhân đôi theo những nguyên tắc nào?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7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27984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85445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II. Bản chất của gen: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38556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III. Chức năng của ADN: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93211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ADN có chức năng là </a:t>
            </a:r>
            <a:r>
              <a:rPr lang="vi-VN" sz="2800" b="1" dirty="0">
                <a:solidFill>
                  <a:srgbClr val="FFC000"/>
                </a:solidFill>
              </a:rPr>
              <a:t>lưu </a:t>
            </a:r>
            <a:r>
              <a:rPr lang="vi-VN" sz="2800" b="1" dirty="0" smtClean="0">
                <a:solidFill>
                  <a:srgbClr val="FFC000"/>
                </a:solidFill>
              </a:rPr>
              <a:t>giữ</a:t>
            </a:r>
            <a:r>
              <a:rPr lang="en-US" sz="2800" b="1" dirty="0" smtClean="0">
                <a:solidFill>
                  <a:srgbClr val="FFC000"/>
                </a:solidFill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</a:rPr>
              <a:t>bảo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quản</a:t>
            </a:r>
            <a:r>
              <a:rPr lang="vi-VN" sz="2800" b="1" dirty="0" smtClean="0">
                <a:solidFill>
                  <a:srgbClr val="FFC000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và </a:t>
            </a:r>
            <a:r>
              <a:rPr lang="vi-VN" sz="2800" b="1" dirty="0">
                <a:solidFill>
                  <a:srgbClr val="FFC000"/>
                </a:solidFill>
              </a:rPr>
              <a:t>truyền đạt</a:t>
            </a:r>
            <a:r>
              <a:rPr lang="vi-VN" sz="2800" dirty="0">
                <a:solidFill>
                  <a:srgbClr val="FFC000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thông tin di truyền.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86620" y="670865"/>
            <a:ext cx="4259484" cy="167886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88900" algn="just" defTabSz="6858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</a:t>
            </a:r>
            <a:r>
              <a:rPr lang="en-US" sz="2200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 1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tử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ADN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tự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đôi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liên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tục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3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lần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Hỏi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bao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nhiêu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tử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ADN con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tạo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thành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khi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tử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ADN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nói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trên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kết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thúc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quá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trình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tự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đôi</a:t>
            </a:r>
            <a:r>
              <a:rPr lang="en-US" sz="22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" name="Picture 5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146" y="5143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746" y="137160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396" y="13144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796" y="3486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596" y="2343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4496" y="2343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396" y="2343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8696" y="3486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346" y="3475435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8746" y="3486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4346" y="3486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6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1452" y="3486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7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5946" y="3475435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996" y="3486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9" descr="ADN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7246" y="2343150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6318646" y="1200150"/>
            <a:ext cx="514350" cy="2286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7233046" y="1200150"/>
            <a:ext cx="514350" cy="2286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6718696" y="3143250"/>
            <a:ext cx="11430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>
            <a:off x="5575696" y="3143250"/>
            <a:ext cx="22860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>
            <a:off x="8090296" y="1943100"/>
            <a:ext cx="228600" cy="3429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6261496" y="1885950"/>
            <a:ext cx="400050" cy="4000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 flipH="1">
            <a:off x="6375796" y="3143250"/>
            <a:ext cx="22860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 flipH="1">
            <a:off x="7233046" y="3143250"/>
            <a:ext cx="28575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>
            <a:off x="8090296" y="3143250"/>
            <a:ext cx="22860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H="1">
            <a:off x="7518796" y="1885950"/>
            <a:ext cx="171450" cy="4000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H="1">
            <a:off x="5289946" y="3143250"/>
            <a:ext cx="17145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H="1">
            <a:off x="5575696" y="1943100"/>
            <a:ext cx="342900" cy="3429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8376046" y="3143250"/>
            <a:ext cx="17145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7575946" y="3143250"/>
            <a:ext cx="171450" cy="2857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3977209" y="57656"/>
            <a:ext cx="1657350" cy="457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marL="257175" indent="-257175" algn="ctr" defTabSz="685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076325" algn="l"/>
              </a:tabLst>
              <a:defRPr/>
            </a:pPr>
            <a:r>
              <a:rPr lang="en-US" sz="2400" b="1" kern="0">
                <a:solidFill>
                  <a:srgbClr val="FFFF00"/>
                </a:solidFill>
                <a:latin typeface="Times New Roman" panose="02020603050405020304" pitchFamily="18" charset="0"/>
              </a:rPr>
              <a:t>BÀI TẬP</a:t>
            </a:r>
            <a:endParaRPr lang="en-US" sz="2100" b="1" kern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2364" y="3169718"/>
            <a:ext cx="4259484" cy="14465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ADN con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ADN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2200">
                <a:solidFill>
                  <a:srgbClr val="FB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</a:t>
            </a:r>
            <a:r>
              <a:rPr lang="en-US" sz="2200" b="1" baseline="30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just"/>
            <a:r>
              <a:rPr lang="en-US" sz="2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200">
                <a:solidFill>
                  <a:srgbClr val="FB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số ADN tham gia nhân đôi.</a:t>
            </a:r>
          </a:p>
          <a:p>
            <a:pPr algn="just"/>
            <a:r>
              <a:rPr lang="en-US" sz="2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k:</a:t>
            </a:r>
            <a:r>
              <a:rPr lang="en-US" sz="2200">
                <a:solidFill>
                  <a:srgbClr val="FB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308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số lần nhân đôi của ADN.</a:t>
            </a:r>
            <a:endParaRPr lang="en-US" sz="2200" dirty="0">
              <a:solidFill>
                <a:srgbClr val="308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0730" y="4350481"/>
            <a:ext cx="21378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0000FF"/>
                </a:solidFill>
              </a:rPr>
              <a:t>8 ADN con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2773" y="2759890"/>
            <a:ext cx="290802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ADN con = 2.2.2 = 2</a:t>
            </a:r>
            <a:r>
              <a:rPr lang="en-US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56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3954" y="745007"/>
            <a:ext cx="7516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</a:rPr>
              <a:t>BÀI 16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vi-VN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vi-VN" sz="4000" b="1" dirty="0">
                <a:solidFill>
                  <a:schemeClr val="accent6">
                    <a:lumMod val="50000"/>
                  </a:schemeClr>
                </a:solidFill>
              </a:rPr>
              <a:t>ADN VÀ BẢN CHẤT CỦA GEN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4" y="2174393"/>
            <a:ext cx="3117273" cy="21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86" y="2174394"/>
            <a:ext cx="4290440" cy="21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09600" y="1496291"/>
            <a:ext cx="457200" cy="685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200" y="1504950"/>
            <a:ext cx="4572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" y="1496291"/>
            <a:ext cx="457200" cy="685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43000" y="2334491"/>
            <a:ext cx="457200" cy="685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90600" y="2343150"/>
            <a:ext cx="4572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8200" y="2334491"/>
            <a:ext cx="457200" cy="685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749136" y="3172691"/>
            <a:ext cx="457200" cy="685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96736" y="3181350"/>
            <a:ext cx="4572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44336" y="3172691"/>
            <a:ext cx="457200" cy="685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8" y="0"/>
            <a:ext cx="286110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33400" y="285750"/>
            <a:ext cx="4114800" cy="990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BÀI 16: </a:t>
            </a:r>
            <a:r>
              <a:rPr lang="vi-VN" b="1"/>
              <a:t>ADN </a:t>
            </a:r>
            <a:endParaRPr lang="vi-VN" b="1" dirty="0"/>
          </a:p>
          <a:p>
            <a:pPr algn="ctr"/>
            <a:r>
              <a:rPr lang="vi-VN" b="1" dirty="0"/>
              <a:t>VÀ BẢN CHẤT CỦA GEN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819941" y="2361863"/>
            <a:ext cx="6705600" cy="6771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/>
              <a:t>II – Bản chất của gen.</a:t>
            </a:r>
            <a:endParaRPr lang="en-US" sz="2400" b="1" dirty="0"/>
          </a:p>
        </p:txBody>
      </p:sp>
      <p:sp>
        <p:nvSpPr>
          <p:cNvPr id="18" name="Rounded Rectangle 15"/>
          <p:cNvSpPr/>
          <p:nvPr/>
        </p:nvSpPr>
        <p:spPr>
          <a:xfrm>
            <a:off x="1143000" y="1509279"/>
            <a:ext cx="6705600" cy="6771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/>
              <a:t>I – </a:t>
            </a:r>
            <a:r>
              <a:rPr lang="en-US" sz="2400" b="1"/>
              <a:t>ADN nhân đôi theo những nguyê tắc nào?</a:t>
            </a:r>
            <a:endParaRPr lang="en-US" sz="2400" b="1" dirty="0"/>
          </a:p>
        </p:txBody>
      </p:sp>
      <p:sp>
        <p:nvSpPr>
          <p:cNvPr id="19" name="Rounded Rectangle 15"/>
          <p:cNvSpPr/>
          <p:nvPr/>
        </p:nvSpPr>
        <p:spPr>
          <a:xfrm>
            <a:off x="2341203" y="3257550"/>
            <a:ext cx="6705600" cy="6771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/>
              <a:t>I</a:t>
            </a:r>
            <a:r>
              <a:rPr lang="en-US" sz="2400" b="1"/>
              <a:t>I</a:t>
            </a:r>
            <a:r>
              <a:rPr lang="vi-VN" sz="2400" b="1"/>
              <a:t>I – </a:t>
            </a:r>
            <a:r>
              <a:rPr lang="en-US" sz="2400" b="1"/>
              <a:t>Chức năng của ADN</a:t>
            </a:r>
            <a:r>
              <a:rPr lang="vi-VN" sz="2400" b="1"/>
              <a:t>.</a:t>
            </a:r>
            <a:endParaRPr lang="en-US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F0"/>
                </a:solidFill>
              </a:rPr>
              <a:t>Tiết 16: ADN VÀ BẢN CHẤT CỦA GEN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81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I. ADN tự nhân đôi theo những nguyên tắc nào?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6" name="Picture 11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37" y="1374240"/>
            <a:ext cx="4038600" cy="30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4552950"/>
            <a:ext cx="899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Vậy ADN nhân đôi ở đâu</a:t>
            </a:r>
            <a:r>
              <a:rPr lang="vi-VN" sz="2400" b="1">
                <a:solidFill>
                  <a:srgbClr val="002060"/>
                </a:solidFill>
              </a:rPr>
              <a:t>? Vào </a:t>
            </a:r>
            <a:r>
              <a:rPr lang="vi-VN" sz="2400" b="1" dirty="0">
                <a:solidFill>
                  <a:srgbClr val="002060"/>
                </a:solidFill>
              </a:rPr>
              <a:t>thời điểm nào trong chu kì tế bào?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97" y="4552950"/>
            <a:ext cx="899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/>
              <a:t>ADN </a:t>
            </a:r>
            <a:r>
              <a:rPr lang="vi-VN" sz="2400" b="1" dirty="0"/>
              <a:t>nhân đôi trong nhân tế bào, tại các </a:t>
            </a:r>
            <a:r>
              <a:rPr lang="vi-VN" sz="2400" b="1"/>
              <a:t>NST </a:t>
            </a:r>
            <a:r>
              <a:rPr lang="en-US" sz="2400" b="1"/>
              <a:t>ở</a:t>
            </a:r>
            <a:r>
              <a:rPr lang="vi-VN" sz="2400" b="1"/>
              <a:t> </a:t>
            </a:r>
            <a:r>
              <a:rPr lang="vi-VN" sz="2400" b="1" dirty="0"/>
              <a:t>kì trung gian.  </a:t>
            </a:r>
            <a:endParaRPr lang="en-US" sz="2400" b="1" dirty="0"/>
          </a:p>
        </p:txBody>
      </p:sp>
      <p:pic>
        <p:nvPicPr>
          <p:cNvPr id="11" name="Picture 3" descr="TE_BA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3" y="1374240"/>
            <a:ext cx="3904837" cy="30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381000" y="2114550"/>
            <a:ext cx="3048000" cy="914400"/>
            <a:chOff x="240" y="1776"/>
            <a:chExt cx="1920" cy="576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240" y="2016"/>
              <a:ext cx="1920" cy="336"/>
              <a:chOff x="240" y="2256"/>
              <a:chExt cx="1920" cy="336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96" cy="192"/>
              </a:xfrm>
              <a:prstGeom prst="flowChartProcess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96" cy="192"/>
              </a:xfrm>
              <a:prstGeom prst="flowChartProcess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 rot="-5400000">
                <a:off x="948" y="2316"/>
                <a:ext cx="240" cy="120"/>
              </a:xfrm>
              <a:prstGeom prst="flowChartOnlineStorage">
                <a:avLst/>
              </a:prstGeom>
              <a:solidFill>
                <a:srgbClr val="E5D9B9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 rot="-5400000">
                <a:off x="708" y="2316"/>
                <a:ext cx="240" cy="120"/>
              </a:xfrm>
              <a:prstGeom prst="flowChartDelay">
                <a:avLst/>
              </a:prstGeom>
              <a:solidFill>
                <a:srgbClr val="FAACA4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 rot="-5400000">
                <a:off x="1428" y="2316"/>
                <a:ext cx="240" cy="120"/>
              </a:xfrm>
              <a:prstGeom prst="flowChartDelay">
                <a:avLst/>
              </a:prstGeom>
              <a:solidFill>
                <a:srgbClr val="FAACA4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30" name="AutoShape 9"/>
              <p:cNvSpPr>
                <a:spLocks noChangeArrowheads="1"/>
              </p:cNvSpPr>
              <p:nvPr/>
            </p:nvSpPr>
            <p:spPr bwMode="auto">
              <a:xfrm rot="-5400000">
                <a:off x="1932" y="2316"/>
                <a:ext cx="240" cy="120"/>
              </a:xfrm>
              <a:prstGeom prst="flowChartOnlineStorage">
                <a:avLst/>
              </a:prstGeom>
              <a:solidFill>
                <a:srgbClr val="E5D9B9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1" name="AutoShape 10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96" cy="192"/>
              </a:xfrm>
              <a:prstGeom prst="flowChartProcess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96" cy="192"/>
              </a:xfrm>
              <a:prstGeom prst="flowChartProcess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T</a:t>
                </a:r>
              </a:p>
            </p:txBody>
          </p:sp>
          <p:grpSp>
            <p:nvGrpSpPr>
              <p:cNvPr id="33" name="Group 12"/>
              <p:cNvGrpSpPr/>
              <p:nvPr/>
            </p:nvGrpSpPr>
            <p:grpSpPr bwMode="auto">
              <a:xfrm>
                <a:off x="240" y="2496"/>
                <a:ext cx="1920" cy="96"/>
                <a:chOff x="144" y="1728"/>
                <a:chExt cx="1920" cy="96"/>
              </a:xfrm>
            </p:grpSpPr>
            <p:sp>
              <p:nvSpPr>
                <p:cNvPr id="34" name="Rectangle 13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38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40" y="1728"/>
                  <a:ext cx="18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Rectangle 1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4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7" name="Rectangle 16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62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8" name="Rectangle 17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86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10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0" name="Rectangle 19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1" name="Rectangle 20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58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2" name="Rectangle 21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82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</p:grpSp>
        <p:grpSp>
          <p:nvGrpSpPr>
            <p:cNvPr id="6" name="Group 22"/>
            <p:cNvGrpSpPr/>
            <p:nvPr/>
          </p:nvGrpSpPr>
          <p:grpSpPr bwMode="auto">
            <a:xfrm>
              <a:off x="240" y="1776"/>
              <a:ext cx="1920" cy="96"/>
              <a:chOff x="144" y="1728"/>
              <a:chExt cx="1920" cy="96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 rot="10800000" flipV="1">
                <a:off x="3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 rot="10800000" flipV="1">
                <a:off x="1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 rot="10800000" flipV="1">
                <a:off x="6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86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auto">
              <a:xfrm rot="10800000" flipV="1">
                <a:off x="110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 rot="10800000" flipV="1">
                <a:off x="13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 rot="10800000" flipV="1">
                <a:off x="15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 rot="10800000" flipV="1">
                <a:off x="18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336" y="187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" name="AutoShape 33"/>
            <p:cNvSpPr>
              <a:spLocks noChangeArrowheads="1"/>
            </p:cNvSpPr>
            <p:nvPr/>
          </p:nvSpPr>
          <p:spPr bwMode="auto">
            <a:xfrm>
              <a:off x="576" y="187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1248" y="187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" name="AutoShape 35"/>
            <p:cNvSpPr>
              <a:spLocks noChangeArrowheads="1"/>
            </p:cNvSpPr>
            <p:nvPr/>
          </p:nvSpPr>
          <p:spPr bwMode="auto">
            <a:xfrm>
              <a:off x="1776" y="1872"/>
              <a:ext cx="96" cy="19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 rot="5400000">
              <a:off x="732" y="190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2" name="AutoShape 37"/>
            <p:cNvSpPr>
              <a:spLocks noChangeArrowheads="1"/>
            </p:cNvSpPr>
            <p:nvPr/>
          </p:nvSpPr>
          <p:spPr bwMode="auto">
            <a:xfrm rot="5400000">
              <a:off x="1452" y="190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3" name="AutoShape 38"/>
            <p:cNvSpPr>
              <a:spLocks noChangeArrowheads="1"/>
            </p:cNvSpPr>
            <p:nvPr/>
          </p:nvSpPr>
          <p:spPr bwMode="auto">
            <a:xfrm rot="5400000">
              <a:off x="1956" y="1904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4" name="AutoShape 39"/>
            <p:cNvSpPr>
              <a:spLocks noChangeArrowheads="1"/>
            </p:cNvSpPr>
            <p:nvPr/>
          </p:nvSpPr>
          <p:spPr bwMode="auto">
            <a:xfrm>
              <a:off x="1776" y="1872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" name="AutoShape 40"/>
            <p:cNvSpPr>
              <a:spLocks noChangeArrowheads="1"/>
            </p:cNvSpPr>
            <p:nvPr/>
          </p:nvSpPr>
          <p:spPr bwMode="auto">
            <a:xfrm rot="5400000">
              <a:off x="974" y="1906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14301" y="1362942"/>
            <a:ext cx="1295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>
                <a:latin typeface="+mn-lt"/>
              </a:rPr>
              <a:t>Mạch 1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742950" y="1770030"/>
            <a:ext cx="182883" cy="30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5412" y="324532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+mn-lt"/>
              </a:rPr>
              <a:t>Mạch 2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708627" y="3072710"/>
            <a:ext cx="243873" cy="241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0" y="180975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.VnTime" pitchFamily="34" charset="0"/>
            </a:endParaRP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7848600" y="285750"/>
            <a:ext cx="914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400">
              <a:latin typeface=".VnTime" pitchFamily="34" charset="0"/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744752" y="4645082"/>
            <a:ext cx="1155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+mn-lt"/>
              </a:rPr>
              <a:t>Mạch 2</a:t>
            </a:r>
            <a:endParaRPr lang="en-US" altLang="en-US" sz="2400" dirty="0">
              <a:latin typeface="+mn-lt"/>
            </a:endParaRPr>
          </a:p>
        </p:txBody>
      </p:sp>
      <p:grpSp>
        <p:nvGrpSpPr>
          <p:cNvPr id="50" name="Group 48"/>
          <p:cNvGrpSpPr/>
          <p:nvPr/>
        </p:nvGrpSpPr>
        <p:grpSpPr bwMode="auto">
          <a:xfrm>
            <a:off x="4419600" y="3867150"/>
            <a:ext cx="3048000" cy="533400"/>
            <a:chOff x="240" y="2256"/>
            <a:chExt cx="1920" cy="336"/>
          </a:xfrm>
        </p:grpSpPr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336" y="2304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>
              <a:off x="576" y="2304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3" name="AutoShape 51"/>
            <p:cNvSpPr>
              <a:spLocks noChangeArrowheads="1"/>
            </p:cNvSpPr>
            <p:nvPr/>
          </p:nvSpPr>
          <p:spPr bwMode="auto">
            <a:xfrm rot="-5400000">
              <a:off x="948" y="2316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4" name="AutoShape 52"/>
            <p:cNvSpPr>
              <a:spLocks noChangeArrowheads="1"/>
            </p:cNvSpPr>
            <p:nvPr/>
          </p:nvSpPr>
          <p:spPr bwMode="auto">
            <a:xfrm rot="-5400000">
              <a:off x="708" y="2316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 rot="-5400000">
              <a:off x="1428" y="2316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 rot="-5400000">
              <a:off x="1932" y="2316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7" name="AutoShape 55"/>
            <p:cNvSpPr>
              <a:spLocks noChangeArrowheads="1"/>
            </p:cNvSpPr>
            <p:nvPr/>
          </p:nvSpPr>
          <p:spPr bwMode="auto">
            <a:xfrm>
              <a:off x="1248" y="2304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auto">
            <a:xfrm>
              <a:off x="1776" y="2304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grpSp>
          <p:nvGrpSpPr>
            <p:cNvPr id="59" name="Group 57"/>
            <p:cNvGrpSpPr/>
            <p:nvPr/>
          </p:nvGrpSpPr>
          <p:grpSpPr bwMode="auto">
            <a:xfrm>
              <a:off x="240" y="2496"/>
              <a:ext cx="1920" cy="96"/>
              <a:chOff x="144" y="1728"/>
              <a:chExt cx="1920" cy="96"/>
            </a:xfrm>
          </p:grpSpPr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 rot="10800000" flipV="1">
                <a:off x="3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60"/>
              <p:cNvSpPr>
                <a:spLocks noChangeArrowheads="1"/>
              </p:cNvSpPr>
              <p:nvPr/>
            </p:nvSpPr>
            <p:spPr bwMode="auto">
              <a:xfrm rot="10800000" flipV="1">
                <a:off x="1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 rot="10800000" flipV="1">
                <a:off x="6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 rot="10800000" flipV="1">
                <a:off x="86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5" name="Rectangle 63"/>
              <p:cNvSpPr>
                <a:spLocks noChangeArrowheads="1"/>
              </p:cNvSpPr>
              <p:nvPr/>
            </p:nvSpPr>
            <p:spPr bwMode="auto">
              <a:xfrm rot="10800000" flipV="1">
                <a:off x="110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6" name="Rectangle 64"/>
              <p:cNvSpPr>
                <a:spLocks noChangeArrowheads="1"/>
              </p:cNvSpPr>
              <p:nvPr/>
            </p:nvSpPr>
            <p:spPr bwMode="auto">
              <a:xfrm rot="10800000" flipV="1">
                <a:off x="13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7" name="Rectangle 65"/>
              <p:cNvSpPr>
                <a:spLocks noChangeArrowheads="1"/>
              </p:cNvSpPr>
              <p:nvPr/>
            </p:nvSpPr>
            <p:spPr bwMode="auto">
              <a:xfrm rot="10800000" flipV="1">
                <a:off x="15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 rot="10800000" flipV="1">
                <a:off x="18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  <p:grpSp>
        <p:nvGrpSpPr>
          <p:cNvPr id="69" name="Group 67"/>
          <p:cNvGrpSpPr/>
          <p:nvPr/>
        </p:nvGrpSpPr>
        <p:grpSpPr bwMode="auto">
          <a:xfrm>
            <a:off x="4419600" y="3486150"/>
            <a:ext cx="381000" cy="457200"/>
            <a:chOff x="3024" y="2640"/>
            <a:chExt cx="240" cy="288"/>
          </a:xfrm>
        </p:grpSpPr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 rot="10800000" flipV="1">
              <a:off x="302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3120" y="27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72" name="Group 70"/>
          <p:cNvGrpSpPr/>
          <p:nvPr/>
        </p:nvGrpSpPr>
        <p:grpSpPr bwMode="auto">
          <a:xfrm>
            <a:off x="5943600" y="3486150"/>
            <a:ext cx="381000" cy="457200"/>
            <a:chOff x="3984" y="2640"/>
            <a:chExt cx="240" cy="288"/>
          </a:xfrm>
        </p:grpSpPr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 rot="10800000" flipV="1">
              <a:off x="398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4032" y="27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75" name="Group 73"/>
          <p:cNvGrpSpPr/>
          <p:nvPr/>
        </p:nvGrpSpPr>
        <p:grpSpPr bwMode="auto">
          <a:xfrm>
            <a:off x="5181600" y="3486150"/>
            <a:ext cx="381000" cy="457200"/>
            <a:chOff x="3504" y="2640"/>
            <a:chExt cx="240" cy="288"/>
          </a:xfrm>
        </p:grpSpPr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 rot="10800000" flipV="1">
              <a:off x="350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 rot="5400000">
              <a:off x="3516" y="2772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8" name="Group 76"/>
          <p:cNvGrpSpPr/>
          <p:nvPr/>
        </p:nvGrpSpPr>
        <p:grpSpPr bwMode="auto">
          <a:xfrm>
            <a:off x="6324600" y="3486150"/>
            <a:ext cx="381000" cy="457200"/>
            <a:chOff x="4224" y="2640"/>
            <a:chExt cx="240" cy="288"/>
          </a:xfrm>
        </p:grpSpPr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 rot="10800000" flipV="1">
              <a:off x="422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0" name="AutoShape 78"/>
            <p:cNvSpPr>
              <a:spLocks noChangeArrowheads="1"/>
            </p:cNvSpPr>
            <p:nvPr/>
          </p:nvSpPr>
          <p:spPr bwMode="auto">
            <a:xfrm rot="5400000">
              <a:off x="4236" y="2772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1" name="Group 79"/>
          <p:cNvGrpSpPr/>
          <p:nvPr/>
        </p:nvGrpSpPr>
        <p:grpSpPr bwMode="auto">
          <a:xfrm>
            <a:off x="7086600" y="3486150"/>
            <a:ext cx="381000" cy="447675"/>
            <a:chOff x="4704" y="2640"/>
            <a:chExt cx="240" cy="282"/>
          </a:xfrm>
        </p:grpSpPr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 rot="10800000" flipV="1">
              <a:off x="470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auto">
            <a:xfrm rot="5400000">
              <a:off x="4740" y="2768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84" name="Group 82"/>
          <p:cNvGrpSpPr/>
          <p:nvPr/>
        </p:nvGrpSpPr>
        <p:grpSpPr bwMode="auto">
          <a:xfrm>
            <a:off x="6705600" y="3486150"/>
            <a:ext cx="381000" cy="457200"/>
            <a:chOff x="4464" y="2640"/>
            <a:chExt cx="240" cy="288"/>
          </a:xfrm>
        </p:grpSpPr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 rot="10800000" flipV="1">
              <a:off x="446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6" name="AutoShape 84"/>
            <p:cNvSpPr>
              <a:spLocks noChangeArrowheads="1"/>
            </p:cNvSpPr>
            <p:nvPr/>
          </p:nvSpPr>
          <p:spPr bwMode="auto">
            <a:xfrm>
              <a:off x="4560" y="2736"/>
              <a:ext cx="96" cy="19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7" name="AutoShape 85"/>
            <p:cNvSpPr>
              <a:spLocks noChangeArrowheads="1"/>
            </p:cNvSpPr>
            <p:nvPr/>
          </p:nvSpPr>
          <p:spPr bwMode="auto">
            <a:xfrm>
              <a:off x="4560" y="27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8" name="Group 86"/>
          <p:cNvGrpSpPr/>
          <p:nvPr/>
        </p:nvGrpSpPr>
        <p:grpSpPr bwMode="auto">
          <a:xfrm>
            <a:off x="5562600" y="3486150"/>
            <a:ext cx="381000" cy="450850"/>
            <a:chOff x="3744" y="2640"/>
            <a:chExt cx="240" cy="284"/>
          </a:xfrm>
        </p:grpSpPr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 rot="10800000" flipV="1">
              <a:off x="374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 rot="5241889">
              <a:off x="3758" y="2770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91" name="Line 89"/>
          <p:cNvSpPr>
            <a:spLocks noChangeShapeType="1"/>
          </p:cNvSpPr>
          <p:nvPr/>
        </p:nvSpPr>
        <p:spPr bwMode="auto">
          <a:xfrm flipH="1" flipV="1">
            <a:off x="7467600" y="447675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AutoShape 90"/>
          <p:cNvSpPr>
            <a:spLocks noChangeArrowheads="1"/>
          </p:cNvSpPr>
          <p:nvPr/>
        </p:nvSpPr>
        <p:spPr bwMode="auto">
          <a:xfrm rot="16200000">
            <a:off x="3835486" y="2082806"/>
            <a:ext cx="530225" cy="886272"/>
          </a:xfrm>
          <a:prstGeom prst="downArrow">
            <a:avLst>
              <a:gd name="adj1" fmla="val 50000"/>
              <a:gd name="adj2" fmla="val 28743"/>
            </a:avLst>
          </a:prstGeom>
          <a:solidFill>
            <a:srgbClr val="F6A8F2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3" name="Group 91"/>
          <p:cNvGrpSpPr/>
          <p:nvPr/>
        </p:nvGrpSpPr>
        <p:grpSpPr bwMode="auto">
          <a:xfrm>
            <a:off x="5543550" y="1352550"/>
            <a:ext cx="381000" cy="533400"/>
            <a:chOff x="3744" y="1488"/>
            <a:chExt cx="240" cy="336"/>
          </a:xfrm>
        </p:grpSpPr>
        <p:sp>
          <p:nvSpPr>
            <p:cNvPr id="94" name="AutoShape 92"/>
            <p:cNvSpPr>
              <a:spLocks noChangeArrowheads="1"/>
            </p:cNvSpPr>
            <p:nvPr/>
          </p:nvSpPr>
          <p:spPr bwMode="auto">
            <a:xfrm rot="-5400000">
              <a:off x="3732" y="1548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 rot="10800000" flipV="1">
              <a:off x="374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" name="Group 94"/>
          <p:cNvGrpSpPr/>
          <p:nvPr/>
        </p:nvGrpSpPr>
        <p:grpSpPr bwMode="auto">
          <a:xfrm>
            <a:off x="7067550" y="1352550"/>
            <a:ext cx="381000" cy="533400"/>
            <a:chOff x="4704" y="1488"/>
            <a:chExt cx="240" cy="336"/>
          </a:xfrm>
        </p:grpSpPr>
        <p:sp>
          <p:nvSpPr>
            <p:cNvPr id="97" name="AutoShape 95"/>
            <p:cNvSpPr>
              <a:spLocks noChangeArrowheads="1"/>
            </p:cNvSpPr>
            <p:nvPr/>
          </p:nvSpPr>
          <p:spPr bwMode="auto">
            <a:xfrm rot="-5400000">
              <a:off x="4716" y="1548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 rot="10800000" flipV="1">
              <a:off x="470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9" name="Group 97"/>
          <p:cNvGrpSpPr/>
          <p:nvPr/>
        </p:nvGrpSpPr>
        <p:grpSpPr bwMode="auto">
          <a:xfrm>
            <a:off x="4400550" y="971550"/>
            <a:ext cx="3048000" cy="457200"/>
            <a:chOff x="3024" y="1056"/>
            <a:chExt cx="1920" cy="288"/>
          </a:xfrm>
        </p:grpSpPr>
        <p:grpSp>
          <p:nvGrpSpPr>
            <p:cNvPr id="100" name="Group 98"/>
            <p:cNvGrpSpPr/>
            <p:nvPr/>
          </p:nvGrpSpPr>
          <p:grpSpPr bwMode="auto">
            <a:xfrm>
              <a:off x="3024" y="1056"/>
              <a:ext cx="1920" cy="96"/>
              <a:chOff x="144" y="1728"/>
              <a:chExt cx="1920" cy="96"/>
            </a:xfrm>
          </p:grpSpPr>
          <p:sp>
            <p:nvSpPr>
              <p:cNvPr id="110" name="Rectangle 99"/>
              <p:cNvSpPr>
                <a:spLocks noChangeArrowheads="1"/>
              </p:cNvSpPr>
              <p:nvPr/>
            </p:nvSpPr>
            <p:spPr bwMode="auto">
              <a:xfrm rot="10800000" flipV="1">
                <a:off x="3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1" name="Line 100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101"/>
              <p:cNvSpPr>
                <a:spLocks noChangeArrowheads="1"/>
              </p:cNvSpPr>
              <p:nvPr/>
            </p:nvSpPr>
            <p:spPr bwMode="auto">
              <a:xfrm rot="10800000" flipV="1">
                <a:off x="1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3" name="Rectangle 102"/>
              <p:cNvSpPr>
                <a:spLocks noChangeArrowheads="1"/>
              </p:cNvSpPr>
              <p:nvPr/>
            </p:nvSpPr>
            <p:spPr bwMode="auto">
              <a:xfrm rot="10800000" flipV="1">
                <a:off x="6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4" name="Rectangle 103"/>
              <p:cNvSpPr>
                <a:spLocks noChangeArrowheads="1"/>
              </p:cNvSpPr>
              <p:nvPr/>
            </p:nvSpPr>
            <p:spPr bwMode="auto">
              <a:xfrm rot="10800000" flipV="1">
                <a:off x="86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5" name="Rectangle 104"/>
              <p:cNvSpPr>
                <a:spLocks noChangeArrowheads="1"/>
              </p:cNvSpPr>
              <p:nvPr/>
            </p:nvSpPr>
            <p:spPr bwMode="auto">
              <a:xfrm rot="10800000" flipV="1">
                <a:off x="110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6" name="Rectangle 105"/>
              <p:cNvSpPr>
                <a:spLocks noChangeArrowheads="1"/>
              </p:cNvSpPr>
              <p:nvPr/>
            </p:nvSpPr>
            <p:spPr bwMode="auto">
              <a:xfrm rot="10800000" flipV="1">
                <a:off x="13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7" name="Rectangle 106"/>
              <p:cNvSpPr>
                <a:spLocks noChangeArrowheads="1"/>
              </p:cNvSpPr>
              <p:nvPr/>
            </p:nvSpPr>
            <p:spPr bwMode="auto">
              <a:xfrm rot="10800000" flipV="1">
                <a:off x="15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8" name="Rectangle 107"/>
              <p:cNvSpPr>
                <a:spLocks noChangeArrowheads="1"/>
              </p:cNvSpPr>
              <p:nvPr/>
            </p:nvSpPr>
            <p:spPr bwMode="auto">
              <a:xfrm rot="10800000" flipV="1">
                <a:off x="18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01" name="AutoShape 108"/>
            <p:cNvSpPr>
              <a:spLocks noChangeArrowheads="1"/>
            </p:cNvSpPr>
            <p:nvPr/>
          </p:nvSpPr>
          <p:spPr bwMode="auto">
            <a:xfrm>
              <a:off x="3120" y="115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2" name="AutoShape 109"/>
            <p:cNvSpPr>
              <a:spLocks noChangeArrowheads="1"/>
            </p:cNvSpPr>
            <p:nvPr/>
          </p:nvSpPr>
          <p:spPr bwMode="auto">
            <a:xfrm>
              <a:off x="3360" y="115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3" name="AutoShape 110"/>
            <p:cNvSpPr>
              <a:spLocks noChangeArrowheads="1"/>
            </p:cNvSpPr>
            <p:nvPr/>
          </p:nvSpPr>
          <p:spPr bwMode="auto">
            <a:xfrm>
              <a:off x="4032" y="115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4" name="AutoShape 111"/>
            <p:cNvSpPr>
              <a:spLocks noChangeArrowheads="1"/>
            </p:cNvSpPr>
            <p:nvPr/>
          </p:nvSpPr>
          <p:spPr bwMode="auto">
            <a:xfrm>
              <a:off x="4560" y="1152"/>
              <a:ext cx="96" cy="19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5" name="AutoShape 112"/>
            <p:cNvSpPr>
              <a:spLocks noChangeArrowheads="1"/>
            </p:cNvSpPr>
            <p:nvPr/>
          </p:nvSpPr>
          <p:spPr bwMode="auto">
            <a:xfrm rot="5400000">
              <a:off x="3516" y="118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06" name="AutoShape 113"/>
            <p:cNvSpPr>
              <a:spLocks noChangeArrowheads="1"/>
            </p:cNvSpPr>
            <p:nvPr/>
          </p:nvSpPr>
          <p:spPr bwMode="auto">
            <a:xfrm rot="5400000">
              <a:off x="4236" y="118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07" name="AutoShape 114"/>
            <p:cNvSpPr>
              <a:spLocks noChangeArrowheads="1"/>
            </p:cNvSpPr>
            <p:nvPr/>
          </p:nvSpPr>
          <p:spPr bwMode="auto">
            <a:xfrm rot="5400000">
              <a:off x="4740" y="1184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08" name="AutoShape 115"/>
            <p:cNvSpPr>
              <a:spLocks noChangeArrowheads="1"/>
            </p:cNvSpPr>
            <p:nvPr/>
          </p:nvSpPr>
          <p:spPr bwMode="auto">
            <a:xfrm>
              <a:off x="4560" y="1152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9" name="AutoShape 116"/>
            <p:cNvSpPr>
              <a:spLocks noChangeArrowheads="1"/>
            </p:cNvSpPr>
            <p:nvPr/>
          </p:nvSpPr>
          <p:spPr bwMode="auto">
            <a:xfrm rot="5400000">
              <a:off x="3758" y="1186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119" name="Line 117"/>
          <p:cNvSpPr>
            <a:spLocks noChangeShapeType="1"/>
          </p:cNvSpPr>
          <p:nvPr/>
        </p:nvSpPr>
        <p:spPr bwMode="auto">
          <a:xfrm flipH="1">
            <a:off x="7474512" y="742949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118"/>
          <p:cNvSpPr txBox="1">
            <a:spLocks noChangeArrowheads="1"/>
          </p:cNvSpPr>
          <p:nvPr/>
        </p:nvSpPr>
        <p:spPr bwMode="auto">
          <a:xfrm>
            <a:off x="1219200" y="3014489"/>
            <a:ext cx="1447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dirty="0">
                <a:solidFill>
                  <a:srgbClr val="FF3300"/>
                </a:solidFill>
                <a:latin typeface="+mn-lt"/>
              </a:rPr>
              <a:t>ADN mẫu</a:t>
            </a:r>
            <a:endParaRPr lang="en-US" altLang="en-US" sz="2400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121" name="Group 119"/>
          <p:cNvGrpSpPr/>
          <p:nvPr/>
        </p:nvGrpSpPr>
        <p:grpSpPr bwMode="auto">
          <a:xfrm>
            <a:off x="4781550" y="1428750"/>
            <a:ext cx="381000" cy="457200"/>
            <a:chOff x="3264" y="1536"/>
            <a:chExt cx="240" cy="288"/>
          </a:xfrm>
        </p:grpSpPr>
        <p:sp>
          <p:nvSpPr>
            <p:cNvPr id="122" name="AutoShape 120"/>
            <p:cNvSpPr>
              <a:spLocks noChangeArrowheads="1"/>
            </p:cNvSpPr>
            <p:nvPr/>
          </p:nvSpPr>
          <p:spPr bwMode="auto">
            <a:xfrm>
              <a:off x="3360" y="15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 rot="10800000" flipV="1">
              <a:off x="326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4" name="Group 122"/>
          <p:cNvGrpSpPr/>
          <p:nvPr/>
        </p:nvGrpSpPr>
        <p:grpSpPr bwMode="auto">
          <a:xfrm>
            <a:off x="4400550" y="1428750"/>
            <a:ext cx="381000" cy="457200"/>
            <a:chOff x="3024" y="1536"/>
            <a:chExt cx="240" cy="288"/>
          </a:xfrm>
        </p:grpSpPr>
        <p:sp>
          <p:nvSpPr>
            <p:cNvPr id="125" name="AutoShape 123"/>
            <p:cNvSpPr>
              <a:spLocks noChangeArrowheads="1"/>
            </p:cNvSpPr>
            <p:nvPr/>
          </p:nvSpPr>
          <p:spPr bwMode="auto">
            <a:xfrm>
              <a:off x="3120" y="15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 rot="10800000" flipV="1">
              <a:off x="302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7" name="Group 125"/>
          <p:cNvGrpSpPr/>
          <p:nvPr/>
        </p:nvGrpSpPr>
        <p:grpSpPr bwMode="auto">
          <a:xfrm>
            <a:off x="5162550" y="1352550"/>
            <a:ext cx="381000" cy="533400"/>
            <a:chOff x="3504" y="1488"/>
            <a:chExt cx="240" cy="336"/>
          </a:xfrm>
        </p:grpSpPr>
        <p:sp>
          <p:nvSpPr>
            <p:cNvPr id="128" name="AutoShape 126"/>
            <p:cNvSpPr>
              <a:spLocks noChangeArrowheads="1"/>
            </p:cNvSpPr>
            <p:nvPr/>
          </p:nvSpPr>
          <p:spPr bwMode="auto">
            <a:xfrm rot="-5400000">
              <a:off x="3492" y="1548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 rot="10800000" flipV="1">
              <a:off x="350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0" name="Group 128"/>
          <p:cNvGrpSpPr/>
          <p:nvPr/>
        </p:nvGrpSpPr>
        <p:grpSpPr bwMode="auto">
          <a:xfrm>
            <a:off x="5924550" y="1428750"/>
            <a:ext cx="381000" cy="457200"/>
            <a:chOff x="3984" y="1536"/>
            <a:chExt cx="240" cy="288"/>
          </a:xfrm>
        </p:grpSpPr>
        <p:sp>
          <p:nvSpPr>
            <p:cNvPr id="131" name="AutoShape 129"/>
            <p:cNvSpPr>
              <a:spLocks noChangeArrowheads="1"/>
            </p:cNvSpPr>
            <p:nvPr/>
          </p:nvSpPr>
          <p:spPr bwMode="auto">
            <a:xfrm>
              <a:off x="4032" y="15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 rot="10800000" flipV="1">
              <a:off x="398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3" name="Group 131"/>
          <p:cNvGrpSpPr/>
          <p:nvPr/>
        </p:nvGrpSpPr>
        <p:grpSpPr bwMode="auto">
          <a:xfrm>
            <a:off x="6305550" y="1352550"/>
            <a:ext cx="381000" cy="533400"/>
            <a:chOff x="4224" y="1488"/>
            <a:chExt cx="240" cy="336"/>
          </a:xfrm>
        </p:grpSpPr>
        <p:sp>
          <p:nvSpPr>
            <p:cNvPr id="134" name="AutoShape 132"/>
            <p:cNvSpPr>
              <a:spLocks noChangeArrowheads="1"/>
            </p:cNvSpPr>
            <p:nvPr/>
          </p:nvSpPr>
          <p:spPr bwMode="auto">
            <a:xfrm rot="-5400000">
              <a:off x="4212" y="1548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 rot="10800000" flipV="1">
              <a:off x="422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6" name="Group 134"/>
          <p:cNvGrpSpPr/>
          <p:nvPr/>
        </p:nvGrpSpPr>
        <p:grpSpPr bwMode="auto">
          <a:xfrm>
            <a:off x="6686550" y="1428750"/>
            <a:ext cx="381000" cy="457200"/>
            <a:chOff x="4464" y="1536"/>
            <a:chExt cx="240" cy="288"/>
          </a:xfrm>
        </p:grpSpPr>
        <p:sp>
          <p:nvSpPr>
            <p:cNvPr id="137" name="AutoShape 135"/>
            <p:cNvSpPr>
              <a:spLocks noChangeArrowheads="1"/>
            </p:cNvSpPr>
            <p:nvPr/>
          </p:nvSpPr>
          <p:spPr bwMode="auto">
            <a:xfrm>
              <a:off x="4560" y="15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 rot="10800000" flipV="1">
              <a:off x="446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39" name="Text Box 137"/>
          <p:cNvSpPr txBox="1">
            <a:spLocks noChangeArrowheads="1"/>
          </p:cNvSpPr>
          <p:nvPr/>
        </p:nvSpPr>
        <p:spPr bwMode="auto">
          <a:xfrm>
            <a:off x="5284381" y="184663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ADN con</a:t>
            </a:r>
          </a:p>
        </p:txBody>
      </p:sp>
      <p:sp>
        <p:nvSpPr>
          <p:cNvPr id="140" name="Text Box 138"/>
          <p:cNvSpPr txBox="1">
            <a:spLocks noChangeArrowheads="1"/>
          </p:cNvSpPr>
          <p:nvPr/>
        </p:nvSpPr>
        <p:spPr bwMode="auto">
          <a:xfrm>
            <a:off x="5408206" y="4466044"/>
            <a:ext cx="1409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ADN con</a:t>
            </a:r>
          </a:p>
        </p:txBody>
      </p:sp>
      <p:grpSp>
        <p:nvGrpSpPr>
          <p:cNvPr id="141" name="Group 139"/>
          <p:cNvGrpSpPr/>
          <p:nvPr/>
        </p:nvGrpSpPr>
        <p:grpSpPr bwMode="auto">
          <a:xfrm>
            <a:off x="4800600" y="3486150"/>
            <a:ext cx="381000" cy="457200"/>
            <a:chOff x="3024" y="2640"/>
            <a:chExt cx="240" cy="288"/>
          </a:xfrm>
        </p:grpSpPr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 rot="10800000" flipV="1">
              <a:off x="302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3" name="AutoShape 141"/>
            <p:cNvSpPr>
              <a:spLocks noChangeArrowheads="1"/>
            </p:cNvSpPr>
            <p:nvPr/>
          </p:nvSpPr>
          <p:spPr bwMode="auto">
            <a:xfrm>
              <a:off x="3120" y="27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144" name="Text Box 142"/>
          <p:cNvSpPr txBox="1">
            <a:spLocks noChangeArrowheads="1"/>
          </p:cNvSpPr>
          <p:nvPr/>
        </p:nvSpPr>
        <p:spPr bwMode="auto">
          <a:xfrm>
            <a:off x="5334000" y="508635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7567149" y="321617"/>
            <a:ext cx="12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dirty="0">
                <a:latin typeface="+mn-lt"/>
              </a:rPr>
              <a:t>Mạch 1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7926531" y="2135115"/>
            <a:ext cx="9491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mới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 flipH="1" flipV="1">
            <a:off x="7454695" y="1924049"/>
            <a:ext cx="457200" cy="381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 flipH="1">
            <a:off x="7467600" y="295973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59359" y="96698"/>
            <a:ext cx="3986121" cy="938835"/>
          </a:xfrm>
          <a:prstGeom prst="rect">
            <a:avLst/>
          </a:prstGeom>
          <a:solidFill>
            <a:srgbClr val="343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Quá trình tự  nhân đôi đã diễn ra trên mấy mạch của ADN?</a:t>
            </a:r>
            <a:endParaRPr lang="en-US" sz="2400" dirty="0"/>
          </a:p>
        </p:txBody>
      </p:sp>
      <p:sp>
        <p:nvSpPr>
          <p:cNvPr id="151" name="Rectangle 150"/>
          <p:cNvSpPr/>
          <p:nvPr/>
        </p:nvSpPr>
        <p:spPr>
          <a:xfrm>
            <a:off x="159359" y="4109042"/>
            <a:ext cx="4050032" cy="887816"/>
          </a:xfrm>
          <a:prstGeom prst="rect">
            <a:avLst/>
          </a:prstGeom>
          <a:solidFill>
            <a:srgbClr val="343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Sự hình thành mạch mới ở 2 ADN con diễn ra như thế nào?</a:t>
            </a:r>
            <a:endParaRPr lang="en-US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8" grpId="0"/>
      <p:bldP spid="49" grpId="0"/>
      <p:bldP spid="91" grpId="0" animBg="1"/>
      <p:bldP spid="92" grpId="0" animBg="1"/>
      <p:bldP spid="119" grpId="0" animBg="1"/>
      <p:bldP spid="120" grpId="0"/>
      <p:bldP spid="139" grpId="0"/>
      <p:bldP spid="140" grpId="0"/>
      <p:bldP spid="145" grpId="0"/>
      <p:bldP spid="146" grpId="0"/>
      <p:bldP spid="148" grpId="0" animBg="1"/>
      <p:bldP spid="149" grpId="0" animBg="1"/>
      <p:bldP spid="150" grpId="0" animBg="1"/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887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F0"/>
                </a:solidFill>
              </a:rPr>
              <a:t>Tiết 16: ADN VÀ BẢN CHẤT CỦA GEN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19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I. ADN tự nhân đôi theo những nguyên tắc nào?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23950"/>
            <a:ext cx="8478982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- ADN nhân đôi trong nhân tế bào, tại các NST trong kì trung gian. </a:t>
            </a:r>
          </a:p>
          <a:p>
            <a:r>
              <a:rPr lang="vi-VN" sz="2400" dirty="0">
                <a:solidFill>
                  <a:schemeClr val="bg1"/>
                </a:solidFill>
              </a:rPr>
              <a:t>- ADN </a:t>
            </a:r>
            <a:r>
              <a:rPr lang="vi-VN" sz="2400" b="1" dirty="0">
                <a:solidFill>
                  <a:srgbClr val="FF0000"/>
                </a:solidFill>
              </a:rPr>
              <a:t>tự nhân đôi theo đúng mẫu ban đầu.</a:t>
            </a:r>
          </a:p>
          <a:p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vi-VN" sz="2400" dirty="0">
                <a:solidFill>
                  <a:schemeClr val="bg1"/>
                </a:solidFill>
              </a:rPr>
              <a:t> Quá trình tự nhân đôi của phân tử ADN:</a:t>
            </a:r>
          </a:p>
          <a:p>
            <a:r>
              <a:rPr lang="vi-VN" sz="2400" dirty="0">
                <a:solidFill>
                  <a:schemeClr val="bg1"/>
                </a:solidFill>
              </a:rPr>
              <a:t>   </a:t>
            </a:r>
            <a:r>
              <a:rPr lang="vi-VN" sz="2400" dirty="0" smtClean="0">
                <a:solidFill>
                  <a:schemeClr val="bg1"/>
                </a:solidFill>
              </a:rPr>
              <a:t>+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vi-VN" sz="2400" dirty="0" err="1" smtClean="0">
                <a:solidFill>
                  <a:schemeClr val="bg1"/>
                </a:solidFill>
              </a:rPr>
              <a:t>Mở</a:t>
            </a:r>
            <a:r>
              <a:rPr lang="en-US" altLang="vi-VN" sz="2400" dirty="0" smtClean="0">
                <a:solidFill>
                  <a:schemeClr val="bg1"/>
                </a:solidFill>
              </a:rPr>
              <a:t> </a:t>
            </a:r>
            <a:r>
              <a:rPr lang="en-US" altLang="vi-VN" sz="2400" dirty="0" err="1" smtClean="0">
                <a:solidFill>
                  <a:schemeClr val="bg1"/>
                </a:solidFill>
              </a:rPr>
              <a:t>đầu</a:t>
            </a:r>
            <a:r>
              <a:rPr lang="en-US" altLang="vi-VN" sz="2400" dirty="0" smtClean="0">
                <a:solidFill>
                  <a:schemeClr val="bg1"/>
                </a:solidFill>
              </a:rPr>
              <a:t>: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Hai mạch ADN tách nhau theo chiều dọc.</a:t>
            </a:r>
          </a:p>
          <a:p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en-US" altLang="vi-VN" sz="2400" dirty="0">
                <a:solidFill>
                  <a:schemeClr val="bg1"/>
                </a:solidFill>
              </a:rPr>
              <a:t>  + Tổng </a:t>
            </a:r>
            <a:r>
              <a:rPr lang="en-US" altLang="vi-VN" sz="2400" dirty="0" err="1">
                <a:solidFill>
                  <a:schemeClr val="bg1"/>
                </a:solidFill>
              </a:rPr>
              <a:t>hợp</a:t>
            </a:r>
            <a:r>
              <a:rPr lang="en-US" altLang="vi-VN" sz="2400" dirty="0" smtClean="0">
                <a:solidFill>
                  <a:schemeClr val="bg1"/>
                </a:solidFill>
              </a:rPr>
              <a:t>: </a:t>
            </a:r>
            <a:endParaRPr lang="vi-VN" sz="2400" dirty="0">
              <a:solidFill>
                <a:schemeClr val="bg1"/>
              </a:solidFill>
            </a:endParaRPr>
          </a:p>
          <a:p>
            <a:r>
              <a:rPr lang="vi-VN" sz="2400" dirty="0">
                <a:solidFill>
                  <a:schemeClr val="bg1"/>
                </a:solidFill>
              </a:rPr>
              <a:t>   +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Kết quả: 2 ADN con được tạo thành giống nhau và giống với ADN mẹ.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41" y="-168331"/>
            <a:ext cx="1053313" cy="9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381000" y="2114550"/>
            <a:ext cx="3048000" cy="914400"/>
            <a:chOff x="240" y="1776"/>
            <a:chExt cx="1920" cy="576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240" y="2016"/>
              <a:ext cx="1920" cy="336"/>
              <a:chOff x="240" y="2256"/>
              <a:chExt cx="1920" cy="336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96" cy="192"/>
              </a:xfrm>
              <a:prstGeom prst="flowChartProcess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96" cy="192"/>
              </a:xfrm>
              <a:prstGeom prst="flowChartProcess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 rot="-5400000">
                <a:off x="948" y="2316"/>
                <a:ext cx="240" cy="120"/>
              </a:xfrm>
              <a:prstGeom prst="flowChartOnlineStorage">
                <a:avLst/>
              </a:prstGeom>
              <a:solidFill>
                <a:srgbClr val="E5D9B9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 rot="-5400000">
                <a:off x="708" y="2316"/>
                <a:ext cx="240" cy="120"/>
              </a:xfrm>
              <a:prstGeom prst="flowChartDelay">
                <a:avLst/>
              </a:prstGeom>
              <a:solidFill>
                <a:srgbClr val="FAACA4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 rot="-5400000">
                <a:off x="1428" y="2316"/>
                <a:ext cx="240" cy="120"/>
              </a:xfrm>
              <a:prstGeom prst="flowChartDelay">
                <a:avLst/>
              </a:prstGeom>
              <a:solidFill>
                <a:srgbClr val="FAACA4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30" name="AutoShape 9"/>
              <p:cNvSpPr>
                <a:spLocks noChangeArrowheads="1"/>
              </p:cNvSpPr>
              <p:nvPr/>
            </p:nvSpPr>
            <p:spPr bwMode="auto">
              <a:xfrm rot="-5400000">
                <a:off x="1932" y="2316"/>
                <a:ext cx="240" cy="120"/>
              </a:xfrm>
              <a:prstGeom prst="flowChartOnlineStorage">
                <a:avLst/>
              </a:prstGeom>
              <a:solidFill>
                <a:srgbClr val="E5D9B9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1" name="AutoShape 10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96" cy="192"/>
              </a:xfrm>
              <a:prstGeom prst="flowChartProcess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96" cy="192"/>
              </a:xfrm>
              <a:prstGeom prst="flowChartProcess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800">
                    <a:latin typeface="Arial" panose="020B0604020202020204" pitchFamily="34" charset="0"/>
                  </a:rPr>
                  <a:t>T</a:t>
                </a:r>
              </a:p>
            </p:txBody>
          </p:sp>
          <p:grpSp>
            <p:nvGrpSpPr>
              <p:cNvPr id="33" name="Group 12"/>
              <p:cNvGrpSpPr/>
              <p:nvPr/>
            </p:nvGrpSpPr>
            <p:grpSpPr bwMode="auto">
              <a:xfrm>
                <a:off x="240" y="2496"/>
                <a:ext cx="1920" cy="96"/>
                <a:chOff x="144" y="1728"/>
                <a:chExt cx="1920" cy="96"/>
              </a:xfrm>
            </p:grpSpPr>
            <p:sp>
              <p:nvSpPr>
                <p:cNvPr id="34" name="Rectangle 13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38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40" y="1728"/>
                  <a:ext cx="18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Rectangle 1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4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7" name="Rectangle 16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62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8" name="Rectangle 17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86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10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0" name="Rectangle 19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1" name="Rectangle 20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58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2" name="Rectangle 21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824" y="1728"/>
                  <a:ext cx="240" cy="96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</p:grpSp>
        <p:grpSp>
          <p:nvGrpSpPr>
            <p:cNvPr id="6" name="Group 22"/>
            <p:cNvGrpSpPr/>
            <p:nvPr/>
          </p:nvGrpSpPr>
          <p:grpSpPr bwMode="auto">
            <a:xfrm>
              <a:off x="240" y="1776"/>
              <a:ext cx="1920" cy="96"/>
              <a:chOff x="144" y="1728"/>
              <a:chExt cx="1920" cy="96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 rot="10800000" flipV="1">
                <a:off x="3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 rot="10800000" flipV="1">
                <a:off x="1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 rot="10800000" flipV="1">
                <a:off x="6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86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auto">
              <a:xfrm rot="10800000" flipV="1">
                <a:off x="110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 rot="10800000" flipV="1">
                <a:off x="13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 rot="10800000" flipV="1">
                <a:off x="15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 rot="10800000" flipV="1">
                <a:off x="18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336" y="187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" name="AutoShape 33"/>
            <p:cNvSpPr>
              <a:spLocks noChangeArrowheads="1"/>
            </p:cNvSpPr>
            <p:nvPr/>
          </p:nvSpPr>
          <p:spPr bwMode="auto">
            <a:xfrm>
              <a:off x="576" y="187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1248" y="187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" name="AutoShape 35"/>
            <p:cNvSpPr>
              <a:spLocks noChangeArrowheads="1"/>
            </p:cNvSpPr>
            <p:nvPr/>
          </p:nvSpPr>
          <p:spPr bwMode="auto">
            <a:xfrm>
              <a:off x="1776" y="1872"/>
              <a:ext cx="96" cy="19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 rot="5400000">
              <a:off x="732" y="190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2" name="AutoShape 37"/>
            <p:cNvSpPr>
              <a:spLocks noChangeArrowheads="1"/>
            </p:cNvSpPr>
            <p:nvPr/>
          </p:nvSpPr>
          <p:spPr bwMode="auto">
            <a:xfrm rot="5400000">
              <a:off x="1452" y="190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3" name="AutoShape 38"/>
            <p:cNvSpPr>
              <a:spLocks noChangeArrowheads="1"/>
            </p:cNvSpPr>
            <p:nvPr/>
          </p:nvSpPr>
          <p:spPr bwMode="auto">
            <a:xfrm rot="5241889">
              <a:off x="1956" y="1904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4" name="AutoShape 39"/>
            <p:cNvSpPr>
              <a:spLocks noChangeArrowheads="1"/>
            </p:cNvSpPr>
            <p:nvPr/>
          </p:nvSpPr>
          <p:spPr bwMode="auto">
            <a:xfrm>
              <a:off x="1776" y="1872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" name="AutoShape 40"/>
            <p:cNvSpPr>
              <a:spLocks noChangeArrowheads="1"/>
            </p:cNvSpPr>
            <p:nvPr/>
          </p:nvSpPr>
          <p:spPr bwMode="auto">
            <a:xfrm rot="5241889">
              <a:off x="974" y="1906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14301" y="1362942"/>
            <a:ext cx="1295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>
                <a:latin typeface="+mn-lt"/>
              </a:rPr>
              <a:t>Mạch 1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742950" y="1770030"/>
            <a:ext cx="182883" cy="30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5412" y="324532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+mn-lt"/>
              </a:rPr>
              <a:t>Mạch 2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708627" y="3072710"/>
            <a:ext cx="243873" cy="241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0" y="180975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.VnTime" pitchFamily="34" charset="0"/>
            </a:endParaRP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7848600" y="285750"/>
            <a:ext cx="914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400">
              <a:latin typeface=".VnTime" pitchFamily="34" charset="0"/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744752" y="4645082"/>
            <a:ext cx="1155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+mn-lt"/>
              </a:rPr>
              <a:t>Mạch 2</a:t>
            </a:r>
            <a:endParaRPr lang="en-US" altLang="en-US" sz="2400" dirty="0">
              <a:latin typeface="+mn-lt"/>
            </a:endParaRPr>
          </a:p>
        </p:txBody>
      </p:sp>
      <p:grpSp>
        <p:nvGrpSpPr>
          <p:cNvPr id="50" name="Group 48"/>
          <p:cNvGrpSpPr/>
          <p:nvPr/>
        </p:nvGrpSpPr>
        <p:grpSpPr bwMode="auto">
          <a:xfrm>
            <a:off x="4419600" y="3867150"/>
            <a:ext cx="3048000" cy="533400"/>
            <a:chOff x="240" y="2256"/>
            <a:chExt cx="1920" cy="336"/>
          </a:xfrm>
        </p:grpSpPr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336" y="2304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>
              <a:off x="576" y="2304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3" name="AutoShape 51"/>
            <p:cNvSpPr>
              <a:spLocks noChangeArrowheads="1"/>
            </p:cNvSpPr>
            <p:nvPr/>
          </p:nvSpPr>
          <p:spPr bwMode="auto">
            <a:xfrm rot="-5400000">
              <a:off x="948" y="2316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4" name="AutoShape 52"/>
            <p:cNvSpPr>
              <a:spLocks noChangeArrowheads="1"/>
            </p:cNvSpPr>
            <p:nvPr/>
          </p:nvSpPr>
          <p:spPr bwMode="auto">
            <a:xfrm rot="-5400000">
              <a:off x="708" y="2316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 rot="-5400000">
              <a:off x="1428" y="2316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 rot="-5400000">
              <a:off x="1932" y="2316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7" name="AutoShape 55"/>
            <p:cNvSpPr>
              <a:spLocks noChangeArrowheads="1"/>
            </p:cNvSpPr>
            <p:nvPr/>
          </p:nvSpPr>
          <p:spPr bwMode="auto">
            <a:xfrm>
              <a:off x="1248" y="2304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auto">
            <a:xfrm>
              <a:off x="1776" y="2304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grpSp>
          <p:nvGrpSpPr>
            <p:cNvPr id="59" name="Group 57"/>
            <p:cNvGrpSpPr/>
            <p:nvPr/>
          </p:nvGrpSpPr>
          <p:grpSpPr bwMode="auto">
            <a:xfrm>
              <a:off x="240" y="2496"/>
              <a:ext cx="1920" cy="96"/>
              <a:chOff x="144" y="1728"/>
              <a:chExt cx="1920" cy="96"/>
            </a:xfrm>
          </p:grpSpPr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 rot="10800000" flipV="1">
                <a:off x="3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60"/>
              <p:cNvSpPr>
                <a:spLocks noChangeArrowheads="1"/>
              </p:cNvSpPr>
              <p:nvPr/>
            </p:nvSpPr>
            <p:spPr bwMode="auto">
              <a:xfrm rot="10800000" flipV="1">
                <a:off x="1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 rot="10800000" flipV="1">
                <a:off x="6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 rot="10800000" flipV="1">
                <a:off x="86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5" name="Rectangle 63"/>
              <p:cNvSpPr>
                <a:spLocks noChangeArrowheads="1"/>
              </p:cNvSpPr>
              <p:nvPr/>
            </p:nvSpPr>
            <p:spPr bwMode="auto">
              <a:xfrm rot="10800000" flipV="1">
                <a:off x="110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6" name="Rectangle 64"/>
              <p:cNvSpPr>
                <a:spLocks noChangeArrowheads="1"/>
              </p:cNvSpPr>
              <p:nvPr/>
            </p:nvSpPr>
            <p:spPr bwMode="auto">
              <a:xfrm rot="10800000" flipV="1">
                <a:off x="13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7" name="Rectangle 65"/>
              <p:cNvSpPr>
                <a:spLocks noChangeArrowheads="1"/>
              </p:cNvSpPr>
              <p:nvPr/>
            </p:nvSpPr>
            <p:spPr bwMode="auto">
              <a:xfrm rot="10800000" flipV="1">
                <a:off x="15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 rot="10800000" flipV="1">
                <a:off x="18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  <p:grpSp>
        <p:nvGrpSpPr>
          <p:cNvPr id="69" name="Group 67"/>
          <p:cNvGrpSpPr/>
          <p:nvPr/>
        </p:nvGrpSpPr>
        <p:grpSpPr bwMode="auto">
          <a:xfrm>
            <a:off x="4419600" y="3486150"/>
            <a:ext cx="381000" cy="457200"/>
            <a:chOff x="3024" y="2640"/>
            <a:chExt cx="240" cy="288"/>
          </a:xfrm>
        </p:grpSpPr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 rot="10800000" flipV="1">
              <a:off x="302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3120" y="27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72" name="Group 70"/>
          <p:cNvGrpSpPr/>
          <p:nvPr/>
        </p:nvGrpSpPr>
        <p:grpSpPr bwMode="auto">
          <a:xfrm>
            <a:off x="5943600" y="3486150"/>
            <a:ext cx="381000" cy="457200"/>
            <a:chOff x="3984" y="2640"/>
            <a:chExt cx="240" cy="288"/>
          </a:xfrm>
        </p:grpSpPr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 rot="10800000" flipV="1">
              <a:off x="398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4032" y="27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75" name="Group 73"/>
          <p:cNvGrpSpPr/>
          <p:nvPr/>
        </p:nvGrpSpPr>
        <p:grpSpPr bwMode="auto">
          <a:xfrm>
            <a:off x="5181600" y="3486150"/>
            <a:ext cx="381000" cy="457200"/>
            <a:chOff x="3504" y="2640"/>
            <a:chExt cx="240" cy="288"/>
          </a:xfrm>
        </p:grpSpPr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 rot="10800000" flipV="1">
              <a:off x="350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 rot="5400000">
              <a:off x="3516" y="2772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8" name="Group 76"/>
          <p:cNvGrpSpPr/>
          <p:nvPr/>
        </p:nvGrpSpPr>
        <p:grpSpPr bwMode="auto">
          <a:xfrm>
            <a:off x="6324600" y="3486150"/>
            <a:ext cx="381000" cy="457200"/>
            <a:chOff x="4224" y="2640"/>
            <a:chExt cx="240" cy="288"/>
          </a:xfrm>
        </p:grpSpPr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 rot="10800000" flipV="1">
              <a:off x="422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0" name="AutoShape 78"/>
            <p:cNvSpPr>
              <a:spLocks noChangeArrowheads="1"/>
            </p:cNvSpPr>
            <p:nvPr/>
          </p:nvSpPr>
          <p:spPr bwMode="auto">
            <a:xfrm rot="5400000">
              <a:off x="4236" y="2772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1" name="Group 79"/>
          <p:cNvGrpSpPr/>
          <p:nvPr/>
        </p:nvGrpSpPr>
        <p:grpSpPr bwMode="auto">
          <a:xfrm>
            <a:off x="7086600" y="3486150"/>
            <a:ext cx="381000" cy="447675"/>
            <a:chOff x="4704" y="2640"/>
            <a:chExt cx="240" cy="282"/>
          </a:xfrm>
        </p:grpSpPr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 rot="10800000" flipV="1">
              <a:off x="470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auto">
            <a:xfrm rot="5241889">
              <a:off x="4740" y="2768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84" name="Group 82"/>
          <p:cNvGrpSpPr/>
          <p:nvPr/>
        </p:nvGrpSpPr>
        <p:grpSpPr bwMode="auto">
          <a:xfrm>
            <a:off x="6705600" y="3486150"/>
            <a:ext cx="381000" cy="457200"/>
            <a:chOff x="4464" y="2640"/>
            <a:chExt cx="240" cy="288"/>
          </a:xfrm>
        </p:grpSpPr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 rot="10800000" flipV="1">
              <a:off x="446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6" name="AutoShape 84"/>
            <p:cNvSpPr>
              <a:spLocks noChangeArrowheads="1"/>
            </p:cNvSpPr>
            <p:nvPr/>
          </p:nvSpPr>
          <p:spPr bwMode="auto">
            <a:xfrm>
              <a:off x="4560" y="2736"/>
              <a:ext cx="96" cy="19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7" name="AutoShape 85"/>
            <p:cNvSpPr>
              <a:spLocks noChangeArrowheads="1"/>
            </p:cNvSpPr>
            <p:nvPr/>
          </p:nvSpPr>
          <p:spPr bwMode="auto">
            <a:xfrm>
              <a:off x="4560" y="27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8" name="Group 86"/>
          <p:cNvGrpSpPr/>
          <p:nvPr/>
        </p:nvGrpSpPr>
        <p:grpSpPr bwMode="auto">
          <a:xfrm>
            <a:off x="5562600" y="3486150"/>
            <a:ext cx="381000" cy="450850"/>
            <a:chOff x="3744" y="2640"/>
            <a:chExt cx="240" cy="284"/>
          </a:xfrm>
        </p:grpSpPr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 rot="10800000" flipV="1">
              <a:off x="374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 rot="5241889">
              <a:off x="3758" y="2770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91" name="Line 89"/>
          <p:cNvSpPr>
            <a:spLocks noChangeShapeType="1"/>
          </p:cNvSpPr>
          <p:nvPr/>
        </p:nvSpPr>
        <p:spPr bwMode="auto">
          <a:xfrm flipH="1" flipV="1">
            <a:off x="7467600" y="447675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AutoShape 90"/>
          <p:cNvSpPr>
            <a:spLocks noChangeArrowheads="1"/>
          </p:cNvSpPr>
          <p:nvPr/>
        </p:nvSpPr>
        <p:spPr bwMode="auto">
          <a:xfrm rot="16200000">
            <a:off x="3835486" y="2082806"/>
            <a:ext cx="530225" cy="886272"/>
          </a:xfrm>
          <a:prstGeom prst="downArrow">
            <a:avLst>
              <a:gd name="adj1" fmla="val 50000"/>
              <a:gd name="adj2" fmla="val 28743"/>
            </a:avLst>
          </a:prstGeom>
          <a:solidFill>
            <a:srgbClr val="F6A8F2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3" name="Group 91"/>
          <p:cNvGrpSpPr/>
          <p:nvPr/>
        </p:nvGrpSpPr>
        <p:grpSpPr bwMode="auto">
          <a:xfrm>
            <a:off x="5543550" y="1352550"/>
            <a:ext cx="381000" cy="533400"/>
            <a:chOff x="3744" y="1488"/>
            <a:chExt cx="240" cy="336"/>
          </a:xfrm>
        </p:grpSpPr>
        <p:sp>
          <p:nvSpPr>
            <p:cNvPr id="94" name="AutoShape 92"/>
            <p:cNvSpPr>
              <a:spLocks noChangeArrowheads="1"/>
            </p:cNvSpPr>
            <p:nvPr/>
          </p:nvSpPr>
          <p:spPr bwMode="auto">
            <a:xfrm rot="-5400000">
              <a:off x="3732" y="1548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 rot="10800000" flipV="1">
              <a:off x="374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" name="Group 94"/>
          <p:cNvGrpSpPr/>
          <p:nvPr/>
        </p:nvGrpSpPr>
        <p:grpSpPr bwMode="auto">
          <a:xfrm>
            <a:off x="7067550" y="1352550"/>
            <a:ext cx="381000" cy="533400"/>
            <a:chOff x="4704" y="1488"/>
            <a:chExt cx="240" cy="336"/>
          </a:xfrm>
        </p:grpSpPr>
        <p:sp>
          <p:nvSpPr>
            <p:cNvPr id="97" name="AutoShape 95"/>
            <p:cNvSpPr>
              <a:spLocks noChangeArrowheads="1"/>
            </p:cNvSpPr>
            <p:nvPr/>
          </p:nvSpPr>
          <p:spPr bwMode="auto">
            <a:xfrm rot="-5400000">
              <a:off x="4716" y="1548"/>
              <a:ext cx="240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 rot="10800000" flipV="1">
              <a:off x="470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9" name="Group 97"/>
          <p:cNvGrpSpPr/>
          <p:nvPr/>
        </p:nvGrpSpPr>
        <p:grpSpPr bwMode="auto">
          <a:xfrm>
            <a:off x="4400550" y="971550"/>
            <a:ext cx="3048000" cy="457200"/>
            <a:chOff x="3024" y="1056"/>
            <a:chExt cx="1920" cy="288"/>
          </a:xfrm>
        </p:grpSpPr>
        <p:grpSp>
          <p:nvGrpSpPr>
            <p:cNvPr id="100" name="Group 98"/>
            <p:cNvGrpSpPr/>
            <p:nvPr/>
          </p:nvGrpSpPr>
          <p:grpSpPr bwMode="auto">
            <a:xfrm>
              <a:off x="3024" y="1056"/>
              <a:ext cx="1920" cy="96"/>
              <a:chOff x="144" y="1728"/>
              <a:chExt cx="1920" cy="96"/>
            </a:xfrm>
          </p:grpSpPr>
          <p:sp>
            <p:nvSpPr>
              <p:cNvPr id="110" name="Rectangle 99"/>
              <p:cNvSpPr>
                <a:spLocks noChangeArrowheads="1"/>
              </p:cNvSpPr>
              <p:nvPr/>
            </p:nvSpPr>
            <p:spPr bwMode="auto">
              <a:xfrm rot="10800000" flipV="1">
                <a:off x="3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1" name="Line 100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101"/>
              <p:cNvSpPr>
                <a:spLocks noChangeArrowheads="1"/>
              </p:cNvSpPr>
              <p:nvPr/>
            </p:nvSpPr>
            <p:spPr bwMode="auto">
              <a:xfrm rot="10800000" flipV="1">
                <a:off x="1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3" name="Rectangle 102"/>
              <p:cNvSpPr>
                <a:spLocks noChangeArrowheads="1"/>
              </p:cNvSpPr>
              <p:nvPr/>
            </p:nvSpPr>
            <p:spPr bwMode="auto">
              <a:xfrm rot="10800000" flipV="1">
                <a:off x="6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4" name="Rectangle 103"/>
              <p:cNvSpPr>
                <a:spLocks noChangeArrowheads="1"/>
              </p:cNvSpPr>
              <p:nvPr/>
            </p:nvSpPr>
            <p:spPr bwMode="auto">
              <a:xfrm rot="10800000" flipV="1">
                <a:off x="86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5" name="Rectangle 104"/>
              <p:cNvSpPr>
                <a:spLocks noChangeArrowheads="1"/>
              </p:cNvSpPr>
              <p:nvPr/>
            </p:nvSpPr>
            <p:spPr bwMode="auto">
              <a:xfrm rot="10800000" flipV="1">
                <a:off x="110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6" name="Rectangle 105"/>
              <p:cNvSpPr>
                <a:spLocks noChangeArrowheads="1"/>
              </p:cNvSpPr>
              <p:nvPr/>
            </p:nvSpPr>
            <p:spPr bwMode="auto">
              <a:xfrm rot="10800000" flipV="1">
                <a:off x="134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7" name="Rectangle 106"/>
              <p:cNvSpPr>
                <a:spLocks noChangeArrowheads="1"/>
              </p:cNvSpPr>
              <p:nvPr/>
            </p:nvSpPr>
            <p:spPr bwMode="auto">
              <a:xfrm rot="10800000" flipV="1">
                <a:off x="158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8" name="Rectangle 107"/>
              <p:cNvSpPr>
                <a:spLocks noChangeArrowheads="1"/>
              </p:cNvSpPr>
              <p:nvPr/>
            </p:nvSpPr>
            <p:spPr bwMode="auto">
              <a:xfrm rot="10800000" flipV="1">
                <a:off x="1824" y="1728"/>
                <a:ext cx="240" cy="96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01" name="AutoShape 108"/>
            <p:cNvSpPr>
              <a:spLocks noChangeArrowheads="1"/>
            </p:cNvSpPr>
            <p:nvPr/>
          </p:nvSpPr>
          <p:spPr bwMode="auto">
            <a:xfrm>
              <a:off x="3120" y="115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2" name="AutoShape 109"/>
            <p:cNvSpPr>
              <a:spLocks noChangeArrowheads="1"/>
            </p:cNvSpPr>
            <p:nvPr/>
          </p:nvSpPr>
          <p:spPr bwMode="auto">
            <a:xfrm>
              <a:off x="3360" y="115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3" name="AutoShape 110"/>
            <p:cNvSpPr>
              <a:spLocks noChangeArrowheads="1"/>
            </p:cNvSpPr>
            <p:nvPr/>
          </p:nvSpPr>
          <p:spPr bwMode="auto">
            <a:xfrm>
              <a:off x="4032" y="1152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4" name="AutoShape 111"/>
            <p:cNvSpPr>
              <a:spLocks noChangeArrowheads="1"/>
            </p:cNvSpPr>
            <p:nvPr/>
          </p:nvSpPr>
          <p:spPr bwMode="auto">
            <a:xfrm>
              <a:off x="4560" y="1152"/>
              <a:ext cx="96" cy="19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5" name="AutoShape 112"/>
            <p:cNvSpPr>
              <a:spLocks noChangeArrowheads="1"/>
            </p:cNvSpPr>
            <p:nvPr/>
          </p:nvSpPr>
          <p:spPr bwMode="auto">
            <a:xfrm rot="5400000">
              <a:off x="3516" y="118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06" name="AutoShape 113"/>
            <p:cNvSpPr>
              <a:spLocks noChangeArrowheads="1"/>
            </p:cNvSpPr>
            <p:nvPr/>
          </p:nvSpPr>
          <p:spPr bwMode="auto">
            <a:xfrm rot="5400000">
              <a:off x="4236" y="1188"/>
              <a:ext cx="192" cy="120"/>
            </a:xfrm>
            <a:prstGeom prst="flowChartOnlineStorage">
              <a:avLst/>
            </a:prstGeom>
            <a:solidFill>
              <a:srgbClr val="E5D9B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07" name="AutoShape 114"/>
            <p:cNvSpPr>
              <a:spLocks noChangeArrowheads="1"/>
            </p:cNvSpPr>
            <p:nvPr/>
          </p:nvSpPr>
          <p:spPr bwMode="auto">
            <a:xfrm rot="5241889">
              <a:off x="4740" y="1184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08" name="AutoShape 115"/>
            <p:cNvSpPr>
              <a:spLocks noChangeArrowheads="1"/>
            </p:cNvSpPr>
            <p:nvPr/>
          </p:nvSpPr>
          <p:spPr bwMode="auto">
            <a:xfrm>
              <a:off x="4560" y="1152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9" name="AutoShape 116"/>
            <p:cNvSpPr>
              <a:spLocks noChangeArrowheads="1"/>
            </p:cNvSpPr>
            <p:nvPr/>
          </p:nvSpPr>
          <p:spPr bwMode="auto">
            <a:xfrm rot="5241889">
              <a:off x="3758" y="1186"/>
              <a:ext cx="188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119" name="Line 117"/>
          <p:cNvSpPr>
            <a:spLocks noChangeShapeType="1"/>
          </p:cNvSpPr>
          <p:nvPr/>
        </p:nvSpPr>
        <p:spPr bwMode="auto">
          <a:xfrm flipH="1">
            <a:off x="7474512" y="742949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118"/>
          <p:cNvSpPr txBox="1">
            <a:spLocks noChangeArrowheads="1"/>
          </p:cNvSpPr>
          <p:nvPr/>
        </p:nvSpPr>
        <p:spPr bwMode="auto">
          <a:xfrm>
            <a:off x="1219200" y="3014489"/>
            <a:ext cx="1447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dirty="0">
                <a:solidFill>
                  <a:srgbClr val="FF3300"/>
                </a:solidFill>
                <a:latin typeface="+mn-lt"/>
              </a:rPr>
              <a:t>ADN mẫu</a:t>
            </a:r>
            <a:endParaRPr lang="en-US" altLang="en-US" sz="2400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121" name="Group 119"/>
          <p:cNvGrpSpPr/>
          <p:nvPr/>
        </p:nvGrpSpPr>
        <p:grpSpPr bwMode="auto">
          <a:xfrm>
            <a:off x="4781550" y="1428750"/>
            <a:ext cx="381000" cy="457200"/>
            <a:chOff x="3264" y="1536"/>
            <a:chExt cx="240" cy="288"/>
          </a:xfrm>
        </p:grpSpPr>
        <p:sp>
          <p:nvSpPr>
            <p:cNvPr id="122" name="AutoShape 120"/>
            <p:cNvSpPr>
              <a:spLocks noChangeArrowheads="1"/>
            </p:cNvSpPr>
            <p:nvPr/>
          </p:nvSpPr>
          <p:spPr bwMode="auto">
            <a:xfrm>
              <a:off x="3360" y="15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 rot="10800000" flipV="1">
              <a:off x="326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4" name="Group 122"/>
          <p:cNvGrpSpPr/>
          <p:nvPr/>
        </p:nvGrpSpPr>
        <p:grpSpPr bwMode="auto">
          <a:xfrm>
            <a:off x="4400550" y="1428750"/>
            <a:ext cx="381000" cy="457200"/>
            <a:chOff x="3024" y="1536"/>
            <a:chExt cx="240" cy="288"/>
          </a:xfrm>
        </p:grpSpPr>
        <p:sp>
          <p:nvSpPr>
            <p:cNvPr id="125" name="AutoShape 123"/>
            <p:cNvSpPr>
              <a:spLocks noChangeArrowheads="1"/>
            </p:cNvSpPr>
            <p:nvPr/>
          </p:nvSpPr>
          <p:spPr bwMode="auto">
            <a:xfrm>
              <a:off x="3120" y="15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 rot="10800000" flipV="1">
              <a:off x="302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7" name="Group 125"/>
          <p:cNvGrpSpPr/>
          <p:nvPr/>
        </p:nvGrpSpPr>
        <p:grpSpPr bwMode="auto">
          <a:xfrm>
            <a:off x="5162550" y="1352550"/>
            <a:ext cx="381000" cy="533400"/>
            <a:chOff x="3504" y="1488"/>
            <a:chExt cx="240" cy="336"/>
          </a:xfrm>
        </p:grpSpPr>
        <p:sp>
          <p:nvSpPr>
            <p:cNvPr id="128" name="AutoShape 126"/>
            <p:cNvSpPr>
              <a:spLocks noChangeArrowheads="1"/>
            </p:cNvSpPr>
            <p:nvPr/>
          </p:nvSpPr>
          <p:spPr bwMode="auto">
            <a:xfrm rot="-5400000">
              <a:off x="3492" y="1548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 rot="10800000" flipV="1">
              <a:off x="350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0" name="Group 128"/>
          <p:cNvGrpSpPr/>
          <p:nvPr/>
        </p:nvGrpSpPr>
        <p:grpSpPr bwMode="auto">
          <a:xfrm>
            <a:off x="5924550" y="1428750"/>
            <a:ext cx="381000" cy="457200"/>
            <a:chOff x="3984" y="1536"/>
            <a:chExt cx="240" cy="288"/>
          </a:xfrm>
        </p:grpSpPr>
        <p:sp>
          <p:nvSpPr>
            <p:cNvPr id="131" name="AutoShape 129"/>
            <p:cNvSpPr>
              <a:spLocks noChangeArrowheads="1"/>
            </p:cNvSpPr>
            <p:nvPr/>
          </p:nvSpPr>
          <p:spPr bwMode="auto">
            <a:xfrm>
              <a:off x="4032" y="1536"/>
              <a:ext cx="96" cy="192"/>
            </a:xfrm>
            <a:prstGeom prst="flowChartProcess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 rot="10800000" flipV="1">
              <a:off x="398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3" name="Group 131"/>
          <p:cNvGrpSpPr/>
          <p:nvPr/>
        </p:nvGrpSpPr>
        <p:grpSpPr bwMode="auto">
          <a:xfrm>
            <a:off x="6305550" y="1352550"/>
            <a:ext cx="381000" cy="533400"/>
            <a:chOff x="4224" y="1488"/>
            <a:chExt cx="240" cy="336"/>
          </a:xfrm>
        </p:grpSpPr>
        <p:sp>
          <p:nvSpPr>
            <p:cNvPr id="134" name="AutoShape 132"/>
            <p:cNvSpPr>
              <a:spLocks noChangeArrowheads="1"/>
            </p:cNvSpPr>
            <p:nvPr/>
          </p:nvSpPr>
          <p:spPr bwMode="auto">
            <a:xfrm rot="-5400000">
              <a:off x="4212" y="1548"/>
              <a:ext cx="240" cy="120"/>
            </a:xfrm>
            <a:prstGeom prst="flowChartDelay">
              <a:avLst/>
            </a:prstGeom>
            <a:solidFill>
              <a:srgbClr val="FAACA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 rot="10800000" flipV="1">
              <a:off x="422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6" name="Group 134"/>
          <p:cNvGrpSpPr/>
          <p:nvPr/>
        </p:nvGrpSpPr>
        <p:grpSpPr bwMode="auto">
          <a:xfrm>
            <a:off x="6686550" y="1428750"/>
            <a:ext cx="381000" cy="457200"/>
            <a:chOff x="4464" y="1536"/>
            <a:chExt cx="240" cy="288"/>
          </a:xfrm>
        </p:grpSpPr>
        <p:sp>
          <p:nvSpPr>
            <p:cNvPr id="137" name="AutoShape 135"/>
            <p:cNvSpPr>
              <a:spLocks noChangeArrowheads="1"/>
            </p:cNvSpPr>
            <p:nvPr/>
          </p:nvSpPr>
          <p:spPr bwMode="auto">
            <a:xfrm>
              <a:off x="4560" y="15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 rot="10800000" flipV="1">
              <a:off x="4464" y="1728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39" name="Text Box 137"/>
          <p:cNvSpPr txBox="1">
            <a:spLocks noChangeArrowheads="1"/>
          </p:cNvSpPr>
          <p:nvPr/>
        </p:nvSpPr>
        <p:spPr bwMode="auto">
          <a:xfrm>
            <a:off x="5284381" y="184663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ADN con</a:t>
            </a:r>
          </a:p>
        </p:txBody>
      </p:sp>
      <p:sp>
        <p:nvSpPr>
          <p:cNvPr id="140" name="Text Box 138"/>
          <p:cNvSpPr txBox="1">
            <a:spLocks noChangeArrowheads="1"/>
          </p:cNvSpPr>
          <p:nvPr/>
        </p:nvSpPr>
        <p:spPr bwMode="auto">
          <a:xfrm>
            <a:off x="5408206" y="4466044"/>
            <a:ext cx="1409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ADN con</a:t>
            </a:r>
          </a:p>
        </p:txBody>
      </p:sp>
      <p:grpSp>
        <p:nvGrpSpPr>
          <p:cNvPr id="141" name="Group 139"/>
          <p:cNvGrpSpPr/>
          <p:nvPr/>
        </p:nvGrpSpPr>
        <p:grpSpPr bwMode="auto">
          <a:xfrm>
            <a:off x="4800600" y="3486150"/>
            <a:ext cx="381000" cy="457200"/>
            <a:chOff x="3024" y="2640"/>
            <a:chExt cx="240" cy="288"/>
          </a:xfrm>
        </p:grpSpPr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 rot="10800000" flipV="1">
              <a:off x="3024" y="2640"/>
              <a:ext cx="240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3" name="AutoShape 141"/>
            <p:cNvSpPr>
              <a:spLocks noChangeArrowheads="1"/>
            </p:cNvSpPr>
            <p:nvPr/>
          </p:nvSpPr>
          <p:spPr bwMode="auto">
            <a:xfrm>
              <a:off x="3120" y="2736"/>
              <a:ext cx="96" cy="192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144" name="Text Box 142"/>
          <p:cNvSpPr txBox="1">
            <a:spLocks noChangeArrowheads="1"/>
          </p:cNvSpPr>
          <p:nvPr/>
        </p:nvSpPr>
        <p:spPr bwMode="auto">
          <a:xfrm>
            <a:off x="5334000" y="508635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7567149" y="321617"/>
            <a:ext cx="12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dirty="0">
                <a:latin typeface="+mn-lt"/>
              </a:rPr>
              <a:t>Mạch 1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7926531" y="2135115"/>
            <a:ext cx="9491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mới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 flipH="1" flipV="1">
            <a:off x="7454695" y="1924049"/>
            <a:ext cx="457200" cy="381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 flipH="1">
            <a:off x="7467600" y="295973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23644" y="252851"/>
            <a:ext cx="3724506" cy="83925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ADN tự nhân đôi theo những nguyên tắc nào?</a:t>
            </a:r>
            <a:endParaRPr lang="en-US" sz="2400" dirty="0"/>
          </a:p>
        </p:txBody>
      </p:sp>
      <p:sp>
        <p:nvSpPr>
          <p:cNvPr id="153" name="Rectangle 152"/>
          <p:cNvSpPr/>
          <p:nvPr/>
        </p:nvSpPr>
        <p:spPr>
          <a:xfrm>
            <a:off x="527897" y="3985099"/>
            <a:ext cx="3657957" cy="8392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- Nguyên tắc bổ sung.</a:t>
            </a:r>
          </a:p>
          <a:p>
            <a:r>
              <a:rPr lang="en-US" sz="2400"/>
              <a:t>- Nguyên tắc bán bảo toàn.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887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F0"/>
                </a:solidFill>
              </a:rPr>
              <a:t>Tiết 16: ADN VÀ BẢN CHẤT CỦA GEN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19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I. ADN tự nhân đôi theo những nguyên tắc nào?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09" y="951369"/>
            <a:ext cx="8478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- </a:t>
            </a:r>
            <a:r>
              <a:rPr lang="vi-VN" sz="2400">
                <a:solidFill>
                  <a:schemeClr val="bg1"/>
                </a:solidFill>
              </a:rPr>
              <a:t>ADN </a:t>
            </a:r>
            <a:r>
              <a:rPr lang="vi-VN" sz="2400" dirty="0">
                <a:solidFill>
                  <a:schemeClr val="bg1"/>
                </a:solidFill>
              </a:rPr>
              <a:t>nhân đôi theo 2 nguyên tắc:</a:t>
            </a:r>
          </a:p>
          <a:p>
            <a:r>
              <a:rPr lang="vi-VN" sz="2400" dirty="0">
                <a:solidFill>
                  <a:schemeClr val="bg1"/>
                </a:solidFill>
              </a:rPr>
              <a:t>   + NTBS: mạch mới của ADN con được tổng hợp dựa trên mạch khuôn của ADN mẹ, các nucleotit trên mạch khuôn liên kết với nucleotit tự do theo nguyên tắc A liên kết với T, G liên kết với X.</a:t>
            </a:r>
          </a:p>
          <a:p>
            <a:r>
              <a:rPr lang="vi-VN" sz="2400" dirty="0">
                <a:solidFill>
                  <a:schemeClr val="bg1"/>
                </a:solidFill>
              </a:rPr>
              <a:t>   + Nguyên tắc giữ lại một nửa (bán bảo toàn): trong mỗi ADN con có 1 mạch của ADN mẹ (mạch cũ), mạch còn lại được tổng hợp mới.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39" y="-171212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93511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FF00"/>
                </a:solidFill>
              </a:rPr>
              <a:t>II. Bản chất của gen: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5750"/>
            <a:ext cx="1600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Gen là gì?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333750"/>
            <a:ext cx="165561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Vai trò của gen là gì</a:t>
            </a:r>
            <a:r>
              <a:rPr lang="vi-VN" sz="2400" b="1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☯ S z o phia — Transparent + Trippy DNA! Enjoy. :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0829">
            <a:off x="2108820" y="552775"/>
            <a:ext cx="4810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739</Words>
  <Application>Microsoft Office PowerPoint</Application>
  <PresentationFormat>On-screen Show (16:9)</PresentationFormat>
  <Paragraphs>168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27</cp:revision>
  <dcterms:created xsi:type="dcterms:W3CDTF">2021-11-06T09:30:00Z</dcterms:created>
  <dcterms:modified xsi:type="dcterms:W3CDTF">2023-11-17T09:15:39Z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A7C3B8D481BC4FE7AA80589525F33E99</vt:lpwstr>
  </property>
  <property fmtid="{D5CDD505-2E9C-101B-9397-08002B2CF9AE}" pid="3" name="KSOProductBuildVer">
    <vt:lpwstr>1033-11.2.0.11380</vt:lpwstr>
  </property>
</Properties>
</file>