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61" r:id="rId4"/>
    <p:sldId id="264" r:id="rId5"/>
    <p:sldId id="259" r:id="rId6"/>
    <p:sldId id="270" r:id="rId7"/>
    <p:sldId id="263" r:id="rId8"/>
    <p:sldId id="284" r:id="rId9"/>
    <p:sldId id="277" r:id="rId10"/>
    <p:sldId id="278" r:id="rId11"/>
    <p:sldId id="279" r:id="rId12"/>
    <p:sldId id="281" r:id="rId13"/>
    <p:sldId id="282" r:id="rId14"/>
    <p:sldId id="280" r:id="rId15"/>
    <p:sldId id="27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0066FF"/>
    <a:srgbClr val="99FF99"/>
    <a:srgbClr val="99F4F9"/>
    <a:srgbClr val="FED2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64" autoAdjust="0"/>
    <p:restoredTop sz="94660"/>
  </p:normalViewPr>
  <p:slideViewPr>
    <p:cSldViewPr snapToGrid="0">
      <p:cViewPr varScale="1">
        <p:scale>
          <a:sx n="86" d="100"/>
          <a:sy n="86" d="100"/>
        </p:scale>
        <p:origin x="5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AD8C1A1-7C28-4AF8-99D8-605615452241}"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4255907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D8C1A1-7C28-4AF8-99D8-605615452241}"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31282548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D8C1A1-7C28-4AF8-99D8-605615452241}"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27606490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0C5E7-B1A1-4648-89D2-17B0F1E7F5B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D140298-3E00-4E73-B947-697E692828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6BB99EB-0E86-4FEA-A9C4-501D4E755A2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6731F536-58DF-4935-AE3B-7A08C03124E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FE995127-BE30-42B7-9BE5-B83CC6A2E68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68449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AE108-9C7F-4CDC-AD71-B576580A1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103746-779A-435F-995A-5BF82C86C2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84E866-B322-455F-AC32-8C164B8CD9C7}"/>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AC0D61E0-F80F-48E7-A817-F1CECBEE9A3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5BF34AFC-4299-43F1-A312-79EF0102CEF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13170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E1D3E-E4B6-4EAA-BFB4-25A0557A6C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7E0856-45A8-4EAD-A9D6-8A993968A1A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0EEBE1-2BAF-4C94-8403-6E8454F9BC46}"/>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F3358F46-E931-4D79-94A5-037AFD07333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E5130D95-EF5F-4A0A-93BD-73AEE2C2FF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42253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ABEC0-6253-4360-B586-B9D20933DE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46E20B-8661-4C60-84FB-4892E8B486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132BE45-79E4-479B-BD2F-46CCB0BEE62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89105E-DF25-4F38-BDE2-9B00C2C44FC6}"/>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B1D9C4A8-7467-4BAD-98A2-0B63CAC19B66}"/>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8BC5C5C0-08E4-4F7B-9E80-8925539D221B}"/>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677388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FF641-A5CC-4263-A394-2112D623A8A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24D6865-C632-473C-AEC8-8D3F71562B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9FDBD19-4D33-4F6A-9938-6A04B3888E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697E46-CE4D-480E-A997-2B53B2DF55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B8B7E36-823F-4FD4-B826-E450A124800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BB3B14-C886-4F84-9FD5-11C8320E1FED}"/>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ooter Placeholder 7">
            <a:extLst>
              <a:ext uri="{FF2B5EF4-FFF2-40B4-BE49-F238E27FC236}">
                <a16:creationId xmlns:a16="http://schemas.microsoft.com/office/drawing/2014/main" id="{DF9AF591-4BBF-4BF2-9EF7-F8B114DFA16A}"/>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Slide Number Placeholder 8">
            <a:extLst>
              <a:ext uri="{FF2B5EF4-FFF2-40B4-BE49-F238E27FC236}">
                <a16:creationId xmlns:a16="http://schemas.microsoft.com/office/drawing/2014/main" id="{352B1A04-B244-4AE3-8997-9B075B10597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92577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408F1-BB29-4C6F-91C9-653A730BECC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54FEF9-8D09-4091-BE99-B6264EBD34B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0B5F49AA-83D5-4063-9CDE-AA7763048B6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B2A2B27C-3C99-4208-B425-775413C5365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40214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2A62B2-A6D1-4A6F-8B20-80606F47854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Footer Placeholder 2">
            <a:extLst>
              <a:ext uri="{FF2B5EF4-FFF2-40B4-BE49-F238E27FC236}">
                <a16:creationId xmlns:a16="http://schemas.microsoft.com/office/drawing/2014/main" id="{C02E4958-7A46-4331-B2D8-2C31D8FCBD7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45C8548B-339B-46B2-BF01-1EE3DDC72AA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323729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EF408F-8083-4F07-9628-074C7AFE4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0477E0-A333-439D-A531-30B39A8134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5D59501-D187-414C-AACE-F838720036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35F890-BB8A-49E1-880A-924FD6FE4026}"/>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51CA38FE-429A-41E7-942D-ECCE639D3CA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2401D9BC-0038-4041-AE2C-657BF99D41E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8627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AD8C1A1-7C28-4AF8-99D8-605615452241}"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19335466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956CFD-7F35-482C-A50F-B3D43ACB0A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D7F3EF-0FE9-46C4-A116-5DA6E26B0D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D10B4041-0F17-42D8-AF16-AB099A39FFB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AF67FF-F8F1-4B22-A471-9317ED3A25F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A73D6993-98F8-4234-B24A-02D4DB41CE9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F2A34037-0E7D-4379-ACA0-98611B2F76E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4694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AD8C1A1-7C28-4AF8-99D8-605615452241}" type="datetimeFigureOut">
              <a:rPr lang="en-US" smtClean="0"/>
              <a:t>9/1/2021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218764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AD8C1A1-7C28-4AF8-99D8-605615452241}"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327608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AD8C1A1-7C28-4AF8-99D8-605615452241}" type="datetimeFigureOut">
              <a:rPr lang="en-US" smtClean="0"/>
              <a:t>9/1/2021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1871944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AD8C1A1-7C28-4AF8-99D8-605615452241}" type="datetimeFigureOut">
              <a:rPr lang="en-US" smtClean="0"/>
              <a:t>9/1/2021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2988904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D8C1A1-7C28-4AF8-99D8-605615452241}" type="datetimeFigureOut">
              <a:rPr lang="en-US" smtClean="0"/>
              <a:t>9/1/2021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11306161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D8C1A1-7C28-4AF8-99D8-605615452241}"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1656790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AD8C1A1-7C28-4AF8-99D8-605615452241}" type="datetimeFigureOut">
              <a:rPr lang="en-US" smtClean="0"/>
              <a:t>9/1/2021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318F26-2CDC-4645-A769-64BD348E7C35}" type="slidenum">
              <a:rPr lang="en-US" smtClean="0"/>
              <a:t>‹#›</a:t>
            </a:fld>
            <a:endParaRPr lang="en-US"/>
          </a:p>
        </p:txBody>
      </p:sp>
    </p:spTree>
    <p:extLst>
      <p:ext uri="{BB962C8B-B14F-4D97-AF65-F5344CB8AC3E}">
        <p14:creationId xmlns:p14="http://schemas.microsoft.com/office/powerpoint/2010/main" val="158442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2.pn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D8C1A1-7C28-4AF8-99D8-605615452241}" type="datetimeFigureOut">
              <a:rPr lang="en-US" smtClean="0"/>
              <a:t>9/1/2021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318F26-2CDC-4645-A769-64BD348E7C35}" type="slidenum">
              <a:rPr lang="en-US" smtClean="0"/>
              <a:t>‹#›</a:t>
            </a:fld>
            <a:endParaRPr lang="en-US"/>
          </a:p>
        </p:txBody>
      </p:sp>
    </p:spTree>
    <p:extLst>
      <p:ext uri="{BB962C8B-B14F-4D97-AF65-F5344CB8AC3E}">
        <p14:creationId xmlns:p14="http://schemas.microsoft.com/office/powerpoint/2010/main" val="7577429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45B175-C851-453B-B2A0-9A5CFCADC0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E65F4A2-0E4F-4E49-A0BF-BEEC722033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28AA27-3F13-4BFD-B949-21CF319108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33F5E9-5DAC-4C4A-9DF5-C2B87276BCC8}"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9/1/2021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EEEE99A2-0FED-42D4-9FBD-08CC1C3F81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DF2468D4-5440-4CE2-BAB3-61D83F628C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ACEC5C30-0B3A-4B13-ADDD-7C63C8AA921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7" name="Picture 6" descr="Logo, company name&#10;&#10;Description automatically generated">
            <a:extLst>
              <a:ext uri="{FF2B5EF4-FFF2-40B4-BE49-F238E27FC236}">
                <a16:creationId xmlns:a16="http://schemas.microsoft.com/office/drawing/2014/main" id="{C617D0E3-7879-4E51-9843-14E11D752E40}"/>
              </a:ext>
            </a:extLst>
          </p:cNvPr>
          <p:cNvPicPr>
            <a:picLocks noChangeAspect="1"/>
          </p:cNvPicPr>
          <p:nvPr userDrawn="1"/>
        </p:nvPicPr>
        <p:blipFill>
          <a:blip r:embed="rId11"/>
          <a:stretch>
            <a:fillRect/>
          </a:stretch>
        </p:blipFill>
        <p:spPr>
          <a:xfrm>
            <a:off x="9411307" y="5438588"/>
            <a:ext cx="2086303" cy="1656138"/>
          </a:xfrm>
          <a:prstGeom prst="rect">
            <a:avLst/>
          </a:prstGeom>
        </p:spPr>
      </p:pic>
    </p:spTree>
    <p:extLst>
      <p:ext uri="{BB962C8B-B14F-4D97-AF65-F5344CB8AC3E}">
        <p14:creationId xmlns:p14="http://schemas.microsoft.com/office/powerpoint/2010/main" val="29750695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svg"/></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image" Target="../media/image32.jpeg"/><Relationship Id="rId1" Type="http://schemas.openxmlformats.org/officeDocument/2006/relationships/slideLayout" Target="../slideLayouts/slideLayout7.xml"/><Relationship Id="rId6" Type="http://schemas.openxmlformats.org/officeDocument/2006/relationships/image" Target="../media/image34.wmf"/><Relationship Id="rId5" Type="http://schemas.openxmlformats.org/officeDocument/2006/relationships/oleObject" Target="../embeddings/oleObject13.bin"/><Relationship Id="rId4" Type="http://schemas.openxmlformats.org/officeDocument/2006/relationships/image" Target="../media/image33.wmf"/></Relationships>
</file>

<file path=ppt/slides/_rels/slide11.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oleObject" Target="../embeddings/oleObject14.bin"/><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8.bin"/><Relationship Id="rId13" Type="http://schemas.openxmlformats.org/officeDocument/2006/relationships/image" Target="../media/image41.wmf"/><Relationship Id="rId3" Type="http://schemas.openxmlformats.org/officeDocument/2006/relationships/image" Target="../media/image36.wmf"/><Relationship Id="rId7" Type="http://schemas.openxmlformats.org/officeDocument/2006/relationships/image" Target="../media/image38.wmf"/><Relationship Id="rId12" Type="http://schemas.openxmlformats.org/officeDocument/2006/relationships/oleObject" Target="../embeddings/oleObject20.bin"/><Relationship Id="rId2" Type="http://schemas.openxmlformats.org/officeDocument/2006/relationships/oleObject" Target="../embeddings/oleObject15.bin"/><Relationship Id="rId1" Type="http://schemas.openxmlformats.org/officeDocument/2006/relationships/slideLayout" Target="../slideLayouts/slideLayout7.xml"/><Relationship Id="rId6" Type="http://schemas.openxmlformats.org/officeDocument/2006/relationships/oleObject" Target="../embeddings/oleObject17.bin"/><Relationship Id="rId11" Type="http://schemas.openxmlformats.org/officeDocument/2006/relationships/image" Target="../media/image40.wmf"/><Relationship Id="rId5" Type="http://schemas.openxmlformats.org/officeDocument/2006/relationships/image" Target="../media/image37.wmf"/><Relationship Id="rId10" Type="http://schemas.openxmlformats.org/officeDocument/2006/relationships/oleObject" Target="../embeddings/oleObject19.bin"/><Relationship Id="rId4" Type="http://schemas.openxmlformats.org/officeDocument/2006/relationships/oleObject" Target="../embeddings/oleObject16.bin"/><Relationship Id="rId9" Type="http://schemas.openxmlformats.org/officeDocument/2006/relationships/image" Target="../media/image39.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1.bin"/><Relationship Id="rId1" Type="http://schemas.openxmlformats.org/officeDocument/2006/relationships/slideLayout" Target="../slideLayouts/slideLayout7.xml"/><Relationship Id="rId6" Type="http://schemas.openxmlformats.org/officeDocument/2006/relationships/image" Target="../media/image8.png"/><Relationship Id="rId5" Type="http://schemas.openxmlformats.org/officeDocument/2006/relationships/image" Target="../media/image10.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6.wmf"/><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3.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6.bin"/><Relationship Id="rId14" Type="http://schemas.openxmlformats.org/officeDocument/2006/relationships/image" Target="../media/image17.wmf"/></Relationships>
</file>

<file path=ppt/slides/_rels/slide7.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12" Type="http://schemas.openxmlformats.org/officeDocument/2006/relationships/image" Target="../media/image28.png"/><Relationship Id="rId2" Type="http://schemas.openxmlformats.org/officeDocument/2006/relationships/image" Target="../media/image18.png"/><Relationship Id="rId1" Type="http://schemas.openxmlformats.org/officeDocument/2006/relationships/slideLayout" Target="../slideLayouts/slideLayout7.xml"/><Relationship Id="rId6" Type="http://schemas.openxmlformats.org/officeDocument/2006/relationships/image" Target="../media/image22.png"/><Relationship Id="rId11" Type="http://schemas.openxmlformats.org/officeDocument/2006/relationships/image" Target="../media/image27.png"/><Relationship Id="rId5" Type="http://schemas.openxmlformats.org/officeDocument/2006/relationships/image" Target="../media/image21.png"/><Relationship Id="rId10" Type="http://schemas.openxmlformats.org/officeDocument/2006/relationships/image" Target="../media/image26.png"/><Relationship Id="rId4" Type="http://schemas.openxmlformats.org/officeDocument/2006/relationships/image" Target="../media/image20.png"/><Relationship Id="rId9" Type="http://schemas.openxmlformats.org/officeDocument/2006/relationships/image" Target="../media/image25.png"/></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image" Target="../media/image32.jpeg"/><Relationship Id="rId3" Type="http://schemas.openxmlformats.org/officeDocument/2006/relationships/image" Target="../media/image29.wmf"/><Relationship Id="rId7" Type="http://schemas.openxmlformats.org/officeDocument/2006/relationships/image" Target="../media/image31.wmf"/><Relationship Id="rId2" Type="http://schemas.openxmlformats.org/officeDocument/2006/relationships/oleObject" Target="../embeddings/oleObject9.bin"/><Relationship Id="rId1" Type="http://schemas.openxmlformats.org/officeDocument/2006/relationships/slideLayout" Target="../slideLayouts/slideLayout7.xml"/><Relationship Id="rId6" Type="http://schemas.openxmlformats.org/officeDocument/2006/relationships/oleObject" Target="../embeddings/oleObject11.bin"/><Relationship Id="rId5" Type="http://schemas.openxmlformats.org/officeDocument/2006/relationships/image" Target="../media/image30.wmf"/><Relationship Id="rId4" Type="http://schemas.openxmlformats.org/officeDocument/2006/relationships/oleObject" Target="../embeddings/oleObject10.bin"/></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2">
            <a:extLst>
              <a:ext uri="{FF2B5EF4-FFF2-40B4-BE49-F238E27FC236}">
                <a16:creationId xmlns:a16="http://schemas.microsoft.com/office/drawing/2014/main" id="{F4B5F415-7490-4054-85B4-10F7AE6D3385}"/>
              </a:ext>
            </a:extLst>
          </p:cNvPr>
          <p:cNvSpPr>
            <a:spLocks noGrp="1"/>
          </p:cNvSpPr>
          <p:nvPr>
            <p:ph type="ctrTitle"/>
          </p:nvPr>
        </p:nvSpPr>
        <p:spPr>
          <a:xfrm>
            <a:off x="262360" y="2980930"/>
            <a:ext cx="11809826" cy="1407997"/>
          </a:xfrm>
        </p:spPr>
        <p:txBody>
          <a:bodyPr anchor="ctr">
            <a:noAutofit/>
          </a:bodyPr>
          <a:lstStyle/>
          <a:p>
            <a:r>
              <a:rPr lang="en-US" sz="5000" b="1" dirty="0">
                <a:solidFill>
                  <a:srgbClr val="FFFF00"/>
                </a:solidFill>
                <a:cs typeface="Times New Roman" panose="02020603050405020304" pitchFamily="18" charset="0"/>
              </a:rPr>
              <a:t>Quan </a:t>
            </a:r>
            <a:r>
              <a:rPr lang="en-US" sz="5000" b="1" dirty="0" err="1">
                <a:solidFill>
                  <a:srgbClr val="FFFF00"/>
                </a:solidFill>
                <a:cs typeface="Times New Roman" panose="02020603050405020304" pitchFamily="18" charset="0"/>
              </a:rPr>
              <a:t>hệ</a:t>
            </a:r>
            <a:r>
              <a:rPr lang="en-US" sz="5000" b="1" dirty="0">
                <a:solidFill>
                  <a:srgbClr val="FFFF00"/>
                </a:solidFill>
                <a:cs typeface="Times New Roman" panose="02020603050405020304" pitchFamily="18" charset="0"/>
              </a:rPr>
              <a:t> chia </a:t>
            </a:r>
            <a:r>
              <a:rPr lang="en-US" sz="5000" b="1" dirty="0" err="1">
                <a:solidFill>
                  <a:srgbClr val="FFFF00"/>
                </a:solidFill>
                <a:cs typeface="Times New Roman" panose="02020603050405020304" pitchFamily="18" charset="0"/>
              </a:rPr>
              <a:t>hết</a:t>
            </a:r>
            <a:r>
              <a:rPr lang="en-US" sz="5000" b="1" dirty="0">
                <a:solidFill>
                  <a:srgbClr val="FFFF00"/>
                </a:solidFill>
                <a:cs typeface="Times New Roman" panose="02020603050405020304" pitchFamily="18" charset="0"/>
              </a:rPr>
              <a:t>. </a:t>
            </a:r>
            <a:r>
              <a:rPr lang="en-US" sz="5000" b="1" dirty="0" err="1">
                <a:solidFill>
                  <a:srgbClr val="FFFF00"/>
                </a:solidFill>
                <a:cs typeface="Times New Roman" panose="02020603050405020304" pitchFamily="18" charset="0"/>
              </a:rPr>
              <a:t>Tính</a:t>
            </a:r>
            <a:r>
              <a:rPr lang="en-US" sz="5000" b="1" dirty="0">
                <a:solidFill>
                  <a:srgbClr val="FFFF00"/>
                </a:solidFill>
                <a:cs typeface="Times New Roman" panose="02020603050405020304" pitchFamily="18" charset="0"/>
              </a:rPr>
              <a:t> </a:t>
            </a:r>
            <a:r>
              <a:rPr lang="en-US" sz="5000" b="1" dirty="0" err="1">
                <a:solidFill>
                  <a:srgbClr val="FFFF00"/>
                </a:solidFill>
                <a:cs typeface="Times New Roman" panose="02020603050405020304" pitchFamily="18" charset="0"/>
              </a:rPr>
              <a:t>chất</a:t>
            </a:r>
            <a:r>
              <a:rPr lang="en-US" sz="5000" b="1" dirty="0">
                <a:solidFill>
                  <a:srgbClr val="FFFF00"/>
                </a:solidFill>
                <a:cs typeface="Times New Roman" panose="02020603050405020304" pitchFamily="18" charset="0"/>
              </a:rPr>
              <a:t> chia </a:t>
            </a:r>
            <a:r>
              <a:rPr lang="en-US" sz="5000" b="1" dirty="0" err="1">
                <a:solidFill>
                  <a:srgbClr val="FFFF00"/>
                </a:solidFill>
                <a:cs typeface="Times New Roman" panose="02020603050405020304" pitchFamily="18" charset="0"/>
              </a:rPr>
              <a:t>hết</a:t>
            </a:r>
            <a:r>
              <a:rPr lang="en-US" sz="5000" b="1" dirty="0">
                <a:solidFill>
                  <a:srgbClr val="FFFF00"/>
                </a:solidFill>
                <a:cs typeface="Times New Roman" panose="02020603050405020304" pitchFamily="18" charset="0"/>
              </a:rPr>
              <a:t> </a:t>
            </a:r>
            <a:br>
              <a:rPr lang="en-US" sz="5000" b="1" dirty="0">
                <a:solidFill>
                  <a:srgbClr val="FFFF00"/>
                </a:solidFill>
                <a:cs typeface="Times New Roman" panose="02020603050405020304" pitchFamily="18" charset="0"/>
              </a:rPr>
            </a:br>
            <a:r>
              <a:rPr lang="en-US" sz="5000" b="1" dirty="0">
                <a:solidFill>
                  <a:srgbClr val="FFFF00"/>
                </a:solidFill>
                <a:cs typeface="Times New Roman" panose="02020603050405020304" pitchFamily="18" charset="0"/>
              </a:rPr>
              <a:t>(</a:t>
            </a:r>
            <a:r>
              <a:rPr lang="en-US" sz="5000" b="1" dirty="0" err="1">
                <a:solidFill>
                  <a:srgbClr val="FFFF00"/>
                </a:solidFill>
                <a:cs typeface="Times New Roman" panose="02020603050405020304" pitchFamily="18" charset="0"/>
              </a:rPr>
              <a:t>tiết</a:t>
            </a:r>
            <a:r>
              <a:rPr lang="en-US" sz="5000" b="1">
                <a:solidFill>
                  <a:srgbClr val="FFFF00"/>
                </a:solidFill>
                <a:cs typeface="Times New Roman" panose="02020603050405020304" pitchFamily="18" charset="0"/>
              </a:rPr>
              <a:t> 3)</a:t>
            </a:r>
            <a:endParaRPr lang="en-US" sz="5000" b="1" dirty="0">
              <a:solidFill>
                <a:srgbClr val="FFFF00"/>
              </a:solidFill>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4747910"/>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2062462" y="5106893"/>
            <a:ext cx="7949329" cy="746370"/>
          </a:xfrm>
        </p:spPr>
        <p:txBody>
          <a:bodyPr anchor="ctr">
            <a:normAutofit/>
          </a:bodyPr>
          <a:lstStyle/>
          <a:p>
            <a:r>
              <a:rPr lang="en-US" sz="2800">
                <a:solidFill>
                  <a:schemeClr val="bg1"/>
                </a:solidFill>
                <a:latin typeface="+mj-lt"/>
                <a:ea typeface="Tahoma" panose="020B0604030504040204" pitchFamily="34" charset="0"/>
                <a:cs typeface="Times New Roman" panose="02020603050405020304" pitchFamily="18" charset="0"/>
              </a:rPr>
              <a:t>Giáo viên: Lê Thị Ánh Tuyết</a:t>
            </a:r>
            <a:endParaRPr lang="en-US" sz="2800" dirty="0">
              <a:solidFill>
                <a:schemeClr val="bg1"/>
              </a:solidFill>
              <a:latin typeface="+mj-lt"/>
              <a:ea typeface="Tahoma" panose="020B0604030504040204" pitchFamily="34" charset="0"/>
              <a:cs typeface="Times New Roman" panose="02020603050405020304" pitchFamily="18" charset="0"/>
            </a:endParaRPr>
          </a:p>
        </p:txBody>
      </p:sp>
      <p:pic>
        <p:nvPicPr>
          <p:cNvPr id="7" name="1" descr="Clipboard">
            <a:extLst>
              <a:ext uri="{FF2B5EF4-FFF2-40B4-BE49-F238E27FC236}">
                <a16:creationId xmlns:a16="http://schemas.microsoft.com/office/drawing/2014/main" id="{2A123BD8-A09C-49C0-98E8-54B55610A92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631394">
            <a:off x="-685842" y="3883013"/>
            <a:ext cx="3194131" cy="3194131"/>
          </a:xfrm>
          <a:prstGeom prst="rect">
            <a:avLst/>
          </a:prstGeom>
        </p:spPr>
      </p:pic>
      <p:sp>
        <p:nvSpPr>
          <p:cNvPr id="8" name="Subtitle 2">
            <a:extLst>
              <a:ext uri="{FF2B5EF4-FFF2-40B4-BE49-F238E27FC236}">
                <a16:creationId xmlns:a16="http://schemas.microsoft.com/office/drawing/2014/main" id="{CF2EB805-B981-47B9-9661-CF05DB551677}"/>
              </a:ext>
            </a:extLst>
          </p:cNvPr>
          <p:cNvSpPr txBox="1">
            <a:spLocks/>
          </p:cNvSpPr>
          <p:nvPr/>
        </p:nvSpPr>
        <p:spPr>
          <a:xfrm>
            <a:off x="262360" y="160893"/>
            <a:ext cx="6563443" cy="1023569"/>
          </a:xfrm>
          <a:prstGeom prst="rect">
            <a:avLst/>
          </a:prstGeom>
        </p:spPr>
        <p:txBody>
          <a:bodyPr vert="horz" lIns="91440" tIns="45720" rIns="91440" bIns="45720" rtlCol="0" anchor="ctr">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800">
                <a:solidFill>
                  <a:schemeClr val="bg1"/>
                </a:solidFill>
                <a:latin typeface="+mj-lt"/>
                <a:ea typeface="Tahoma" panose="020B0604030504040204" pitchFamily="34" charset="0"/>
                <a:cs typeface="Times New Roman" panose="02020603050405020304" pitchFamily="18" charset="0"/>
              </a:rPr>
              <a:t>    PHÒNG GD&amp;ĐT CẦN GIUỘC</a:t>
            </a:r>
          </a:p>
          <a:p>
            <a:r>
              <a:rPr lang="en-US" sz="2800">
                <a:solidFill>
                  <a:schemeClr val="bg1"/>
                </a:solidFill>
                <a:latin typeface="+mj-lt"/>
                <a:ea typeface="Tahoma" panose="020B0604030504040204" pitchFamily="34" charset="0"/>
                <a:cs typeface="Times New Roman" panose="02020603050405020304" pitchFamily="18" charset="0"/>
              </a:rPr>
              <a:t>TRƯỜNG THCS PHƯỚC VĨNH ĐÔNG</a:t>
            </a:r>
            <a:endParaRPr lang="en-US" sz="2800" dirty="0">
              <a:solidFill>
                <a:schemeClr val="bg1"/>
              </a:solidFill>
              <a:latin typeface="+mj-lt"/>
              <a:ea typeface="Tahoma" panose="020B0604030504040204" pitchFamily="34" charset="0"/>
              <a:cs typeface="Times New Roman" panose="02020603050405020304" pitchFamily="18" charset="0"/>
            </a:endParaRPr>
          </a:p>
        </p:txBody>
      </p:sp>
      <p:sp>
        <p:nvSpPr>
          <p:cNvPr id="9" name="!!1">
            <a:extLst>
              <a:ext uri="{FF2B5EF4-FFF2-40B4-BE49-F238E27FC236}">
                <a16:creationId xmlns:a16="http://schemas.microsoft.com/office/drawing/2014/main" id="{0E246211-C9C9-4B3E-9DDF-914AB989AE93}"/>
              </a:ext>
            </a:extLst>
          </p:cNvPr>
          <p:cNvSpPr txBox="1"/>
          <p:nvPr/>
        </p:nvSpPr>
        <p:spPr>
          <a:xfrm>
            <a:off x="4397104" y="2138683"/>
            <a:ext cx="3330220" cy="861774"/>
          </a:xfrm>
          <a:prstGeom prst="rect">
            <a:avLst/>
          </a:prstGeom>
          <a:noFill/>
        </p:spPr>
        <p:txBody>
          <a:bodyPr wrap="square">
            <a:spAutoFit/>
          </a:bodyPr>
          <a:lstStyle/>
          <a:p>
            <a:pPr algn="ctr"/>
            <a:r>
              <a:rPr lang="en-US" sz="4800" b="1">
                <a:solidFill>
                  <a:srgbClr val="FFFF00"/>
                </a:solidFill>
                <a:latin typeface="+mj-lt"/>
                <a:cs typeface="Times New Roman" panose="02020603050405020304" pitchFamily="18" charset="0"/>
              </a:rPr>
              <a:t>S6-C1-T….</a:t>
            </a:r>
            <a:endParaRPr lang="en-US" sz="4800">
              <a:solidFill>
                <a:srgbClr val="FFFF00"/>
              </a:solidFill>
              <a:latin typeface="+mj-lt"/>
            </a:endParaRPr>
          </a:p>
        </p:txBody>
      </p:sp>
    </p:spTree>
    <p:extLst>
      <p:ext uri="{BB962C8B-B14F-4D97-AF65-F5344CB8AC3E}">
        <p14:creationId xmlns:p14="http://schemas.microsoft.com/office/powerpoint/2010/main" val="191235727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D4EF09CF-3362-453A-9463-F6669A9D3E01}"/>
              </a:ext>
            </a:extLst>
          </p:cNvPr>
          <p:cNvGrpSpPr/>
          <p:nvPr/>
        </p:nvGrpSpPr>
        <p:grpSpPr>
          <a:xfrm rot="13033909">
            <a:off x="-1860192" y="-3620150"/>
            <a:ext cx="3136324" cy="6858000"/>
            <a:chOff x="9055676" y="0"/>
            <a:chExt cx="3136324" cy="6858000"/>
          </a:xfrm>
        </p:grpSpPr>
        <p:sp>
          <p:nvSpPr>
            <p:cNvPr id="13" name="Rectangle 12">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Rounded Rectangle 8"/>
          <p:cNvSpPr/>
          <p:nvPr/>
        </p:nvSpPr>
        <p:spPr>
          <a:xfrm>
            <a:off x="7319120" y="0"/>
            <a:ext cx="4723723" cy="7782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HOẠT ĐỘNG LUYỆN TẬP</a:t>
            </a:r>
          </a:p>
        </p:txBody>
      </p:sp>
      <p:sp>
        <p:nvSpPr>
          <p:cNvPr id="25" name="TextBox 24"/>
          <p:cNvSpPr txBox="1"/>
          <p:nvPr/>
        </p:nvSpPr>
        <p:spPr>
          <a:xfrm>
            <a:off x="1283178" y="414969"/>
            <a:ext cx="4572126" cy="584775"/>
          </a:xfrm>
          <a:prstGeom prst="rect">
            <a:avLst/>
          </a:prstGeom>
          <a:noFill/>
        </p:spPr>
        <p:txBody>
          <a:bodyPr wrap="square" rtlCol="0">
            <a:spAutoFit/>
          </a:bodyPr>
          <a:lstStyle/>
          <a:p>
            <a:r>
              <a:rPr lang="en-US" sz="3200" b="1">
                <a:solidFill>
                  <a:srgbClr val="0070C0"/>
                </a:solidFill>
              </a:rPr>
              <a:t>Bài tập 8 SGK trang 34</a:t>
            </a:r>
          </a:p>
        </p:txBody>
      </p:sp>
      <p:sp>
        <p:nvSpPr>
          <p:cNvPr id="26" name="Rectangle 25"/>
          <p:cNvSpPr/>
          <p:nvPr/>
        </p:nvSpPr>
        <p:spPr>
          <a:xfrm>
            <a:off x="2170896" y="6406206"/>
            <a:ext cx="1890261" cy="369332"/>
          </a:xfrm>
          <a:prstGeom prst="rect">
            <a:avLst/>
          </a:prstGeom>
        </p:spPr>
        <p:txBody>
          <a:bodyPr wrap="none">
            <a:spAutoFit/>
          </a:bodyPr>
          <a:lstStyle/>
          <a:p>
            <a:r>
              <a:rPr lang="en-US" i="1">
                <a:solidFill>
                  <a:srgbClr val="CC0099"/>
                </a:solidFill>
              </a:rPr>
              <a:t>Hoạt động nhóm</a:t>
            </a:r>
          </a:p>
        </p:txBody>
      </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558364"/>
            <a:ext cx="2170896" cy="1283257"/>
          </a:xfrm>
          <a:prstGeom prst="rect">
            <a:avLst/>
          </a:prstGeom>
        </p:spPr>
      </p:pic>
      <p:sp>
        <p:nvSpPr>
          <p:cNvPr id="3" name="TextBox 2"/>
          <p:cNvSpPr txBox="1"/>
          <p:nvPr/>
        </p:nvSpPr>
        <p:spPr>
          <a:xfrm>
            <a:off x="2853342" y="1582328"/>
            <a:ext cx="6190711" cy="646331"/>
          </a:xfrm>
          <a:prstGeom prst="rect">
            <a:avLst/>
          </a:prstGeom>
          <a:noFill/>
        </p:spPr>
        <p:txBody>
          <a:bodyPr wrap="square" rtlCol="0">
            <a:spAutoFit/>
          </a:bodyPr>
          <a:lstStyle/>
          <a:p>
            <a:r>
              <a:rPr lang="en-US" sz="3600"/>
              <a:t>Số bánh mỗi lần nướng là:</a:t>
            </a:r>
          </a:p>
        </p:txBody>
      </p:sp>
      <p:grpSp>
        <p:nvGrpSpPr>
          <p:cNvPr id="28" name="Group 27"/>
          <p:cNvGrpSpPr/>
          <p:nvPr/>
        </p:nvGrpSpPr>
        <p:grpSpPr>
          <a:xfrm>
            <a:off x="4492481" y="2228659"/>
            <a:ext cx="3450610" cy="646331"/>
            <a:chOff x="1963290" y="1849123"/>
            <a:chExt cx="3450610" cy="646331"/>
          </a:xfrm>
        </p:grpSpPr>
        <p:graphicFrame>
          <p:nvGraphicFramePr>
            <p:cNvPr id="4" name="Object 3"/>
            <p:cNvGraphicFramePr>
              <a:graphicFrameLocks noChangeAspect="1"/>
            </p:cNvGraphicFramePr>
            <p:nvPr>
              <p:extLst>
                <p:ext uri="{D42A27DB-BD31-4B8C-83A1-F6EECF244321}">
                  <p14:modId xmlns:p14="http://schemas.microsoft.com/office/powerpoint/2010/main" val="1458633259"/>
                </p:ext>
              </p:extLst>
            </p:nvPr>
          </p:nvGraphicFramePr>
          <p:xfrm>
            <a:off x="1963290" y="2037160"/>
            <a:ext cx="1689100" cy="393700"/>
          </p:xfrm>
          <a:graphic>
            <a:graphicData uri="http://schemas.openxmlformats.org/presentationml/2006/ole">
              <mc:AlternateContent xmlns:mc="http://schemas.openxmlformats.org/markup-compatibility/2006">
                <mc:Choice xmlns:v="urn:schemas-microsoft-com:vml" Requires="v">
                  <p:oleObj name="Equation" r:id="rId3" imgW="1688760" imgH="393480" progId="Equation.DSMT4">
                    <p:embed/>
                  </p:oleObj>
                </mc:Choice>
                <mc:Fallback>
                  <p:oleObj name="Equation" r:id="rId3" imgW="1688760" imgH="393480" progId="Equation.DSMT4">
                    <p:embed/>
                    <p:pic>
                      <p:nvPicPr>
                        <p:cNvPr id="0" name=""/>
                        <p:cNvPicPr/>
                        <p:nvPr/>
                      </p:nvPicPr>
                      <p:blipFill>
                        <a:blip r:embed="rId4"/>
                        <a:stretch>
                          <a:fillRect/>
                        </a:stretch>
                      </p:blipFill>
                      <p:spPr>
                        <a:xfrm>
                          <a:off x="1963290" y="2037160"/>
                          <a:ext cx="1689100" cy="393700"/>
                        </a:xfrm>
                        <a:prstGeom prst="rect">
                          <a:avLst/>
                        </a:prstGeom>
                      </p:spPr>
                    </p:pic>
                  </p:oleObj>
                </mc:Fallback>
              </mc:AlternateContent>
            </a:graphicData>
          </a:graphic>
        </p:graphicFrame>
        <p:sp>
          <p:nvSpPr>
            <p:cNvPr id="18" name="TextBox 17"/>
            <p:cNvSpPr txBox="1"/>
            <p:nvPr/>
          </p:nvSpPr>
          <p:spPr>
            <a:xfrm>
              <a:off x="3764615" y="1849123"/>
              <a:ext cx="1649285" cy="646331"/>
            </a:xfrm>
            <a:prstGeom prst="rect">
              <a:avLst/>
            </a:prstGeom>
            <a:noFill/>
          </p:spPr>
          <p:txBody>
            <a:bodyPr wrap="square" rtlCol="0">
              <a:spAutoFit/>
            </a:bodyPr>
            <a:lstStyle/>
            <a:p>
              <a:r>
                <a:rPr lang="en-US" sz="3600"/>
                <a:t>(chiếc)</a:t>
              </a:r>
            </a:p>
          </p:txBody>
        </p:sp>
      </p:grpSp>
      <p:grpSp>
        <p:nvGrpSpPr>
          <p:cNvPr id="30" name="Group 29"/>
          <p:cNvGrpSpPr/>
          <p:nvPr/>
        </p:nvGrpSpPr>
        <p:grpSpPr>
          <a:xfrm>
            <a:off x="2307083" y="2998524"/>
            <a:ext cx="9346653" cy="646331"/>
            <a:chOff x="2307083" y="2998524"/>
            <a:chExt cx="9346653" cy="646331"/>
          </a:xfrm>
        </p:grpSpPr>
        <p:sp>
          <p:nvSpPr>
            <p:cNvPr id="29" name="TextBox 28"/>
            <p:cNvSpPr txBox="1"/>
            <p:nvPr/>
          </p:nvSpPr>
          <p:spPr>
            <a:xfrm>
              <a:off x="2307083" y="2998524"/>
              <a:ext cx="9346653" cy="646331"/>
            </a:xfrm>
            <a:prstGeom prst="rect">
              <a:avLst/>
            </a:prstGeom>
            <a:noFill/>
          </p:spPr>
          <p:txBody>
            <a:bodyPr wrap="square" rtlCol="0">
              <a:spAutoFit/>
            </a:bodyPr>
            <a:lstStyle/>
            <a:p>
              <a:r>
                <a:rPr lang="en-US" sz="3600"/>
                <a:t>Vì            nên người bán hàng đã đếm sai.</a:t>
              </a:r>
            </a:p>
          </p:txBody>
        </p:sp>
        <p:graphicFrame>
          <p:nvGraphicFramePr>
            <p:cNvPr id="19" name="Object 18"/>
            <p:cNvGraphicFramePr>
              <a:graphicFrameLocks noChangeAspect="1"/>
            </p:cNvGraphicFramePr>
            <p:nvPr>
              <p:extLst>
                <p:ext uri="{D42A27DB-BD31-4B8C-83A1-F6EECF244321}">
                  <p14:modId xmlns:p14="http://schemas.microsoft.com/office/powerpoint/2010/main" val="1533388687"/>
                </p:ext>
              </p:extLst>
            </p:nvPr>
          </p:nvGraphicFramePr>
          <p:xfrm>
            <a:off x="2934241" y="3102130"/>
            <a:ext cx="1270000" cy="419100"/>
          </p:xfrm>
          <a:graphic>
            <a:graphicData uri="http://schemas.openxmlformats.org/presentationml/2006/ole">
              <mc:AlternateContent xmlns:mc="http://schemas.openxmlformats.org/markup-compatibility/2006">
                <mc:Choice xmlns:v="urn:schemas-microsoft-com:vml" Requires="v">
                  <p:oleObj name="Equation" r:id="rId5" imgW="1269720" imgH="419040" progId="Equation.DSMT4">
                    <p:embed/>
                  </p:oleObj>
                </mc:Choice>
                <mc:Fallback>
                  <p:oleObj name="Equation" r:id="rId5" imgW="1269720" imgH="419040" progId="Equation.DSMT4">
                    <p:embed/>
                    <p:pic>
                      <p:nvPicPr>
                        <p:cNvPr id="0" name=""/>
                        <p:cNvPicPr/>
                        <p:nvPr/>
                      </p:nvPicPr>
                      <p:blipFill>
                        <a:blip r:embed="rId6"/>
                        <a:stretch>
                          <a:fillRect/>
                        </a:stretch>
                      </p:blipFill>
                      <p:spPr>
                        <a:xfrm>
                          <a:off x="2934241" y="3102130"/>
                          <a:ext cx="1270000" cy="419100"/>
                        </a:xfrm>
                        <a:prstGeom prst="rect">
                          <a:avLst/>
                        </a:prstGeom>
                      </p:spPr>
                    </p:pic>
                  </p:oleObj>
                </mc:Fallback>
              </mc:AlternateContent>
            </a:graphicData>
          </a:graphic>
        </p:graphicFrame>
      </p:grpSp>
    </p:spTree>
    <p:extLst>
      <p:ext uri="{BB962C8B-B14F-4D97-AF65-F5344CB8AC3E}">
        <p14:creationId xmlns:p14="http://schemas.microsoft.com/office/powerpoint/2010/main" val="25200603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94179" y="318221"/>
            <a:ext cx="4377447" cy="646331"/>
          </a:xfrm>
          <a:prstGeom prst="rect">
            <a:avLst/>
          </a:prstGeom>
          <a:solidFill>
            <a:schemeClr val="accent6">
              <a:lumMod val="20000"/>
              <a:lumOff val="80000"/>
            </a:schemeClr>
          </a:solidFill>
          <a:scene3d>
            <a:camera prst="orthographicFront"/>
            <a:lightRig rig="threePt" dir="t"/>
          </a:scene3d>
          <a:sp3d>
            <a:bevelT w="114300" prst="artDeco"/>
          </a:sp3d>
        </p:spPr>
        <p:txBody>
          <a:bodyPr wrap="square" rtlCol="0">
            <a:spAutoFit/>
          </a:bodyPr>
          <a:lstStyle/>
          <a:p>
            <a:pPr algn="ctr"/>
            <a:r>
              <a:rPr lang="en-US" sz="3600" b="1">
                <a:solidFill>
                  <a:srgbClr val="FF0000"/>
                </a:solidFill>
              </a:rPr>
              <a:t>BÀI TẬP VỀ NHÀ</a:t>
            </a:r>
          </a:p>
        </p:txBody>
      </p:sp>
      <p:grpSp>
        <p:nvGrpSpPr>
          <p:cNvPr id="6" name="Group 5"/>
          <p:cNvGrpSpPr/>
          <p:nvPr/>
        </p:nvGrpSpPr>
        <p:grpSpPr>
          <a:xfrm>
            <a:off x="1682885" y="964552"/>
            <a:ext cx="10000033" cy="5078313"/>
            <a:chOff x="642026" y="777575"/>
            <a:chExt cx="10000033" cy="5078313"/>
          </a:xfrm>
        </p:grpSpPr>
        <p:sp>
          <p:nvSpPr>
            <p:cNvPr id="4" name="Rectangle 3"/>
            <p:cNvSpPr/>
            <p:nvPr/>
          </p:nvSpPr>
          <p:spPr>
            <a:xfrm>
              <a:off x="642026" y="777575"/>
              <a:ext cx="10000033" cy="5078313"/>
            </a:xfrm>
            <a:prstGeom prst="rect">
              <a:avLst/>
            </a:prstGeom>
          </p:spPr>
          <p:txBody>
            <a:bodyPr wrap="square">
              <a:spAutoFit/>
            </a:bodyPr>
            <a:lstStyle/>
            <a:p>
              <a:pPr algn="just">
                <a:lnSpc>
                  <a:spcPct val="150000"/>
                </a:lnSpc>
                <a:spcAft>
                  <a:spcPts val="0"/>
                </a:spcAft>
              </a:pPr>
              <a:r>
                <a:rPr lang="en-US" sz="3600" b="1">
                  <a:latin typeface="+mj-lt"/>
                  <a:ea typeface="Times New Roman" panose="02020603050405020304" pitchFamily="18" charset="0"/>
                  <a:cs typeface="Times New Roman" panose="02020603050405020304" pitchFamily="18" charset="0"/>
                </a:rPr>
                <a:t>Bài 1:</a:t>
              </a:r>
              <a:r>
                <a:rPr lang="en-US" sz="3600">
                  <a:latin typeface="+mj-lt"/>
                  <a:ea typeface="Times New Roman" panose="02020603050405020304" pitchFamily="18" charset="0"/>
                  <a:cs typeface="Times New Roman" panose="02020603050405020304" pitchFamily="18" charset="0"/>
                </a:rPr>
                <a:t> </a:t>
              </a:r>
            </a:p>
            <a:p>
              <a:pPr lvl="0" algn="just">
                <a:lnSpc>
                  <a:spcPct val="150000"/>
                </a:lnSpc>
                <a:spcAft>
                  <a:spcPts val="0"/>
                </a:spcAft>
              </a:pPr>
              <a:r>
                <a:rPr lang="en-US" sz="3600">
                  <a:latin typeface="+mj-lt"/>
                  <a:ea typeface="Times New Roman" panose="02020603050405020304" pitchFamily="18" charset="0"/>
                  <a:cs typeface="Times New Roman" panose="02020603050405020304" pitchFamily="18" charset="0"/>
                </a:rPr>
                <a:t>  a) Tìm các ước của các số sau: 24, 35, 36</a:t>
              </a:r>
            </a:p>
            <a:p>
              <a:pPr lvl="0" algn="just">
                <a:lnSpc>
                  <a:spcPct val="150000"/>
                </a:lnSpc>
                <a:spcAft>
                  <a:spcPts val="0"/>
                </a:spcAft>
              </a:pPr>
              <a:r>
                <a:rPr lang="en-US" sz="3600">
                  <a:latin typeface="+mj-lt"/>
                  <a:ea typeface="Times New Roman" panose="02020603050405020304" pitchFamily="18" charset="0"/>
                  <a:cs typeface="Times New Roman" panose="02020603050405020304" pitchFamily="18" charset="0"/>
                </a:rPr>
                <a:t>  b) Tìm 5 bội của các số sau: 6, 12, 24</a:t>
              </a:r>
            </a:p>
            <a:p>
              <a:pPr algn="just">
                <a:lnSpc>
                  <a:spcPct val="150000"/>
                </a:lnSpc>
                <a:spcAft>
                  <a:spcPts val="0"/>
                </a:spcAft>
              </a:pPr>
              <a:r>
                <a:rPr lang="en-US" sz="3600" b="1">
                  <a:latin typeface="+mj-lt"/>
                  <a:ea typeface="Times New Roman" panose="02020603050405020304" pitchFamily="18" charset="0"/>
                  <a:cs typeface="Times New Roman" panose="02020603050405020304" pitchFamily="18" charset="0"/>
                </a:rPr>
                <a:t>Bài 2:</a:t>
              </a:r>
              <a:r>
                <a:rPr lang="en-US" sz="3600">
                  <a:latin typeface="+mj-lt"/>
                  <a:ea typeface="Times New Roman" panose="02020603050405020304" pitchFamily="18" charset="0"/>
                  <a:cs typeface="Times New Roman" panose="02020603050405020304" pitchFamily="18" charset="0"/>
                </a:rPr>
                <a:t> Tìm số tự nhiên x, biết:</a:t>
              </a:r>
            </a:p>
            <a:p>
              <a:pPr marL="270510" algn="just">
                <a:lnSpc>
                  <a:spcPct val="150000"/>
                </a:lnSpc>
                <a:spcAft>
                  <a:spcPts val="0"/>
                </a:spcAft>
              </a:pPr>
              <a:r>
                <a:rPr lang="en-US" sz="3600">
                  <a:latin typeface="+mj-lt"/>
                  <a:ea typeface="Times New Roman" panose="02020603050405020304" pitchFamily="18" charset="0"/>
                  <a:cs typeface="Times New Roman" panose="02020603050405020304" pitchFamily="18" charset="0"/>
                </a:rPr>
                <a:t>a) x là ước của 48 và x &gt; 10</a:t>
              </a:r>
            </a:p>
            <a:p>
              <a:pPr marL="270510" algn="just">
                <a:lnSpc>
                  <a:spcPct val="150000"/>
                </a:lnSpc>
                <a:spcAft>
                  <a:spcPts val="0"/>
                </a:spcAft>
              </a:pPr>
              <a:r>
                <a:rPr lang="en-US" sz="3600">
                  <a:latin typeface="+mj-lt"/>
                  <a:ea typeface="Times New Roman" panose="02020603050405020304" pitchFamily="18" charset="0"/>
                  <a:cs typeface="Times New Roman" panose="02020603050405020304" pitchFamily="18" charset="0"/>
                </a:rPr>
                <a:t>b) x là bội của 12 và </a:t>
              </a:r>
            </a:p>
          </p:txBody>
        </p:sp>
        <p:graphicFrame>
          <p:nvGraphicFramePr>
            <p:cNvPr id="5" name="Object 4"/>
            <p:cNvGraphicFramePr>
              <a:graphicFrameLocks noChangeAspect="1"/>
            </p:cNvGraphicFramePr>
            <p:nvPr>
              <p:extLst>
                <p:ext uri="{D42A27DB-BD31-4B8C-83A1-F6EECF244321}">
                  <p14:modId xmlns:p14="http://schemas.microsoft.com/office/powerpoint/2010/main" val="4137722328"/>
                </p:ext>
              </p:extLst>
            </p:nvPr>
          </p:nvGraphicFramePr>
          <p:xfrm>
            <a:off x="5296981" y="5212842"/>
            <a:ext cx="2463800" cy="393700"/>
          </p:xfrm>
          <a:graphic>
            <a:graphicData uri="http://schemas.openxmlformats.org/presentationml/2006/ole">
              <mc:AlternateContent xmlns:mc="http://schemas.openxmlformats.org/markup-compatibility/2006">
                <mc:Choice xmlns:v="urn:schemas-microsoft-com:vml" Requires="v">
                  <p:oleObj name="Equation" r:id="rId2" imgW="2463480" imgH="393480" progId="Equation.DSMT4">
                    <p:embed/>
                  </p:oleObj>
                </mc:Choice>
                <mc:Fallback>
                  <p:oleObj name="Equation" r:id="rId2" imgW="2463480" imgH="393480" progId="Equation.DSMT4">
                    <p:embed/>
                    <p:pic>
                      <p:nvPicPr>
                        <p:cNvPr id="0" name=""/>
                        <p:cNvPicPr/>
                        <p:nvPr/>
                      </p:nvPicPr>
                      <p:blipFill>
                        <a:blip r:embed="rId3"/>
                        <a:stretch>
                          <a:fillRect/>
                        </a:stretch>
                      </p:blipFill>
                      <p:spPr>
                        <a:xfrm>
                          <a:off x="5296981" y="5212842"/>
                          <a:ext cx="2463800" cy="393700"/>
                        </a:xfrm>
                        <a:prstGeom prst="rect">
                          <a:avLst/>
                        </a:prstGeom>
                      </p:spPr>
                    </p:pic>
                  </p:oleObj>
                </mc:Fallback>
              </mc:AlternateContent>
            </a:graphicData>
          </a:graphic>
        </p:graphicFrame>
      </p:grpSp>
    </p:spTree>
    <p:extLst>
      <p:ext uri="{BB962C8B-B14F-4D97-AF65-F5344CB8AC3E}">
        <p14:creationId xmlns:p14="http://schemas.microsoft.com/office/powerpoint/2010/main" val="24817332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494179" y="318221"/>
            <a:ext cx="4377447" cy="646331"/>
          </a:xfrm>
          <a:prstGeom prst="rect">
            <a:avLst/>
          </a:prstGeom>
          <a:solidFill>
            <a:schemeClr val="accent6">
              <a:lumMod val="20000"/>
              <a:lumOff val="80000"/>
            </a:schemeClr>
          </a:solidFill>
          <a:scene3d>
            <a:camera prst="orthographicFront"/>
            <a:lightRig rig="threePt" dir="t"/>
          </a:scene3d>
          <a:sp3d>
            <a:bevelT w="114300" prst="artDeco"/>
          </a:sp3d>
        </p:spPr>
        <p:txBody>
          <a:bodyPr wrap="square" rtlCol="0">
            <a:spAutoFit/>
          </a:bodyPr>
          <a:lstStyle/>
          <a:p>
            <a:pPr algn="ctr"/>
            <a:r>
              <a:rPr lang="en-US" sz="3600" b="1">
                <a:solidFill>
                  <a:srgbClr val="FF0000"/>
                </a:solidFill>
              </a:rPr>
              <a:t>BÀI TẬP VỀ NHÀ</a:t>
            </a:r>
          </a:p>
        </p:txBody>
      </p:sp>
      <p:graphicFrame>
        <p:nvGraphicFramePr>
          <p:cNvPr id="3" name="Object 2"/>
          <p:cNvGraphicFramePr>
            <a:graphicFrameLocks noChangeAspect="1"/>
          </p:cNvGraphicFramePr>
          <p:nvPr>
            <p:extLst>
              <p:ext uri="{D42A27DB-BD31-4B8C-83A1-F6EECF244321}">
                <p14:modId xmlns:p14="http://schemas.microsoft.com/office/powerpoint/2010/main" val="3356783313"/>
              </p:ext>
            </p:extLst>
          </p:nvPr>
        </p:nvGraphicFramePr>
        <p:xfrm>
          <a:off x="1951038" y="2054225"/>
          <a:ext cx="2755900" cy="482600"/>
        </p:xfrm>
        <a:graphic>
          <a:graphicData uri="http://schemas.openxmlformats.org/presentationml/2006/ole">
            <mc:AlternateContent xmlns:mc="http://schemas.openxmlformats.org/markup-compatibility/2006">
              <mc:Choice xmlns:v="urn:schemas-microsoft-com:vml" Requires="v">
                <p:oleObj name="Equation" r:id="rId2" imgW="2755800" imgH="482400" progId="Equation.DSMT4">
                  <p:embed/>
                </p:oleObj>
              </mc:Choice>
              <mc:Fallback>
                <p:oleObj name="Equation" r:id="rId2" imgW="2755800" imgH="482400" progId="Equation.DSMT4">
                  <p:embed/>
                  <p:pic>
                    <p:nvPicPr>
                      <p:cNvPr id="0" name=""/>
                      <p:cNvPicPr/>
                      <p:nvPr/>
                    </p:nvPicPr>
                    <p:blipFill>
                      <a:blip r:embed="rId3"/>
                      <a:stretch>
                        <a:fillRect/>
                      </a:stretch>
                    </p:blipFill>
                    <p:spPr>
                      <a:xfrm>
                        <a:off x="1951038" y="2054225"/>
                        <a:ext cx="2755900" cy="482600"/>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1788836412"/>
              </p:ext>
            </p:extLst>
          </p:nvPr>
        </p:nvGraphicFramePr>
        <p:xfrm>
          <a:off x="6829425" y="2054225"/>
          <a:ext cx="4254500" cy="482600"/>
        </p:xfrm>
        <a:graphic>
          <a:graphicData uri="http://schemas.openxmlformats.org/presentationml/2006/ole">
            <mc:AlternateContent xmlns:mc="http://schemas.openxmlformats.org/markup-compatibility/2006">
              <mc:Choice xmlns:v="urn:schemas-microsoft-com:vml" Requires="v">
                <p:oleObj name="Equation" r:id="rId4" imgW="4254480" imgH="482400" progId="Equation.DSMT4">
                  <p:embed/>
                </p:oleObj>
              </mc:Choice>
              <mc:Fallback>
                <p:oleObj name="Equation" r:id="rId4" imgW="4254480" imgH="482400" progId="Equation.DSMT4">
                  <p:embed/>
                  <p:pic>
                    <p:nvPicPr>
                      <p:cNvPr id="0" name=""/>
                      <p:cNvPicPr/>
                      <p:nvPr/>
                    </p:nvPicPr>
                    <p:blipFill>
                      <a:blip r:embed="rId5"/>
                      <a:stretch>
                        <a:fillRect/>
                      </a:stretch>
                    </p:blipFill>
                    <p:spPr>
                      <a:xfrm>
                        <a:off x="6829425" y="2054225"/>
                        <a:ext cx="4254500" cy="4826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018082686"/>
              </p:ext>
            </p:extLst>
          </p:nvPr>
        </p:nvGraphicFramePr>
        <p:xfrm>
          <a:off x="1944688" y="2709863"/>
          <a:ext cx="3962400" cy="482600"/>
        </p:xfrm>
        <a:graphic>
          <a:graphicData uri="http://schemas.openxmlformats.org/presentationml/2006/ole">
            <mc:AlternateContent xmlns:mc="http://schemas.openxmlformats.org/markup-compatibility/2006">
              <mc:Choice xmlns:v="urn:schemas-microsoft-com:vml" Requires="v">
                <p:oleObj name="Equation" r:id="rId6" imgW="3962160" imgH="482400" progId="Equation.DSMT4">
                  <p:embed/>
                </p:oleObj>
              </mc:Choice>
              <mc:Fallback>
                <p:oleObj name="Equation" r:id="rId6" imgW="3962160" imgH="482400" progId="Equation.DSMT4">
                  <p:embed/>
                  <p:pic>
                    <p:nvPicPr>
                      <p:cNvPr id="0" name=""/>
                      <p:cNvPicPr/>
                      <p:nvPr/>
                    </p:nvPicPr>
                    <p:blipFill>
                      <a:blip r:embed="rId7"/>
                      <a:stretch>
                        <a:fillRect/>
                      </a:stretch>
                    </p:blipFill>
                    <p:spPr>
                      <a:xfrm>
                        <a:off x="1944688" y="2709863"/>
                        <a:ext cx="3962400" cy="482600"/>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788986957"/>
              </p:ext>
            </p:extLst>
          </p:nvPr>
        </p:nvGraphicFramePr>
        <p:xfrm>
          <a:off x="6784975" y="2703513"/>
          <a:ext cx="3098800" cy="482600"/>
        </p:xfrm>
        <a:graphic>
          <a:graphicData uri="http://schemas.openxmlformats.org/presentationml/2006/ole">
            <mc:AlternateContent xmlns:mc="http://schemas.openxmlformats.org/markup-compatibility/2006">
              <mc:Choice xmlns:v="urn:schemas-microsoft-com:vml" Requires="v">
                <p:oleObj name="Equation" r:id="rId8" imgW="3098520" imgH="482400" progId="Equation.DSMT4">
                  <p:embed/>
                </p:oleObj>
              </mc:Choice>
              <mc:Fallback>
                <p:oleObj name="Equation" r:id="rId8" imgW="3098520" imgH="482400" progId="Equation.DSMT4">
                  <p:embed/>
                  <p:pic>
                    <p:nvPicPr>
                      <p:cNvPr id="0" name=""/>
                      <p:cNvPicPr/>
                      <p:nvPr/>
                    </p:nvPicPr>
                    <p:blipFill>
                      <a:blip r:embed="rId9"/>
                      <a:stretch>
                        <a:fillRect/>
                      </a:stretch>
                    </p:blipFill>
                    <p:spPr>
                      <a:xfrm>
                        <a:off x="6784975" y="2703513"/>
                        <a:ext cx="3098800" cy="482600"/>
                      </a:xfrm>
                      <a:prstGeom prst="rect">
                        <a:avLst/>
                      </a:prstGeom>
                    </p:spPr>
                  </p:pic>
                </p:oleObj>
              </mc:Fallback>
            </mc:AlternateContent>
          </a:graphicData>
        </a:graphic>
      </p:graphicFrame>
      <p:sp>
        <p:nvSpPr>
          <p:cNvPr id="8" name="Rectangle 7"/>
          <p:cNvSpPr/>
          <p:nvPr/>
        </p:nvSpPr>
        <p:spPr>
          <a:xfrm>
            <a:off x="963553" y="964552"/>
            <a:ext cx="7487627" cy="923330"/>
          </a:xfrm>
          <a:prstGeom prst="rect">
            <a:avLst/>
          </a:prstGeom>
        </p:spPr>
        <p:txBody>
          <a:bodyPr wrap="none">
            <a:spAutoFit/>
          </a:bodyPr>
          <a:lstStyle/>
          <a:p>
            <a:pPr algn="just">
              <a:lnSpc>
                <a:spcPct val="150000"/>
              </a:lnSpc>
              <a:spcAft>
                <a:spcPts val="0"/>
              </a:spcAft>
            </a:pPr>
            <a:r>
              <a:rPr lang="en-US" sz="3600" b="1">
                <a:latin typeface="+mj-lt"/>
                <a:ea typeface="Times New Roman" panose="02020603050405020304" pitchFamily="18" charset="0"/>
                <a:cs typeface="Times New Roman" panose="02020603050405020304" pitchFamily="18" charset="0"/>
              </a:rPr>
              <a:t>Bài 3:</a:t>
            </a:r>
            <a:r>
              <a:rPr lang="en-US" sz="3600">
                <a:latin typeface="+mj-lt"/>
                <a:ea typeface="Times New Roman" panose="02020603050405020304" pitchFamily="18" charset="0"/>
                <a:cs typeface="Times New Roman" panose="02020603050405020304" pitchFamily="18" charset="0"/>
              </a:rPr>
              <a:t> Tìm các số tự nhiên x, y biết:</a:t>
            </a:r>
          </a:p>
        </p:txBody>
      </p:sp>
      <p:sp>
        <p:nvSpPr>
          <p:cNvPr id="10" name="Rectangle 9"/>
          <p:cNvSpPr/>
          <p:nvPr/>
        </p:nvSpPr>
        <p:spPr>
          <a:xfrm>
            <a:off x="963553" y="3215871"/>
            <a:ext cx="7128555" cy="820674"/>
          </a:xfrm>
          <a:prstGeom prst="rect">
            <a:avLst/>
          </a:prstGeom>
        </p:spPr>
        <p:txBody>
          <a:bodyPr wrap="none">
            <a:spAutoFit/>
          </a:bodyPr>
          <a:lstStyle/>
          <a:p>
            <a:pPr algn="just">
              <a:lnSpc>
                <a:spcPct val="150000"/>
              </a:lnSpc>
              <a:spcAft>
                <a:spcPts val="0"/>
              </a:spcAft>
            </a:pPr>
            <a:r>
              <a:rPr lang="en-US" sz="3600" b="1">
                <a:latin typeface="+mj-lt"/>
                <a:ea typeface="Times New Roman" panose="02020603050405020304" pitchFamily="18" charset="0"/>
                <a:cs typeface="Times New Roman" panose="02020603050405020304" pitchFamily="18" charset="0"/>
              </a:rPr>
              <a:t>Bài 4:</a:t>
            </a:r>
            <a:r>
              <a:rPr lang="en-US" sz="3600">
                <a:latin typeface="+mj-lt"/>
                <a:ea typeface="Times New Roman" panose="02020603050405020304" pitchFamily="18" charset="0"/>
                <a:cs typeface="Times New Roman" panose="02020603050405020304" pitchFamily="18" charset="0"/>
              </a:rPr>
              <a:t> Tìm các số tự nhiên x biết: </a:t>
            </a:r>
          </a:p>
        </p:txBody>
      </p:sp>
      <p:graphicFrame>
        <p:nvGraphicFramePr>
          <p:cNvPr id="11" name="Object 10"/>
          <p:cNvGraphicFramePr>
            <a:graphicFrameLocks noChangeAspect="1"/>
          </p:cNvGraphicFramePr>
          <p:nvPr>
            <p:extLst>
              <p:ext uri="{D42A27DB-BD31-4B8C-83A1-F6EECF244321}">
                <p14:modId xmlns:p14="http://schemas.microsoft.com/office/powerpoint/2010/main" val="2060478728"/>
              </p:ext>
            </p:extLst>
          </p:nvPr>
        </p:nvGraphicFramePr>
        <p:xfrm>
          <a:off x="1971675" y="4271963"/>
          <a:ext cx="3149600" cy="508000"/>
        </p:xfrm>
        <a:graphic>
          <a:graphicData uri="http://schemas.openxmlformats.org/presentationml/2006/ole">
            <mc:AlternateContent xmlns:mc="http://schemas.openxmlformats.org/markup-compatibility/2006">
              <mc:Choice xmlns:v="urn:schemas-microsoft-com:vml" Requires="v">
                <p:oleObj name="Equation" r:id="rId10" imgW="3149280" imgH="507960" progId="Equation.DSMT4">
                  <p:embed/>
                </p:oleObj>
              </mc:Choice>
              <mc:Fallback>
                <p:oleObj name="Equation" r:id="rId10" imgW="3149280" imgH="507960" progId="Equation.DSMT4">
                  <p:embed/>
                  <p:pic>
                    <p:nvPicPr>
                      <p:cNvPr id="0" name=""/>
                      <p:cNvPicPr/>
                      <p:nvPr/>
                    </p:nvPicPr>
                    <p:blipFill>
                      <a:blip r:embed="rId11"/>
                      <a:stretch>
                        <a:fillRect/>
                      </a:stretch>
                    </p:blipFill>
                    <p:spPr>
                      <a:xfrm>
                        <a:off x="1971675" y="4271963"/>
                        <a:ext cx="3149600" cy="508000"/>
                      </a:xfrm>
                      <a:prstGeom prst="rect">
                        <a:avLst/>
                      </a:prstGeom>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256644061"/>
              </p:ext>
            </p:extLst>
          </p:nvPr>
        </p:nvGraphicFramePr>
        <p:xfrm>
          <a:off x="6835775" y="4271963"/>
          <a:ext cx="3403600" cy="508000"/>
        </p:xfrm>
        <a:graphic>
          <a:graphicData uri="http://schemas.openxmlformats.org/presentationml/2006/ole">
            <mc:AlternateContent xmlns:mc="http://schemas.openxmlformats.org/markup-compatibility/2006">
              <mc:Choice xmlns:v="urn:schemas-microsoft-com:vml" Requires="v">
                <p:oleObj name="Equation" r:id="rId12" imgW="3403440" imgH="507960" progId="Equation.DSMT4">
                  <p:embed/>
                </p:oleObj>
              </mc:Choice>
              <mc:Fallback>
                <p:oleObj name="Equation" r:id="rId12" imgW="3403440" imgH="507960" progId="Equation.DSMT4">
                  <p:embed/>
                  <p:pic>
                    <p:nvPicPr>
                      <p:cNvPr id="0" name=""/>
                      <p:cNvPicPr/>
                      <p:nvPr/>
                    </p:nvPicPr>
                    <p:blipFill>
                      <a:blip r:embed="rId13"/>
                      <a:stretch>
                        <a:fillRect/>
                      </a:stretch>
                    </p:blipFill>
                    <p:spPr>
                      <a:xfrm>
                        <a:off x="6835775" y="4271963"/>
                        <a:ext cx="3403600" cy="508000"/>
                      </a:xfrm>
                      <a:prstGeom prst="rect">
                        <a:avLst/>
                      </a:prstGeom>
                    </p:spPr>
                  </p:pic>
                </p:oleObj>
              </mc:Fallback>
            </mc:AlternateContent>
          </a:graphicData>
        </a:graphic>
      </p:graphicFrame>
    </p:spTree>
    <p:extLst>
      <p:ext uri="{BB962C8B-B14F-4D97-AF65-F5344CB8AC3E}">
        <p14:creationId xmlns:p14="http://schemas.microsoft.com/office/powerpoint/2010/main" val="1752936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5123" y="1518933"/>
            <a:ext cx="11366057" cy="3914918"/>
          </a:xfrm>
          <a:prstGeom prst="rect">
            <a:avLst/>
          </a:prstGeom>
        </p:spPr>
        <p:txBody>
          <a:bodyPr wrap="square">
            <a:spAutoFit/>
          </a:bodyPr>
          <a:lstStyle/>
          <a:p>
            <a:pPr algn="just">
              <a:lnSpc>
                <a:spcPct val="115000"/>
              </a:lnSpc>
              <a:spcAft>
                <a:spcPts val="0"/>
              </a:spcAft>
            </a:pPr>
            <a:r>
              <a:rPr lang="vi-VN" sz="3600">
                <a:solidFill>
                  <a:srgbClr val="0070C0"/>
                </a:solidFill>
                <a:latin typeface="+mj-lt"/>
                <a:ea typeface="Times New Roman" panose="02020603050405020304" pitchFamily="18" charset="0"/>
                <a:cs typeface="Times New Roman" panose="02020603050405020304" pitchFamily="18" charset="0"/>
              </a:rPr>
              <a:t>- Học thuộc các khái niệm về chia hết, khái niệm về ước và bội, tính chất chia hết của một tổng, hiệu, tích, áp dụng vào giải thích các bài toán trong thực tế…</a:t>
            </a:r>
            <a:endParaRPr lang="en-US" sz="3600">
              <a:solidFill>
                <a:srgbClr val="0070C0"/>
              </a:solidFill>
              <a:latin typeface="+mj-lt"/>
              <a:ea typeface="Times New Roman" panose="02020603050405020304" pitchFamily="18" charset="0"/>
              <a:cs typeface="Times New Roman" panose="02020603050405020304" pitchFamily="18" charset="0"/>
            </a:endParaRPr>
          </a:p>
          <a:p>
            <a:pPr algn="just">
              <a:lnSpc>
                <a:spcPct val="115000"/>
              </a:lnSpc>
              <a:spcAft>
                <a:spcPts val="0"/>
              </a:spcAft>
            </a:pPr>
            <a:r>
              <a:rPr lang="vi-VN" sz="3600">
                <a:solidFill>
                  <a:srgbClr val="0070C0"/>
                </a:solidFill>
                <a:latin typeface="+mj-lt"/>
                <a:ea typeface="Times New Roman" panose="02020603050405020304" pitchFamily="18" charset="0"/>
                <a:cs typeface="Times New Roman" panose="02020603050405020304" pitchFamily="18" charset="0"/>
              </a:rPr>
              <a:t>- Chuẩn bị giờ sau: các em hãy ôn lại dấu hiệu chia hết cho 2, cho 5 đã học ở Tiểu học và đọc trước nội dung bài 8 </a:t>
            </a:r>
            <a:r>
              <a:rPr lang="en-US" sz="3600">
                <a:solidFill>
                  <a:srgbClr val="0070C0"/>
                </a:solidFill>
                <a:latin typeface="+mj-lt"/>
                <a:ea typeface="Times New Roman" panose="02020603050405020304" pitchFamily="18" charset="0"/>
                <a:cs typeface="Times New Roman" panose="02020603050405020304" pitchFamily="18" charset="0"/>
              </a:rPr>
              <a:t>“</a:t>
            </a:r>
            <a:r>
              <a:rPr lang="vi-VN" sz="3600">
                <a:solidFill>
                  <a:srgbClr val="0070C0"/>
                </a:solidFill>
                <a:latin typeface="+mj-lt"/>
                <a:ea typeface="Times New Roman" panose="02020603050405020304" pitchFamily="18" charset="0"/>
                <a:cs typeface="Times New Roman" panose="02020603050405020304" pitchFamily="18" charset="0"/>
              </a:rPr>
              <a:t>Dấu hiệu chia hết cho 2, cho 5</a:t>
            </a:r>
            <a:r>
              <a:rPr lang="en-US" sz="3600">
                <a:solidFill>
                  <a:srgbClr val="0070C0"/>
                </a:solidFill>
                <a:latin typeface="+mj-lt"/>
                <a:ea typeface="Times New Roman" panose="02020603050405020304" pitchFamily="18" charset="0"/>
                <a:cs typeface="Times New Roman" panose="02020603050405020304" pitchFamily="18" charset="0"/>
              </a:rPr>
              <a:t>”</a:t>
            </a:r>
            <a:r>
              <a:rPr lang="vi-VN" sz="3600">
                <a:solidFill>
                  <a:srgbClr val="0070C0"/>
                </a:solidFill>
                <a:latin typeface="+mj-lt"/>
                <a:ea typeface="Times New Roman" panose="02020603050405020304" pitchFamily="18" charset="0"/>
                <a:cs typeface="Times New Roman" panose="02020603050405020304" pitchFamily="18" charset="0"/>
              </a:rPr>
              <a:t> SGK trang 35.</a:t>
            </a:r>
            <a:endParaRPr lang="en-US" sz="3600">
              <a:solidFill>
                <a:srgbClr val="0070C0"/>
              </a:solidFill>
              <a:latin typeface="+mj-lt"/>
              <a:ea typeface="Times New Roman" panose="02020603050405020304" pitchFamily="18" charset="0"/>
              <a:cs typeface="Times New Roman" panose="02020603050405020304" pitchFamily="18" charset="0"/>
            </a:endParaRPr>
          </a:p>
        </p:txBody>
      </p:sp>
      <p:sp>
        <p:nvSpPr>
          <p:cNvPr id="3" name="Rounded Rectangle 2"/>
          <p:cNvSpPr/>
          <p:nvPr/>
        </p:nvSpPr>
        <p:spPr>
          <a:xfrm>
            <a:off x="2636195" y="200132"/>
            <a:ext cx="7003915" cy="797669"/>
          </a:xfrm>
          <a:prstGeom prst="roundRect">
            <a:avLst/>
          </a:prstGeom>
          <a:solidFill>
            <a:srgbClr val="00B050"/>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a:effectLst>
                  <a:outerShdw blurRad="38100" dist="38100" dir="2700000" algn="tl">
                    <a:srgbClr val="000000">
                      <a:alpha val="43137"/>
                    </a:srgbClr>
                  </a:outerShdw>
                </a:effectLst>
              </a:rPr>
              <a:t>HƯỚNG DẪN VỀ NHÀ</a:t>
            </a:r>
          </a:p>
        </p:txBody>
      </p:sp>
      <p:grpSp>
        <p:nvGrpSpPr>
          <p:cNvPr id="4" name="Group 3">
            <a:extLst>
              <a:ext uri="{FF2B5EF4-FFF2-40B4-BE49-F238E27FC236}">
                <a16:creationId xmlns:a16="http://schemas.microsoft.com/office/drawing/2014/main" id="{D4EF09CF-3362-453A-9463-F6669A9D3E01}"/>
              </a:ext>
            </a:extLst>
          </p:cNvPr>
          <p:cNvGrpSpPr/>
          <p:nvPr/>
        </p:nvGrpSpPr>
        <p:grpSpPr>
          <a:xfrm rot="7884059">
            <a:off x="-1743460" y="3428999"/>
            <a:ext cx="3136324" cy="6858000"/>
            <a:chOff x="9055676" y="0"/>
            <a:chExt cx="3136324" cy="6858000"/>
          </a:xfrm>
        </p:grpSpPr>
        <p:sp>
          <p:nvSpPr>
            <p:cNvPr id="5" name="Rectangle 4">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583369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5">
            <a:lumMod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5F415-7490-4054-85B4-10F7AE6D3385}"/>
              </a:ext>
            </a:extLst>
          </p:cNvPr>
          <p:cNvSpPr>
            <a:spLocks noGrp="1"/>
          </p:cNvSpPr>
          <p:nvPr>
            <p:ph type="ctrTitle"/>
          </p:nvPr>
        </p:nvSpPr>
        <p:spPr>
          <a:xfrm>
            <a:off x="1524000" y="852207"/>
            <a:ext cx="9144000" cy="2387600"/>
          </a:xfrm>
        </p:spPr>
        <p:txBody>
          <a:bodyPr>
            <a:normAutofit/>
          </a:bodyPr>
          <a:lstStyle/>
          <a:p>
            <a:r>
              <a:rPr lang="en-US" sz="8000" dirty="0">
                <a:solidFill>
                  <a:schemeClr val="bg1"/>
                </a:solidFill>
                <a:latin typeface="Rockwell" panose="02060603020205020403" pitchFamily="18" charset="0"/>
              </a:rPr>
              <a:t>Remember…</a:t>
            </a:r>
            <a:br>
              <a:rPr lang="en-US" sz="8000" dirty="0">
                <a:solidFill>
                  <a:schemeClr val="bg1"/>
                </a:solidFill>
                <a:latin typeface="Rockwell" panose="02060603020205020403" pitchFamily="18" charset="0"/>
              </a:rPr>
            </a:br>
            <a:r>
              <a:rPr lang="en-US" sz="8000" dirty="0">
                <a:solidFill>
                  <a:schemeClr val="bg1"/>
                </a:solidFill>
                <a:latin typeface="Rockwell" panose="02060603020205020403" pitchFamily="18" charset="0"/>
              </a:rPr>
              <a:t>Safety First!</a:t>
            </a:r>
          </a:p>
        </p:txBody>
      </p:sp>
      <p:cxnSp>
        <p:nvCxnSpPr>
          <p:cNvPr id="5" name="Straight Connector 4">
            <a:extLst>
              <a:ext uri="{FF2B5EF4-FFF2-40B4-BE49-F238E27FC236}">
                <a16:creationId xmlns:a16="http://schemas.microsoft.com/office/drawing/2014/main" id="{AA65E432-C1E6-4C36-BF8E-2DA25E65DC32}"/>
              </a:ext>
              <a:ext uri="{C183D7F6-B498-43B3-948B-1728B52AA6E4}">
                <adec:decorative xmlns:adec="http://schemas.microsoft.com/office/drawing/2017/decorative" val="1"/>
              </a:ext>
            </a:extLst>
          </p:cNvPr>
          <p:cNvCxnSpPr/>
          <p:nvPr/>
        </p:nvCxnSpPr>
        <p:spPr>
          <a:xfrm>
            <a:off x="3579677" y="3278339"/>
            <a:ext cx="491490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 name="Subtitle 2">
            <a:extLst>
              <a:ext uri="{FF2B5EF4-FFF2-40B4-BE49-F238E27FC236}">
                <a16:creationId xmlns:a16="http://schemas.microsoft.com/office/drawing/2014/main" id="{D05F6415-1E7C-453D-B6B7-DBF76BDA691B}"/>
              </a:ext>
            </a:extLst>
          </p:cNvPr>
          <p:cNvSpPr>
            <a:spLocks noGrp="1"/>
          </p:cNvSpPr>
          <p:nvPr>
            <p:ph type="subTitle" idx="1"/>
          </p:nvPr>
        </p:nvSpPr>
        <p:spPr>
          <a:xfrm>
            <a:off x="1465127" y="3620366"/>
            <a:ext cx="9144000" cy="1655762"/>
          </a:xfrm>
        </p:spPr>
        <p:txBody>
          <a:bodyPr>
            <a:normAutofit/>
          </a:bodyPr>
          <a:lstStyle/>
          <a:p>
            <a:r>
              <a:rPr lang="en-US" sz="2000">
                <a:solidFill>
                  <a:schemeClr val="bg1"/>
                </a:solidFill>
                <a:latin typeface="Tahoma" panose="020B0604030504040204" pitchFamily="34" charset="0"/>
                <a:ea typeface="Tahoma" panose="020B0604030504040204" pitchFamily="34" charset="0"/>
                <a:cs typeface="Tahoma" panose="020B0604030504040204" pitchFamily="34" charset="0"/>
              </a:rPr>
              <a:t>Thank you!</a:t>
            </a:r>
            <a:endParaRPr lang="en-US"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pic>
        <p:nvPicPr>
          <p:cNvPr id="15" name="Graphic 14" descr="Clipboard">
            <a:extLst>
              <a:ext uri="{FF2B5EF4-FFF2-40B4-BE49-F238E27FC236}">
                <a16:creationId xmlns:a16="http://schemas.microsoft.com/office/drawing/2014/main" id="{2A123BD8-A09C-49C0-98E8-54B55610A928}"/>
              </a:ext>
            </a:extLst>
          </p:cNvPr>
          <p:cNvPicPr>
            <a:picLocks noChangeAspect="1"/>
          </p:cNvPicPr>
          <p:nvPr/>
        </p:nvPicPr>
        <p:blipFill>
          <a:blip>
            <a:extLst>
              <a:ext uri="{28A0092B-C50C-407E-A947-70E740481C1C}">
                <a14:useLocalDpi xmlns:a14="http://schemas.microsoft.com/office/drawing/2010/main" val="0"/>
              </a:ext>
            </a:extLst>
          </a:blip>
          <a:stretch>
            <a:fillRect/>
          </a:stretch>
        </p:blipFill>
        <p:spPr>
          <a:xfrm rot="631394">
            <a:off x="-514584" y="4127150"/>
            <a:ext cx="3194131" cy="3194131"/>
          </a:xfrm>
          <a:prstGeom prst="rect">
            <a:avLst/>
          </a:prstGeom>
        </p:spPr>
      </p:pic>
      <p:pic>
        <p:nvPicPr>
          <p:cNvPr id="19" name="Graphic 18" descr="Ruler">
            <a:extLst>
              <a:ext uri="{FF2B5EF4-FFF2-40B4-BE49-F238E27FC236}">
                <a16:creationId xmlns:a16="http://schemas.microsoft.com/office/drawing/2014/main" id="{39130E3C-1E93-4315-AE76-13C55147DCF2}"/>
              </a:ext>
            </a:extLst>
          </p:cNvPr>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rot="18889495">
            <a:off x="10171718" y="145767"/>
            <a:ext cx="1574403" cy="1574403"/>
          </a:xfrm>
          <a:prstGeom prst="rect">
            <a:avLst/>
          </a:prstGeom>
        </p:spPr>
      </p:pic>
      <p:pic>
        <p:nvPicPr>
          <p:cNvPr id="21" name="Graphic 20" descr="Pencil">
            <a:extLst>
              <a:ext uri="{FF2B5EF4-FFF2-40B4-BE49-F238E27FC236}">
                <a16:creationId xmlns:a16="http://schemas.microsoft.com/office/drawing/2014/main" id="{FFEC1660-205F-490E-800A-0D57D250BAE4}"/>
              </a:ext>
            </a:extLst>
          </p:cNvPr>
          <p:cNvPicPr>
            <a:picLocks noChangeAspect="1"/>
          </p:cNvPicPr>
          <p:nvPr/>
        </p:nvPicPr>
        <p:blipFill>
          <a:blip cstate="print">
            <a:extLst>
              <a:ext uri="{28A0092B-C50C-407E-A947-70E740481C1C}">
                <a14:useLocalDpi xmlns:a14="http://schemas.microsoft.com/office/drawing/2010/main" val="0"/>
              </a:ext>
            </a:extLst>
          </a:blip>
          <a:stretch>
            <a:fillRect/>
          </a:stretch>
        </p:blipFill>
        <p:spPr>
          <a:xfrm rot="20520790">
            <a:off x="10917677" y="783939"/>
            <a:ext cx="1488402" cy="1488402"/>
          </a:xfrm>
          <a:prstGeom prst="rect">
            <a:avLst/>
          </a:prstGeom>
        </p:spPr>
      </p:pic>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8773" y="5146593"/>
            <a:ext cx="1662863" cy="1629605"/>
          </a:xfrm>
          <a:prstGeom prst="rect">
            <a:avLst/>
          </a:prstGeom>
        </p:spPr>
      </p:pic>
    </p:spTree>
    <p:extLst>
      <p:ext uri="{BB962C8B-B14F-4D97-AF65-F5344CB8AC3E}">
        <p14:creationId xmlns:p14="http://schemas.microsoft.com/office/powerpoint/2010/main" val="13564773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p14:dur="10">
        <p159:morph option="byObject"/>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29134" y="1293083"/>
            <a:ext cx="10826923" cy="646331"/>
            <a:chOff x="1776210" y="10884"/>
            <a:chExt cx="6119612" cy="646331"/>
          </a:xfrm>
          <a:noFill/>
        </p:grpSpPr>
        <p:sp>
          <p:nvSpPr>
            <p:cNvPr id="3" name="TextBox 2"/>
            <p:cNvSpPr txBox="1"/>
            <p:nvPr/>
          </p:nvSpPr>
          <p:spPr>
            <a:xfrm>
              <a:off x="1776210" y="10884"/>
              <a:ext cx="6119612" cy="646331"/>
            </a:xfrm>
            <a:prstGeom prst="rect">
              <a:avLst/>
            </a:prstGeom>
            <a:grpFill/>
            <a:ln w="28575">
              <a:noFill/>
            </a:ln>
            <a:scene3d>
              <a:camera prst="orthographicFront"/>
              <a:lightRig rig="threePt" dir="t"/>
            </a:scene3d>
            <a:sp3d>
              <a:bevelT prst="convex"/>
            </a:sp3d>
          </p:spPr>
          <p:txBody>
            <a:bodyPr wrap="square" rtlCol="0">
              <a:spAutoFit/>
            </a:bodyPr>
            <a:lstStyle/>
            <a:p>
              <a:pPr algn="ctr"/>
              <a:r>
                <a:rPr lang="en-US" sz="3600" b="1">
                  <a:solidFill>
                    <a:srgbClr val="00B050"/>
                  </a:solidFill>
                  <a:latin typeface="+mj-lt"/>
                  <a:cs typeface="Times New Roman" panose="02020603050405020304" pitchFamily="18" charset="0"/>
                </a:rPr>
                <a:t>Hoạt động 6: </a:t>
              </a:r>
              <a:r>
                <a:rPr lang="en-US" sz="3600">
                  <a:solidFill>
                    <a:srgbClr val="00B050"/>
                  </a:solidFill>
                  <a:latin typeface="+mj-lt"/>
                  <a:cs typeface="Times New Roman" panose="02020603050405020304" pitchFamily="18" charset="0"/>
                </a:rPr>
                <a:t>Chỉ ra số thích hợp cho       theo mẫu: </a:t>
              </a:r>
            </a:p>
          </p:txBody>
        </p:sp>
        <p:sp>
          <p:nvSpPr>
            <p:cNvPr id="4" name="Rounded Rectangle 3"/>
            <p:cNvSpPr/>
            <p:nvPr/>
          </p:nvSpPr>
          <p:spPr>
            <a:xfrm>
              <a:off x="6300988" y="77099"/>
              <a:ext cx="251072" cy="437585"/>
            </a:xfrm>
            <a:prstGeom prst="roundRect">
              <a:avLst/>
            </a:prstGeom>
            <a:grpFill/>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solidFill>
                    <a:sysClr val="windowText" lastClr="000000"/>
                  </a:solidFill>
                  <a:latin typeface="+mj-lt"/>
                </a:rPr>
                <a:t>?</a:t>
              </a:r>
            </a:p>
          </p:txBody>
        </p:sp>
      </p:grpSp>
      <p:graphicFrame>
        <p:nvGraphicFramePr>
          <p:cNvPr id="5" name="Table 4"/>
          <p:cNvGraphicFramePr>
            <a:graphicFrameLocks noGrp="1"/>
          </p:cNvGraphicFramePr>
          <p:nvPr>
            <p:extLst>
              <p:ext uri="{D42A27DB-BD31-4B8C-83A1-F6EECF244321}">
                <p14:modId xmlns:p14="http://schemas.microsoft.com/office/powerpoint/2010/main" val="1026154295"/>
              </p:ext>
            </p:extLst>
          </p:nvPr>
        </p:nvGraphicFramePr>
        <p:xfrm>
          <a:off x="729345" y="2264896"/>
          <a:ext cx="10254341" cy="3108960"/>
        </p:xfrm>
        <a:graphic>
          <a:graphicData uri="http://schemas.openxmlformats.org/drawingml/2006/table">
            <a:tbl>
              <a:tblPr firstRow="1" bandRow="1">
                <a:tableStyleId>{5940675A-B579-460E-94D1-54222C63F5DA}</a:tableStyleId>
              </a:tblPr>
              <a:tblGrid>
                <a:gridCol w="950663">
                  <a:extLst>
                    <a:ext uri="{9D8B030D-6E8A-4147-A177-3AD203B41FA5}">
                      <a16:colId xmlns:a16="http://schemas.microsoft.com/office/drawing/2014/main" val="2840696672"/>
                    </a:ext>
                  </a:extLst>
                </a:gridCol>
                <a:gridCol w="2529266">
                  <a:extLst>
                    <a:ext uri="{9D8B030D-6E8A-4147-A177-3AD203B41FA5}">
                      <a16:colId xmlns:a16="http://schemas.microsoft.com/office/drawing/2014/main" val="3963977828"/>
                    </a:ext>
                  </a:extLst>
                </a:gridCol>
                <a:gridCol w="2513403">
                  <a:extLst>
                    <a:ext uri="{9D8B030D-6E8A-4147-A177-3AD203B41FA5}">
                      <a16:colId xmlns:a16="http://schemas.microsoft.com/office/drawing/2014/main" val="3929126487"/>
                    </a:ext>
                  </a:extLst>
                </a:gridCol>
                <a:gridCol w="4261009">
                  <a:extLst>
                    <a:ext uri="{9D8B030D-6E8A-4147-A177-3AD203B41FA5}">
                      <a16:colId xmlns:a16="http://schemas.microsoft.com/office/drawing/2014/main" val="530868233"/>
                    </a:ext>
                  </a:extLst>
                </a:gridCol>
              </a:tblGrid>
              <a:tr h="370840">
                <a:tc>
                  <a:txBody>
                    <a:bodyPr/>
                    <a:lstStyle/>
                    <a:p>
                      <a:pPr algn="ctr"/>
                      <a:r>
                        <a:rPr lang="en-US" sz="3600">
                          <a:solidFill>
                            <a:schemeClr val="accent1">
                              <a:lumMod val="50000"/>
                            </a:schemeClr>
                          </a:solidFill>
                          <a:latin typeface="+mj-lt"/>
                          <a:cs typeface="Times New Roman" panose="02020603050405020304" pitchFamily="18" charset="0"/>
                        </a:rPr>
                        <a:t>m</a:t>
                      </a:r>
                    </a:p>
                  </a:txBody>
                  <a:tcPr anchor="ctr">
                    <a:solidFill>
                      <a:schemeClr val="accent4">
                        <a:lumMod val="40000"/>
                        <a:lumOff val="60000"/>
                      </a:schemeClr>
                    </a:solidFill>
                  </a:tcPr>
                </a:tc>
                <a:tc>
                  <a:txBody>
                    <a:bodyPr/>
                    <a:lstStyle/>
                    <a:p>
                      <a:pPr algn="ctr"/>
                      <a:r>
                        <a:rPr lang="en-US" sz="3600">
                          <a:solidFill>
                            <a:schemeClr val="accent1">
                              <a:lumMod val="50000"/>
                            </a:schemeClr>
                          </a:solidFill>
                          <a:latin typeface="+mj-lt"/>
                          <a:cs typeface="Times New Roman" panose="02020603050405020304" pitchFamily="18" charset="0"/>
                        </a:rPr>
                        <a:t>Số</a:t>
                      </a:r>
                      <a:r>
                        <a:rPr lang="en-US" sz="3600" baseline="0">
                          <a:solidFill>
                            <a:schemeClr val="accent1">
                              <a:lumMod val="50000"/>
                            </a:schemeClr>
                          </a:solidFill>
                          <a:latin typeface="+mj-lt"/>
                          <a:cs typeface="Times New Roman" panose="02020603050405020304" pitchFamily="18" charset="0"/>
                        </a:rPr>
                        <a:t> a chia hết cho m</a:t>
                      </a:r>
                      <a:endParaRPr lang="en-US" sz="3600">
                        <a:solidFill>
                          <a:schemeClr val="accent1">
                            <a:lumMod val="50000"/>
                          </a:schemeClr>
                        </a:solidFill>
                        <a:latin typeface="+mj-lt"/>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a:solidFill>
                            <a:schemeClr val="accent1">
                              <a:lumMod val="50000"/>
                            </a:schemeClr>
                          </a:solidFill>
                          <a:latin typeface="+mj-lt"/>
                          <a:cs typeface="Times New Roman" panose="02020603050405020304" pitchFamily="18" charset="0"/>
                        </a:rPr>
                        <a:t>Số</a:t>
                      </a:r>
                      <a:r>
                        <a:rPr lang="en-US" sz="3600" baseline="0">
                          <a:solidFill>
                            <a:schemeClr val="accent1">
                              <a:lumMod val="50000"/>
                            </a:schemeClr>
                          </a:solidFill>
                          <a:latin typeface="+mj-lt"/>
                          <a:cs typeface="Times New Roman" panose="02020603050405020304" pitchFamily="18" charset="0"/>
                        </a:rPr>
                        <a:t> b tùy ý</a:t>
                      </a:r>
                      <a:endParaRPr lang="en-US" sz="3600">
                        <a:solidFill>
                          <a:schemeClr val="accent1">
                            <a:lumMod val="50000"/>
                          </a:schemeClr>
                        </a:solidFill>
                        <a:latin typeface="+mj-lt"/>
                        <a:cs typeface="Times New Roman" panose="02020603050405020304" pitchFamily="18" charset="0"/>
                      </a:endParaRPr>
                    </a:p>
                  </a:txBody>
                  <a:tcPr anchor="ctr">
                    <a:solidFill>
                      <a:schemeClr val="accent4">
                        <a:lumMod val="40000"/>
                        <a:lumOff val="60000"/>
                      </a:schemeClr>
                    </a:solidFill>
                  </a:tcPr>
                </a:tc>
                <a:tc>
                  <a:txBody>
                    <a:bodyPr/>
                    <a:lstStyle/>
                    <a:p>
                      <a:pPr algn="ctr"/>
                      <a:r>
                        <a:rPr lang="en-US" sz="3600">
                          <a:solidFill>
                            <a:schemeClr val="accent1">
                              <a:lumMod val="50000"/>
                            </a:schemeClr>
                          </a:solidFill>
                          <a:latin typeface="+mj-lt"/>
                          <a:cs typeface="Times New Roman" panose="02020603050405020304" pitchFamily="18" charset="0"/>
                        </a:rPr>
                        <a:t>Thực</a:t>
                      </a:r>
                      <a:r>
                        <a:rPr lang="en-US" sz="3600" baseline="0">
                          <a:solidFill>
                            <a:schemeClr val="accent1">
                              <a:lumMod val="50000"/>
                            </a:schemeClr>
                          </a:solidFill>
                          <a:latin typeface="+mj-lt"/>
                          <a:cs typeface="Times New Roman" panose="02020603050405020304" pitchFamily="18" charset="0"/>
                        </a:rPr>
                        <a:t> hiện phép chia (a.b) cho m</a:t>
                      </a:r>
                      <a:endParaRPr lang="en-US" sz="3600">
                        <a:solidFill>
                          <a:schemeClr val="accent1">
                            <a:lumMod val="50000"/>
                          </a:schemeClr>
                        </a:solidFill>
                        <a:latin typeface="+mj-lt"/>
                        <a:cs typeface="Times New Roman" panose="02020603050405020304" pitchFamily="18" charset="0"/>
                      </a:endParaRPr>
                    </a:p>
                  </a:txBody>
                  <a:tcPr anchor="ctr">
                    <a:solidFill>
                      <a:schemeClr val="accent4">
                        <a:lumMod val="40000"/>
                        <a:lumOff val="60000"/>
                      </a:schemeClr>
                    </a:solidFill>
                  </a:tcPr>
                </a:tc>
                <a:extLst>
                  <a:ext uri="{0D108BD9-81ED-4DB2-BD59-A6C34878D82A}">
                    <a16:rowId xmlns:a16="http://schemas.microsoft.com/office/drawing/2014/main" val="2074404931"/>
                  </a:ext>
                </a:extLst>
              </a:tr>
              <a:tr h="370840">
                <a:tc>
                  <a:txBody>
                    <a:bodyPr/>
                    <a:lstStyle/>
                    <a:p>
                      <a:pPr algn="ctr"/>
                      <a:r>
                        <a:rPr lang="en-US" sz="3600">
                          <a:latin typeface="+mj-lt"/>
                          <a:cs typeface="Times New Roman" panose="02020603050405020304" pitchFamily="18" charset="0"/>
                        </a:rPr>
                        <a:t>9</a:t>
                      </a:r>
                    </a:p>
                  </a:txBody>
                  <a:tcPr/>
                </a:tc>
                <a:tc>
                  <a:txBody>
                    <a:bodyPr/>
                    <a:lstStyle/>
                    <a:p>
                      <a:pPr algn="ctr"/>
                      <a:r>
                        <a:rPr lang="en-US" sz="3600">
                          <a:latin typeface="+mj-lt"/>
                          <a:cs typeface="Times New Roman" panose="02020603050405020304" pitchFamily="18" charset="0"/>
                        </a:rPr>
                        <a:t>36</a:t>
                      </a:r>
                    </a:p>
                  </a:txBody>
                  <a:tcPr/>
                </a:tc>
                <a:tc>
                  <a:txBody>
                    <a:bodyPr/>
                    <a:lstStyle/>
                    <a:p>
                      <a:pPr algn="ctr"/>
                      <a:r>
                        <a:rPr lang="en-US" sz="3600">
                          <a:latin typeface="+mj-lt"/>
                          <a:cs typeface="Times New Roman" panose="02020603050405020304" pitchFamily="18" charset="0"/>
                        </a:rPr>
                        <a:t>2</a:t>
                      </a:r>
                    </a:p>
                  </a:txBody>
                  <a:tcPr/>
                </a:tc>
                <a:tc>
                  <a:txBody>
                    <a:bodyPr/>
                    <a:lstStyle/>
                    <a:p>
                      <a:pPr algn="ctr"/>
                      <a:r>
                        <a:rPr lang="en-US" sz="3600">
                          <a:latin typeface="+mj-lt"/>
                          <a:cs typeface="Times New Roman" panose="02020603050405020304" pitchFamily="18" charset="0"/>
                        </a:rPr>
                        <a:t>(36 . 2) : 9 = 8</a:t>
                      </a:r>
                    </a:p>
                  </a:txBody>
                  <a:tcPr/>
                </a:tc>
                <a:extLst>
                  <a:ext uri="{0D108BD9-81ED-4DB2-BD59-A6C34878D82A}">
                    <a16:rowId xmlns:a16="http://schemas.microsoft.com/office/drawing/2014/main" val="3012909308"/>
                  </a:ext>
                </a:extLst>
              </a:tr>
              <a:tr h="370840">
                <a:tc>
                  <a:txBody>
                    <a:bodyPr/>
                    <a:lstStyle/>
                    <a:p>
                      <a:pPr algn="ctr"/>
                      <a:r>
                        <a:rPr lang="en-US" sz="3600">
                          <a:latin typeface="+mj-lt"/>
                          <a:cs typeface="Times New Roman" panose="02020603050405020304" pitchFamily="18" charset="0"/>
                        </a:rPr>
                        <a:t>10</a:t>
                      </a:r>
                    </a:p>
                  </a:txBody>
                  <a:tcPr/>
                </a:tc>
                <a:tc>
                  <a:txBody>
                    <a:bodyPr/>
                    <a:lstStyle/>
                    <a:p>
                      <a:pPr algn="ctr"/>
                      <a:endParaRPr lang="en-US" sz="3600">
                        <a:latin typeface="+mj-lt"/>
                        <a:cs typeface="Times New Roman" panose="02020603050405020304" pitchFamily="18" charset="0"/>
                      </a:endParaRPr>
                    </a:p>
                  </a:txBody>
                  <a:tcPr/>
                </a:tc>
                <a:tc>
                  <a:txBody>
                    <a:bodyPr/>
                    <a:lstStyle/>
                    <a:p>
                      <a:pPr algn="ctr"/>
                      <a:endParaRPr lang="en-US" sz="3600">
                        <a:latin typeface="+mj-lt"/>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kern="1200">
                          <a:solidFill>
                            <a:schemeClr val="tx1"/>
                          </a:solidFill>
                          <a:latin typeface="+mn-lt"/>
                          <a:ea typeface="+mn-ea"/>
                          <a:cs typeface="Times New Roman" panose="02020603050405020304" pitchFamily="18" charset="0"/>
                        </a:rPr>
                        <a:t> (     .     ) : 10 =  </a:t>
                      </a:r>
                    </a:p>
                  </a:txBody>
                  <a:tcPr/>
                </a:tc>
                <a:extLst>
                  <a:ext uri="{0D108BD9-81ED-4DB2-BD59-A6C34878D82A}">
                    <a16:rowId xmlns:a16="http://schemas.microsoft.com/office/drawing/2014/main" val="3661655204"/>
                  </a:ext>
                </a:extLst>
              </a:tr>
              <a:tr h="370840">
                <a:tc>
                  <a:txBody>
                    <a:bodyPr/>
                    <a:lstStyle/>
                    <a:p>
                      <a:pPr algn="ctr"/>
                      <a:r>
                        <a:rPr lang="en-US" sz="3600">
                          <a:latin typeface="+mj-lt"/>
                          <a:cs typeface="Times New Roman" panose="02020603050405020304" pitchFamily="18" charset="0"/>
                        </a:rPr>
                        <a:t>15</a:t>
                      </a:r>
                    </a:p>
                  </a:txBody>
                  <a:tcPr/>
                </a:tc>
                <a:tc>
                  <a:txBody>
                    <a:bodyPr/>
                    <a:lstStyle/>
                    <a:p>
                      <a:pPr algn="ctr"/>
                      <a:endParaRPr lang="en-US" sz="3600">
                        <a:latin typeface="+mj-lt"/>
                        <a:cs typeface="Times New Roman" panose="02020603050405020304" pitchFamily="18" charset="0"/>
                      </a:endParaRPr>
                    </a:p>
                  </a:txBody>
                  <a:tcPr/>
                </a:tc>
                <a:tc>
                  <a:txBody>
                    <a:bodyPr/>
                    <a:lstStyle/>
                    <a:p>
                      <a:pPr algn="ctr"/>
                      <a:endParaRPr lang="en-US" sz="3600">
                        <a:latin typeface="+mj-lt"/>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3600" kern="1200">
                          <a:solidFill>
                            <a:schemeClr val="tx1"/>
                          </a:solidFill>
                          <a:latin typeface="+mn-lt"/>
                          <a:ea typeface="+mn-ea"/>
                          <a:cs typeface="Times New Roman" panose="02020603050405020304" pitchFamily="18" charset="0"/>
                        </a:rPr>
                        <a:t> (     .     ) : 15 =  </a:t>
                      </a:r>
                    </a:p>
                  </a:txBody>
                  <a:tcPr/>
                </a:tc>
                <a:extLst>
                  <a:ext uri="{0D108BD9-81ED-4DB2-BD59-A6C34878D82A}">
                    <a16:rowId xmlns:a16="http://schemas.microsoft.com/office/drawing/2014/main" val="2144881673"/>
                  </a:ext>
                </a:extLst>
              </a:tr>
            </a:tbl>
          </a:graphicData>
        </a:graphic>
      </p:graphicFrame>
      <p:sp>
        <p:nvSpPr>
          <p:cNvPr id="6" name="Rounded Rectangle 5"/>
          <p:cNvSpPr/>
          <p:nvPr/>
        </p:nvSpPr>
        <p:spPr>
          <a:xfrm>
            <a:off x="10051825"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7" name="Rounded Rectangle 6"/>
          <p:cNvSpPr/>
          <p:nvPr/>
        </p:nvSpPr>
        <p:spPr>
          <a:xfrm>
            <a:off x="7145593"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8" name="Rounded Rectangle 7"/>
          <p:cNvSpPr/>
          <p:nvPr/>
        </p:nvSpPr>
        <p:spPr>
          <a:xfrm>
            <a:off x="524998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9" name="Rounded Rectangle 8"/>
          <p:cNvSpPr/>
          <p:nvPr/>
        </p:nvSpPr>
        <p:spPr>
          <a:xfrm>
            <a:off x="5255848"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10" name="Rounded Rectangle 9"/>
          <p:cNvSpPr/>
          <p:nvPr/>
        </p:nvSpPr>
        <p:spPr>
          <a:xfrm>
            <a:off x="2675733"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11" name="Rounded Rectangle 10"/>
          <p:cNvSpPr/>
          <p:nvPr/>
        </p:nvSpPr>
        <p:spPr>
          <a:xfrm>
            <a:off x="2675733"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grpSp>
        <p:nvGrpSpPr>
          <p:cNvPr id="26" name="Group 25">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27"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j-lt"/>
              </a:endParaRPr>
            </a:p>
          </p:txBody>
        </p:sp>
        <p:sp>
          <p:nvSpPr>
            <p:cNvPr id="28" name="TextBox 27">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mj-lt"/>
                  <a:cs typeface="Times New Roman" panose="02020603050405020304" pitchFamily="18" charset="0"/>
                </a:rPr>
                <a:t>HOẠT ĐỘNG HÌNH THÀNH KIẾN THỨC</a:t>
              </a:r>
              <a:endParaRPr lang="en-US" sz="2400">
                <a:solidFill>
                  <a:srgbClr val="FFFF00"/>
                </a:solidFill>
                <a:latin typeface="+mj-lt"/>
              </a:endParaRPr>
            </a:p>
          </p:txBody>
        </p:sp>
      </p:grpSp>
      <p:sp>
        <p:nvSpPr>
          <p:cNvPr id="30" name="Rectangle 29"/>
          <p:cNvSpPr/>
          <p:nvPr/>
        </p:nvSpPr>
        <p:spPr>
          <a:xfrm>
            <a:off x="1750707" y="481212"/>
            <a:ext cx="8211616" cy="729430"/>
          </a:xfrm>
          <a:prstGeom prst="rect">
            <a:avLst/>
          </a:prstGeom>
        </p:spPr>
        <p:txBody>
          <a:bodyPr wrap="square">
            <a:spAutoFit/>
          </a:bodyPr>
          <a:lstStyle/>
          <a:p>
            <a:pPr algn="just">
              <a:lnSpc>
                <a:spcPct val="115000"/>
              </a:lnSpc>
              <a:spcAft>
                <a:spcPts val="0"/>
              </a:spcAft>
            </a:pPr>
            <a:r>
              <a:rPr lang="en-US" sz="3600" b="1">
                <a:solidFill>
                  <a:srgbClr val="0070C0"/>
                </a:solidFill>
                <a:latin typeface="+mj-lt"/>
                <a:ea typeface="Times New Roman" panose="02020603050405020304" pitchFamily="18" charset="0"/>
                <a:cs typeface="Times New Roman" panose="02020603050405020304" pitchFamily="18" charset="0"/>
              </a:rPr>
              <a:t>3. </a:t>
            </a:r>
            <a:r>
              <a:rPr lang="vi-VN" sz="3600" b="1">
                <a:solidFill>
                  <a:srgbClr val="0070C0"/>
                </a:solidFill>
                <a:latin typeface="+mj-lt"/>
                <a:ea typeface="Times New Roman" panose="02020603050405020304" pitchFamily="18" charset="0"/>
                <a:cs typeface="Times New Roman" panose="02020603050405020304" pitchFamily="18" charset="0"/>
              </a:rPr>
              <a:t>Tính ch</a:t>
            </a:r>
            <a:r>
              <a:rPr lang="vi-VN" sz="3600" b="1">
                <a:solidFill>
                  <a:srgbClr val="0070C0"/>
                </a:solidFill>
                <a:latin typeface="+mj-lt"/>
                <a:ea typeface="Times New Roman" panose="02020603050405020304" pitchFamily="18" charset="0"/>
                <a:cs typeface="Calibri" panose="020F0502020204030204" pitchFamily="34" charset="0"/>
              </a:rPr>
              <a:t>ấ</a:t>
            </a:r>
            <a:r>
              <a:rPr lang="vi-VN" sz="3600" b="1">
                <a:solidFill>
                  <a:srgbClr val="0070C0"/>
                </a:solidFill>
                <a:latin typeface="+mj-lt"/>
                <a:ea typeface="Times New Roman" panose="02020603050405020304" pitchFamily="18" charset="0"/>
                <a:cs typeface="Times New Roman" panose="02020603050405020304" pitchFamily="18" charset="0"/>
              </a:rPr>
              <a:t>t chia </a:t>
            </a:r>
            <a:r>
              <a:rPr lang="en-US" sz="3600" b="1">
                <a:solidFill>
                  <a:srgbClr val="0070C0"/>
                </a:solidFill>
                <a:latin typeface="+mj-lt"/>
                <a:ea typeface="Times New Roman" panose="02020603050405020304" pitchFamily="18" charset="0"/>
                <a:cs typeface="Times New Roman" panose="02020603050405020304" pitchFamily="18" charset="0"/>
              </a:rPr>
              <a:t>hết của một tích</a:t>
            </a:r>
            <a:endParaRPr lang="en-US" sz="3600">
              <a:solidFill>
                <a:srgbClr val="0070C0"/>
              </a:solidFill>
              <a:latin typeface="+mj-lt"/>
              <a:ea typeface="Times New Roman" panose="02020603050405020304" pitchFamily="18" charset="0"/>
              <a:cs typeface="Times New Roman" panose="02020603050405020304" pitchFamily="18" charset="0"/>
            </a:endParaRPr>
          </a:p>
        </p:txBody>
      </p:sp>
      <p:sp>
        <p:nvSpPr>
          <p:cNvPr id="31" name="TextBox 30"/>
          <p:cNvSpPr txBox="1"/>
          <p:nvPr/>
        </p:nvSpPr>
        <p:spPr>
          <a:xfrm>
            <a:off x="1706140" y="6149361"/>
            <a:ext cx="8216779" cy="646331"/>
          </a:xfrm>
          <a:prstGeom prst="rect">
            <a:avLst/>
          </a:prstGeom>
          <a:noFill/>
        </p:spPr>
        <p:txBody>
          <a:bodyPr wrap="square" rtlCol="0">
            <a:spAutoFit/>
          </a:bodyPr>
          <a:lstStyle/>
          <a:p>
            <a:r>
              <a:rPr lang="en-US" i="1">
                <a:solidFill>
                  <a:srgbClr val="CC0099"/>
                </a:solidFill>
              </a:rPr>
              <a:t>Hoạt động cá nhân, đứng tại chỗ trình bày kết quả</a:t>
            </a:r>
          </a:p>
          <a:p>
            <a:r>
              <a:rPr lang="en-US" i="1">
                <a:solidFill>
                  <a:srgbClr val="CC0099"/>
                </a:solidFill>
              </a:rPr>
              <a:t>HS dự đoán và phát biểu tính chất chia hết của một tổng</a:t>
            </a:r>
          </a:p>
        </p:txBody>
      </p:sp>
      <p:pic>
        <p:nvPicPr>
          <p:cNvPr id="19" name="!!3">
            <a:extLst>
              <a:ext uri="{FF2B5EF4-FFF2-40B4-BE49-F238E27FC236}">
                <a16:creationId xmlns:a16="http://schemas.microsoft.com/office/drawing/2014/main" id="{83F1A94D-48D5-4D73-BDAA-9118478F5E60}"/>
              </a:ext>
            </a:extLst>
          </p:cNvPr>
          <p:cNvPicPr>
            <a:picLocks noChangeAspect="1"/>
          </p:cNvPicPr>
          <p:nvPr/>
        </p:nvPicPr>
        <p:blipFill>
          <a:blip r:embed="rId2"/>
          <a:stretch>
            <a:fillRect/>
          </a:stretch>
        </p:blipFill>
        <p:spPr>
          <a:xfrm>
            <a:off x="111848" y="54234"/>
            <a:ext cx="1452621" cy="1307359"/>
          </a:xfrm>
          <a:prstGeom prst="rect">
            <a:avLst/>
          </a:prstGeom>
        </p:spPr>
      </p:pic>
      <p:pic>
        <p:nvPicPr>
          <p:cNvPr id="32" name="!!3" descr="Chuyên đề về xác định công thức của hợp chất vô cơ và hữu cơ - Tech12h">
            <a:extLst>
              <a:ext uri="{FF2B5EF4-FFF2-40B4-BE49-F238E27FC236}">
                <a16:creationId xmlns:a16="http://schemas.microsoft.com/office/drawing/2014/main" id="{43D80D0E-F9AC-4D0D-9116-29FEC2960A0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2" y="5390963"/>
            <a:ext cx="1704768" cy="1404729"/>
          </a:xfrm>
          <a:prstGeom prst="rect">
            <a:avLst/>
          </a:prstGeom>
          <a:noFill/>
          <a:extLst>
            <a:ext uri="{909E8E84-426E-40DD-AFC4-6F175D3DCCD1}">
              <a14:hiddenFill xmlns:a14="http://schemas.microsoft.com/office/drawing/2010/main">
                <a:solidFill>
                  <a:srgbClr val="FFFFFF"/>
                </a:solidFill>
              </a14:hiddenFill>
            </a:ext>
          </a:extLst>
        </p:spPr>
      </p:pic>
      <p:sp>
        <p:nvSpPr>
          <p:cNvPr id="20" name="Rounded Rectangle 19"/>
          <p:cNvSpPr/>
          <p:nvPr/>
        </p:nvSpPr>
        <p:spPr>
          <a:xfrm>
            <a:off x="7913080" y="4157894"/>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1" name="Rounded Rectangle 20"/>
          <p:cNvSpPr/>
          <p:nvPr/>
        </p:nvSpPr>
        <p:spPr>
          <a:xfrm>
            <a:off x="10051825"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2" name="Rounded Rectangle 21"/>
          <p:cNvSpPr/>
          <p:nvPr/>
        </p:nvSpPr>
        <p:spPr>
          <a:xfrm>
            <a:off x="7145593"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
        <p:nvSpPr>
          <p:cNvPr id="23" name="Rounded Rectangle 22"/>
          <p:cNvSpPr/>
          <p:nvPr/>
        </p:nvSpPr>
        <p:spPr>
          <a:xfrm>
            <a:off x="7913080" y="4799202"/>
            <a:ext cx="498000" cy="492652"/>
          </a:xfrm>
          <a:prstGeom prst="roundRect">
            <a:avLst/>
          </a:prstGeom>
          <a:ln w="28575">
            <a:solidFill>
              <a:srgbClr val="00B05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a:cs typeface="Times New Roman" panose="02020603050405020304" pitchFamily="18" charset="0"/>
              </a:rPr>
              <a:t>?</a:t>
            </a:r>
          </a:p>
        </p:txBody>
      </p:sp>
    </p:spTree>
    <p:extLst>
      <p:ext uri="{BB962C8B-B14F-4D97-AF65-F5344CB8AC3E}">
        <p14:creationId xmlns:p14="http://schemas.microsoft.com/office/powerpoint/2010/main" val="31601057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81493" y="2333109"/>
            <a:ext cx="9884229" cy="1200329"/>
          </a:xfrm>
          <a:prstGeom prst="rect">
            <a:avLst/>
          </a:prstGeom>
          <a:noFill/>
        </p:spPr>
        <p:txBody>
          <a:bodyPr wrap="square">
            <a:spAutoFit/>
          </a:bodyPr>
          <a:lstStyle/>
          <a:p>
            <a:pPr algn="just"/>
            <a:r>
              <a:rPr lang="en-US" sz="3600" b="1">
                <a:solidFill>
                  <a:srgbClr val="FF0000"/>
                </a:solidFill>
                <a:latin typeface="+mj-lt"/>
                <a:ea typeface="Calibri" panose="020F0502020204030204" pitchFamily="34" charset="0"/>
                <a:cs typeface="Times New Roman" panose="02020603050405020304" pitchFamily="18" charset="0"/>
              </a:rPr>
              <a:t>Tính chất :</a:t>
            </a:r>
            <a:r>
              <a:rPr lang="en-US" sz="3600" b="1">
                <a:solidFill>
                  <a:srgbClr val="0070C0"/>
                </a:solidFill>
                <a:latin typeface="+mj-lt"/>
                <a:ea typeface="Calibri" panose="020F0502020204030204" pitchFamily="34" charset="0"/>
                <a:cs typeface="Times New Roman" panose="02020603050405020304" pitchFamily="18" charset="0"/>
              </a:rPr>
              <a:t> </a:t>
            </a:r>
            <a:r>
              <a:rPr lang="en-US" sz="3600">
                <a:solidFill>
                  <a:srgbClr val="0070C0"/>
                </a:solidFill>
                <a:latin typeface="+mj-lt"/>
                <a:ea typeface="Calibri" panose="020F0502020204030204" pitchFamily="34" charset="0"/>
                <a:cs typeface="Times New Roman" panose="02020603050405020304" pitchFamily="18" charset="0"/>
              </a:rPr>
              <a:t>Nếu một thừa số của tích chia hết cho một số thì tích chia hết cho số đó.</a:t>
            </a:r>
            <a:endParaRPr lang="en-US" sz="3600">
              <a:solidFill>
                <a:srgbClr val="0070C0"/>
              </a:solidFill>
              <a:effectLst/>
              <a:latin typeface="+mj-lt"/>
              <a:ea typeface="Calibri" panose="020F0502020204030204" pitchFamily="34" charset="0"/>
              <a:cs typeface="Times New Roman" panose="02020603050405020304" pitchFamily="18" charset="0"/>
            </a:endParaRPr>
          </a:p>
        </p:txBody>
      </p:sp>
      <p:grpSp>
        <p:nvGrpSpPr>
          <p:cNvPr id="14" name="Group 13">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15"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j-lt"/>
              </a:endParaRPr>
            </a:p>
          </p:txBody>
        </p:sp>
        <p:sp>
          <p:nvSpPr>
            <p:cNvPr id="16" name="TextBox 15">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mj-lt"/>
                  <a:cs typeface="Times New Roman" panose="02020603050405020304" pitchFamily="18" charset="0"/>
                </a:rPr>
                <a:t>HOẠT ĐỘNG HÌNH THÀNH KIẾN THỨC</a:t>
              </a:r>
              <a:endParaRPr lang="en-US" sz="2400">
                <a:solidFill>
                  <a:srgbClr val="FFFF00"/>
                </a:solidFill>
                <a:latin typeface="+mj-lt"/>
              </a:endParaRPr>
            </a:p>
          </p:txBody>
        </p:sp>
      </p:grpSp>
      <p:grpSp>
        <p:nvGrpSpPr>
          <p:cNvPr id="17" name="Group 16">
            <a:extLst>
              <a:ext uri="{FF2B5EF4-FFF2-40B4-BE49-F238E27FC236}">
                <a16:creationId xmlns:a16="http://schemas.microsoft.com/office/drawing/2014/main" id="{D4EF09CF-3362-453A-9463-F6669A9D3E01}"/>
              </a:ext>
            </a:extLst>
          </p:cNvPr>
          <p:cNvGrpSpPr/>
          <p:nvPr/>
        </p:nvGrpSpPr>
        <p:grpSpPr>
          <a:xfrm rot="8757556">
            <a:off x="-1998573" y="3106472"/>
            <a:ext cx="3136324" cy="6858000"/>
            <a:chOff x="9055676" y="0"/>
            <a:chExt cx="3136324" cy="6858000"/>
          </a:xfrm>
        </p:grpSpPr>
        <p:sp>
          <p:nvSpPr>
            <p:cNvPr id="18" name="Rectangle 17">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3"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2"/>
          <a:stretch>
            <a:fillRect/>
          </a:stretch>
        </p:blipFill>
        <p:spPr>
          <a:xfrm>
            <a:off x="4833505" y="-297319"/>
            <a:ext cx="2780204" cy="2780204"/>
          </a:xfrm>
          <a:prstGeom prst="rect">
            <a:avLst/>
          </a:prstGeom>
        </p:spPr>
      </p:pic>
    </p:spTree>
    <p:extLst>
      <p:ext uri="{BB962C8B-B14F-4D97-AF65-F5344CB8AC3E}">
        <p14:creationId xmlns:p14="http://schemas.microsoft.com/office/powerpoint/2010/main" val="182232971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34753" y="207038"/>
            <a:ext cx="9314789" cy="646331"/>
          </a:xfrm>
          <a:prstGeom prst="rect">
            <a:avLst/>
          </a:prstGeom>
          <a:noFill/>
        </p:spPr>
        <p:txBody>
          <a:bodyPr wrap="square" rtlCol="0">
            <a:spAutoFit/>
          </a:bodyPr>
          <a:lstStyle/>
          <a:p>
            <a:r>
              <a:rPr lang="en-US" sz="3600" b="1">
                <a:solidFill>
                  <a:srgbClr val="FF0000"/>
                </a:solidFill>
                <a:latin typeface="+mj-lt"/>
              </a:rPr>
              <a:t>Ví dụ 7: </a:t>
            </a:r>
            <a:r>
              <a:rPr lang="en-US" sz="3600">
                <a:latin typeface="+mj-lt"/>
              </a:rPr>
              <a:t>Không tính tích, xét xem:</a:t>
            </a:r>
          </a:p>
        </p:txBody>
      </p:sp>
      <p:sp>
        <p:nvSpPr>
          <p:cNvPr id="4" name="TextBox 3"/>
          <p:cNvSpPr txBox="1"/>
          <p:nvPr/>
        </p:nvSpPr>
        <p:spPr>
          <a:xfrm>
            <a:off x="1168882" y="853369"/>
            <a:ext cx="9679023" cy="1200329"/>
          </a:xfrm>
          <a:prstGeom prst="rect">
            <a:avLst/>
          </a:prstGeom>
          <a:noFill/>
        </p:spPr>
        <p:txBody>
          <a:bodyPr wrap="square" rtlCol="0">
            <a:spAutoFit/>
          </a:bodyPr>
          <a:lstStyle/>
          <a:p>
            <a:pPr algn="just"/>
            <a:r>
              <a:rPr lang="en-US" sz="3600">
                <a:solidFill>
                  <a:srgbClr val="0070C0"/>
                </a:solidFill>
                <a:latin typeface="+mj-lt"/>
              </a:rPr>
              <a:t>a) A = 49 . 2 021 có chia hết cho 7 hay không. Vì sao?</a:t>
            </a:r>
          </a:p>
        </p:txBody>
      </p:sp>
      <p:sp>
        <p:nvSpPr>
          <p:cNvPr id="5" name="TextBox 4"/>
          <p:cNvSpPr txBox="1"/>
          <p:nvPr/>
        </p:nvSpPr>
        <p:spPr>
          <a:xfrm>
            <a:off x="1168882" y="2112249"/>
            <a:ext cx="9457436" cy="1200329"/>
          </a:xfrm>
          <a:prstGeom prst="rect">
            <a:avLst/>
          </a:prstGeom>
          <a:noFill/>
        </p:spPr>
        <p:txBody>
          <a:bodyPr wrap="square" rtlCol="0">
            <a:spAutoFit/>
          </a:bodyPr>
          <a:lstStyle/>
          <a:p>
            <a:pPr algn="just"/>
            <a:r>
              <a:rPr lang="en-US" sz="3600">
                <a:solidFill>
                  <a:srgbClr val="0070C0"/>
                </a:solidFill>
                <a:latin typeface="+mj-lt"/>
              </a:rPr>
              <a:t>b) B = 99 999 . 65 có chia hết cho 13 không. Vì sao?</a:t>
            </a:r>
          </a:p>
        </p:txBody>
      </p:sp>
      <p:sp>
        <p:nvSpPr>
          <p:cNvPr id="6" name="TextBox 5"/>
          <p:cNvSpPr txBox="1"/>
          <p:nvPr/>
        </p:nvSpPr>
        <p:spPr>
          <a:xfrm>
            <a:off x="5023383" y="3312578"/>
            <a:ext cx="1262450" cy="646331"/>
          </a:xfrm>
          <a:prstGeom prst="rect">
            <a:avLst/>
          </a:prstGeom>
          <a:noFill/>
        </p:spPr>
        <p:txBody>
          <a:bodyPr wrap="square" rtlCol="0">
            <a:spAutoFit/>
          </a:bodyPr>
          <a:lstStyle/>
          <a:p>
            <a:r>
              <a:rPr lang="en-US" sz="3600" b="1">
                <a:solidFill>
                  <a:srgbClr val="FF0000"/>
                </a:solidFill>
                <a:latin typeface="+mj-lt"/>
              </a:rPr>
              <a:t>Giải</a:t>
            </a:r>
          </a:p>
        </p:txBody>
      </p:sp>
      <p:sp>
        <p:nvSpPr>
          <p:cNvPr id="7" name="TextBox 6"/>
          <p:cNvSpPr txBox="1"/>
          <p:nvPr/>
        </p:nvSpPr>
        <p:spPr>
          <a:xfrm>
            <a:off x="1168882" y="3905076"/>
            <a:ext cx="9813573" cy="1200329"/>
          </a:xfrm>
          <a:prstGeom prst="rect">
            <a:avLst/>
          </a:prstGeom>
          <a:noFill/>
        </p:spPr>
        <p:txBody>
          <a:bodyPr wrap="square" rtlCol="0">
            <a:spAutoFit/>
          </a:bodyPr>
          <a:lstStyle/>
          <a:p>
            <a:pPr algn="just"/>
            <a:r>
              <a:rPr lang="en-US" sz="3600">
                <a:latin typeface="+mj-lt"/>
              </a:rPr>
              <a:t>a) Ta thấy 49 chia hết cho 7 nên tích </a:t>
            </a:r>
          </a:p>
          <a:p>
            <a:pPr algn="just"/>
            <a:r>
              <a:rPr lang="en-US" sz="3600">
                <a:latin typeface="+mj-lt"/>
              </a:rPr>
              <a:t>     A = 49 . 2 021 chia hết cho 7.</a:t>
            </a:r>
          </a:p>
        </p:txBody>
      </p:sp>
      <p:sp>
        <p:nvSpPr>
          <p:cNvPr id="8" name="TextBox 7"/>
          <p:cNvSpPr txBox="1"/>
          <p:nvPr/>
        </p:nvSpPr>
        <p:spPr>
          <a:xfrm>
            <a:off x="1168883" y="5066650"/>
            <a:ext cx="9875064" cy="1200329"/>
          </a:xfrm>
          <a:prstGeom prst="rect">
            <a:avLst/>
          </a:prstGeom>
          <a:noFill/>
        </p:spPr>
        <p:txBody>
          <a:bodyPr wrap="square" rtlCol="0">
            <a:spAutoFit/>
          </a:bodyPr>
          <a:lstStyle/>
          <a:p>
            <a:pPr algn="just"/>
            <a:r>
              <a:rPr lang="en-US" sz="3600">
                <a:latin typeface="+mj-lt"/>
              </a:rPr>
              <a:t>b) Ta thấy 65 chia hết cho 13 nên tích </a:t>
            </a:r>
          </a:p>
          <a:p>
            <a:pPr algn="just"/>
            <a:r>
              <a:rPr lang="en-US" sz="3600">
                <a:latin typeface="+mj-lt"/>
              </a:rPr>
              <a:t>     B = 99 999 . 65 chia hết cho 13.</a:t>
            </a:r>
          </a:p>
        </p:txBody>
      </p:sp>
      <p:sp>
        <p:nvSpPr>
          <p:cNvPr id="13" name="Rectangle 12"/>
          <p:cNvSpPr/>
          <p:nvPr/>
        </p:nvSpPr>
        <p:spPr>
          <a:xfrm>
            <a:off x="1869239" y="6488668"/>
            <a:ext cx="5392823" cy="369332"/>
          </a:xfrm>
          <a:prstGeom prst="rect">
            <a:avLst/>
          </a:prstGeom>
        </p:spPr>
        <p:txBody>
          <a:bodyPr wrap="none">
            <a:spAutoFit/>
          </a:bodyPr>
          <a:lstStyle/>
          <a:p>
            <a:r>
              <a:rPr lang="en-US" i="1">
                <a:solidFill>
                  <a:srgbClr val="CC0099"/>
                </a:solidFill>
              </a:rPr>
              <a:t>Từ ví dụ 7 HS dự đoán và nêu công thức tổng quát</a:t>
            </a:r>
          </a:p>
        </p:txBody>
      </p:sp>
      <p:grpSp>
        <p:nvGrpSpPr>
          <p:cNvPr id="14" name="Group 13">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15"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j-lt"/>
              </a:endParaRPr>
            </a:p>
          </p:txBody>
        </p:sp>
        <p:sp>
          <p:nvSpPr>
            <p:cNvPr id="16" name="TextBox 15">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mj-lt"/>
                  <a:cs typeface="Times New Roman" panose="02020603050405020304" pitchFamily="18" charset="0"/>
                </a:rPr>
                <a:t>HOẠT ĐỘNG HÌNH THÀNH KIẾN THỨC</a:t>
              </a:r>
              <a:endParaRPr lang="en-US" sz="2400">
                <a:solidFill>
                  <a:srgbClr val="FFFF00"/>
                </a:solidFill>
                <a:latin typeface="+mj-lt"/>
              </a:endParaRPr>
            </a:p>
          </p:txBody>
        </p:sp>
      </p:grpSp>
      <p:grpSp>
        <p:nvGrpSpPr>
          <p:cNvPr id="17" name="Group 16">
            <a:extLst>
              <a:ext uri="{FF2B5EF4-FFF2-40B4-BE49-F238E27FC236}">
                <a16:creationId xmlns:a16="http://schemas.microsoft.com/office/drawing/2014/main" id="{D4EF09CF-3362-453A-9463-F6669A9D3E01}"/>
              </a:ext>
            </a:extLst>
          </p:cNvPr>
          <p:cNvGrpSpPr/>
          <p:nvPr/>
        </p:nvGrpSpPr>
        <p:grpSpPr>
          <a:xfrm rot="8757556">
            <a:off x="-1998573" y="3106472"/>
            <a:ext cx="3136324" cy="6858000"/>
            <a:chOff x="9055676" y="0"/>
            <a:chExt cx="3136324" cy="6858000"/>
          </a:xfrm>
        </p:grpSpPr>
        <p:sp>
          <p:nvSpPr>
            <p:cNvPr id="18" name="Rectangle 17">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7288773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p:cNvGrpSpPr/>
          <p:nvPr/>
        </p:nvGrpSpPr>
        <p:grpSpPr>
          <a:xfrm>
            <a:off x="2035692" y="2337793"/>
            <a:ext cx="8375830" cy="1421928"/>
            <a:chOff x="1121229" y="1420885"/>
            <a:chExt cx="8375830" cy="1421928"/>
          </a:xfrm>
        </p:grpSpPr>
        <p:sp>
          <p:nvSpPr>
            <p:cNvPr id="8" name="Rectangle 7"/>
            <p:cNvSpPr/>
            <p:nvPr/>
          </p:nvSpPr>
          <p:spPr>
            <a:xfrm>
              <a:off x="1121229" y="1420885"/>
              <a:ext cx="8375830" cy="1421928"/>
            </a:xfrm>
            <a:prstGeom prst="rect">
              <a:avLst/>
            </a:prstGeom>
          </p:spPr>
          <p:txBody>
            <a:bodyPr wrap="square">
              <a:spAutoFit/>
            </a:bodyPr>
            <a:lstStyle/>
            <a:p>
              <a:pPr>
                <a:lnSpc>
                  <a:spcPct val="120000"/>
                </a:lnSpc>
                <a:spcAft>
                  <a:spcPts val="0"/>
                </a:spcAft>
              </a:pPr>
              <a:r>
                <a:rPr lang="en-US" sz="3600" b="1">
                  <a:solidFill>
                    <a:srgbClr val="FF0000"/>
                  </a:solidFill>
                  <a:latin typeface="+mj-lt"/>
                </a:rPr>
                <a:t>Lưu ý : </a:t>
              </a:r>
              <a:r>
                <a:rPr lang="en-US" sz="3600">
                  <a:latin typeface="+mj-lt"/>
                </a:rPr>
                <a:t>Nếu         thì               </a:t>
              </a:r>
            </a:p>
            <a:p>
              <a:pPr>
                <a:lnSpc>
                  <a:spcPct val="120000"/>
                </a:lnSpc>
                <a:spcAft>
                  <a:spcPts val="0"/>
                </a:spcAft>
              </a:pPr>
              <a:r>
                <a:rPr lang="en-US" sz="3600">
                  <a:latin typeface="+mj-lt"/>
                </a:rPr>
                <a:t>với mọi số tự nhiên b.</a:t>
              </a:r>
            </a:p>
          </p:txBody>
        </p:sp>
        <p:graphicFrame>
          <p:nvGraphicFramePr>
            <p:cNvPr id="5" name="Object 4"/>
            <p:cNvGraphicFramePr>
              <a:graphicFrameLocks noChangeAspect="1"/>
            </p:cNvGraphicFramePr>
            <p:nvPr>
              <p:extLst>
                <p:ext uri="{D42A27DB-BD31-4B8C-83A1-F6EECF244321}">
                  <p14:modId xmlns:p14="http://schemas.microsoft.com/office/powerpoint/2010/main" val="478158352"/>
                </p:ext>
              </p:extLst>
            </p:nvPr>
          </p:nvGraphicFramePr>
          <p:xfrm>
            <a:off x="3830638" y="1582511"/>
            <a:ext cx="1016000" cy="419100"/>
          </p:xfrm>
          <a:graphic>
            <a:graphicData uri="http://schemas.openxmlformats.org/presentationml/2006/ole">
              <mc:AlternateContent xmlns:mc="http://schemas.openxmlformats.org/markup-compatibility/2006">
                <mc:Choice xmlns:v="urn:schemas-microsoft-com:vml" Requires="v">
                  <p:oleObj name="Equation" r:id="rId2" imgW="825480" imgH="419040" progId="Equation.DSMT4">
                    <p:embed/>
                  </p:oleObj>
                </mc:Choice>
                <mc:Fallback>
                  <p:oleObj name="Equation" r:id="rId2" imgW="825480" imgH="419040" progId="Equation.DSMT4">
                    <p:embed/>
                    <p:pic>
                      <p:nvPicPr>
                        <p:cNvPr id="7" name="Object 6"/>
                        <p:cNvPicPr/>
                        <p:nvPr/>
                      </p:nvPicPr>
                      <p:blipFill>
                        <a:blip r:embed="rId3"/>
                        <a:stretch>
                          <a:fillRect/>
                        </a:stretch>
                      </p:blipFill>
                      <p:spPr>
                        <a:xfrm>
                          <a:off x="3830638" y="1582511"/>
                          <a:ext cx="1016000" cy="419100"/>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4222194042"/>
                </p:ext>
              </p:extLst>
            </p:nvPr>
          </p:nvGraphicFramePr>
          <p:xfrm>
            <a:off x="5537137" y="1583405"/>
            <a:ext cx="1674813" cy="508000"/>
          </p:xfrm>
          <a:graphic>
            <a:graphicData uri="http://schemas.openxmlformats.org/presentationml/2006/ole">
              <mc:AlternateContent xmlns:mc="http://schemas.openxmlformats.org/markup-compatibility/2006">
                <mc:Choice xmlns:v="urn:schemas-microsoft-com:vml" Requires="v">
                  <p:oleObj name="Equation" r:id="rId4" imgW="1447560" imgH="507960" progId="Equation.DSMT4">
                    <p:embed/>
                  </p:oleObj>
                </mc:Choice>
                <mc:Fallback>
                  <p:oleObj name="Equation" r:id="rId4" imgW="1447560" imgH="507960" progId="Equation.DSMT4">
                    <p:embed/>
                    <p:pic>
                      <p:nvPicPr>
                        <p:cNvPr id="9" name="Object 8"/>
                        <p:cNvPicPr/>
                        <p:nvPr/>
                      </p:nvPicPr>
                      <p:blipFill>
                        <a:blip r:embed="rId5"/>
                        <a:stretch>
                          <a:fillRect/>
                        </a:stretch>
                      </p:blipFill>
                      <p:spPr>
                        <a:xfrm>
                          <a:off x="5537137" y="1583405"/>
                          <a:ext cx="1674813" cy="508000"/>
                        </a:xfrm>
                        <a:prstGeom prst="rect">
                          <a:avLst/>
                        </a:prstGeom>
                      </p:spPr>
                    </p:pic>
                  </p:oleObj>
                </mc:Fallback>
              </mc:AlternateContent>
            </a:graphicData>
          </a:graphic>
        </p:graphicFrame>
      </p:grpSp>
      <p:grpSp>
        <p:nvGrpSpPr>
          <p:cNvPr id="16" name="Group 15">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17"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j-lt"/>
              </a:endParaRPr>
            </a:p>
          </p:txBody>
        </p:sp>
        <p:sp>
          <p:nvSpPr>
            <p:cNvPr id="18" name="TextBox 17">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mj-lt"/>
                  <a:cs typeface="Times New Roman" panose="02020603050405020304" pitchFamily="18" charset="0"/>
                </a:rPr>
                <a:t>HOẠT ĐỘNG HÌNH THÀNH KIẾN THỨC</a:t>
              </a:r>
              <a:endParaRPr lang="en-US" sz="2400">
                <a:solidFill>
                  <a:srgbClr val="FFFF00"/>
                </a:solidFill>
                <a:latin typeface="+mj-lt"/>
              </a:endParaRPr>
            </a:p>
          </p:txBody>
        </p:sp>
      </p:grpSp>
      <p:grpSp>
        <p:nvGrpSpPr>
          <p:cNvPr id="19" name="Group 18">
            <a:extLst>
              <a:ext uri="{FF2B5EF4-FFF2-40B4-BE49-F238E27FC236}">
                <a16:creationId xmlns:a16="http://schemas.microsoft.com/office/drawing/2014/main" id="{D4EF09CF-3362-453A-9463-F6669A9D3E01}"/>
              </a:ext>
            </a:extLst>
          </p:cNvPr>
          <p:cNvGrpSpPr/>
          <p:nvPr/>
        </p:nvGrpSpPr>
        <p:grpSpPr>
          <a:xfrm rot="8757556">
            <a:off x="-1998573" y="3106472"/>
            <a:ext cx="3136324" cy="6858000"/>
            <a:chOff x="9055676" y="0"/>
            <a:chExt cx="3136324" cy="6858000"/>
          </a:xfrm>
        </p:grpSpPr>
        <p:sp>
          <p:nvSpPr>
            <p:cNvPr id="20" name="Rectangle 19">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25" name="!!3" descr="Icon&#10;&#10;Description automatically generated with low confidence">
            <a:extLst>
              <a:ext uri="{FF2B5EF4-FFF2-40B4-BE49-F238E27FC236}">
                <a16:creationId xmlns:a16="http://schemas.microsoft.com/office/drawing/2014/main" id="{78C066BC-F584-4184-9D57-6F955DE9DB6F}"/>
              </a:ext>
            </a:extLst>
          </p:cNvPr>
          <p:cNvPicPr>
            <a:picLocks noChangeAspect="1"/>
          </p:cNvPicPr>
          <p:nvPr/>
        </p:nvPicPr>
        <p:blipFill>
          <a:blip r:embed="rId6"/>
          <a:stretch>
            <a:fillRect/>
          </a:stretch>
        </p:blipFill>
        <p:spPr>
          <a:xfrm>
            <a:off x="4833505" y="-297319"/>
            <a:ext cx="2780204" cy="2780204"/>
          </a:xfrm>
          <a:prstGeom prst="rect">
            <a:avLst/>
          </a:prstGeom>
        </p:spPr>
      </p:pic>
    </p:spTree>
    <p:extLst>
      <p:ext uri="{BB962C8B-B14F-4D97-AF65-F5344CB8AC3E}">
        <p14:creationId xmlns:p14="http://schemas.microsoft.com/office/powerpoint/2010/main" val="42994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5207691" y="2394350"/>
            <a:ext cx="1181775" cy="646331"/>
          </a:xfrm>
          <a:prstGeom prst="rect">
            <a:avLst/>
          </a:prstGeom>
          <a:noFill/>
        </p:spPr>
        <p:txBody>
          <a:bodyPr wrap="square" rtlCol="0">
            <a:spAutoFit/>
          </a:bodyPr>
          <a:lstStyle/>
          <a:p>
            <a:r>
              <a:rPr lang="en-US" sz="3600" b="1">
                <a:solidFill>
                  <a:srgbClr val="C00000"/>
                </a:solidFill>
              </a:rPr>
              <a:t>Giải</a:t>
            </a:r>
          </a:p>
        </p:txBody>
      </p:sp>
      <p:sp>
        <p:nvSpPr>
          <p:cNvPr id="2" name="TextBox 1"/>
          <p:cNvSpPr txBox="1"/>
          <p:nvPr/>
        </p:nvSpPr>
        <p:spPr>
          <a:xfrm>
            <a:off x="993331" y="625622"/>
            <a:ext cx="9794229" cy="1754326"/>
          </a:xfrm>
          <a:prstGeom prst="rect">
            <a:avLst/>
          </a:prstGeom>
          <a:noFill/>
          <a:ln>
            <a:noFill/>
          </a:ln>
          <a:scene3d>
            <a:camera prst="orthographicFront"/>
            <a:lightRig rig="threePt" dir="t"/>
          </a:scene3d>
          <a:sp3d>
            <a:bevelT prst="convex"/>
          </a:sp3d>
        </p:spPr>
        <p:txBody>
          <a:bodyPr wrap="square" rtlCol="0">
            <a:spAutoFit/>
          </a:bodyPr>
          <a:lstStyle/>
          <a:p>
            <a:pPr algn="just"/>
            <a:r>
              <a:rPr lang="en-US" sz="3600" b="1">
                <a:solidFill>
                  <a:srgbClr val="C00000"/>
                </a:solidFill>
                <a:latin typeface="+mj-lt"/>
              </a:rPr>
              <a:t>Luyện tập 6: </a:t>
            </a:r>
            <a:r>
              <a:rPr lang="en-US" sz="3600">
                <a:solidFill>
                  <a:srgbClr val="0070C0"/>
                </a:solidFill>
                <a:latin typeface="+mj-lt"/>
              </a:rPr>
              <a:t>Không tính giá trị biểu thức, hãy giải thích tại sao:</a:t>
            </a:r>
          </a:p>
          <a:p>
            <a:pPr algn="just"/>
            <a:r>
              <a:rPr lang="en-US" sz="3600">
                <a:solidFill>
                  <a:srgbClr val="0070C0"/>
                </a:solidFill>
                <a:latin typeface="+mj-lt"/>
              </a:rPr>
              <a:t>A = 36 . 234 + 217 . 24 – 54 . 13 chia hết cho 6</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663" y="5135591"/>
            <a:ext cx="2066807" cy="1672482"/>
          </a:xfrm>
          <a:prstGeom prst="rect">
            <a:avLst/>
          </a:prstGeom>
        </p:spPr>
      </p:pic>
      <p:sp>
        <p:nvSpPr>
          <p:cNvPr id="8" name="Rectangle 7"/>
          <p:cNvSpPr/>
          <p:nvPr/>
        </p:nvSpPr>
        <p:spPr>
          <a:xfrm>
            <a:off x="1965823" y="6161742"/>
            <a:ext cx="5301451" cy="646331"/>
          </a:xfrm>
          <a:prstGeom prst="rect">
            <a:avLst/>
          </a:prstGeom>
        </p:spPr>
        <p:txBody>
          <a:bodyPr wrap="none">
            <a:spAutoFit/>
          </a:bodyPr>
          <a:lstStyle/>
          <a:p>
            <a:r>
              <a:rPr lang="en-US" i="1">
                <a:solidFill>
                  <a:srgbClr val="CC0099"/>
                </a:solidFill>
              </a:rPr>
              <a:t>Hoạt động cá nhân, đứng tại chỗ trình bày kết quả</a:t>
            </a:r>
          </a:p>
          <a:p>
            <a:r>
              <a:rPr lang="en-US" i="1">
                <a:solidFill>
                  <a:srgbClr val="CC0099"/>
                </a:solidFill>
              </a:rPr>
              <a:t>Lắng nghe, nhận xét</a:t>
            </a:r>
          </a:p>
        </p:txBody>
      </p:sp>
      <p:grpSp>
        <p:nvGrpSpPr>
          <p:cNvPr id="14" name="Group 13">
            <a:extLst>
              <a:ext uri="{FF2B5EF4-FFF2-40B4-BE49-F238E27FC236}">
                <a16:creationId xmlns:a16="http://schemas.microsoft.com/office/drawing/2014/main" id="{D4EF09CF-3362-453A-9463-F6669A9D3E01}"/>
              </a:ext>
            </a:extLst>
          </p:cNvPr>
          <p:cNvGrpSpPr/>
          <p:nvPr/>
        </p:nvGrpSpPr>
        <p:grpSpPr>
          <a:xfrm rot="14054537">
            <a:off x="-1679866" y="-3852489"/>
            <a:ext cx="3136324" cy="6858000"/>
            <a:chOff x="9055676" y="0"/>
            <a:chExt cx="3136324" cy="6858000"/>
          </a:xfrm>
        </p:grpSpPr>
        <p:sp>
          <p:nvSpPr>
            <p:cNvPr id="15" name="Rectangle 14">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 name="Group 4"/>
          <p:cNvGrpSpPr/>
          <p:nvPr/>
        </p:nvGrpSpPr>
        <p:grpSpPr>
          <a:xfrm>
            <a:off x="1966873" y="2964966"/>
            <a:ext cx="5321926" cy="646331"/>
            <a:chOff x="1040536" y="3804321"/>
            <a:chExt cx="5321926" cy="646331"/>
          </a:xfrm>
        </p:grpSpPr>
        <p:sp>
          <p:nvSpPr>
            <p:cNvPr id="9" name="Rectangle 8"/>
            <p:cNvSpPr/>
            <p:nvPr/>
          </p:nvSpPr>
          <p:spPr>
            <a:xfrm>
              <a:off x="1040536" y="3804321"/>
              <a:ext cx="5291891" cy="646331"/>
            </a:xfrm>
            <a:prstGeom prst="rect">
              <a:avLst/>
            </a:prstGeom>
          </p:spPr>
          <p:txBody>
            <a:bodyPr wrap="square">
              <a:spAutoFit/>
            </a:bodyPr>
            <a:lstStyle/>
            <a:p>
              <a:pPr algn="just"/>
              <a:r>
                <a:rPr lang="en-US" sz="3600"/>
                <a:t>Vì          suy ra  </a:t>
              </a:r>
            </a:p>
          </p:txBody>
        </p:sp>
        <p:graphicFrame>
          <p:nvGraphicFramePr>
            <p:cNvPr id="3" name="Object 2"/>
            <p:cNvGraphicFramePr>
              <a:graphicFrameLocks noChangeAspect="1"/>
            </p:cNvGraphicFramePr>
            <p:nvPr>
              <p:extLst>
                <p:ext uri="{D42A27DB-BD31-4B8C-83A1-F6EECF244321}">
                  <p14:modId xmlns:p14="http://schemas.microsoft.com/office/powerpoint/2010/main" val="1214249356"/>
                </p:ext>
              </p:extLst>
            </p:nvPr>
          </p:nvGraphicFramePr>
          <p:xfrm>
            <a:off x="4190762" y="3898745"/>
            <a:ext cx="2171700" cy="508000"/>
          </p:xfrm>
          <a:graphic>
            <a:graphicData uri="http://schemas.openxmlformats.org/presentationml/2006/ole">
              <mc:AlternateContent xmlns:mc="http://schemas.openxmlformats.org/markup-compatibility/2006">
                <mc:Choice xmlns:v="urn:schemas-microsoft-com:vml" Requires="v">
                  <p:oleObj name="Equation" r:id="rId3" imgW="2171520" imgH="507960" progId="Equation.DSMT4">
                    <p:embed/>
                  </p:oleObj>
                </mc:Choice>
                <mc:Fallback>
                  <p:oleObj name="Equation" r:id="rId3" imgW="2171520" imgH="507960" progId="Equation.DSMT4">
                    <p:embed/>
                    <p:pic>
                      <p:nvPicPr>
                        <p:cNvPr id="0" name=""/>
                        <p:cNvPicPr/>
                        <p:nvPr/>
                      </p:nvPicPr>
                      <p:blipFill>
                        <a:blip r:embed="rId4"/>
                        <a:stretch>
                          <a:fillRect/>
                        </a:stretch>
                      </p:blipFill>
                      <p:spPr>
                        <a:xfrm>
                          <a:off x="4190762" y="3898745"/>
                          <a:ext cx="2171700" cy="508000"/>
                        </a:xfrm>
                        <a:prstGeom prst="rect">
                          <a:avLst/>
                        </a:prstGeom>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509674506"/>
                </p:ext>
              </p:extLst>
            </p:nvPr>
          </p:nvGraphicFramePr>
          <p:xfrm>
            <a:off x="1684920" y="3926350"/>
            <a:ext cx="965200" cy="419100"/>
          </p:xfrm>
          <a:graphic>
            <a:graphicData uri="http://schemas.openxmlformats.org/presentationml/2006/ole">
              <mc:AlternateContent xmlns:mc="http://schemas.openxmlformats.org/markup-compatibility/2006">
                <mc:Choice xmlns:v="urn:schemas-microsoft-com:vml" Requires="v">
                  <p:oleObj name="Equation" r:id="rId5" imgW="965160" imgH="419040" progId="Equation.DSMT4">
                    <p:embed/>
                  </p:oleObj>
                </mc:Choice>
                <mc:Fallback>
                  <p:oleObj name="Equation" r:id="rId5" imgW="965160" imgH="419040" progId="Equation.DSMT4">
                    <p:embed/>
                    <p:pic>
                      <p:nvPicPr>
                        <p:cNvPr id="0" name=""/>
                        <p:cNvPicPr/>
                        <p:nvPr/>
                      </p:nvPicPr>
                      <p:blipFill>
                        <a:blip r:embed="rId6"/>
                        <a:stretch>
                          <a:fillRect/>
                        </a:stretch>
                      </p:blipFill>
                      <p:spPr>
                        <a:xfrm>
                          <a:off x="1684920" y="3926350"/>
                          <a:ext cx="965200" cy="419100"/>
                        </a:xfrm>
                        <a:prstGeom prst="rect">
                          <a:avLst/>
                        </a:prstGeom>
                      </p:spPr>
                    </p:pic>
                  </p:oleObj>
                </mc:Fallback>
              </mc:AlternateContent>
            </a:graphicData>
          </a:graphic>
        </p:graphicFrame>
      </p:grpSp>
      <p:grpSp>
        <p:nvGrpSpPr>
          <p:cNvPr id="20" name="Group 19"/>
          <p:cNvGrpSpPr/>
          <p:nvPr/>
        </p:nvGrpSpPr>
        <p:grpSpPr>
          <a:xfrm>
            <a:off x="2137496" y="3644368"/>
            <a:ext cx="5291891" cy="646331"/>
            <a:chOff x="1040536" y="3804321"/>
            <a:chExt cx="5291891" cy="646331"/>
          </a:xfrm>
        </p:grpSpPr>
        <p:sp>
          <p:nvSpPr>
            <p:cNvPr id="21" name="Rectangle 20"/>
            <p:cNvSpPr/>
            <p:nvPr/>
          </p:nvSpPr>
          <p:spPr>
            <a:xfrm>
              <a:off x="1040536" y="3804321"/>
              <a:ext cx="5291891" cy="646331"/>
            </a:xfrm>
            <a:prstGeom prst="rect">
              <a:avLst/>
            </a:prstGeom>
          </p:spPr>
          <p:txBody>
            <a:bodyPr wrap="square">
              <a:spAutoFit/>
            </a:bodyPr>
            <a:lstStyle/>
            <a:p>
              <a:pPr algn="just"/>
              <a:r>
                <a:rPr lang="en-US" sz="3600"/>
                <a:t>            suy ra   </a:t>
              </a:r>
            </a:p>
          </p:txBody>
        </p:sp>
        <p:graphicFrame>
          <p:nvGraphicFramePr>
            <p:cNvPr id="22" name="Object 21"/>
            <p:cNvGraphicFramePr>
              <a:graphicFrameLocks noChangeAspect="1"/>
            </p:cNvGraphicFramePr>
            <p:nvPr>
              <p:extLst>
                <p:ext uri="{D42A27DB-BD31-4B8C-83A1-F6EECF244321}">
                  <p14:modId xmlns:p14="http://schemas.microsoft.com/office/powerpoint/2010/main" val="3515965884"/>
                </p:ext>
              </p:extLst>
            </p:nvPr>
          </p:nvGraphicFramePr>
          <p:xfrm>
            <a:off x="4006300" y="3934185"/>
            <a:ext cx="2184400" cy="508000"/>
          </p:xfrm>
          <a:graphic>
            <a:graphicData uri="http://schemas.openxmlformats.org/presentationml/2006/ole">
              <mc:AlternateContent xmlns:mc="http://schemas.openxmlformats.org/markup-compatibility/2006">
                <mc:Choice xmlns:v="urn:schemas-microsoft-com:vml" Requires="v">
                  <p:oleObj name="Equation" r:id="rId7" imgW="2184120" imgH="507960" progId="Equation.DSMT4">
                    <p:embed/>
                  </p:oleObj>
                </mc:Choice>
                <mc:Fallback>
                  <p:oleObj name="Equation" r:id="rId7" imgW="2184120" imgH="507960" progId="Equation.DSMT4">
                    <p:embed/>
                    <p:pic>
                      <p:nvPicPr>
                        <p:cNvPr id="3" name="Object 2"/>
                        <p:cNvPicPr/>
                        <p:nvPr/>
                      </p:nvPicPr>
                      <p:blipFill>
                        <a:blip r:embed="rId8"/>
                        <a:stretch>
                          <a:fillRect/>
                        </a:stretch>
                      </p:blipFill>
                      <p:spPr>
                        <a:xfrm>
                          <a:off x="4006300" y="3934185"/>
                          <a:ext cx="2184400" cy="508000"/>
                        </a:xfrm>
                        <a:prstGeom prst="rect">
                          <a:avLst/>
                        </a:prstGeom>
                      </p:spPr>
                    </p:pic>
                  </p:oleObj>
                </mc:Fallback>
              </mc:AlternateContent>
            </a:graphicData>
          </a:graphic>
        </p:graphicFrame>
        <p:graphicFrame>
          <p:nvGraphicFramePr>
            <p:cNvPr id="23" name="Object 22"/>
            <p:cNvGraphicFramePr>
              <a:graphicFrameLocks noChangeAspect="1"/>
            </p:cNvGraphicFramePr>
            <p:nvPr>
              <p:extLst>
                <p:ext uri="{D42A27DB-BD31-4B8C-83A1-F6EECF244321}">
                  <p14:modId xmlns:p14="http://schemas.microsoft.com/office/powerpoint/2010/main" val="461185730"/>
                </p:ext>
              </p:extLst>
            </p:nvPr>
          </p:nvGraphicFramePr>
          <p:xfrm>
            <a:off x="1589988" y="3919420"/>
            <a:ext cx="977900" cy="419100"/>
          </p:xfrm>
          <a:graphic>
            <a:graphicData uri="http://schemas.openxmlformats.org/presentationml/2006/ole">
              <mc:AlternateContent xmlns:mc="http://schemas.openxmlformats.org/markup-compatibility/2006">
                <mc:Choice xmlns:v="urn:schemas-microsoft-com:vml" Requires="v">
                  <p:oleObj name="Equation" r:id="rId9" imgW="977760" imgH="419040" progId="Equation.DSMT4">
                    <p:embed/>
                  </p:oleObj>
                </mc:Choice>
                <mc:Fallback>
                  <p:oleObj name="Equation" r:id="rId9" imgW="977760" imgH="419040" progId="Equation.DSMT4">
                    <p:embed/>
                    <p:pic>
                      <p:nvPicPr>
                        <p:cNvPr id="4" name="Object 3"/>
                        <p:cNvPicPr/>
                        <p:nvPr/>
                      </p:nvPicPr>
                      <p:blipFill>
                        <a:blip r:embed="rId10"/>
                        <a:stretch>
                          <a:fillRect/>
                        </a:stretch>
                      </p:blipFill>
                      <p:spPr>
                        <a:xfrm>
                          <a:off x="1589988" y="3919420"/>
                          <a:ext cx="977900" cy="419100"/>
                        </a:xfrm>
                        <a:prstGeom prst="rect">
                          <a:avLst/>
                        </a:prstGeom>
                      </p:spPr>
                    </p:pic>
                  </p:oleObj>
                </mc:Fallback>
              </mc:AlternateContent>
            </a:graphicData>
          </a:graphic>
        </p:graphicFrame>
      </p:grpSp>
      <p:grpSp>
        <p:nvGrpSpPr>
          <p:cNvPr id="24" name="Group 23"/>
          <p:cNvGrpSpPr/>
          <p:nvPr/>
        </p:nvGrpSpPr>
        <p:grpSpPr>
          <a:xfrm>
            <a:off x="2137495" y="4330374"/>
            <a:ext cx="5291891" cy="646331"/>
            <a:chOff x="1040536" y="3804321"/>
            <a:chExt cx="5291891" cy="646331"/>
          </a:xfrm>
        </p:grpSpPr>
        <p:sp>
          <p:nvSpPr>
            <p:cNvPr id="25" name="Rectangle 24"/>
            <p:cNvSpPr/>
            <p:nvPr/>
          </p:nvSpPr>
          <p:spPr>
            <a:xfrm>
              <a:off x="1040536" y="3804321"/>
              <a:ext cx="5291891" cy="646331"/>
            </a:xfrm>
            <a:prstGeom prst="rect">
              <a:avLst/>
            </a:prstGeom>
          </p:spPr>
          <p:txBody>
            <a:bodyPr wrap="square">
              <a:spAutoFit/>
            </a:bodyPr>
            <a:lstStyle/>
            <a:p>
              <a:pPr algn="just"/>
              <a:r>
                <a:rPr lang="en-US" sz="3600"/>
                <a:t>            suy ra   </a:t>
              </a:r>
            </a:p>
          </p:txBody>
        </p:sp>
        <p:graphicFrame>
          <p:nvGraphicFramePr>
            <p:cNvPr id="26" name="Object 25"/>
            <p:cNvGraphicFramePr>
              <a:graphicFrameLocks noChangeAspect="1"/>
            </p:cNvGraphicFramePr>
            <p:nvPr>
              <p:extLst>
                <p:ext uri="{D42A27DB-BD31-4B8C-83A1-F6EECF244321}">
                  <p14:modId xmlns:p14="http://schemas.microsoft.com/office/powerpoint/2010/main" val="666881675"/>
                </p:ext>
              </p:extLst>
            </p:nvPr>
          </p:nvGraphicFramePr>
          <p:xfrm>
            <a:off x="4064224" y="3925289"/>
            <a:ext cx="1917700" cy="508000"/>
          </p:xfrm>
          <a:graphic>
            <a:graphicData uri="http://schemas.openxmlformats.org/presentationml/2006/ole">
              <mc:AlternateContent xmlns:mc="http://schemas.openxmlformats.org/markup-compatibility/2006">
                <mc:Choice xmlns:v="urn:schemas-microsoft-com:vml" Requires="v">
                  <p:oleObj name="Equation" r:id="rId11" imgW="1917360" imgH="507960" progId="Equation.DSMT4">
                    <p:embed/>
                  </p:oleObj>
                </mc:Choice>
                <mc:Fallback>
                  <p:oleObj name="Equation" r:id="rId11" imgW="1917360" imgH="507960" progId="Equation.DSMT4">
                    <p:embed/>
                    <p:pic>
                      <p:nvPicPr>
                        <p:cNvPr id="22" name="Object 21"/>
                        <p:cNvPicPr/>
                        <p:nvPr/>
                      </p:nvPicPr>
                      <p:blipFill>
                        <a:blip r:embed="rId12"/>
                        <a:stretch>
                          <a:fillRect/>
                        </a:stretch>
                      </p:blipFill>
                      <p:spPr>
                        <a:xfrm>
                          <a:off x="4064224" y="3925289"/>
                          <a:ext cx="1917700" cy="508000"/>
                        </a:xfrm>
                        <a:prstGeom prst="rect">
                          <a:avLst/>
                        </a:prstGeom>
                      </p:spPr>
                    </p:pic>
                  </p:oleObj>
                </mc:Fallback>
              </mc:AlternateContent>
            </a:graphicData>
          </a:graphic>
        </p:graphicFrame>
        <p:graphicFrame>
          <p:nvGraphicFramePr>
            <p:cNvPr id="27" name="Object 26"/>
            <p:cNvGraphicFramePr>
              <a:graphicFrameLocks noChangeAspect="1"/>
            </p:cNvGraphicFramePr>
            <p:nvPr>
              <p:extLst>
                <p:ext uri="{D42A27DB-BD31-4B8C-83A1-F6EECF244321}">
                  <p14:modId xmlns:p14="http://schemas.microsoft.com/office/powerpoint/2010/main" val="3041177867"/>
                </p:ext>
              </p:extLst>
            </p:nvPr>
          </p:nvGraphicFramePr>
          <p:xfrm>
            <a:off x="1595745" y="3919042"/>
            <a:ext cx="965200" cy="419100"/>
          </p:xfrm>
          <a:graphic>
            <a:graphicData uri="http://schemas.openxmlformats.org/presentationml/2006/ole">
              <mc:AlternateContent xmlns:mc="http://schemas.openxmlformats.org/markup-compatibility/2006">
                <mc:Choice xmlns:v="urn:schemas-microsoft-com:vml" Requires="v">
                  <p:oleObj name="Equation" r:id="rId13" imgW="965160" imgH="419040" progId="Equation.DSMT4">
                    <p:embed/>
                  </p:oleObj>
                </mc:Choice>
                <mc:Fallback>
                  <p:oleObj name="Equation" r:id="rId13" imgW="965160" imgH="419040" progId="Equation.DSMT4">
                    <p:embed/>
                    <p:pic>
                      <p:nvPicPr>
                        <p:cNvPr id="23" name="Object 22"/>
                        <p:cNvPicPr/>
                        <p:nvPr/>
                      </p:nvPicPr>
                      <p:blipFill>
                        <a:blip r:embed="rId14"/>
                        <a:stretch>
                          <a:fillRect/>
                        </a:stretch>
                      </p:blipFill>
                      <p:spPr>
                        <a:xfrm>
                          <a:off x="1595745" y="3919042"/>
                          <a:ext cx="965200" cy="419100"/>
                        </a:xfrm>
                        <a:prstGeom prst="rect">
                          <a:avLst/>
                        </a:prstGeom>
                      </p:spPr>
                    </p:pic>
                  </p:oleObj>
                </mc:Fallback>
              </mc:AlternateContent>
            </a:graphicData>
          </a:graphic>
        </p:graphicFrame>
      </p:grpSp>
      <p:sp>
        <p:nvSpPr>
          <p:cNvPr id="6" name="Rectangle 5"/>
          <p:cNvSpPr/>
          <p:nvPr/>
        </p:nvSpPr>
        <p:spPr>
          <a:xfrm>
            <a:off x="1639944" y="4968526"/>
            <a:ext cx="9956957" cy="646331"/>
          </a:xfrm>
          <a:prstGeom prst="rect">
            <a:avLst/>
          </a:prstGeom>
        </p:spPr>
        <p:txBody>
          <a:bodyPr wrap="none">
            <a:spAutoFit/>
          </a:bodyPr>
          <a:lstStyle/>
          <a:p>
            <a:pPr algn="just"/>
            <a:r>
              <a:rPr lang="en-US" sz="3600"/>
              <a:t>Nên A = 36.234 + 217.24 – 54.13 chia hết cho 6</a:t>
            </a:r>
          </a:p>
        </p:txBody>
      </p:sp>
      <p:grpSp>
        <p:nvGrpSpPr>
          <p:cNvPr id="28" name="Group 27">
            <a:extLst>
              <a:ext uri="{FF2B5EF4-FFF2-40B4-BE49-F238E27FC236}">
                <a16:creationId xmlns:a16="http://schemas.microsoft.com/office/drawing/2014/main" id="{1ED5D934-1005-42E7-B9E8-65E9CE12B957}"/>
              </a:ext>
            </a:extLst>
          </p:cNvPr>
          <p:cNvGrpSpPr/>
          <p:nvPr/>
        </p:nvGrpSpPr>
        <p:grpSpPr>
          <a:xfrm rot="5400000">
            <a:off x="8383393" y="3218530"/>
            <a:ext cx="6891246" cy="653685"/>
            <a:chOff x="4871257" y="83128"/>
            <a:chExt cx="7501721" cy="653685"/>
          </a:xfrm>
        </p:grpSpPr>
        <p:sp>
          <p:nvSpPr>
            <p:cNvPr id="29" name="Rectangle: Rounded Corners 39">
              <a:extLst>
                <a:ext uri="{FF2B5EF4-FFF2-40B4-BE49-F238E27FC236}">
                  <a16:creationId xmlns:a16="http://schemas.microsoft.com/office/drawing/2014/main" id="{E77C13A5-0834-400F-A56E-4C74E35B6AEF}"/>
                </a:ext>
              </a:extLst>
            </p:cNvPr>
            <p:cNvSpPr/>
            <p:nvPr/>
          </p:nvSpPr>
          <p:spPr>
            <a:xfrm>
              <a:off x="4871257" y="83128"/>
              <a:ext cx="7232072" cy="653685"/>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latin typeface="+mj-lt"/>
              </a:endParaRPr>
            </a:p>
          </p:txBody>
        </p:sp>
        <p:sp>
          <p:nvSpPr>
            <p:cNvPr id="30" name="TextBox 29">
              <a:extLst>
                <a:ext uri="{FF2B5EF4-FFF2-40B4-BE49-F238E27FC236}">
                  <a16:creationId xmlns:a16="http://schemas.microsoft.com/office/drawing/2014/main" id="{9512712A-CFC7-4140-8BF0-0E597115E512}"/>
                </a:ext>
              </a:extLst>
            </p:cNvPr>
            <p:cNvSpPr txBox="1"/>
            <p:nvPr/>
          </p:nvSpPr>
          <p:spPr>
            <a:xfrm>
              <a:off x="5268730" y="213658"/>
              <a:ext cx="7104248" cy="461665"/>
            </a:xfrm>
            <a:prstGeom prst="rect">
              <a:avLst/>
            </a:prstGeom>
            <a:noFill/>
          </p:spPr>
          <p:txBody>
            <a:bodyPr wrap="square">
              <a:spAutoFit/>
            </a:bodyPr>
            <a:lstStyle/>
            <a:p>
              <a:r>
                <a:rPr lang="en-US" sz="2400" b="1">
                  <a:solidFill>
                    <a:srgbClr val="FFFF00"/>
                  </a:solidFill>
                  <a:latin typeface="+mj-lt"/>
                  <a:cs typeface="Times New Roman" panose="02020603050405020304" pitchFamily="18" charset="0"/>
                </a:rPr>
                <a:t>HOẠT ĐỘNG HÌNH THÀNH KIẾN THỨC</a:t>
              </a:r>
              <a:endParaRPr lang="en-US" sz="2400">
                <a:solidFill>
                  <a:srgbClr val="FFFF00"/>
                </a:solidFill>
                <a:latin typeface="+mj-lt"/>
              </a:endParaRPr>
            </a:p>
          </p:txBody>
        </p:sp>
      </p:grpSp>
    </p:spTree>
    <p:extLst>
      <p:ext uri="{BB962C8B-B14F-4D97-AF65-F5344CB8AC3E}">
        <p14:creationId xmlns:p14="http://schemas.microsoft.com/office/powerpoint/2010/main" val="37818117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4" descr="Cov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5400" y="5203321"/>
            <a:ext cx="2751137" cy="1022669"/>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13" descr="Cov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61455" y="3989387"/>
            <a:ext cx="2568256" cy="185267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12" descr="Cov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64" y="4724400"/>
            <a:ext cx="2640103" cy="116855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11" descr="Cove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1671" y="3784038"/>
            <a:ext cx="3120231" cy="166651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9" descr="Cove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99238" y="1676400"/>
            <a:ext cx="2087562" cy="185308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Cove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1987" y="644062"/>
            <a:ext cx="3052762" cy="224656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Cove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9554" y="1475263"/>
            <a:ext cx="2331622" cy="185308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6" descr="Cove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01200" y="2895708"/>
            <a:ext cx="3167203" cy="105203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5" descr="Cove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71591" y="3189887"/>
            <a:ext cx="3902610" cy="93862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Cove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75248" y="2981064"/>
            <a:ext cx="2639918" cy="135519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0" descr="Cove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340776" y="409992"/>
            <a:ext cx="3143884" cy="1498247"/>
          </a:xfrm>
          <a:prstGeom prst="rect">
            <a:avLst/>
          </a:prstGeom>
          <a:noFill/>
          <a:extLst>
            <a:ext uri="{909E8E84-426E-40DD-AFC4-6F175D3DCCD1}">
              <a14:hiddenFill xmlns:a14="http://schemas.microsoft.com/office/drawing/2010/main">
                <a:solidFill>
                  <a:srgbClr val="FFFFFF"/>
                </a:solidFill>
              </a14:hiddenFill>
            </a:ext>
          </a:extLst>
        </p:spPr>
      </p:pic>
      <p:sp>
        <p:nvSpPr>
          <p:cNvPr id="13" name="Rounded Rectangle 12"/>
          <p:cNvSpPr/>
          <p:nvPr/>
        </p:nvSpPr>
        <p:spPr>
          <a:xfrm>
            <a:off x="0" y="13390"/>
            <a:ext cx="4723723" cy="5836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HOẠT ĐỘNG LUYỆN TẬP</a:t>
            </a:r>
          </a:p>
        </p:txBody>
      </p:sp>
    </p:spTree>
    <p:extLst>
      <p:ext uri="{BB962C8B-B14F-4D97-AF65-F5344CB8AC3E}">
        <p14:creationId xmlns:p14="http://schemas.microsoft.com/office/powerpoint/2010/main" val="3520756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ox(out)">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righ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righ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left)">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wipe(left)">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left)">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wipe(left)">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wipe(right)">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nodeType="clickEffect">
                                  <p:stCondLst>
                                    <p:cond delay="0"/>
                                  </p:stCondLst>
                                  <p:childTnLst>
                                    <p:set>
                                      <p:cBhvr>
                                        <p:cTn id="46" dur="1" fill="hold">
                                          <p:stCondLst>
                                            <p:cond delay="0"/>
                                          </p:stCondLst>
                                        </p:cTn>
                                        <p:tgtEl>
                                          <p:spTgt spid="4"/>
                                        </p:tgtEl>
                                        <p:attrNameLst>
                                          <p:attrName>style.visibility</p:attrName>
                                        </p:attrNameLst>
                                      </p:cBhvr>
                                      <p:to>
                                        <p:strVal val="visible"/>
                                      </p:to>
                                    </p:set>
                                    <p:animEffect transition="in" filter="wipe(right)">
                                      <p:cBhvr>
                                        <p:cTn id="47" dur="500"/>
                                        <p:tgtEl>
                                          <p:spTgt spid="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nodeType="clickEffect">
                                  <p:stCondLst>
                                    <p:cond delay="0"/>
                                  </p:stCondLst>
                                  <p:childTnLst>
                                    <p:set>
                                      <p:cBhvr>
                                        <p:cTn id="51" dur="1" fill="hold">
                                          <p:stCondLst>
                                            <p:cond delay="0"/>
                                          </p:stCondLst>
                                        </p:cTn>
                                        <p:tgtEl>
                                          <p:spTgt spid="3"/>
                                        </p:tgtEl>
                                        <p:attrNameLst>
                                          <p:attrName>style.visibility</p:attrName>
                                        </p:attrNameLst>
                                      </p:cBhvr>
                                      <p:to>
                                        <p:strVal val="visible"/>
                                      </p:to>
                                    </p:set>
                                    <p:animEffect transition="in" filter="wipe(left)">
                                      <p:cBhvr>
                                        <p:cTn id="52" dur="500"/>
                                        <p:tgtEl>
                                          <p:spTgt spid="3"/>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nodeType="clickEffect">
                                  <p:stCondLst>
                                    <p:cond delay="0"/>
                                  </p:stCondLst>
                                  <p:childTnLst>
                                    <p:set>
                                      <p:cBhvr>
                                        <p:cTn id="56" dur="1" fill="hold">
                                          <p:stCondLst>
                                            <p:cond delay="0"/>
                                          </p:stCondLst>
                                        </p:cTn>
                                        <p:tgtEl>
                                          <p:spTgt spid="2"/>
                                        </p:tgtEl>
                                        <p:attrNameLst>
                                          <p:attrName>style.visibility</p:attrName>
                                        </p:attrNameLst>
                                      </p:cBhvr>
                                      <p:to>
                                        <p:strVal val="visible"/>
                                      </p:to>
                                    </p:set>
                                    <p:animEffect transition="in" filter="wipe(left)">
                                      <p:cBhvr>
                                        <p:cTn id="5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D4EF09CF-3362-453A-9463-F6669A9D3E01}"/>
              </a:ext>
            </a:extLst>
          </p:cNvPr>
          <p:cNvGrpSpPr/>
          <p:nvPr/>
        </p:nvGrpSpPr>
        <p:grpSpPr>
          <a:xfrm rot="13033909">
            <a:off x="-1860192" y="-3620150"/>
            <a:ext cx="3136324" cy="6858000"/>
            <a:chOff x="9055676" y="0"/>
            <a:chExt cx="3136324" cy="6858000"/>
          </a:xfrm>
        </p:grpSpPr>
        <p:sp>
          <p:nvSpPr>
            <p:cNvPr id="13" name="Rectangle 12">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Rounded Rectangle 8"/>
          <p:cNvSpPr/>
          <p:nvPr/>
        </p:nvSpPr>
        <p:spPr>
          <a:xfrm>
            <a:off x="7319120" y="0"/>
            <a:ext cx="4723723" cy="7782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HOẠT ĐỘNG LUYỆN TẬP</a:t>
            </a:r>
          </a:p>
        </p:txBody>
      </p:sp>
      <p:pic>
        <p:nvPicPr>
          <p:cNvPr id="20" name="!!3" descr="Chuyên đề về xác định công thức của hợp chất vô cơ và hữu cơ - Tech12h">
            <a:extLst>
              <a:ext uri="{FF2B5EF4-FFF2-40B4-BE49-F238E27FC236}">
                <a16:creationId xmlns:a16="http://schemas.microsoft.com/office/drawing/2014/main" id="{43D80D0E-F9AC-4D0D-9116-29FEC2960A0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72" y="5390963"/>
            <a:ext cx="1704768" cy="1404729"/>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p:cNvSpPr txBox="1"/>
          <p:nvPr/>
        </p:nvSpPr>
        <p:spPr>
          <a:xfrm>
            <a:off x="1048621" y="1141339"/>
            <a:ext cx="6441676" cy="707886"/>
          </a:xfrm>
          <a:prstGeom prst="rect">
            <a:avLst/>
          </a:prstGeom>
          <a:noFill/>
        </p:spPr>
        <p:txBody>
          <a:bodyPr wrap="square" rtlCol="0">
            <a:spAutoFit/>
          </a:bodyPr>
          <a:lstStyle/>
          <a:p>
            <a:r>
              <a:rPr lang="en-US" sz="4000" b="1">
                <a:solidFill>
                  <a:srgbClr val="0070C0"/>
                </a:solidFill>
              </a:rPr>
              <a:t>Bài tập 3 SGK trang 34</a:t>
            </a:r>
          </a:p>
        </p:txBody>
      </p:sp>
      <p:sp>
        <p:nvSpPr>
          <p:cNvPr id="28" name="TextBox 27"/>
          <p:cNvSpPr txBox="1"/>
          <p:nvPr/>
        </p:nvSpPr>
        <p:spPr>
          <a:xfrm>
            <a:off x="1048621" y="2446862"/>
            <a:ext cx="10758618" cy="1200329"/>
          </a:xfrm>
          <a:prstGeom prst="rect">
            <a:avLst/>
          </a:prstGeom>
          <a:noFill/>
        </p:spPr>
        <p:txBody>
          <a:bodyPr wrap="square" rtlCol="0">
            <a:spAutoFit/>
          </a:bodyPr>
          <a:lstStyle/>
          <a:p>
            <a:r>
              <a:rPr lang="en-US" sz="3600">
                <a:latin typeface="+mj-lt"/>
              </a:rPr>
              <a:t>Vì x là bội của 9 nên x là: 0, 9, 18, 27, 36, 45,…</a:t>
            </a:r>
          </a:p>
          <a:p>
            <a:r>
              <a:rPr lang="en-US" sz="3600">
                <a:latin typeface="+mj-lt"/>
              </a:rPr>
              <a:t>Mà 20 &lt; x &lt; 40 nên x là: 27, 36.</a:t>
            </a:r>
          </a:p>
        </p:txBody>
      </p:sp>
      <p:sp>
        <p:nvSpPr>
          <p:cNvPr id="3" name="TextBox 2"/>
          <p:cNvSpPr txBox="1"/>
          <p:nvPr/>
        </p:nvSpPr>
        <p:spPr>
          <a:xfrm>
            <a:off x="1539603" y="6426360"/>
            <a:ext cx="2983230" cy="369332"/>
          </a:xfrm>
          <a:prstGeom prst="rect">
            <a:avLst/>
          </a:prstGeom>
          <a:noFill/>
        </p:spPr>
        <p:txBody>
          <a:bodyPr wrap="square" rtlCol="0">
            <a:spAutoFit/>
          </a:bodyPr>
          <a:lstStyle/>
          <a:p>
            <a:r>
              <a:rPr lang="en-US" i="1">
                <a:solidFill>
                  <a:srgbClr val="CC0099"/>
                </a:solidFill>
              </a:rPr>
              <a:t>Hoạt động cá nhân</a:t>
            </a:r>
          </a:p>
        </p:txBody>
      </p:sp>
    </p:spTree>
    <p:extLst>
      <p:ext uri="{BB962C8B-B14F-4D97-AF65-F5344CB8AC3E}">
        <p14:creationId xmlns:p14="http://schemas.microsoft.com/office/powerpoint/2010/main" val="255891031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anim calcmode="lin" valueType="num">
                                      <p:cBhvr additive="base">
                                        <p:cTn id="7" dur="500" fill="hold"/>
                                        <p:tgtEl>
                                          <p:spTgt spid="28"/>
                                        </p:tgtEl>
                                        <p:attrNameLst>
                                          <p:attrName>ppt_x</p:attrName>
                                        </p:attrNameLst>
                                      </p:cBhvr>
                                      <p:tavLst>
                                        <p:tav tm="0">
                                          <p:val>
                                            <p:strVal val="#ppt_x"/>
                                          </p:val>
                                        </p:tav>
                                        <p:tav tm="100000">
                                          <p:val>
                                            <p:strVal val="#ppt_x"/>
                                          </p:val>
                                        </p:tav>
                                      </p:tavLst>
                                    </p:anim>
                                    <p:anim calcmode="lin" valueType="num">
                                      <p:cBhvr additive="base">
                                        <p:cTn id="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70896" y="6406206"/>
            <a:ext cx="1890261" cy="369332"/>
          </a:xfrm>
          <a:prstGeom prst="rect">
            <a:avLst/>
          </a:prstGeom>
        </p:spPr>
        <p:txBody>
          <a:bodyPr wrap="none">
            <a:spAutoFit/>
          </a:bodyPr>
          <a:lstStyle/>
          <a:p>
            <a:r>
              <a:rPr lang="en-US" i="1">
                <a:solidFill>
                  <a:srgbClr val="CC0099"/>
                </a:solidFill>
              </a:rPr>
              <a:t>Hoạt động nhóm</a:t>
            </a:r>
          </a:p>
        </p:txBody>
      </p:sp>
      <p:grpSp>
        <p:nvGrpSpPr>
          <p:cNvPr id="12" name="Group 11">
            <a:extLst>
              <a:ext uri="{FF2B5EF4-FFF2-40B4-BE49-F238E27FC236}">
                <a16:creationId xmlns:a16="http://schemas.microsoft.com/office/drawing/2014/main" id="{D4EF09CF-3362-453A-9463-F6669A9D3E01}"/>
              </a:ext>
            </a:extLst>
          </p:cNvPr>
          <p:cNvGrpSpPr/>
          <p:nvPr/>
        </p:nvGrpSpPr>
        <p:grpSpPr>
          <a:xfrm rot="13033909">
            <a:off x="-1860192" y="-3620150"/>
            <a:ext cx="3136324" cy="6858000"/>
            <a:chOff x="9055676" y="0"/>
            <a:chExt cx="3136324" cy="6858000"/>
          </a:xfrm>
        </p:grpSpPr>
        <p:sp>
          <p:nvSpPr>
            <p:cNvPr id="13" name="Rectangle 12">
              <a:extLst>
                <a:ext uri="{FF2B5EF4-FFF2-40B4-BE49-F238E27FC236}">
                  <a16:creationId xmlns:a16="http://schemas.microsoft.com/office/drawing/2014/main" id="{403AE892-EBD6-40F1-851B-FEADBD59429F}"/>
                </a:ext>
              </a:extLst>
            </p:cNvPr>
            <p:cNvSpPr/>
            <p:nvPr/>
          </p:nvSpPr>
          <p:spPr>
            <a:xfrm>
              <a:off x="9221932" y="0"/>
              <a:ext cx="2970068" cy="6858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54318653-1A38-442C-BA0F-F2C51149BCFF}"/>
                </a:ext>
              </a:extLst>
            </p:cNvPr>
            <p:cNvSpPr/>
            <p:nvPr/>
          </p:nvSpPr>
          <p:spPr>
            <a:xfrm>
              <a:off x="9055676" y="0"/>
              <a:ext cx="166255"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C25D63D1-E9CE-42BF-BD4D-374FD0293155}"/>
                </a:ext>
              </a:extLst>
            </p:cNvPr>
            <p:cNvSpPr/>
            <p:nvPr/>
          </p:nvSpPr>
          <p:spPr>
            <a:xfrm>
              <a:off x="9221932" y="0"/>
              <a:ext cx="114301" cy="6858000"/>
            </a:xfrm>
            <a:prstGeom prst="rect">
              <a:avLst/>
            </a:prstGeom>
            <a:solidFill>
              <a:srgbClr val="FFD3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BA4EE865-9F0D-4531-A737-E13A557C0277}"/>
                </a:ext>
              </a:extLst>
            </p:cNvPr>
            <p:cNvSpPr/>
            <p:nvPr/>
          </p:nvSpPr>
          <p:spPr>
            <a:xfrm>
              <a:off x="9336233" y="0"/>
              <a:ext cx="150667"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6A1183CB-C5B0-498A-A49C-4180134C74B0}"/>
                </a:ext>
              </a:extLst>
            </p:cNvPr>
            <p:cNvSpPr/>
            <p:nvPr/>
          </p:nvSpPr>
          <p:spPr>
            <a:xfrm>
              <a:off x="9336233" y="0"/>
              <a:ext cx="5715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9" name="Rounded Rectangle 8"/>
          <p:cNvSpPr/>
          <p:nvPr/>
        </p:nvSpPr>
        <p:spPr>
          <a:xfrm>
            <a:off x="7319120" y="0"/>
            <a:ext cx="4723723" cy="7782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t>HOẠT ĐỘNG LUYỆN TẬP</a:t>
            </a:r>
          </a:p>
        </p:txBody>
      </p:sp>
      <p:sp>
        <p:nvSpPr>
          <p:cNvPr id="24" name="TextBox 23"/>
          <p:cNvSpPr txBox="1"/>
          <p:nvPr/>
        </p:nvSpPr>
        <p:spPr>
          <a:xfrm>
            <a:off x="1245014" y="414969"/>
            <a:ext cx="5850727" cy="646331"/>
          </a:xfrm>
          <a:prstGeom prst="rect">
            <a:avLst/>
          </a:prstGeom>
          <a:noFill/>
        </p:spPr>
        <p:txBody>
          <a:bodyPr wrap="square" rtlCol="0">
            <a:spAutoFit/>
          </a:bodyPr>
          <a:lstStyle/>
          <a:p>
            <a:r>
              <a:rPr lang="en-US" sz="3600" b="1">
                <a:solidFill>
                  <a:srgbClr val="0070C0"/>
                </a:solidFill>
              </a:rPr>
              <a:t>Bài tập 4 SGK trang 34</a:t>
            </a:r>
          </a:p>
        </p:txBody>
      </p:sp>
      <p:grpSp>
        <p:nvGrpSpPr>
          <p:cNvPr id="33" name="Group 32"/>
          <p:cNvGrpSpPr/>
          <p:nvPr/>
        </p:nvGrpSpPr>
        <p:grpSpPr>
          <a:xfrm>
            <a:off x="890345" y="1177375"/>
            <a:ext cx="10117380" cy="646331"/>
            <a:chOff x="890345" y="1177375"/>
            <a:chExt cx="10117380" cy="646331"/>
          </a:xfrm>
        </p:grpSpPr>
        <p:sp>
          <p:nvSpPr>
            <p:cNvPr id="18" name="Rectangle 17"/>
            <p:cNvSpPr/>
            <p:nvPr/>
          </p:nvSpPr>
          <p:spPr>
            <a:xfrm>
              <a:off x="890345" y="1177375"/>
              <a:ext cx="7750840" cy="646331"/>
            </a:xfrm>
            <a:prstGeom prst="rect">
              <a:avLst/>
            </a:prstGeom>
          </p:spPr>
          <p:txBody>
            <a:bodyPr wrap="none">
              <a:spAutoFit/>
            </a:bodyPr>
            <a:lstStyle/>
            <a:p>
              <a:r>
                <a:rPr lang="vi-VN" sz="3600">
                  <a:latin typeface="+mj-lt"/>
                  <a:ea typeface="Times New Roman" panose="02020603050405020304" pitchFamily="18" charset="0"/>
                </a:rPr>
                <a:t>Gọi số bạn trong mỗi nhóm là x bạn</a:t>
              </a:r>
              <a:r>
                <a:rPr lang="en-US" sz="3600">
                  <a:latin typeface="+mj-lt"/>
                  <a:ea typeface="Times New Roman" panose="02020603050405020304" pitchFamily="18" charset="0"/>
                </a:rPr>
                <a:t> </a:t>
              </a:r>
              <a:r>
                <a:rPr lang="vi-VN" sz="3600">
                  <a:latin typeface="+mj-lt"/>
                  <a:ea typeface="Times New Roman" panose="02020603050405020304" pitchFamily="18" charset="0"/>
                </a:rPr>
                <a:t> </a:t>
              </a:r>
              <a:endParaRPr lang="en-US" sz="3600">
                <a:latin typeface="+mj-lt"/>
              </a:endParaRPr>
            </a:p>
          </p:txBody>
        </p:sp>
        <p:graphicFrame>
          <p:nvGraphicFramePr>
            <p:cNvPr id="19" name="Object 18"/>
            <p:cNvGraphicFramePr>
              <a:graphicFrameLocks noChangeAspect="1"/>
            </p:cNvGraphicFramePr>
            <p:nvPr>
              <p:extLst>
                <p:ext uri="{D42A27DB-BD31-4B8C-83A1-F6EECF244321}">
                  <p14:modId xmlns:p14="http://schemas.microsoft.com/office/powerpoint/2010/main" val="1437348157"/>
                </p:ext>
              </p:extLst>
            </p:nvPr>
          </p:nvGraphicFramePr>
          <p:xfrm>
            <a:off x="8353425" y="1214438"/>
            <a:ext cx="2654300" cy="571500"/>
          </p:xfrm>
          <a:graphic>
            <a:graphicData uri="http://schemas.openxmlformats.org/presentationml/2006/ole">
              <mc:AlternateContent xmlns:mc="http://schemas.openxmlformats.org/markup-compatibility/2006">
                <mc:Choice xmlns:v="urn:schemas-microsoft-com:vml" Requires="v">
                  <p:oleObj name="Equation" r:id="rId2" imgW="2654280" imgH="571320" progId="Equation.DSMT4">
                    <p:embed/>
                  </p:oleObj>
                </mc:Choice>
                <mc:Fallback>
                  <p:oleObj name="Equation" r:id="rId2" imgW="2654280" imgH="571320" progId="Equation.DSMT4">
                    <p:embed/>
                    <p:pic>
                      <p:nvPicPr>
                        <p:cNvPr id="0" name=""/>
                        <p:cNvPicPr/>
                        <p:nvPr/>
                      </p:nvPicPr>
                      <p:blipFill>
                        <a:blip r:embed="rId3"/>
                        <a:stretch>
                          <a:fillRect/>
                        </a:stretch>
                      </p:blipFill>
                      <p:spPr>
                        <a:xfrm>
                          <a:off x="8353425" y="1214438"/>
                          <a:ext cx="2654300" cy="571500"/>
                        </a:xfrm>
                        <a:prstGeom prst="rect">
                          <a:avLst/>
                        </a:prstGeom>
                      </p:spPr>
                    </p:pic>
                  </p:oleObj>
                </mc:Fallback>
              </mc:AlternateContent>
            </a:graphicData>
          </a:graphic>
        </p:graphicFrame>
      </p:grpSp>
      <p:grpSp>
        <p:nvGrpSpPr>
          <p:cNvPr id="38" name="Group 37"/>
          <p:cNvGrpSpPr/>
          <p:nvPr/>
        </p:nvGrpSpPr>
        <p:grpSpPr>
          <a:xfrm>
            <a:off x="890345" y="1860796"/>
            <a:ext cx="10200515" cy="646331"/>
            <a:chOff x="890345" y="1860796"/>
            <a:chExt cx="10200515" cy="646331"/>
          </a:xfrm>
        </p:grpSpPr>
        <p:sp>
          <p:nvSpPr>
            <p:cNvPr id="27" name="TextBox 26"/>
            <p:cNvSpPr txBox="1"/>
            <p:nvPr/>
          </p:nvSpPr>
          <p:spPr>
            <a:xfrm>
              <a:off x="890345" y="1860796"/>
              <a:ext cx="10200515" cy="646331"/>
            </a:xfrm>
            <a:prstGeom prst="rect">
              <a:avLst/>
            </a:prstGeom>
            <a:noFill/>
          </p:spPr>
          <p:txBody>
            <a:bodyPr wrap="square" rtlCol="0">
              <a:spAutoFit/>
            </a:bodyPr>
            <a:lstStyle/>
            <a:p>
              <a:r>
                <a:rPr lang="en-US" sz="3600"/>
                <a:t>Theo đầu bài ta có          hay x là ước của 24</a:t>
              </a:r>
            </a:p>
          </p:txBody>
        </p:sp>
        <p:graphicFrame>
          <p:nvGraphicFramePr>
            <p:cNvPr id="26" name="Object 25"/>
            <p:cNvGraphicFramePr>
              <a:graphicFrameLocks noChangeAspect="1"/>
            </p:cNvGraphicFramePr>
            <p:nvPr>
              <p:extLst>
                <p:ext uri="{D42A27DB-BD31-4B8C-83A1-F6EECF244321}">
                  <p14:modId xmlns:p14="http://schemas.microsoft.com/office/powerpoint/2010/main" val="110693769"/>
                </p:ext>
              </p:extLst>
            </p:nvPr>
          </p:nvGraphicFramePr>
          <p:xfrm>
            <a:off x="4927620" y="1968227"/>
            <a:ext cx="977900" cy="406400"/>
          </p:xfrm>
          <a:graphic>
            <a:graphicData uri="http://schemas.openxmlformats.org/presentationml/2006/ole">
              <mc:AlternateContent xmlns:mc="http://schemas.openxmlformats.org/markup-compatibility/2006">
                <mc:Choice xmlns:v="urn:schemas-microsoft-com:vml" Requires="v">
                  <p:oleObj name="Equation" r:id="rId4" imgW="977760" imgH="406080" progId="Equation.DSMT4">
                    <p:embed/>
                  </p:oleObj>
                </mc:Choice>
                <mc:Fallback>
                  <p:oleObj name="Equation" r:id="rId4" imgW="977760" imgH="406080" progId="Equation.DSMT4">
                    <p:embed/>
                    <p:pic>
                      <p:nvPicPr>
                        <p:cNvPr id="0" name=""/>
                        <p:cNvPicPr/>
                        <p:nvPr/>
                      </p:nvPicPr>
                      <p:blipFill>
                        <a:blip r:embed="rId5"/>
                        <a:stretch>
                          <a:fillRect/>
                        </a:stretch>
                      </p:blipFill>
                      <p:spPr>
                        <a:xfrm>
                          <a:off x="4927620" y="1968227"/>
                          <a:ext cx="977900" cy="406400"/>
                        </a:xfrm>
                        <a:prstGeom prst="rect">
                          <a:avLst/>
                        </a:prstGeom>
                      </p:spPr>
                    </p:pic>
                  </p:oleObj>
                </mc:Fallback>
              </mc:AlternateContent>
            </a:graphicData>
          </a:graphic>
        </p:graphicFrame>
      </p:grpSp>
      <p:sp>
        <p:nvSpPr>
          <p:cNvPr id="29" name="Rectangle 28"/>
          <p:cNvSpPr/>
          <p:nvPr/>
        </p:nvSpPr>
        <p:spPr>
          <a:xfrm>
            <a:off x="884389" y="2541706"/>
            <a:ext cx="7069564" cy="729430"/>
          </a:xfrm>
          <a:prstGeom prst="rect">
            <a:avLst/>
          </a:prstGeom>
        </p:spPr>
        <p:txBody>
          <a:bodyPr wrap="none">
            <a:spAutoFit/>
          </a:bodyPr>
          <a:lstStyle/>
          <a:p>
            <a:pPr>
              <a:lnSpc>
                <a:spcPct val="115000"/>
              </a:lnSpc>
              <a:spcAft>
                <a:spcPts val="0"/>
              </a:spcAft>
            </a:pPr>
            <a:r>
              <a:rPr lang="en-US" sz="3600">
                <a:latin typeface="+mj-lt"/>
                <a:ea typeface="Times New Roman" panose="02020603050405020304" pitchFamily="18" charset="0"/>
                <a:cs typeface="Times New Roman" panose="02020603050405020304" pitchFamily="18" charset="0"/>
              </a:rPr>
              <a:t>Suy ra x là 1; 2; 3; 4; 6; 8; 12; 24. </a:t>
            </a:r>
          </a:p>
        </p:txBody>
      </p:sp>
      <p:grpSp>
        <p:nvGrpSpPr>
          <p:cNvPr id="32" name="Group 31"/>
          <p:cNvGrpSpPr/>
          <p:nvPr/>
        </p:nvGrpSpPr>
        <p:grpSpPr>
          <a:xfrm>
            <a:off x="890997" y="3249270"/>
            <a:ext cx="9348370" cy="646331"/>
            <a:chOff x="1382610" y="3430976"/>
            <a:chExt cx="9348370" cy="646331"/>
          </a:xfrm>
        </p:grpSpPr>
        <p:sp>
          <p:nvSpPr>
            <p:cNvPr id="30" name="Rectangle 29"/>
            <p:cNvSpPr/>
            <p:nvPr/>
          </p:nvSpPr>
          <p:spPr>
            <a:xfrm>
              <a:off x="1382610" y="3430976"/>
              <a:ext cx="9348370" cy="646331"/>
            </a:xfrm>
            <a:prstGeom prst="rect">
              <a:avLst/>
            </a:prstGeom>
          </p:spPr>
          <p:txBody>
            <a:bodyPr wrap="square">
              <a:spAutoFit/>
            </a:bodyPr>
            <a:lstStyle/>
            <a:p>
              <a:r>
                <a:rPr lang="en-US" sz="3600">
                  <a:latin typeface="+mj-lt"/>
                  <a:ea typeface="Times New Roman" panose="02020603050405020304" pitchFamily="18" charset="0"/>
                </a:rPr>
                <a:t>Mà                     nên x là 2; 3; 4; 6; 8; 12; 24.                      </a:t>
              </a:r>
              <a:endParaRPr lang="en-US" sz="3600">
                <a:latin typeface="+mj-lt"/>
              </a:endParaRPr>
            </a:p>
          </p:txBody>
        </p:sp>
        <p:graphicFrame>
          <p:nvGraphicFramePr>
            <p:cNvPr id="31" name="Object 30"/>
            <p:cNvGraphicFramePr>
              <a:graphicFrameLocks noChangeAspect="1"/>
            </p:cNvGraphicFramePr>
            <p:nvPr>
              <p:extLst>
                <p:ext uri="{D42A27DB-BD31-4B8C-83A1-F6EECF244321}">
                  <p14:modId xmlns:p14="http://schemas.microsoft.com/office/powerpoint/2010/main" val="1320649012"/>
                </p:ext>
              </p:extLst>
            </p:nvPr>
          </p:nvGraphicFramePr>
          <p:xfrm>
            <a:off x="2244725" y="3461385"/>
            <a:ext cx="2374900" cy="558800"/>
          </p:xfrm>
          <a:graphic>
            <a:graphicData uri="http://schemas.openxmlformats.org/presentationml/2006/ole">
              <mc:AlternateContent xmlns:mc="http://schemas.openxmlformats.org/markup-compatibility/2006">
                <mc:Choice xmlns:v="urn:schemas-microsoft-com:vml" Requires="v">
                  <p:oleObj name="Equation" r:id="rId6" imgW="2374560" imgH="558720" progId="Equation.DSMT4">
                    <p:embed/>
                  </p:oleObj>
                </mc:Choice>
                <mc:Fallback>
                  <p:oleObj name="Equation" r:id="rId6" imgW="2374560" imgH="558720" progId="Equation.DSMT4">
                    <p:embed/>
                    <p:pic>
                      <p:nvPicPr>
                        <p:cNvPr id="0" name=""/>
                        <p:cNvPicPr/>
                        <p:nvPr/>
                      </p:nvPicPr>
                      <p:blipFill>
                        <a:blip r:embed="rId7"/>
                        <a:stretch>
                          <a:fillRect/>
                        </a:stretch>
                      </p:blipFill>
                      <p:spPr>
                        <a:xfrm>
                          <a:off x="2244725" y="3461385"/>
                          <a:ext cx="2374900" cy="558800"/>
                        </a:xfrm>
                        <a:prstGeom prst="rect">
                          <a:avLst/>
                        </a:prstGeom>
                      </p:spPr>
                    </p:pic>
                  </p:oleObj>
                </mc:Fallback>
              </mc:AlternateContent>
            </a:graphicData>
          </a:graphic>
        </p:graphicFrame>
      </p:grpSp>
      <p:sp>
        <p:nvSpPr>
          <p:cNvPr id="35" name="Rectangle 34"/>
          <p:cNvSpPr/>
          <p:nvPr/>
        </p:nvSpPr>
        <p:spPr>
          <a:xfrm>
            <a:off x="884389" y="3938434"/>
            <a:ext cx="11158454" cy="1366528"/>
          </a:xfrm>
          <a:prstGeom prst="rect">
            <a:avLst/>
          </a:prstGeom>
        </p:spPr>
        <p:txBody>
          <a:bodyPr wrap="square">
            <a:spAutoFit/>
          </a:bodyPr>
          <a:lstStyle/>
          <a:p>
            <a:pPr>
              <a:lnSpc>
                <a:spcPct val="115000"/>
              </a:lnSpc>
              <a:spcAft>
                <a:spcPts val="0"/>
              </a:spcAft>
            </a:pPr>
            <a:r>
              <a:rPr lang="en-US" sz="3600">
                <a:latin typeface="+mj-lt"/>
                <a:ea typeface="Times New Roman" panose="02020603050405020304" pitchFamily="18" charset="0"/>
                <a:cs typeface="Times New Roman" panose="02020603050405020304" pitchFamily="18" charset="0"/>
              </a:rPr>
              <a:t>Vậy có 7 cách chia sao cho số học sinh mỗi tổ trong mỗi cách tương ứng là 2, 3, 4, 6, 8, 12, 24 học sinh.</a:t>
            </a:r>
          </a:p>
        </p:txBody>
      </p:sp>
      <p:pic>
        <p:nvPicPr>
          <p:cNvPr id="36" name="Picture 3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5558364"/>
            <a:ext cx="2170896" cy="1283257"/>
          </a:xfrm>
          <a:prstGeom prst="rect">
            <a:avLst/>
          </a:prstGeom>
        </p:spPr>
      </p:pic>
    </p:spTree>
    <p:extLst>
      <p:ext uri="{BB962C8B-B14F-4D97-AF65-F5344CB8AC3E}">
        <p14:creationId xmlns:p14="http://schemas.microsoft.com/office/powerpoint/2010/main" val="187078985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nodeType="clickEffect">
                                  <p:stCondLst>
                                    <p:cond delay="0"/>
                                  </p:stCondLst>
                                  <p:childTnLst>
                                    <p:set>
                                      <p:cBhvr>
                                        <p:cTn id="10" dur="1" fill="hold">
                                          <p:stCondLst>
                                            <p:cond delay="0"/>
                                          </p:stCondLst>
                                        </p:cTn>
                                        <p:tgtEl>
                                          <p:spTgt spid="38"/>
                                        </p:tgtEl>
                                        <p:attrNameLst>
                                          <p:attrName>style.visibility</p:attrName>
                                        </p:attrNameLst>
                                      </p:cBhvr>
                                      <p:to>
                                        <p:strVal val="visible"/>
                                      </p:to>
                                    </p:set>
                                    <p:animEffect transition="in" filter="barn(inVertical)">
                                      <p:cBhvr>
                                        <p:cTn id="11" dur="500"/>
                                        <p:tgtEl>
                                          <p:spTgt spid="3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fade">
                                      <p:cBhvr>
                                        <p:cTn id="16" dur="500"/>
                                        <p:tgtEl>
                                          <p:spTgt spid="2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2"/>
                                        </p:tgtEl>
                                        <p:attrNameLst>
                                          <p:attrName>style.visibility</p:attrName>
                                        </p:attrNameLst>
                                      </p:cBhvr>
                                      <p:to>
                                        <p:strVal val="visible"/>
                                      </p:to>
                                    </p:set>
                                    <p:animEffect transition="in" filter="wipe(down)">
                                      <p:cBhvr>
                                        <p:cTn id="21" dur="500"/>
                                        <p:tgtEl>
                                          <p:spTgt spid="32"/>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3787325_Lab safety_AAS_v3" id="{898BC5E2-691B-4B41-A97D-F35AD4FFF20D}" vid="{295F60D3-032D-43CA-A300-E4752067AD50}"/>
    </a:ext>
  </a:extLst>
</a:theme>
</file>

<file path=docProps/app.xml><?xml version="1.0" encoding="utf-8"?>
<Properties xmlns="http://schemas.openxmlformats.org/officeDocument/2006/extended-properties" xmlns:vt="http://schemas.openxmlformats.org/officeDocument/2006/docPropsVTypes">
  <TotalTime>1090</TotalTime>
  <Words>777</Words>
  <Application>Microsoft Office PowerPoint</Application>
  <PresentationFormat>Widescreen</PresentationFormat>
  <Paragraphs>93</Paragraphs>
  <Slides>14</Slides>
  <Notes>0</Notes>
  <HiddenSlides>0</HiddenSlides>
  <MMClips>0</MMClips>
  <ScaleCrop>false</ScaleCrop>
  <HeadingPairs>
    <vt:vector size="8" baseType="variant">
      <vt:variant>
        <vt:lpstr>Fonts Used</vt:lpstr>
      </vt:variant>
      <vt:variant>
        <vt:i4>5</vt:i4>
      </vt:variant>
      <vt:variant>
        <vt:lpstr>Theme</vt:lpstr>
      </vt:variant>
      <vt:variant>
        <vt:i4>2</vt:i4>
      </vt:variant>
      <vt:variant>
        <vt:lpstr>Embedded OLE Servers</vt:lpstr>
      </vt:variant>
      <vt:variant>
        <vt:i4>1</vt:i4>
      </vt:variant>
      <vt:variant>
        <vt:lpstr>Slide Titles</vt:lpstr>
      </vt:variant>
      <vt:variant>
        <vt:i4>14</vt:i4>
      </vt:variant>
    </vt:vector>
  </HeadingPairs>
  <TitlesOfParts>
    <vt:vector size="22" baseType="lpstr">
      <vt:lpstr>Arial</vt:lpstr>
      <vt:lpstr>Calibri</vt:lpstr>
      <vt:lpstr>Calibri Light</vt:lpstr>
      <vt:lpstr>Rockwell</vt:lpstr>
      <vt:lpstr>Tahoma</vt:lpstr>
      <vt:lpstr>Office Theme</vt:lpstr>
      <vt:lpstr>1_Office Theme</vt:lpstr>
      <vt:lpstr>Equation</vt:lpstr>
      <vt:lpstr>Quan hệ chia hết. Tính chất chia hết  (tiết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Remember… Safety First!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 hệ chia hết. Tính chất chia hết  (tiết 2)</dc:title>
  <dc:creator>Ánh Tuyết</dc:creator>
  <cp:lastModifiedBy>Trang Nguyen</cp:lastModifiedBy>
  <cp:revision>103</cp:revision>
  <dcterms:created xsi:type="dcterms:W3CDTF">2021-07-22T13:28:24Z</dcterms:created>
  <dcterms:modified xsi:type="dcterms:W3CDTF">2021-08-31T17:25:10Z</dcterms:modified>
</cp:coreProperties>
</file>