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  <p:sldId id="270" r:id="rId9"/>
    <p:sldId id="267" r:id="rId10"/>
    <p:sldId id="268" r:id="rId11"/>
    <p:sldId id="273" r:id="rId12"/>
    <p:sldId id="269" r:id="rId13"/>
    <p:sldId id="262" r:id="rId14"/>
    <p:sldId id="263" r:id="rId15"/>
    <p:sldId id="279" r:id="rId16"/>
    <p:sldId id="275" r:id="rId17"/>
    <p:sldId id="266" r:id="rId18"/>
    <p:sldId id="276" r:id="rId19"/>
    <p:sldId id="264" r:id="rId20"/>
    <p:sldId id="277" r:id="rId21"/>
    <p:sldId id="265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B231573-5683-4F5F-AC1B-2E2A466F26A2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37AFA5-30C2-4EE0-8E86-741525A0C7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231573-5683-4F5F-AC1B-2E2A466F26A2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37AFA5-30C2-4EE0-8E86-741525A0C7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231573-5683-4F5F-AC1B-2E2A466F26A2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37AFA5-30C2-4EE0-8E86-741525A0C7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231573-5683-4F5F-AC1B-2E2A466F26A2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37AFA5-30C2-4EE0-8E86-741525A0C7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231573-5683-4F5F-AC1B-2E2A466F26A2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37AFA5-30C2-4EE0-8E86-741525A0C7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231573-5683-4F5F-AC1B-2E2A466F26A2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37AFA5-30C2-4EE0-8E86-741525A0C7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231573-5683-4F5F-AC1B-2E2A466F26A2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37AFA5-30C2-4EE0-8E86-741525A0C7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231573-5683-4F5F-AC1B-2E2A466F26A2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37AFA5-30C2-4EE0-8E86-741525A0C7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231573-5683-4F5F-AC1B-2E2A466F26A2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37AFA5-30C2-4EE0-8E86-741525A0C7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B231573-5683-4F5F-AC1B-2E2A466F26A2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37AFA5-30C2-4EE0-8E86-741525A0C7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B231573-5683-4F5F-AC1B-2E2A466F26A2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37AFA5-30C2-4EE0-8E86-741525A0C7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B231573-5683-4F5F-AC1B-2E2A466F26A2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B37AFA5-30C2-4EE0-8E86-741525A0C7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7772400" cy="76199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4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4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sz="4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219200"/>
            <a:ext cx="8915400" cy="4876800"/>
          </a:xfrm>
        </p:spPr>
        <p:txBody>
          <a:bodyPr>
            <a:normAutofit/>
          </a:bodyPr>
          <a:lstStyle/>
          <a:p>
            <a:pPr algn="l"/>
            <a:r>
              <a:rPr lang="en-US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Hãy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viết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PTTQ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tính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chất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Mỗi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tính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chất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 ví dụ?</a:t>
            </a:r>
          </a:p>
          <a:p>
            <a:pPr algn="l"/>
            <a:r>
              <a:rPr lang="en-US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Hoàn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phản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ứng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/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Zn+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→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CuO+H</a:t>
            </a:r>
            <a:r>
              <a:rPr lang="en-US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→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Cu(OH)</a:t>
            </a:r>
            <a:r>
              <a:rPr lang="en-US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+2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→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→</a:t>
            </a:r>
          </a:p>
          <a:p>
            <a:pPr algn="l"/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 </a:t>
            </a:r>
            <a:r>
              <a:rPr lang="en-US" dirty="0" err="1"/>
              <a:t>M</a:t>
            </a:r>
            <a:r>
              <a:rPr lang="en-US" dirty="0" err="1" smtClean="0"/>
              <a:t>uốn</a:t>
            </a:r>
            <a:r>
              <a:rPr lang="en-US" dirty="0" smtClean="0"/>
              <a:t> </a:t>
            </a:r>
            <a:r>
              <a:rPr lang="en-US" dirty="0" err="1" smtClean="0"/>
              <a:t>pha</a:t>
            </a:r>
            <a:r>
              <a:rPr lang="en-US" dirty="0" smtClean="0"/>
              <a:t> </a:t>
            </a:r>
            <a:r>
              <a:rPr lang="en-US" dirty="0" err="1" smtClean="0"/>
              <a:t>loãng</a:t>
            </a:r>
            <a:r>
              <a:rPr lang="en-US" dirty="0" smtClean="0"/>
              <a:t> </a:t>
            </a:r>
            <a:r>
              <a:rPr lang="en-US" dirty="0" err="1" smtClean="0"/>
              <a:t>axit</a:t>
            </a:r>
            <a:r>
              <a:rPr lang="en-US" dirty="0" smtClean="0"/>
              <a:t> </a:t>
            </a:r>
            <a:r>
              <a:rPr lang="en-US" dirty="0" err="1" smtClean="0"/>
              <a:t>sunfuric</a:t>
            </a:r>
            <a:r>
              <a:rPr lang="en-US" dirty="0" smtClean="0"/>
              <a:t> </a:t>
            </a:r>
            <a:r>
              <a:rPr lang="en-US" dirty="0" err="1" smtClean="0"/>
              <a:t>đặc</a:t>
            </a:r>
            <a:r>
              <a:rPr lang="en-US" dirty="0" smtClean="0"/>
              <a:t> </a:t>
            </a:r>
            <a:r>
              <a:rPr lang="en-US" dirty="0" err="1" smtClean="0"/>
              <a:t>ta</a:t>
            </a:r>
            <a:r>
              <a:rPr lang="en-US" dirty="0" smtClean="0"/>
              <a:t> </a:t>
            </a:r>
            <a:r>
              <a:rPr lang="en-US" dirty="0" err="1" smtClean="0"/>
              <a:t>phải</a:t>
            </a:r>
            <a:r>
              <a:rPr lang="en-US" dirty="0" smtClean="0"/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rót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tư</a:t>
            </a:r>
            <a:r>
              <a:rPr lang="en-US" b="1" i="1" dirty="0" smtClean="0">
                <a:solidFill>
                  <a:srgbClr val="FF0000"/>
                </a:solidFill>
              </a:rPr>
              <a:t>̀ </a:t>
            </a:r>
            <a:r>
              <a:rPr lang="en-US" b="1" i="1" dirty="0" err="1" smtClean="0">
                <a:solidFill>
                  <a:srgbClr val="FF0000"/>
                </a:solidFill>
              </a:rPr>
              <a:t>tư</a:t>
            </a:r>
            <a:r>
              <a:rPr lang="en-US" b="1" i="1" dirty="0" smtClean="0">
                <a:solidFill>
                  <a:srgbClr val="FF0000"/>
                </a:solidFill>
              </a:rPr>
              <a:t>̀ </a:t>
            </a:r>
            <a:r>
              <a:rPr lang="en-US" b="1" i="1" dirty="0" err="1" smtClean="0">
                <a:solidFill>
                  <a:srgbClr val="FF0000"/>
                </a:solidFill>
              </a:rPr>
              <a:t>axit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vào</a:t>
            </a:r>
            <a:r>
              <a:rPr lang="en-US" b="1" i="1" dirty="0" smtClean="0">
                <a:solidFill>
                  <a:srgbClr val="FF0000"/>
                </a:solidFill>
              </a:rPr>
              <a:t> lọ </a:t>
            </a:r>
            <a:r>
              <a:rPr lang="en-US" b="1" i="1" dirty="0" err="1" smtClean="0">
                <a:solidFill>
                  <a:srgbClr val="FF0000"/>
                </a:solidFill>
              </a:rPr>
              <a:t>đựng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nước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rồi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khuấy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đều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/>
              <a:t>Làm</a:t>
            </a:r>
            <a:r>
              <a:rPr lang="en-US" dirty="0" smtClean="0"/>
              <a:t> </a:t>
            </a:r>
            <a:r>
              <a:rPr lang="en-US" dirty="0" err="1" smtClean="0"/>
              <a:t>ngược</a:t>
            </a:r>
            <a:r>
              <a:rPr lang="en-US" dirty="0" smtClean="0"/>
              <a:t> </a:t>
            </a:r>
            <a:r>
              <a:rPr lang="en-US" dirty="0" err="1" smtClean="0"/>
              <a:t>lại</a:t>
            </a:r>
            <a:r>
              <a:rPr lang="en-US" dirty="0" smtClean="0"/>
              <a:t> sẽ </a:t>
            </a:r>
            <a:r>
              <a:rPr lang="en-US" dirty="0" err="1" smtClean="0"/>
              <a:t>rất</a:t>
            </a:r>
            <a:r>
              <a:rPr lang="en-US" dirty="0" smtClean="0"/>
              <a:t> </a:t>
            </a:r>
            <a:r>
              <a:rPr lang="en-US" dirty="0" err="1" smtClean="0"/>
              <a:t>nguy</a:t>
            </a:r>
            <a:r>
              <a:rPr lang="en-US" dirty="0" smtClean="0"/>
              <a:t> </a:t>
            </a:r>
            <a:r>
              <a:rPr lang="en-US" dirty="0" err="1" smtClean="0"/>
              <a:t>hiểm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u="sng" dirty="0" smtClean="0">
                <a:sym typeface="Wingdings"/>
              </a:rPr>
              <a:t></a:t>
            </a:r>
            <a:r>
              <a:rPr lang="en-US" i="1" u="sng" dirty="0" smtClean="0"/>
              <a:t>Chú ý:</a:t>
            </a:r>
            <a:endParaRPr lang="en-US" dirty="0"/>
          </a:p>
        </p:txBody>
      </p:sp>
      <p:pic>
        <p:nvPicPr>
          <p:cNvPr id="4" name="Picture 3" descr="16443545_578796412317093_1916459675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28" y="3581400"/>
            <a:ext cx="4268972" cy="2971800"/>
          </a:xfrm>
          <a:prstGeom prst="rect">
            <a:avLst/>
          </a:prstGeom>
        </p:spPr>
      </p:pic>
      <p:pic>
        <p:nvPicPr>
          <p:cNvPr id="5" name="Picture 4" descr="16683300_578797312317003_726813097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3505200"/>
            <a:ext cx="4343400" cy="335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A. AXIT CLOHIDRIC (</a:t>
            </a:r>
            <a:r>
              <a:rPr lang="en-US" b="1" i="1" dirty="0" err="1" smtClean="0">
                <a:solidFill>
                  <a:srgbClr val="FF0000"/>
                </a:solidFill>
              </a:rPr>
              <a:t>HCl</a:t>
            </a:r>
            <a:r>
              <a:rPr lang="en-US" b="1" i="1" dirty="0" smtClean="0">
                <a:solidFill>
                  <a:srgbClr val="FF0000"/>
                </a:solidFill>
              </a:rPr>
              <a:t>)</a:t>
            </a:r>
            <a:endParaRPr lang="en-US" dirty="0" smtClean="0">
              <a:solidFill>
                <a:srgbClr val="FF0000"/>
              </a:solidFill>
            </a:endParaRPr>
          </a:p>
          <a:p>
            <a:pPr marL="571500" indent="-571500">
              <a:buAutoNum type="romanUcPeriod"/>
            </a:pPr>
            <a:r>
              <a:rPr lang="en-US" b="1" u="sng" dirty="0" smtClean="0"/>
              <a:t>TÍNH CHẤT </a:t>
            </a:r>
          </a:p>
          <a:p>
            <a:pPr marL="571500" indent="-571500">
              <a:buFont typeface="Arial" pitchFamily="34" charset="0"/>
              <a:buAutoNum type="romanUcPeriod"/>
            </a:pPr>
            <a:r>
              <a:rPr lang="en-US" b="1" u="sng" dirty="0" smtClean="0"/>
              <a:t>ỨNG DỤNG</a:t>
            </a:r>
          </a:p>
          <a:p>
            <a:pPr marL="571500" indent="-57150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B. AXIT SUNFURIC</a:t>
            </a:r>
          </a:p>
          <a:p>
            <a:pPr marL="571500" indent="-571500">
              <a:buAutoNum type="romanUcPeriod"/>
            </a:pPr>
            <a:r>
              <a:rPr lang="vi-VN" b="1" dirty="0" smtClean="0"/>
              <a:t>Tính chất </a:t>
            </a:r>
            <a:r>
              <a:rPr lang="en-US" b="1" dirty="0" err="1" smtClean="0"/>
              <a:t>vật</a:t>
            </a:r>
            <a:r>
              <a:rPr lang="en-US" b="1" dirty="0" smtClean="0"/>
              <a:t> </a:t>
            </a:r>
            <a:r>
              <a:rPr lang="en-US" b="1" dirty="0" err="1" smtClean="0"/>
              <a:t>li</a:t>
            </a:r>
            <a:r>
              <a:rPr lang="en-US" b="1" dirty="0" smtClean="0"/>
              <a:t>́</a:t>
            </a:r>
            <a:r>
              <a:rPr lang="vi-VN" b="1" dirty="0" smtClean="0"/>
              <a:t>.</a:t>
            </a:r>
            <a:endParaRPr lang="en-US" b="1" dirty="0" smtClean="0"/>
          </a:p>
          <a:p>
            <a:pPr marL="571500" indent="-571500">
              <a:buAutoNum type="romanUcPeriod"/>
            </a:pPr>
            <a:r>
              <a:rPr lang="vi-VN" b="1" dirty="0" smtClean="0"/>
              <a:t>Tính chất hóa học</a:t>
            </a:r>
            <a:endParaRPr lang="en-US" dirty="0" smtClean="0"/>
          </a:p>
          <a:p>
            <a:pPr marL="571500" indent="-57150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b="1" dirty="0" smtClean="0">
                <a:solidFill>
                  <a:srgbClr val="FF0000"/>
                </a:solidFill>
              </a:rPr>
              <a:t>Bài </a:t>
            </a:r>
            <a:r>
              <a:rPr lang="en-US" b="1" dirty="0" smtClean="0">
                <a:solidFill>
                  <a:srgbClr val="FF0000"/>
                </a:solidFill>
              </a:rPr>
              <a:t>4: MỘT SỐ AXIT QUAN TRỌNG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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sunfuric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tính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chất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hóa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làm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đổi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màu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tím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̉</a:t>
            </a:r>
          </a:p>
          <a:p>
            <a:pPr>
              <a:buNone/>
            </a:pPr>
            <a:r>
              <a:rPr lang="en-US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-H</a:t>
            </a:r>
            <a:r>
              <a:rPr lang="en-US" baseline="-250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+  </a:t>
            </a:r>
            <a:r>
              <a:rPr lang="en-US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loại</a:t>
            </a:r>
            <a:r>
              <a:rPr lang="en-US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→  </a:t>
            </a:r>
            <a:r>
              <a:rPr lang="en-US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muối</a:t>
            </a:r>
            <a:r>
              <a:rPr lang="en-US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sunfat</a:t>
            </a:r>
            <a:r>
              <a:rPr lang="en-US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baseline="-250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Zn+ H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→  ZnSO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- H</a:t>
            </a:r>
            <a:r>
              <a:rPr lang="en-US" baseline="-250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Bazo</a:t>
            </a:r>
            <a:r>
              <a:rPr lang="en-US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→  </a:t>
            </a:r>
            <a:r>
              <a:rPr lang="en-US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muối</a:t>
            </a:r>
            <a:r>
              <a:rPr lang="en-US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sunfat</a:t>
            </a:r>
            <a:r>
              <a:rPr lang="en-US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aseline="-250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endParaRPr lang="en-US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Cu(OH)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+ H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 →  CuSO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- H</a:t>
            </a:r>
            <a:r>
              <a:rPr lang="en-US" baseline="-250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bazo</a:t>
            </a:r>
            <a:r>
              <a:rPr lang="en-US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en-US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muối</a:t>
            </a:r>
            <a:r>
              <a:rPr lang="en-US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sunfat</a:t>
            </a:r>
            <a:r>
              <a:rPr lang="en-US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baseline="-250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+ 3H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→  Fe2(SO4)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ngoài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còn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tác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muối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Wingdings"/>
              </a:rPr>
              <a:t>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kết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luận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đầy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tính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chất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hóa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mạnh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II. </a:t>
            </a:r>
            <a:r>
              <a:rPr lang="vi-VN" b="1" dirty="0"/>
              <a:t>Tính chất hóa học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vi-VN" b="1" i="1" dirty="0" smtClean="0">
                <a:solidFill>
                  <a:srgbClr val="FF0000"/>
                </a:solidFill>
                <a:sym typeface="Wingdings"/>
              </a:rPr>
              <a:t></a:t>
            </a:r>
            <a:r>
              <a:rPr lang="vi-VN" b="1" i="1" dirty="0" smtClean="0">
                <a:solidFill>
                  <a:srgbClr val="FF0000"/>
                </a:solidFill>
              </a:rPr>
              <a:t>2</a:t>
            </a:r>
            <a:r>
              <a:rPr lang="vi-VN" b="1" i="1" dirty="0">
                <a:solidFill>
                  <a:srgbClr val="FF0000"/>
                </a:solidFill>
              </a:rPr>
              <a:t>. tính chất hóa học riêng của axit sunfuric</a:t>
            </a:r>
            <a:endParaRPr lang="en-US" dirty="0">
              <a:solidFill>
                <a:srgbClr val="FF0000"/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en-US" b="1" dirty="0" err="1">
                <a:solidFill>
                  <a:srgbClr val="0070C0"/>
                </a:solidFill>
              </a:rPr>
              <a:t>Tác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dụng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với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đồng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kim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loại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u="sng" dirty="0"/>
              <a:t>a/ </a:t>
            </a:r>
            <a:r>
              <a:rPr lang="en-US" u="sng" dirty="0" err="1"/>
              <a:t>Thí</a:t>
            </a:r>
            <a:r>
              <a:rPr lang="en-US" u="sng" dirty="0"/>
              <a:t> </a:t>
            </a:r>
            <a:r>
              <a:rPr lang="en-US" u="sng" dirty="0" err="1"/>
              <a:t>nghiệm</a:t>
            </a:r>
            <a:r>
              <a:rPr lang="en-US" u="sng" dirty="0"/>
              <a:t>:</a:t>
            </a:r>
            <a:r>
              <a:rPr lang="en-US" dirty="0"/>
              <a:t> SGK/16</a:t>
            </a:r>
          </a:p>
          <a:p>
            <a:pPr>
              <a:buNone/>
            </a:pPr>
            <a:r>
              <a:rPr lang="en-US" dirty="0"/>
              <a:t>      + </a:t>
            </a:r>
            <a:r>
              <a:rPr lang="en-US" dirty="0" err="1"/>
              <a:t>ống</a:t>
            </a:r>
            <a:r>
              <a:rPr lang="en-US" dirty="0"/>
              <a:t> 1: 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 </a:t>
            </a:r>
            <a:r>
              <a:rPr lang="en-US" dirty="0" smtClean="0"/>
              <a:t>( </a:t>
            </a:r>
            <a:r>
              <a:rPr lang="en-US" dirty="0" err="1"/>
              <a:t>loãng</a:t>
            </a:r>
            <a:r>
              <a:rPr lang="en-US" dirty="0"/>
              <a:t>) + Cu</a:t>
            </a:r>
          </a:p>
          <a:p>
            <a:pPr>
              <a:buNone/>
            </a:pPr>
            <a:r>
              <a:rPr lang="en-US" dirty="0"/>
              <a:t>      +   </a:t>
            </a:r>
            <a:r>
              <a:rPr lang="en-US" dirty="0" err="1"/>
              <a:t>ống</a:t>
            </a:r>
            <a:r>
              <a:rPr lang="en-US" dirty="0"/>
              <a:t> 2: 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4( </a:t>
            </a:r>
            <a:r>
              <a:rPr lang="en-US" dirty="0" err="1"/>
              <a:t>đặc</a:t>
            </a:r>
            <a:r>
              <a:rPr lang="en-US" dirty="0"/>
              <a:t>) + Cu </a:t>
            </a:r>
          </a:p>
          <a:p>
            <a:pPr>
              <a:buNone/>
            </a:pPr>
            <a:r>
              <a:rPr lang="en-US" u="sng" dirty="0"/>
              <a:t>b/ </a:t>
            </a:r>
            <a:r>
              <a:rPr lang="en-US" u="sng" dirty="0" err="1"/>
              <a:t>Hiện</a:t>
            </a:r>
            <a:r>
              <a:rPr lang="en-US" u="sng" dirty="0"/>
              <a:t> </a:t>
            </a:r>
            <a:r>
              <a:rPr lang="en-US" u="sng" dirty="0" err="1"/>
              <a:t>tượng</a:t>
            </a:r>
            <a:r>
              <a:rPr lang="en-US" u="sng" dirty="0"/>
              <a:t>:</a:t>
            </a:r>
            <a:endParaRPr lang="en-US" dirty="0"/>
          </a:p>
          <a:p>
            <a:pPr>
              <a:buNone/>
            </a:pPr>
            <a:r>
              <a:rPr lang="en-US" dirty="0"/>
              <a:t>      +  </a:t>
            </a:r>
            <a:r>
              <a:rPr lang="en-US" dirty="0" err="1"/>
              <a:t>ống</a:t>
            </a:r>
            <a:r>
              <a:rPr lang="en-US" dirty="0"/>
              <a:t> 1: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phản</a:t>
            </a:r>
            <a:r>
              <a:rPr lang="en-US" dirty="0"/>
              <a:t> </a:t>
            </a:r>
            <a:r>
              <a:rPr lang="en-US" dirty="0" err="1"/>
              <a:t>ứng</a:t>
            </a:r>
            <a:endParaRPr lang="en-US" dirty="0"/>
          </a:p>
          <a:p>
            <a:pPr>
              <a:buNone/>
            </a:pPr>
            <a:r>
              <a:rPr lang="en-US" dirty="0"/>
              <a:t>      + </a:t>
            </a:r>
            <a:r>
              <a:rPr lang="en-US" dirty="0" err="1"/>
              <a:t>Ống</a:t>
            </a:r>
            <a:r>
              <a:rPr lang="en-US" dirty="0"/>
              <a:t> 2: </a:t>
            </a:r>
            <a:r>
              <a:rPr lang="en-US" dirty="0" err="1"/>
              <a:t>dd</a:t>
            </a:r>
            <a:r>
              <a:rPr lang="en-US" dirty="0"/>
              <a:t> </a:t>
            </a:r>
            <a:r>
              <a:rPr lang="en-US" dirty="0" err="1"/>
              <a:t>chuyển</a:t>
            </a:r>
            <a:r>
              <a:rPr lang="en-US" dirty="0"/>
              <a:t> sang </a:t>
            </a:r>
            <a:r>
              <a:rPr lang="en-US" dirty="0" err="1"/>
              <a:t>màu</a:t>
            </a:r>
            <a:r>
              <a:rPr lang="en-US" dirty="0"/>
              <a:t> </a:t>
            </a:r>
            <a:r>
              <a:rPr lang="en-US" dirty="0" err="1"/>
              <a:t>xanh</a:t>
            </a:r>
            <a:r>
              <a:rPr lang="en-US" dirty="0"/>
              <a:t> lam, có </a:t>
            </a:r>
            <a:r>
              <a:rPr lang="en-US" dirty="0" err="1"/>
              <a:t>khi</a:t>
            </a:r>
            <a:r>
              <a:rPr lang="en-US" dirty="0"/>
              <a:t>́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màu</a:t>
            </a:r>
            <a:r>
              <a:rPr lang="en-US" dirty="0"/>
              <a:t>, </a:t>
            </a:r>
            <a:r>
              <a:rPr lang="en-US" dirty="0" err="1"/>
              <a:t>mùi</a:t>
            </a:r>
            <a:r>
              <a:rPr lang="en-US" dirty="0"/>
              <a:t> </a:t>
            </a:r>
            <a:r>
              <a:rPr lang="en-US" dirty="0" err="1"/>
              <a:t>hắc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( SO</a:t>
            </a:r>
            <a:r>
              <a:rPr lang="en-US" baseline="-25000" dirty="0"/>
              <a:t>2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u="sng" dirty="0"/>
              <a:t>c/PTHH:</a:t>
            </a:r>
            <a:endParaRPr lang="en-US" dirty="0"/>
          </a:p>
          <a:p>
            <a:pPr>
              <a:buNone/>
            </a:pPr>
            <a:r>
              <a:rPr lang="en-US" dirty="0"/>
              <a:t>Cu + 2H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4( </a:t>
            </a:r>
            <a:r>
              <a:rPr lang="en-US" dirty="0" err="1"/>
              <a:t>đặc</a:t>
            </a:r>
            <a:r>
              <a:rPr lang="en-US" dirty="0"/>
              <a:t>) → CuSO</a:t>
            </a:r>
            <a:r>
              <a:rPr lang="en-US" baseline="-25000" dirty="0"/>
              <a:t>4</a:t>
            </a:r>
            <a:r>
              <a:rPr lang="en-US" dirty="0"/>
              <a:t> + SO</a:t>
            </a:r>
            <a:r>
              <a:rPr lang="en-US" baseline="-25000" dirty="0"/>
              <a:t>2</a:t>
            </a:r>
            <a:r>
              <a:rPr lang="en-US" dirty="0"/>
              <a:t> + 2H</a:t>
            </a:r>
            <a:r>
              <a:rPr lang="en-US" baseline="-25000" dirty="0"/>
              <a:t>2</a:t>
            </a:r>
            <a:r>
              <a:rPr lang="en-US" dirty="0"/>
              <a:t>O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II. </a:t>
            </a:r>
            <a:r>
              <a:rPr lang="vi-VN" b="1" dirty="0" smtClean="0"/>
              <a:t>Tính chất hóa học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vi-VN" b="1" i="1" dirty="0" smtClean="0">
                <a:solidFill>
                  <a:srgbClr val="FF0000"/>
                </a:solidFill>
                <a:sym typeface="Wingdings"/>
              </a:rPr>
              <a:t></a:t>
            </a:r>
            <a:r>
              <a:rPr lang="vi-VN" b="1" i="1" dirty="0" smtClean="0">
                <a:solidFill>
                  <a:srgbClr val="FF0000"/>
                </a:solidFill>
              </a:rPr>
              <a:t>2. tính chất hóa học riêng của axit sunfuric</a:t>
            </a:r>
            <a:endParaRPr lang="en-US" dirty="0" smtClean="0">
              <a:solidFill>
                <a:srgbClr val="FF0000"/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en-US" b="1" dirty="0" err="1" smtClean="0">
                <a:solidFill>
                  <a:srgbClr val="0070C0"/>
                </a:solidFill>
              </a:rPr>
              <a:t>Tính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háo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nước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/>
              <a:t>axit</a:t>
            </a:r>
            <a:r>
              <a:rPr lang="en-US" dirty="0"/>
              <a:t> </a:t>
            </a:r>
            <a:r>
              <a:rPr lang="en-US" dirty="0" err="1"/>
              <a:t>sunfuric</a:t>
            </a:r>
            <a:r>
              <a:rPr lang="en-US" dirty="0"/>
              <a:t> </a:t>
            </a:r>
            <a:r>
              <a:rPr lang="en-US" dirty="0" err="1"/>
              <a:t>tác</a:t>
            </a:r>
            <a:r>
              <a:rPr lang="en-US" dirty="0"/>
              <a:t> </a:t>
            </a:r>
            <a:r>
              <a:rPr lang="en-US" dirty="0" err="1"/>
              <a:t>dụng</a:t>
            </a:r>
            <a:r>
              <a:rPr lang="en-US" dirty="0"/>
              <a:t> </a:t>
            </a:r>
            <a:r>
              <a:rPr lang="en-US" dirty="0" err="1"/>
              <a:t>với</a:t>
            </a:r>
            <a:r>
              <a:rPr lang="en-US" dirty="0"/>
              <a:t> </a:t>
            </a:r>
            <a:r>
              <a:rPr lang="en-US" dirty="0" err="1"/>
              <a:t>đưởng</a:t>
            </a:r>
            <a:r>
              <a:rPr lang="en-US" dirty="0"/>
              <a:t> </a:t>
            </a:r>
            <a:r>
              <a:rPr lang="en-US" dirty="0" err="1"/>
              <a:t>ăn</a:t>
            </a:r>
            <a:endParaRPr lang="en-US" dirty="0"/>
          </a:p>
          <a:p>
            <a:pPr>
              <a:buNone/>
            </a:pPr>
            <a:r>
              <a:rPr lang="en-US" dirty="0"/>
              <a:t>  + </a:t>
            </a:r>
            <a:r>
              <a:rPr lang="en-US" dirty="0" err="1"/>
              <a:t>màu</a:t>
            </a:r>
            <a:r>
              <a:rPr lang="en-US" dirty="0"/>
              <a:t> </a:t>
            </a:r>
            <a:r>
              <a:rPr lang="en-US" dirty="0" err="1"/>
              <a:t>trắng</a:t>
            </a:r>
            <a:r>
              <a:rPr lang="en-US" dirty="0"/>
              <a:t> </a:t>
            </a:r>
            <a:r>
              <a:rPr lang="en-US" dirty="0" err="1"/>
              <a:t>của</a:t>
            </a:r>
            <a:r>
              <a:rPr lang="en-US" dirty="0"/>
              <a:t> </a:t>
            </a:r>
            <a:r>
              <a:rPr lang="en-US" dirty="0" err="1"/>
              <a:t>đường</a:t>
            </a:r>
            <a:r>
              <a:rPr lang="en-US" dirty="0"/>
              <a:t> </a:t>
            </a:r>
            <a:r>
              <a:rPr lang="en-US" dirty="0" err="1"/>
              <a:t>chuyển</a:t>
            </a:r>
            <a:r>
              <a:rPr lang="en-US" dirty="0"/>
              <a:t> </a:t>
            </a:r>
            <a:r>
              <a:rPr lang="en-US" dirty="0" err="1"/>
              <a:t>dần</a:t>
            </a:r>
            <a:r>
              <a:rPr lang="en-US" dirty="0"/>
              <a:t> sang </a:t>
            </a:r>
            <a:r>
              <a:rPr lang="en-US" dirty="0" err="1"/>
              <a:t>vàng</a:t>
            </a:r>
            <a:r>
              <a:rPr lang="en-US" dirty="0"/>
              <a:t> </a:t>
            </a:r>
            <a:r>
              <a:rPr lang="en-US" dirty="0" err="1"/>
              <a:t>rồi</a:t>
            </a:r>
            <a:r>
              <a:rPr lang="en-US" dirty="0"/>
              <a:t> </a:t>
            </a:r>
            <a:r>
              <a:rPr lang="en-US" dirty="0" err="1"/>
              <a:t>thành</a:t>
            </a:r>
            <a:r>
              <a:rPr lang="en-US" dirty="0"/>
              <a:t> </a:t>
            </a:r>
            <a:r>
              <a:rPr lang="en-US" dirty="0" err="1"/>
              <a:t>màu</a:t>
            </a:r>
            <a:r>
              <a:rPr lang="en-US" dirty="0"/>
              <a:t> </a:t>
            </a:r>
            <a:r>
              <a:rPr lang="en-US" dirty="0" err="1"/>
              <a:t>nâu</a:t>
            </a:r>
            <a:r>
              <a:rPr lang="en-US" dirty="0"/>
              <a:t>, </a:t>
            </a:r>
            <a:r>
              <a:rPr lang="en-US" dirty="0" err="1"/>
              <a:t>cuối</a:t>
            </a:r>
            <a:r>
              <a:rPr lang="en-US" dirty="0"/>
              <a:t> </a:t>
            </a:r>
            <a:r>
              <a:rPr lang="en-US" dirty="0" err="1"/>
              <a:t>cùng</a:t>
            </a:r>
            <a:r>
              <a:rPr lang="en-US" dirty="0"/>
              <a:t> là </a:t>
            </a:r>
            <a:r>
              <a:rPr lang="en-US" dirty="0" err="1"/>
              <a:t>màu</a:t>
            </a:r>
            <a:r>
              <a:rPr lang="en-US" dirty="0"/>
              <a:t> </a:t>
            </a:r>
            <a:r>
              <a:rPr lang="en-US" dirty="0" err="1"/>
              <a:t>đen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  + PTHH: C</a:t>
            </a:r>
            <a:r>
              <a:rPr lang="en-US" baseline="-25000" dirty="0"/>
              <a:t>12</a:t>
            </a:r>
            <a:r>
              <a:rPr lang="en-US" dirty="0"/>
              <a:t>H</a:t>
            </a:r>
            <a:r>
              <a:rPr lang="en-US" baseline="-25000" dirty="0"/>
              <a:t>22</a:t>
            </a:r>
            <a:r>
              <a:rPr lang="en-US" dirty="0"/>
              <a:t>O</a:t>
            </a:r>
            <a:r>
              <a:rPr lang="en-US" baseline="-25000" dirty="0"/>
              <a:t>11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Times New Roman"/>
              </a:rPr>
              <a:t>→</a:t>
            </a:r>
            <a:r>
              <a:rPr lang="en-US" dirty="0" smtClean="0"/>
              <a:t>  </a:t>
            </a:r>
            <a:r>
              <a:rPr lang="en-US" dirty="0"/>
              <a:t>11H</a:t>
            </a:r>
            <a:r>
              <a:rPr lang="en-US" baseline="-25000" dirty="0"/>
              <a:t>2</a:t>
            </a:r>
            <a:r>
              <a:rPr lang="en-US" dirty="0"/>
              <a:t>O + 12C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II. </a:t>
            </a:r>
            <a:r>
              <a:rPr lang="vi-VN" b="1" dirty="0" smtClean="0"/>
              <a:t>Tính chất hóa học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486400" y="1295400"/>
            <a:ext cx="4191000" cy="1066800"/>
          </a:xfrm>
        </p:spPr>
        <p:txBody>
          <a:bodyPr>
            <a:normAutofit/>
          </a:bodyPr>
          <a:lstStyle/>
          <a:p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bỏng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GB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Kết quả hình ảnh cho Hình ảnh bỏng bởi axit sunfuric đặ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914400"/>
            <a:ext cx="4267200" cy="2743200"/>
          </a:xfrm>
          <a:prstGeom prst="rect">
            <a:avLst/>
          </a:prstGeom>
          <a:noFill/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524000" y="6096000"/>
            <a:ext cx="69342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bỏng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GB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10" descr="Kết quả hình ảnh cho Hình ảnh bỏng bởi axit sunfuric đặ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3810000"/>
            <a:ext cx="2590800" cy="2057400"/>
          </a:xfrm>
          <a:prstGeom prst="rect">
            <a:avLst/>
          </a:prstGeom>
          <a:noFill/>
        </p:spPr>
      </p:pic>
      <p:pic>
        <p:nvPicPr>
          <p:cNvPr id="9" name="Picture 14" descr="Kết quả hình ảnh cho Hình ảnh bệnh việ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3810000"/>
            <a:ext cx="2819400" cy="2133600"/>
          </a:xfrm>
          <a:prstGeom prst="rect">
            <a:avLst/>
          </a:prstGeom>
          <a:noFill/>
        </p:spPr>
      </p:pic>
      <p:pic>
        <p:nvPicPr>
          <p:cNvPr id="10" name="Picture 12" descr="Kết quả hình ảnh cho Hình ảnh bỏng bởi axit sunfuric đặc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" y="3886200"/>
            <a:ext cx="2514600" cy="2057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77641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A. AXIT CLOHIDRIC (</a:t>
            </a:r>
            <a:r>
              <a:rPr lang="en-US" b="1" i="1" dirty="0" err="1" smtClean="0">
                <a:solidFill>
                  <a:srgbClr val="FF0000"/>
                </a:solidFill>
              </a:rPr>
              <a:t>HCl</a:t>
            </a:r>
            <a:r>
              <a:rPr lang="en-US" b="1" i="1" dirty="0" smtClean="0">
                <a:solidFill>
                  <a:srgbClr val="FF0000"/>
                </a:solidFill>
              </a:rPr>
              <a:t>)</a:t>
            </a:r>
            <a:endParaRPr lang="en-US" dirty="0" smtClean="0">
              <a:solidFill>
                <a:srgbClr val="FF0000"/>
              </a:solidFill>
            </a:endParaRPr>
          </a:p>
          <a:p>
            <a:pPr marL="571500" indent="-571500">
              <a:buAutoNum type="romanUcPeriod"/>
            </a:pPr>
            <a:r>
              <a:rPr lang="en-US" b="1" u="sng" dirty="0" smtClean="0">
                <a:solidFill>
                  <a:srgbClr val="0070C0"/>
                </a:solidFill>
              </a:rPr>
              <a:t>TÍNH CHẤT </a:t>
            </a:r>
          </a:p>
          <a:p>
            <a:pPr marL="571500" indent="-571500">
              <a:buFont typeface="Arial" pitchFamily="34" charset="0"/>
              <a:buAutoNum type="romanUcPeriod"/>
            </a:pPr>
            <a:r>
              <a:rPr lang="en-US" b="1" u="sng" dirty="0" smtClean="0">
                <a:solidFill>
                  <a:srgbClr val="0070C0"/>
                </a:solidFill>
              </a:rPr>
              <a:t>ỨNG DỤNG</a:t>
            </a:r>
          </a:p>
          <a:p>
            <a:pPr marL="571500" indent="-57150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B. AXIT SUNFURIC</a:t>
            </a:r>
          </a:p>
          <a:p>
            <a:pPr marL="571500" indent="-571500">
              <a:buAutoNum type="romanUcPeriod"/>
            </a:pPr>
            <a:r>
              <a:rPr lang="vi-VN" b="1" dirty="0" smtClean="0">
                <a:solidFill>
                  <a:srgbClr val="0070C0"/>
                </a:solidFill>
              </a:rPr>
              <a:t>Tính chất </a:t>
            </a:r>
            <a:r>
              <a:rPr lang="en-US" b="1" dirty="0" err="1" smtClean="0">
                <a:solidFill>
                  <a:srgbClr val="0070C0"/>
                </a:solidFill>
              </a:rPr>
              <a:t>vật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li</a:t>
            </a:r>
            <a:r>
              <a:rPr lang="en-US" b="1" dirty="0" smtClean="0">
                <a:solidFill>
                  <a:srgbClr val="0070C0"/>
                </a:solidFill>
              </a:rPr>
              <a:t>́</a:t>
            </a:r>
            <a:r>
              <a:rPr lang="vi-VN" b="1" dirty="0" smtClean="0">
                <a:solidFill>
                  <a:srgbClr val="0070C0"/>
                </a:solidFill>
              </a:rPr>
              <a:t>.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571500" indent="-571500">
              <a:buAutoNum type="romanUcPeriod"/>
            </a:pPr>
            <a:r>
              <a:rPr lang="vi-VN" b="1" dirty="0" smtClean="0">
                <a:solidFill>
                  <a:srgbClr val="0070C0"/>
                </a:solidFill>
              </a:rPr>
              <a:t>Tính chất hóa học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571500" indent="-571500">
              <a:buAutoNum type="romanUcPeriod"/>
            </a:pPr>
            <a:r>
              <a:rPr lang="en-US" b="1" dirty="0" err="1" smtClean="0">
                <a:solidFill>
                  <a:srgbClr val="0070C0"/>
                </a:solidFill>
              </a:rPr>
              <a:t>Ứng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dụng</a:t>
            </a:r>
            <a:endParaRPr lang="en-US" dirty="0" smtClean="0">
              <a:solidFill>
                <a:srgbClr val="0070C0"/>
              </a:solidFill>
            </a:endParaRPr>
          </a:p>
          <a:p>
            <a:pPr marL="571500" indent="-57150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b="1" dirty="0" smtClean="0"/>
              <a:t>Bài </a:t>
            </a:r>
            <a:r>
              <a:rPr lang="en-US" b="1" dirty="0" smtClean="0"/>
              <a:t>4: MỘT SỐ AXIT QUAN TRỌNG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 descr="16667383_578799775650090_708068061_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16200000">
            <a:off x="2017213" y="-573588"/>
            <a:ext cx="5109572" cy="853440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Ứ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dụng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AXIT CLOHIDRIC (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AutoNum type="romanUcPeriod"/>
            </a:pPr>
            <a:r>
              <a:rPr lang="en-US" b="1" u="sng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Tính</a:t>
            </a:r>
            <a:r>
              <a:rPr lang="en-US" b="1" u="sng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chất</a:t>
            </a:r>
            <a:r>
              <a:rPr lang="en-US" b="1" u="sng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71500" indent="-571500">
              <a:buFont typeface="Arial" pitchFamily="34" charset="0"/>
              <a:buAutoNum type="romanUcPeriod"/>
            </a:pPr>
            <a:r>
              <a:rPr lang="en-US" b="1" u="sng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Ứng</a:t>
            </a:r>
            <a:r>
              <a:rPr lang="en-US" b="1" u="sng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dụng</a:t>
            </a:r>
            <a:endParaRPr lang="en-US" b="1" u="sng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AXIT SUNFURIC</a:t>
            </a:r>
          </a:p>
          <a:p>
            <a:pPr marL="571500" indent="-571500">
              <a:buAutoNum type="romanUcPeriod"/>
            </a:pPr>
            <a:r>
              <a:rPr lang="vi-VN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 chất </a:t>
            </a:r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vật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́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AutoNum type="romanUcPeriod"/>
            </a:pPr>
            <a:r>
              <a:rPr lang="vi-VN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 chất hóa học</a:t>
            </a:r>
            <a:endParaRPr lang="en-US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AutoNum type="romanUcPeriod"/>
            </a:pPr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Ứng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dụng</a:t>
            </a:r>
            <a:endParaRPr lang="en-US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AutoNum type="romanUcPeriod"/>
            </a:pPr>
            <a:r>
              <a:rPr lang="en-US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ản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xuất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Sunfuric</a:t>
            </a:r>
            <a:endParaRPr lang="en-US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4: MỘT SỐ AXIT QUAN TRỌNG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pp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tiếp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xúc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liệu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S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hoặc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quặng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pirit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sắt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quá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trình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sản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xuất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1.sản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xuất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huỳnh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đioxit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 + O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→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2.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sản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xuất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huỳnh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trioxit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/>
                <a:cs typeface="Times New Roman"/>
              </a:rPr>
              <a:t>→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>
              <a:buNone/>
            </a:pP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xuất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sunfuric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 </a:t>
            </a:r>
            <a:r>
              <a:rPr lang="en-US" dirty="0" smtClean="0">
                <a:latin typeface="Times New Roman"/>
                <a:cs typeface="Times New Roman"/>
              </a:rPr>
              <a:t>→ 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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sản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xuất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Sunfuric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1: </a:t>
            </a:r>
          </a:p>
          <a:p>
            <a:pPr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Làm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tím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hóa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̉</a:t>
            </a:r>
          </a:p>
          <a:p>
            <a:pPr>
              <a:buFontTx/>
              <a:buChar char="-"/>
            </a:pP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Tác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dụng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loại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̀ Ag, Cu, Au</a:t>
            </a:r>
          </a:p>
          <a:p>
            <a:pPr>
              <a:buNone/>
            </a:pP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		+</a:t>
            </a:r>
            <a:r>
              <a:rPr lang="en-US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loại</a:t>
            </a: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→</a:t>
            </a: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muối</a:t>
            </a: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 </a:t>
            </a:r>
            <a:r>
              <a:rPr lang="en-US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hidro</a:t>
            </a:r>
            <a:endParaRPr lang="en-US" b="1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		+ PTHH: Zn+ 2HCl </a:t>
            </a: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→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ZnCl</a:t>
            </a:r>
            <a:r>
              <a:rPr lang="en-US" i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i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FontTx/>
              <a:buChar char="-"/>
            </a:pP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Tác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dụng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với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bazo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+ </a:t>
            </a:r>
            <a:r>
              <a:rPr lang="en-US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Axit</a:t>
            </a: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 </a:t>
            </a:r>
            <a:r>
              <a:rPr lang="en-US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bazo</a:t>
            </a: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→ </a:t>
            </a:r>
            <a:r>
              <a:rPr lang="en-US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muối</a:t>
            </a: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 </a:t>
            </a:r>
            <a:r>
              <a:rPr lang="en-US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nước</a:t>
            </a:r>
            <a:endParaRPr lang="en-US" b="1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+ PTHH :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Cu(OH)</a:t>
            </a:r>
            <a:r>
              <a:rPr lang="en-US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+2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→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CuCl</a:t>
            </a:r>
            <a:r>
              <a:rPr lang="en-US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FontTx/>
              <a:buChar char="-"/>
            </a:pP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Tác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dụng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với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oxit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bazo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+ </a:t>
            </a:r>
            <a:r>
              <a:rPr lang="en-US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Axit</a:t>
            </a: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 </a:t>
            </a:r>
            <a:r>
              <a:rPr lang="en-US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oxit</a:t>
            </a: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bazo</a:t>
            </a: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→ </a:t>
            </a:r>
            <a:r>
              <a:rPr lang="en-US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muối</a:t>
            </a: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 </a:t>
            </a:r>
            <a:r>
              <a:rPr lang="en-US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nước</a:t>
            </a:r>
            <a:endParaRPr lang="en-US" b="1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+ PTHH: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+6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→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2FeCl</a:t>
            </a:r>
            <a:r>
              <a:rPr lang="en-US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+ 3H</a:t>
            </a:r>
            <a:r>
              <a:rPr lang="en-US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lời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A. AXIT CLOHIDRIC (</a:t>
            </a:r>
            <a:r>
              <a:rPr lang="en-US" b="1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AutoNum type="romanUcPeriod"/>
            </a:pPr>
            <a:r>
              <a:rPr lang="en-US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Tính</a:t>
            </a:r>
            <a:r>
              <a:rPr lang="en-US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chất</a:t>
            </a:r>
            <a:r>
              <a:rPr lang="en-US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71500" indent="-571500">
              <a:buFont typeface="Arial" pitchFamily="34" charset="0"/>
              <a:buAutoNum type="romanUcPeriod"/>
            </a:pPr>
            <a:r>
              <a:rPr lang="en-US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Ứng</a:t>
            </a:r>
            <a:r>
              <a:rPr lang="en-US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dụng</a:t>
            </a:r>
            <a:endParaRPr lang="en-US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None/>
            </a:pPr>
            <a:r>
              <a:rPr lang="en-US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B. AXIT SUNFURIC</a:t>
            </a:r>
          </a:p>
          <a:p>
            <a:pPr marL="571500" indent="-571500">
              <a:buAutoNum type="romanUcPeriod"/>
            </a:pPr>
            <a:r>
              <a:rPr lang="vi-VN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 chất </a:t>
            </a:r>
            <a:r>
              <a:rPr lang="en-US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vật</a:t>
            </a:r>
            <a:r>
              <a:rPr lang="en-US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́</a:t>
            </a:r>
            <a:r>
              <a:rPr lang="vi-VN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AutoNum type="romanUcPeriod"/>
            </a:pPr>
            <a:r>
              <a:rPr lang="vi-VN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 chất hóa học</a:t>
            </a:r>
            <a:endParaRPr lang="en-US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AutoNum type="romanUcPeriod"/>
            </a:pPr>
            <a:r>
              <a:rPr lang="en-US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Ứng</a:t>
            </a:r>
            <a:r>
              <a:rPr lang="en-US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dụng</a:t>
            </a:r>
            <a:endParaRPr lang="en-US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AutoNum type="romanUcPeriod"/>
            </a:pPr>
            <a:r>
              <a:rPr lang="en-US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ản</a:t>
            </a:r>
            <a:r>
              <a:rPr lang="en-US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xuất</a:t>
            </a:r>
            <a:r>
              <a:rPr lang="en-US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Sunfuric</a:t>
            </a:r>
            <a:endParaRPr lang="en-US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AutoNum type="romanUcPeriod"/>
            </a:pPr>
            <a:r>
              <a:rPr lang="en-US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Nhận</a:t>
            </a:r>
            <a:r>
              <a:rPr lang="en-US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sunfuric</a:t>
            </a:r>
            <a:r>
              <a:rPr lang="en-US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muối</a:t>
            </a:r>
            <a:r>
              <a:rPr lang="en-US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sunfat</a:t>
            </a:r>
            <a:endParaRPr lang="en-US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None/>
            </a:pPr>
            <a:endParaRPr lang="en-US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4: MỘT SỐ AXIT QUAN TRỌNG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>
                <a:latin typeface="Times New Roman" pitchFamily="18" charset="0"/>
                <a:cs typeface="Times New Roman" pitchFamily="18" charset="0"/>
              </a:rPr>
              <a:t>a/ 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SGK/18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     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ống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1: H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4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(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loãng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+ BaCl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     +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ống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2: Na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4(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loãng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+  BaCl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u="sng" dirty="0">
                <a:latin typeface="Times New Roman" pitchFamily="18" charset="0"/>
                <a:cs typeface="Times New Roman" pitchFamily="18" charset="0"/>
              </a:rPr>
              <a:t>b/ 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     +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ống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1:kết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tủa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trắng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     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Ống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kết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tủa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trắng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en-US" u="sng" dirty="0">
                <a:latin typeface="Times New Roman" pitchFamily="18" charset="0"/>
                <a:cs typeface="Times New Roman" pitchFamily="18" charset="0"/>
              </a:rPr>
              <a:t>c/PTHH: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ống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1: H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4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+    BaCl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→BaSO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+ 2HCl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ống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2: Na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4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+    BaCl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→BaSO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+ 2NaCl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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nhận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sunfuric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muối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sunfat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hoàn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ứng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a.H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4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   BaCl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b. Cu(OH)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c.Fe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dirty="0" smtClean="0"/>
              <a:t>Cu + H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4( </a:t>
            </a:r>
            <a:r>
              <a:rPr lang="en-US" dirty="0" err="1" smtClean="0"/>
              <a:t>đặc</a:t>
            </a:r>
            <a:r>
              <a:rPr lang="en-US" dirty="0" smtClean="0"/>
              <a:t>)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CỦNG CỐ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err="1" smtClean="0"/>
              <a:t>Câu</a:t>
            </a:r>
            <a:r>
              <a:rPr lang="en-US" b="1" u="sng" dirty="0" smtClean="0"/>
              <a:t> 2: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Zn+ 2HCl </a:t>
            </a:r>
            <a:r>
              <a:rPr lang="en-US" dirty="0" smtClean="0">
                <a:latin typeface="Times New Roman"/>
                <a:cs typeface="Times New Roman"/>
                <a:sym typeface="Wingdings"/>
              </a:rPr>
              <a:t>→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ZnCl</a:t>
            </a:r>
            <a:r>
              <a:rPr lang="en-US" i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i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CuO+H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i="1" dirty="0" smtClean="0">
                <a:latin typeface="Times New Roman"/>
                <a:cs typeface="Times New Roman"/>
                <a:sym typeface="Wingdings"/>
              </a:rPr>
              <a:t>→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CuCl</a:t>
            </a:r>
            <a:r>
              <a:rPr lang="en-US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 H</a:t>
            </a:r>
            <a:r>
              <a:rPr lang="en-US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Cu(OH)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/>
                <a:cs typeface="Times New Roman"/>
                <a:sym typeface="Wingdings"/>
              </a:rPr>
              <a:t>→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CuCl</a:t>
            </a:r>
            <a:r>
              <a:rPr lang="en-US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i="1" dirty="0" smtClean="0">
                <a:latin typeface="Times New Roman"/>
                <a:cs typeface="Times New Roman"/>
                <a:sym typeface="Wingdings"/>
              </a:rPr>
              <a:t> →</a:t>
            </a:r>
            <a:r>
              <a:rPr lang="en-US" i="1" dirty="0" smtClean="0">
                <a:solidFill>
                  <a:srgbClr val="C00000"/>
                </a:solidFill>
                <a:latin typeface="Times New Roman"/>
                <a:cs typeface="Times New Roman"/>
                <a:sym typeface="Wingdings"/>
              </a:rPr>
              <a:t>Fe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i="1" dirty="0" smtClean="0">
              <a:solidFill>
                <a:srgbClr val="C00000"/>
              </a:solidFill>
              <a:latin typeface="Times New Roman"/>
              <a:cs typeface="Times New Roman"/>
              <a:sym typeface="Wingdings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Tra</a:t>
            </a:r>
            <a:r>
              <a:rPr lang="en-US" dirty="0" smtClean="0">
                <a:solidFill>
                  <a:srgbClr val="FF0000"/>
                </a:solidFill>
              </a:rPr>
              <a:t>̉ </a:t>
            </a:r>
            <a:r>
              <a:rPr lang="en-US" dirty="0" err="1" smtClean="0">
                <a:solidFill>
                  <a:srgbClr val="FF0000"/>
                </a:solidFill>
              </a:rPr>
              <a:t>lời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09800"/>
            <a:ext cx="8763000" cy="1143000"/>
          </a:xfrm>
        </p:spPr>
        <p:txBody>
          <a:bodyPr>
            <a:noAutofit/>
          </a:bodyPr>
          <a:lstStyle/>
          <a:p>
            <a:pPr algn="ctr"/>
            <a:r>
              <a:rPr lang="vi-VN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MỘT SỐ AXIT QUAN 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TRỌNG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953000" y="4038600"/>
            <a:ext cx="3581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1" u="sng" strike="noStrike" kern="1200" cap="none" spc="0" normalizeH="0" baseline="0" noProof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Nhóm thực hiện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1.Trần Thị Thùy Hương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2.Lã Thị Thanh Mai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3.Võ Quang Minh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4.Phạm Thị Nga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00800" y="6096000"/>
            <a:ext cx="2743200" cy="76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THSP 2 GVHD:</a:t>
            </a:r>
          </a:p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Phạm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i="1" dirty="0">
                <a:solidFill>
                  <a:srgbClr val="FF0000"/>
                </a:solidFill>
              </a:rPr>
              <a:t>A. AXIT CLOHIDRIC (</a:t>
            </a:r>
            <a:r>
              <a:rPr lang="en-US" b="1" i="1" dirty="0" err="1">
                <a:solidFill>
                  <a:srgbClr val="FF0000"/>
                </a:solidFill>
              </a:rPr>
              <a:t>HCl</a:t>
            </a:r>
            <a:r>
              <a:rPr lang="en-US" b="1" i="1" dirty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b="1" u="sng" dirty="0">
                <a:solidFill>
                  <a:srgbClr val="FF0000"/>
                </a:solidFill>
              </a:rPr>
              <a:t>I. TÍNH CHẤT </a:t>
            </a:r>
            <a:endParaRPr lang="en-US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/>
              <a:t> - </a:t>
            </a:r>
            <a:r>
              <a:rPr lang="en-US" dirty="0" err="1"/>
              <a:t>dd</a:t>
            </a:r>
            <a:r>
              <a:rPr lang="en-US" dirty="0"/>
              <a:t> </a:t>
            </a:r>
            <a:r>
              <a:rPr lang="en-US" dirty="0" err="1"/>
              <a:t>HCl</a:t>
            </a:r>
            <a:r>
              <a:rPr lang="en-US" dirty="0"/>
              <a:t> là </a:t>
            </a:r>
            <a:r>
              <a:rPr lang="en-US" dirty="0" err="1"/>
              <a:t>chất</a:t>
            </a:r>
            <a:r>
              <a:rPr lang="en-US" dirty="0"/>
              <a:t> </a:t>
            </a:r>
            <a:r>
              <a:rPr lang="en-US" dirty="0" err="1"/>
              <a:t>lỏng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suốt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màu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 - </a:t>
            </a:r>
            <a:r>
              <a:rPr lang="en-US" dirty="0" err="1"/>
              <a:t>dd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́ </a:t>
            </a:r>
            <a:r>
              <a:rPr lang="en-US" dirty="0" err="1"/>
              <a:t>hidro</a:t>
            </a:r>
            <a:r>
              <a:rPr lang="en-US" dirty="0"/>
              <a:t> </a:t>
            </a:r>
            <a:r>
              <a:rPr lang="en-US" dirty="0" err="1"/>
              <a:t>clorua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nước</a:t>
            </a:r>
            <a:r>
              <a:rPr lang="en-US" dirty="0"/>
              <a:t> </a:t>
            </a:r>
            <a:r>
              <a:rPr lang="en-US" dirty="0" err="1"/>
              <a:t>gọi</a:t>
            </a:r>
            <a:r>
              <a:rPr lang="en-US" dirty="0"/>
              <a:t> là </a:t>
            </a:r>
            <a:r>
              <a:rPr lang="en-US" dirty="0" err="1"/>
              <a:t>axit</a:t>
            </a:r>
            <a:r>
              <a:rPr lang="en-US" dirty="0"/>
              <a:t> </a:t>
            </a:r>
            <a:r>
              <a:rPr lang="en-US" dirty="0" err="1"/>
              <a:t>clohodric</a:t>
            </a:r>
            <a:endParaRPr lang="en-US" dirty="0"/>
          </a:p>
          <a:p>
            <a:pPr>
              <a:buNone/>
            </a:pPr>
            <a:r>
              <a:rPr lang="en-US" dirty="0"/>
              <a:t>- </a:t>
            </a:r>
            <a:r>
              <a:rPr lang="en-US" dirty="0" err="1"/>
              <a:t>dd</a:t>
            </a:r>
            <a:r>
              <a:rPr lang="en-US" dirty="0"/>
              <a:t> </a:t>
            </a:r>
            <a:r>
              <a:rPr lang="en-US" dirty="0" err="1"/>
              <a:t>axit</a:t>
            </a:r>
            <a:r>
              <a:rPr lang="en-US" dirty="0"/>
              <a:t> </a:t>
            </a:r>
            <a:r>
              <a:rPr lang="en-US" dirty="0" err="1"/>
              <a:t>HCl</a:t>
            </a:r>
            <a:r>
              <a:rPr lang="en-US" dirty="0"/>
              <a:t> </a:t>
            </a:r>
            <a:r>
              <a:rPr lang="en-US" dirty="0" err="1"/>
              <a:t>đậm</a:t>
            </a:r>
            <a:r>
              <a:rPr lang="en-US" dirty="0"/>
              <a:t> </a:t>
            </a:r>
            <a:r>
              <a:rPr lang="en-US" dirty="0" err="1"/>
              <a:t>đặc</a:t>
            </a:r>
            <a:r>
              <a:rPr lang="en-US" dirty="0"/>
              <a:t> là </a:t>
            </a:r>
            <a:r>
              <a:rPr lang="en-US" dirty="0" err="1"/>
              <a:t>dd</a:t>
            </a:r>
            <a:r>
              <a:rPr lang="en-US" dirty="0"/>
              <a:t> </a:t>
            </a:r>
            <a:r>
              <a:rPr lang="en-US" dirty="0" err="1"/>
              <a:t>bảo</a:t>
            </a:r>
            <a:r>
              <a:rPr lang="en-US" dirty="0"/>
              <a:t> </a:t>
            </a:r>
            <a:r>
              <a:rPr lang="en-US" dirty="0" err="1"/>
              <a:t>hòa</a:t>
            </a:r>
            <a:r>
              <a:rPr lang="en-US" dirty="0"/>
              <a:t> </a:t>
            </a:r>
            <a:r>
              <a:rPr lang="en-US" dirty="0" err="1"/>
              <a:t>hidro</a:t>
            </a:r>
            <a:r>
              <a:rPr lang="en-US" dirty="0"/>
              <a:t> </a:t>
            </a:r>
            <a:r>
              <a:rPr lang="en-US" dirty="0" err="1"/>
              <a:t>clorua</a:t>
            </a:r>
            <a:r>
              <a:rPr lang="en-US" dirty="0"/>
              <a:t> có </a:t>
            </a:r>
            <a:r>
              <a:rPr lang="en-US" dirty="0" err="1"/>
              <a:t>nồng</a:t>
            </a:r>
            <a:r>
              <a:rPr lang="en-US" dirty="0"/>
              <a:t> </a:t>
            </a:r>
            <a:r>
              <a:rPr lang="en-US" dirty="0" err="1"/>
              <a:t>đô</a:t>
            </a:r>
            <a:r>
              <a:rPr lang="en-US" dirty="0"/>
              <a:t>̣ </a:t>
            </a:r>
            <a:r>
              <a:rPr lang="en-US" dirty="0" err="1"/>
              <a:t>khoảng</a:t>
            </a:r>
            <a:r>
              <a:rPr lang="en-US" dirty="0"/>
              <a:t> 37</a:t>
            </a:r>
            <a:r>
              <a:rPr lang="en-US" dirty="0" smtClean="0"/>
              <a:t>%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b="1" dirty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4: MỘT SỐ AXIT QUAN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TRỌNG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tím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loại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→ 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muối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clorua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Zn+ 2HCl →  ZnCl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Bazo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→ 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muối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clorua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Cu(OH)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→  CuCl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bazo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→ 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muối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clorua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+6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→  2FeCl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+ 3H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ngoài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còn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muối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/>
              </a:rPr>
              <a:t>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luận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đầy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hóa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TÍNH CHẤT 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I. TÍNH CHẤT </a:t>
            </a:r>
          </a:p>
          <a:p>
            <a:pPr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II. ỨNG DỤNG</a:t>
            </a:r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Điều</a:t>
            </a:r>
            <a:r>
              <a:rPr lang="en-US" dirty="0" smtClean="0"/>
              <a:t> </a:t>
            </a:r>
            <a:r>
              <a:rPr lang="en-US" dirty="0" err="1" smtClean="0"/>
              <a:t>chê</a:t>
            </a:r>
            <a:r>
              <a:rPr lang="en-US" dirty="0" smtClean="0"/>
              <a:t>́ </a:t>
            </a:r>
            <a:r>
              <a:rPr lang="en-US" dirty="0" err="1" smtClean="0"/>
              <a:t>muối</a:t>
            </a:r>
            <a:r>
              <a:rPr lang="en-US" dirty="0" smtClean="0"/>
              <a:t> </a:t>
            </a:r>
            <a:r>
              <a:rPr lang="en-US" dirty="0" err="1" smtClean="0"/>
              <a:t>clorua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làm</a:t>
            </a:r>
            <a:r>
              <a:rPr lang="en-US" dirty="0" smtClean="0"/>
              <a:t> </a:t>
            </a:r>
            <a:r>
              <a:rPr lang="en-US" dirty="0" err="1" smtClean="0"/>
              <a:t>sạch</a:t>
            </a:r>
            <a:r>
              <a:rPr lang="en-US" dirty="0" smtClean="0"/>
              <a:t> </a:t>
            </a:r>
            <a:r>
              <a:rPr lang="en-US" dirty="0" err="1" smtClean="0"/>
              <a:t>bê</a:t>
            </a:r>
            <a:r>
              <a:rPr lang="en-US" dirty="0" smtClean="0"/>
              <a:t>̀ </a:t>
            </a:r>
            <a:r>
              <a:rPr lang="en-US" dirty="0" err="1" smtClean="0"/>
              <a:t>mặt</a:t>
            </a:r>
            <a:r>
              <a:rPr lang="en-US" dirty="0" smtClean="0"/>
              <a:t> </a:t>
            </a:r>
            <a:r>
              <a:rPr lang="en-US" dirty="0" err="1" smtClean="0"/>
              <a:t>kim</a:t>
            </a:r>
            <a:r>
              <a:rPr lang="en-US" dirty="0" smtClean="0"/>
              <a:t> </a:t>
            </a:r>
            <a:r>
              <a:rPr lang="en-US" dirty="0" err="1" smtClean="0"/>
              <a:t>loại</a:t>
            </a:r>
            <a:r>
              <a:rPr lang="en-US" dirty="0" smtClean="0"/>
              <a:t> </a:t>
            </a:r>
            <a:r>
              <a:rPr lang="en-US" dirty="0" err="1" smtClean="0"/>
              <a:t>trước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hàn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Tẩy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̉ </a:t>
            </a:r>
            <a:r>
              <a:rPr lang="en-US" dirty="0" err="1" smtClean="0"/>
              <a:t>kim</a:t>
            </a:r>
            <a:r>
              <a:rPr lang="en-US" dirty="0" smtClean="0"/>
              <a:t> </a:t>
            </a:r>
            <a:r>
              <a:rPr lang="en-US" dirty="0" err="1" smtClean="0"/>
              <a:t>loại</a:t>
            </a:r>
            <a:r>
              <a:rPr lang="en-US" dirty="0" smtClean="0"/>
              <a:t> </a:t>
            </a:r>
            <a:r>
              <a:rPr lang="en-US" dirty="0" err="1" smtClean="0"/>
              <a:t>trước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sơn</a:t>
            </a:r>
            <a:r>
              <a:rPr lang="en-US" dirty="0" smtClean="0"/>
              <a:t>, </a:t>
            </a:r>
            <a:r>
              <a:rPr lang="en-US" dirty="0" err="1" smtClean="0"/>
              <a:t>tráng</a:t>
            </a:r>
            <a:r>
              <a:rPr lang="en-US" dirty="0" smtClean="0"/>
              <a:t> mạ </a:t>
            </a:r>
            <a:r>
              <a:rPr lang="en-US" dirty="0" err="1" smtClean="0"/>
              <a:t>kim</a:t>
            </a:r>
            <a:r>
              <a:rPr lang="en-US" dirty="0" smtClean="0"/>
              <a:t> </a:t>
            </a:r>
            <a:r>
              <a:rPr lang="en-US" dirty="0" err="1" smtClean="0"/>
              <a:t>loại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Chê</a:t>
            </a:r>
            <a:r>
              <a:rPr lang="en-US" dirty="0" smtClean="0"/>
              <a:t>́ </a:t>
            </a:r>
            <a:r>
              <a:rPr lang="en-US" dirty="0" err="1" smtClean="0"/>
              <a:t>biến</a:t>
            </a:r>
            <a:r>
              <a:rPr lang="en-US" dirty="0" smtClean="0"/>
              <a:t> </a:t>
            </a:r>
            <a:r>
              <a:rPr lang="en-US" dirty="0" err="1" smtClean="0"/>
              <a:t>thực</a:t>
            </a:r>
            <a:r>
              <a:rPr lang="en-US" dirty="0" smtClean="0"/>
              <a:t> </a:t>
            </a:r>
            <a:r>
              <a:rPr lang="en-US" dirty="0" err="1" smtClean="0"/>
              <a:t>phẩm</a:t>
            </a:r>
            <a:r>
              <a:rPr lang="en-US" dirty="0" smtClean="0"/>
              <a:t> </a:t>
            </a:r>
            <a:r>
              <a:rPr lang="en-US" dirty="0" err="1" smtClean="0"/>
              <a:t>dược</a:t>
            </a:r>
            <a:r>
              <a:rPr lang="en-US" dirty="0" smtClean="0"/>
              <a:t> </a:t>
            </a:r>
            <a:r>
              <a:rPr lang="en-US" dirty="0" err="1" smtClean="0"/>
              <a:t>phẩm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b="1" u="sng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b="1" dirty="0" smtClean="0"/>
              <a:t>Bài </a:t>
            </a:r>
            <a:r>
              <a:rPr lang="en-US" b="1" dirty="0" smtClean="0"/>
              <a:t>4: MỘT SỐ AXIT QUAN TRỌNG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A. AXIT CLOHIDRIC (</a:t>
            </a:r>
            <a:r>
              <a:rPr lang="en-US" b="1" i="1" dirty="0" err="1" smtClean="0">
                <a:solidFill>
                  <a:srgbClr val="FF0000"/>
                </a:solidFill>
              </a:rPr>
              <a:t>HCl</a:t>
            </a:r>
            <a:r>
              <a:rPr lang="en-US" b="1" i="1" dirty="0" smtClean="0">
                <a:solidFill>
                  <a:srgbClr val="FF0000"/>
                </a:solidFill>
              </a:rPr>
              <a:t>)</a:t>
            </a:r>
            <a:endParaRPr lang="en-US" dirty="0" smtClean="0">
              <a:solidFill>
                <a:srgbClr val="FF0000"/>
              </a:solidFill>
            </a:endParaRPr>
          </a:p>
          <a:p>
            <a:pPr marL="571500" indent="-571500"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I.TÍNH CHẤT </a:t>
            </a:r>
          </a:p>
          <a:p>
            <a:pPr marL="571500" indent="-571500"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II.ỨNG DỤNG</a:t>
            </a:r>
          </a:p>
          <a:p>
            <a:pPr marL="571500" indent="-57150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B. AXIT SUNFURIC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b="1" dirty="0" smtClean="0"/>
              <a:t>Bài </a:t>
            </a:r>
            <a:r>
              <a:rPr lang="en-US" b="1" dirty="0" smtClean="0"/>
              <a:t>4: MỘT SỐ AXIT QUAN TRỌNG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vi-V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Tính chất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vật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</a:t>
            </a:r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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sunfuric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chất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lỏng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sánh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màu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nặng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gấp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lần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nước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̃ tan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nước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tỏa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nhiều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nhiệt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B. AXIT SUNFURIC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172</TotalTime>
  <Words>1014</Words>
  <Application>Microsoft Office PowerPoint</Application>
  <PresentationFormat>On-screen Show (4:3)</PresentationFormat>
  <Paragraphs>158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Lucida Sans Unicode</vt:lpstr>
      <vt:lpstr>Times New Roman</vt:lpstr>
      <vt:lpstr>Verdana</vt:lpstr>
      <vt:lpstr>Wingdings</vt:lpstr>
      <vt:lpstr>Wingdings 2</vt:lpstr>
      <vt:lpstr>Wingdings 3</vt:lpstr>
      <vt:lpstr>Concourse</vt:lpstr>
      <vt:lpstr>Kiểm tra bài cũ</vt:lpstr>
      <vt:lpstr>Trả lời</vt:lpstr>
      <vt:lpstr>Trả lời</vt:lpstr>
      <vt:lpstr>Bài 4:  MỘT SỐ AXIT QUAN TRỌNG</vt:lpstr>
      <vt:lpstr>Bài 4: MỘT SỐ AXIT QUAN TRỌNG</vt:lpstr>
      <vt:lpstr>I. TÍNH CHẤT </vt:lpstr>
      <vt:lpstr>Bài 4: MỘT SỐ AXIT QUAN TRỌNG</vt:lpstr>
      <vt:lpstr>Bài 4: MỘT SỐ AXIT QUAN TRỌNG</vt:lpstr>
      <vt:lpstr>B. AXIT SUNFURIC</vt:lpstr>
      <vt:lpstr>Chú ý:</vt:lpstr>
      <vt:lpstr>Bài 4: MỘT SỐ AXIT QUAN TRỌNG</vt:lpstr>
      <vt:lpstr>II. Tính chất hóa học</vt:lpstr>
      <vt:lpstr>II. Tính chất hóa học</vt:lpstr>
      <vt:lpstr>II. Tính chất hóa học</vt:lpstr>
      <vt:lpstr>Một số hình ảnh  bị bỏng axit </vt:lpstr>
      <vt:lpstr>Bài 4: MỘT SỐ AXIT QUAN TRỌNG</vt:lpstr>
      <vt:lpstr>III. Ứng dụng</vt:lpstr>
      <vt:lpstr>Bài 4: MỘT SỐ AXIT QUAN TRỌNG</vt:lpstr>
      <vt:lpstr>IV. sản xuất axit Sunfuric</vt:lpstr>
      <vt:lpstr>Bài 4: MỘT SỐ AXIT QUAN TRỌNG</vt:lpstr>
      <vt:lpstr>V. nhận biết axit sunfuric và muối sunfat</vt:lpstr>
      <vt:lpstr>CỦNG CỐ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bài cũ</dc:title>
  <dc:creator>User</dc:creator>
  <cp:lastModifiedBy>Dell</cp:lastModifiedBy>
  <cp:revision>14</cp:revision>
  <dcterms:created xsi:type="dcterms:W3CDTF">2017-02-08T08:15:22Z</dcterms:created>
  <dcterms:modified xsi:type="dcterms:W3CDTF">2020-09-24T23:41:15Z</dcterms:modified>
</cp:coreProperties>
</file>