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62" r:id="rId2"/>
    <p:sldId id="418" r:id="rId3"/>
    <p:sldId id="431" r:id="rId4"/>
    <p:sldId id="428" r:id="rId5"/>
    <p:sldId id="429" r:id="rId6"/>
    <p:sldId id="433" r:id="rId7"/>
    <p:sldId id="434" r:id="rId8"/>
    <p:sldId id="435" r:id="rId9"/>
    <p:sldId id="436" r:id="rId10"/>
    <p:sldId id="437" r:id="rId11"/>
    <p:sldId id="438" r:id="rId12"/>
    <p:sldId id="440" r:id="rId13"/>
    <p:sldId id="442" r:id="rId14"/>
    <p:sldId id="441" r:id="rId15"/>
    <p:sldId id="443" r:id="rId16"/>
    <p:sldId id="445" r:id="rId17"/>
    <p:sldId id="444" r:id="rId18"/>
  </p:sldIdLst>
  <p:sldSz cx="9144000" cy="5143500" type="screen16x9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inos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A0010F9-A540-4365-A674-49318B6ACA38}">
  <a:tblStyle styleId="{0A0010F9-A540-4365-A674-49318B6ACA3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00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26311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6697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3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4" y="3663564"/>
            <a:ext cx="789204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399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3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9525"/>
            <a:ext cx="9153599" cy="51531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915150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418137" y="-437187"/>
            <a:ext cx="1478298" cy="233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122449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bc\Desktop\C&#272;%20V7\video\AoTrangDenTruong-CaoThaiSonMyDu_vjva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DSTARS-P">
            <a:extLst>
              <a:ext uri="{FF2B5EF4-FFF2-40B4-BE49-F238E27FC236}">
                <a16:creationId xmlns="" xmlns:a16="http://schemas.microsoft.com/office/drawing/2014/main" id="{A6B77AF4-6DA4-4C3B-B88B-FA34C5C377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9845" y="1925722"/>
            <a:ext cx="2194206" cy="225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DSTARS-P">
            <a:extLst>
              <a:ext uri="{FF2B5EF4-FFF2-40B4-BE49-F238E27FC236}">
                <a16:creationId xmlns="" xmlns:a16="http://schemas.microsoft.com/office/drawing/2014/main" id="{4949BC9D-64A4-4191-B814-7F1C88AD1C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960" y="3619500"/>
            <a:ext cx="2194206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DSTARS-P">
            <a:extLst>
              <a:ext uri="{FF2B5EF4-FFF2-40B4-BE49-F238E27FC236}">
                <a16:creationId xmlns="" xmlns:a16="http://schemas.microsoft.com/office/drawing/2014/main" id="{C540FBE6-FEB2-4BAB-9FE1-2B9CEB689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700" y="3688080"/>
            <a:ext cx="2194206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DSTARS-P">
            <a:extLst>
              <a:ext uri="{FF2B5EF4-FFF2-40B4-BE49-F238E27FC236}">
                <a16:creationId xmlns="" xmlns:a16="http://schemas.microsoft.com/office/drawing/2014/main" id="{90C49BF0-C41F-4621-A419-AA1353303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23" y="2440402"/>
            <a:ext cx="2194206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oTrangDenTruong-CaoThaiSonMyDu_vj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69085" y="4838700"/>
            <a:ext cx="304800" cy="30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37" y="1034177"/>
            <a:ext cx="90736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Tiết 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1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6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</a:t>
            </a:r>
            <a:endParaRPr lang="vi-VN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  <a:p>
            <a:pPr algn="ctr"/>
            <a:r>
              <a:rPr lang="vi-V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LIÊN KẾT CÁC ĐOẠN VĂN </a:t>
            </a:r>
          </a:p>
          <a:p>
            <a:pPr algn="ctr"/>
            <a:r>
              <a:rPr lang="vi-V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TRONG VĂN BẢN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 đẹp 1 - Dạy họ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7229" y="-118069"/>
            <a:ext cx="9691809" cy="53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4545" y="118067"/>
            <a:ext cx="80386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kern="12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bẫy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66" y="2933520"/>
            <a:ext cx="900332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0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song,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92" y="2323973"/>
            <a:ext cx="4357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=&gt;Q</a:t>
            </a:r>
            <a:r>
              <a:rPr lang="en-US" sz="2000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0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22254" y="2573633"/>
            <a:ext cx="5564186" cy="17556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94017" y="2920547"/>
            <a:ext cx="48924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altLang="vi-VN" sz="18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spcBef>
                <a:spcPct val="50000"/>
              </a:spcBef>
              <a:defRPr/>
            </a:pPr>
            <a:r>
              <a:rPr lang="en-US" altLang="vi-VN" sz="18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1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altLang="vi-VN" sz="18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7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9418" y="641265"/>
            <a:ext cx="7290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51685"/>
            <a:ext cx="903346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Oval 4"/>
          <p:cNvSpPr/>
          <p:nvPr/>
        </p:nvSpPr>
        <p:spPr>
          <a:xfrm>
            <a:off x="880581" y="3132755"/>
            <a:ext cx="5319252" cy="17710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3299" y="3356572"/>
            <a:ext cx="4316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i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đó? </a:t>
            </a:r>
            <a:r>
              <a:rPr lang="vi-VN" sz="2000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quan hệ ý nghĩa gì?</a:t>
            </a:r>
            <a:r>
              <a:rPr lang="en-US" sz="2000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2000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các từ khác?</a:t>
            </a:r>
            <a:endParaRPr lang="en-US" sz="2000" i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301" y="2137998"/>
            <a:ext cx="4996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=&gt;Q</a:t>
            </a:r>
            <a:r>
              <a:rPr lang="en-US" sz="2400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4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ính tả Trí dũng song toàn_TH Bình Trinh Đông_Tân Tr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8534" y="1925418"/>
            <a:ext cx="25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2. Kết luận: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4572000" y="326858"/>
            <a:ext cx="4250453" cy="224489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5289" y="678924"/>
            <a:ext cx="356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Khi dùng từ ngữ làm phương tiện liên kết ta thường dùng dưới hình thức nào?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794" y="2611129"/>
            <a:ext cx="845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</a:rPr>
              <a:t>Dùng từ ngữ có tác dụng liên kết: liệt kê, đối lập, quan hệ từ, tổng kết...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317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1886" y="0"/>
            <a:ext cx="95358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356" y="440316"/>
            <a:ext cx="567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kern="1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400" b="1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878" y="865907"/>
            <a:ext cx="266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Ví dụ: Sgk.</a:t>
            </a: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Nhận xét: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110" y="1835008"/>
            <a:ext cx="869682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459" y="18744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nghé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Oval 6"/>
          <p:cNvSpPr/>
          <p:nvPr/>
        </p:nvSpPr>
        <p:spPr>
          <a:xfrm>
            <a:off x="825776" y="2758338"/>
            <a:ext cx="3376246" cy="10754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đoạn văn chủ yếu liên kết qua những hình thức nào?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10337" y="877704"/>
            <a:ext cx="4383594" cy="13065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37727" y="1131432"/>
            <a:ext cx="392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18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1800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Dùng để làm gì?</a:t>
            </a:r>
            <a:r>
              <a:rPr lang="en-US" sz="1800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kern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Tại sao câu đó lại có tác dụng liên kết?</a:t>
            </a:r>
            <a:endParaRPr lang="en-US" sz="1800" kern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39" y="2847656"/>
            <a:ext cx="43272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8239" y="3296076"/>
            <a:ext cx="434841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lvl="0" indent="-571500"/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356" y="2292641"/>
            <a:ext cx="4665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*Ghi nhớ: Sgk.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7" grpId="1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ảnh powerpoint chu de hoa mua xuan 15b1f4996501b9 tại kho hình 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10" y="0"/>
            <a:ext cx="93603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41576"/>
            <a:ext cx="3988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III. LUYỆN TẬP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49462"/>
            <a:ext cx="8943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u="sng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u="sng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u="sng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4707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powerpoint đơn giản mà đẹp và s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083" y="-218903"/>
            <a:ext cx="9235083" cy="54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367" y="311899"/>
            <a:ext cx="8809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0005" y="1081340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en-US" sz="2000" b="1" i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67" y="1525986"/>
            <a:ext cx="880970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kern="1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b="1" kern="120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2075" y="328031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i="1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US" sz="2000" b="1" i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3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powerpoint đơn giản mà đẹp và s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630" y="-149730"/>
            <a:ext cx="9345629" cy="52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376" y="581118"/>
            <a:ext cx="8857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3869" y="1477872"/>
            <a:ext cx="1446962" cy="7073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4787" y="1631481"/>
            <a:ext cx="106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đó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1722" y="1471530"/>
            <a:ext cx="2230734" cy="7700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39886" y="1633146"/>
            <a:ext cx="1874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0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55276" y="1412127"/>
            <a:ext cx="1969478" cy="83881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83347" y="1656512"/>
            <a:ext cx="150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000" b="1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000" b="1" i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50488" y="3002159"/>
            <a:ext cx="2713055" cy="1055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</a:t>
            </a:r>
            <a:r>
              <a:rPr lang="en-US" sz="2000" b="1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hật</a:t>
            </a:r>
            <a:r>
              <a:rPr lang="en-US" sz="2000" b="1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3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nền powerpoint dễ thương cho slide trình chiế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1665" y="1707151"/>
            <a:ext cx="53110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  <a:p>
            <a:pPr algn="ctr"/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em!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5293" y="460611"/>
            <a:ext cx="7937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ln w="12700">
                  <a:solidFill>
                    <a:srgbClr val="3A81B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3A81BA"/>
                  </a:outerShdw>
                </a:effectLst>
                <a:latin typeface="Times New Roman" panose="02020603050405020304" pitchFamily="18" charset="0"/>
              </a:rPr>
              <a:t>Tiết </a:t>
            </a:r>
            <a:r>
              <a:rPr lang="vi-VN" sz="3600" b="1" dirty="0" smtClean="0">
                <a:ln w="12700">
                  <a:solidFill>
                    <a:srgbClr val="3A81B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3A81BA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en-US" sz="3600" b="1" dirty="0" smtClean="0">
                <a:ln w="12700">
                  <a:solidFill>
                    <a:srgbClr val="3A81B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3A81BA"/>
                  </a:outerShdw>
                </a:effectLst>
                <a:latin typeface="Times New Roman" panose="02020603050405020304" pitchFamily="18" charset="0"/>
              </a:rPr>
              <a:t>6</a:t>
            </a:r>
            <a:r>
              <a:rPr lang="vi-VN" sz="3600" b="1" dirty="0" smtClean="0">
                <a:ln w="12700">
                  <a:solidFill>
                    <a:srgbClr val="3A81B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3A81BA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vi-VN" sz="3600" b="1" dirty="0">
              <a:ln w="12700">
                <a:solidFill>
                  <a:srgbClr val="3A81BA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3A81BA"/>
                </a:outerShdw>
              </a:effectLst>
              <a:latin typeface="Times New Roman" panose="02020603050405020304" pitchFamily="18" charset="0"/>
            </a:endParaRPr>
          </a:p>
          <a:p>
            <a:pPr lvl="0" algn="ctr"/>
            <a:r>
              <a:rPr lang="vi-VN" sz="3600" b="1" dirty="0">
                <a:ln w="12700">
                  <a:solidFill>
                    <a:srgbClr val="3A81B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3A81BA"/>
                  </a:outerShdw>
                </a:effectLst>
                <a:latin typeface="Times New Roman" panose="02020603050405020304" pitchFamily="18" charset="0"/>
              </a:rPr>
              <a:t>LIÊN KẾT CÁC ĐOẠN VĂN </a:t>
            </a:r>
          </a:p>
          <a:p>
            <a:pPr lvl="0" algn="ctr"/>
            <a:r>
              <a:rPr lang="vi-VN" sz="3600" b="1" dirty="0">
                <a:ln w="12700">
                  <a:solidFill>
                    <a:srgbClr val="3A81BA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3A81BA"/>
                  </a:outerShdw>
                </a:effectLst>
                <a:latin typeface="Times New Roman" panose="02020603050405020304" pitchFamily="18" charset="0"/>
              </a:rPr>
              <a:t>TRONG VĂN BẢN</a:t>
            </a:r>
            <a:endParaRPr lang="en-US" sz="3600" b="1" dirty="0">
              <a:ln w="12700">
                <a:solidFill>
                  <a:srgbClr val="3A81BA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3A81BA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293" y="2370580"/>
            <a:ext cx="8531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I. TÁC DỤNG CỦA VIỆC LIÊN KẾT CÁC ĐOẠN VĂN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0509" y="2987888"/>
            <a:ext cx="278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1. Đọc ví dụ sau</a:t>
            </a:r>
            <a:r>
              <a:rPr lang="vi-VN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ính tả Trí dũng song toàn_TH Bình Trinh Đông_Tân Tr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6571" y="831081"/>
            <a:ext cx="8309987" cy="417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endParaRPr lang="vi-VN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vi-VN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gái bị sốc khi thấy bạn trai cũng bị mù, và từ chối kết hôn với anh ta.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mở đầu | Hình nền,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187" y="-204281"/>
            <a:ext cx="9280187" cy="5347781"/>
          </a:xfrm>
          <a:prstGeom prst="rec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2" name="Rectangle 1"/>
          <p:cNvSpPr/>
          <p:nvPr/>
        </p:nvSpPr>
        <p:spPr>
          <a:xfrm>
            <a:off x="0" y="640097"/>
            <a:ext cx="6196519" cy="42414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</a:pPr>
            <a:r>
              <a:rPr lang="vi-VN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 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 gái bị sốc khi thấy bạn trai cũng bị mù, và từ chối kết hôn với anh ta.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7000"/>
              </a:lnSpc>
            </a:pPr>
            <a:r>
              <a:rPr lang="vi-VN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37844" y="640097"/>
            <a:ext cx="2295726" cy="125486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741" y="881653"/>
            <a:ext cx="214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chemeClr val="bg1"/>
                </a:solidFill>
                <a:latin typeface="+mj-lt"/>
              </a:rPr>
              <a:t>Câu chuyện có mấy đoạn?</a:t>
            </a:r>
            <a:endParaRPr lang="en-US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29368" y="1169989"/>
            <a:ext cx="2381459" cy="11554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0741" y="1371603"/>
            <a:ext cx="206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 smtClean="0">
                <a:solidFill>
                  <a:schemeClr val="bg1"/>
                </a:solidFill>
                <a:latin typeface="+mj-lt"/>
              </a:rPr>
              <a:t>Chỉ ra cụm từ nối giữa các đoạn?</a:t>
            </a:r>
            <a:endParaRPr lang="en-US" sz="2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03524" y="1235427"/>
            <a:ext cx="2733471" cy="16881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2243" y="1509314"/>
            <a:ext cx="226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 smtClean="0">
                <a:solidFill>
                  <a:schemeClr val="bg1"/>
                </a:solidFill>
                <a:latin typeface="+mj-lt"/>
              </a:rPr>
              <a:t>Bỏ cụm từ : </a:t>
            </a:r>
            <a:r>
              <a:rPr lang="vi-VN" sz="1800" b="1" dirty="0" smtClean="0">
                <a:solidFill>
                  <a:srgbClr val="00B0F0"/>
                </a:solidFill>
                <a:latin typeface="+mj-lt"/>
              </a:rPr>
              <a:t>vài ngày sau</a:t>
            </a:r>
            <a:r>
              <a:rPr lang="vi-VN" sz="1800" b="1" dirty="0" smtClean="0">
                <a:solidFill>
                  <a:schemeClr val="bg1"/>
                </a:solidFill>
                <a:latin typeface="+mj-lt"/>
              </a:rPr>
              <a:t> ở đoạn thứ 3 thì quan hệ ý nghĩa giữa hai đoạn ntn?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60" y="3979147"/>
            <a:ext cx="1454234" cy="281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76612" y="1867788"/>
            <a:ext cx="2587293" cy="10530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87443" y="2067798"/>
            <a:ext cx="234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i="1" dirty="0" smtClean="0">
                <a:solidFill>
                  <a:schemeClr val="bg1"/>
                </a:solidFill>
                <a:latin typeface="+mj-lt"/>
              </a:rPr>
              <a:t>Cụm từ đó giữ vai trò gì giữa đoạn 3 và 2?</a:t>
            </a:r>
            <a:endParaRPr lang="en-US" sz="18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8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ính tả Trí dũng song toàn_TH Bình Trinh Đông_Tân Tr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7011" y="1925419"/>
            <a:ext cx="25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CC"/>
                </a:solidFill>
                <a:latin typeface="+mj-lt"/>
              </a:rPr>
              <a:t>2. Kết luận:</a:t>
            </a:r>
            <a:endParaRPr lang="en-US" sz="36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572000" y="326858"/>
            <a:ext cx="4250453" cy="216102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4757" y="786508"/>
            <a:ext cx="3567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>
                <a:solidFill>
                  <a:schemeClr val="bg1"/>
                </a:solidFill>
                <a:latin typeface="+mj-lt"/>
              </a:rPr>
              <a:t>Khi chuyển từ đoạn văn này sang đoạn văn khác ta cần làm gì? </a:t>
            </a:r>
            <a:endParaRPr lang="en-US" sz="2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627" y="2611129"/>
            <a:ext cx="806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tx1"/>
                </a:solidFill>
                <a:latin typeface="+mj-lt"/>
              </a:rPr>
              <a:t>Cần sử dụng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phương tiện liên kết </a:t>
            </a:r>
            <a:r>
              <a:rPr lang="vi-VN" sz="2400" dirty="0" smtClean="0">
                <a:solidFill>
                  <a:schemeClr val="tx1"/>
                </a:solidFill>
                <a:latin typeface="+mj-lt"/>
              </a:rPr>
              <a:t>giữa các đoạn văn để thể hiện quan hệ ý nghĩa của chúng.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6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hình ảnh powerpoint chu de hoa mua xuan 105b1f49985186a tại kho hình 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1789"/>
            <a:ext cx="9144000" cy="52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8269" y="745540"/>
            <a:ext cx="6702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/>
            <a:r>
              <a:rPr lang="en-US" sz="2800" b="1" kern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CÁCH LIÊN KẾT CÁC ĐOẠN VĂN </a:t>
            </a:r>
            <a:endParaRPr lang="vi-VN" sz="28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ctr"/>
            <a:r>
              <a:rPr lang="en-US" sz="2800" b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kern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848" y="2190541"/>
            <a:ext cx="2853732" cy="35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209" y="1838528"/>
            <a:ext cx="6852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781" y="2482928"/>
            <a:ext cx="228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a. Ví dụ: Sgk.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6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ẹp nhất, đơn giản và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209" cy="53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44" y="305748"/>
            <a:ext cx="88768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1800" b="1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</a:t>
            </a:r>
            <a:r>
              <a:rPr lang="vi-VN" sz="1800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kern="1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kern="1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966" y="1649998"/>
            <a:ext cx="89932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i="1" kern="12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kern="1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1800" b="1" i="1" kern="12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kern="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bẫy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1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3804672"/>
            <a:ext cx="89430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18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8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1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418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50 Hình Nền Pp Đẹp Đơn Giản Mà Đẹp, 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490" y="-1"/>
            <a:ext cx="923249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1549" y="2108342"/>
            <a:ext cx="81509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trên?</a:t>
            </a:r>
            <a:r>
              <a:rPr lang="en-US" sz="2800" kern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kern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 </a:t>
            </a:r>
          </a:p>
        </p:txBody>
      </p:sp>
      <p:pic>
        <p:nvPicPr>
          <p:cNvPr id="5124" name="Picture 4" descr="Hình Mặt cười Ngộ nghĩnh Vui nhộn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80" y="211015"/>
            <a:ext cx="2622620" cy="18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669450"/>
            <a:ext cx="3728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 nhiệm vụ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3 Background Powerpoint đẹp ý tưởng | hình nền, hình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5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234" y="554518"/>
            <a:ext cx="770206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3540868" y="2439661"/>
            <a:ext cx="5535038" cy="17250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5127" y="2756676"/>
            <a:ext cx="493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vi-VN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kể ra</a:t>
            </a:r>
            <a:r>
              <a:rPr lang="en-US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0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000" i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Quan hệ ý nghĩa gì? Kể tên một số từ ngữ tương tự?</a:t>
            </a:r>
            <a:endParaRPr lang="en-US" sz="2000" i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23" y="2856225"/>
            <a:ext cx="860746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vi-VN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kern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11" y="2339622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Q</a:t>
            </a:r>
            <a:r>
              <a:rPr lang="en-US" sz="2400" kern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400" kern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0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4883</TotalTime>
  <Words>1547</Words>
  <Application>Microsoft Office PowerPoint</Application>
  <PresentationFormat>On-screen Show (16:9)</PresentationFormat>
  <Paragraphs>85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Calibri</vt:lpstr>
      <vt:lpstr>Playfair Display</vt:lpstr>
      <vt:lpstr>Tinos</vt:lpstr>
      <vt:lpstr>Constance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</dc:title>
  <dc:creator>thcst</dc:creator>
  <cp:lastModifiedBy>admin</cp:lastModifiedBy>
  <cp:revision>282</cp:revision>
  <dcterms:modified xsi:type="dcterms:W3CDTF">2022-09-30T08:12:00Z</dcterms:modified>
</cp:coreProperties>
</file>