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 id="2147483768" r:id="rId11"/>
    <p:sldMasterId id="2147483781" r:id="rId12"/>
    <p:sldMasterId id="2147483803" r:id="rId13"/>
    <p:sldMasterId id="2147483809" r:id="rId14"/>
    <p:sldMasterId id="2147483822" r:id="rId15"/>
    <p:sldMasterId id="2147483828" r:id="rId16"/>
    <p:sldMasterId id="2147483840" r:id="rId17"/>
  </p:sldMasterIdLst>
  <p:notesMasterIdLst>
    <p:notesMasterId r:id="rId94"/>
  </p:notesMasterIdLst>
  <p:handoutMasterIdLst>
    <p:handoutMasterId r:id="rId95"/>
  </p:handoutMasterIdLst>
  <p:sldIdLst>
    <p:sldId id="610" r:id="rId18"/>
    <p:sldId id="611" r:id="rId19"/>
    <p:sldId id="609" r:id="rId20"/>
    <p:sldId id="612" r:id="rId21"/>
    <p:sldId id="626" r:id="rId22"/>
    <p:sldId id="635" r:id="rId23"/>
    <p:sldId id="628" r:id="rId24"/>
    <p:sldId id="686" r:id="rId25"/>
    <p:sldId id="687" r:id="rId26"/>
    <p:sldId id="634" r:id="rId27"/>
    <p:sldId id="631" r:id="rId28"/>
    <p:sldId id="633" r:id="rId29"/>
    <p:sldId id="689" r:id="rId30"/>
    <p:sldId id="690" r:id="rId31"/>
    <p:sldId id="691" r:id="rId32"/>
    <p:sldId id="632" r:id="rId33"/>
    <p:sldId id="629" r:id="rId34"/>
    <p:sldId id="692" r:id="rId35"/>
    <p:sldId id="693" r:id="rId36"/>
    <p:sldId id="627" r:id="rId37"/>
    <p:sldId id="694" r:id="rId38"/>
    <p:sldId id="695" r:id="rId39"/>
    <p:sldId id="696" r:id="rId40"/>
    <p:sldId id="697" r:id="rId41"/>
    <p:sldId id="637" r:id="rId42"/>
    <p:sldId id="636" r:id="rId43"/>
    <p:sldId id="698" r:id="rId44"/>
    <p:sldId id="638" r:id="rId45"/>
    <p:sldId id="699" r:id="rId46"/>
    <p:sldId id="700" r:id="rId47"/>
    <p:sldId id="701" r:id="rId48"/>
    <p:sldId id="702" r:id="rId49"/>
    <p:sldId id="703" r:id="rId50"/>
    <p:sldId id="705" r:id="rId51"/>
    <p:sldId id="704" r:id="rId52"/>
    <p:sldId id="706" r:id="rId53"/>
    <p:sldId id="707" r:id="rId54"/>
    <p:sldId id="709" r:id="rId55"/>
    <p:sldId id="708" r:id="rId56"/>
    <p:sldId id="647" r:id="rId57"/>
    <p:sldId id="648" r:id="rId58"/>
    <p:sldId id="649" r:id="rId59"/>
    <p:sldId id="650" r:id="rId60"/>
    <p:sldId id="651" r:id="rId61"/>
    <p:sldId id="710" r:id="rId62"/>
    <p:sldId id="711" r:id="rId63"/>
    <p:sldId id="712" r:id="rId64"/>
    <p:sldId id="713" r:id="rId65"/>
    <p:sldId id="714" r:id="rId66"/>
    <p:sldId id="715" r:id="rId67"/>
    <p:sldId id="716" r:id="rId68"/>
    <p:sldId id="717" r:id="rId69"/>
    <p:sldId id="718" r:id="rId70"/>
    <p:sldId id="719" r:id="rId71"/>
    <p:sldId id="720" r:id="rId72"/>
    <p:sldId id="721" r:id="rId73"/>
    <p:sldId id="666" r:id="rId74"/>
    <p:sldId id="665" r:id="rId75"/>
    <p:sldId id="667" r:id="rId76"/>
    <p:sldId id="668" r:id="rId77"/>
    <p:sldId id="722" r:id="rId78"/>
    <p:sldId id="723" r:id="rId79"/>
    <p:sldId id="724" r:id="rId80"/>
    <p:sldId id="725" r:id="rId81"/>
    <p:sldId id="726" r:id="rId82"/>
    <p:sldId id="727" r:id="rId83"/>
    <p:sldId id="728" r:id="rId84"/>
    <p:sldId id="729" r:id="rId85"/>
    <p:sldId id="730" r:id="rId86"/>
    <p:sldId id="731" r:id="rId87"/>
    <p:sldId id="732" r:id="rId88"/>
    <p:sldId id="733" r:id="rId89"/>
    <p:sldId id="734" r:id="rId90"/>
    <p:sldId id="735" r:id="rId91"/>
    <p:sldId id="736" r:id="rId92"/>
    <p:sldId id="737" r:id="rId93"/>
  </p:sldIdLst>
  <p:sldSz cx="9144000" cy="5145088"/>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p15:clr>
            <a:srgbClr val="A4A3A4"/>
          </p15:clr>
        </p15:guide>
        <p15:guide id="2" pos="29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90AB89"/>
    <a:srgbClr val="B48C56"/>
    <a:srgbClr val="6A6561"/>
    <a:srgbClr val="66845E"/>
    <a:srgbClr val="6D4409"/>
    <a:srgbClr val="A57841"/>
    <a:srgbClr val="7B971C"/>
    <a:srgbClr val="291618"/>
    <a:srgbClr val="9A6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60"/>
  </p:normalViewPr>
  <p:slideViewPr>
    <p:cSldViewPr snapToGrid="0">
      <p:cViewPr varScale="1">
        <p:scale>
          <a:sx n="93" d="100"/>
          <a:sy n="93" d="100"/>
        </p:scale>
        <p:origin x="810" y="78"/>
      </p:cViewPr>
      <p:guideLst>
        <p:guide orient="horz" pos="1593"/>
        <p:guide pos="292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slide" Target="slides/slide67.xml"/><Relationship Id="rId89"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handoutMaster" Target="handoutMasters/handoutMaster1.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2022/5/23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08152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2022/5/23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extLst>
      <p:ext uri="{BB962C8B-B14F-4D97-AF65-F5344CB8AC3E}">
        <p14:creationId xmlns:p14="http://schemas.microsoft.com/office/powerpoint/2010/main" val="67971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21973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7556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9986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2527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14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1988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6669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182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18</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6123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19</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9932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51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21</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9255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2</a:t>
            </a:fld>
            <a:endParaRPr lang="zh-CN" altLang="en-US"/>
          </a:p>
        </p:txBody>
      </p:sp>
    </p:spTree>
    <p:extLst>
      <p:ext uri="{BB962C8B-B14F-4D97-AF65-F5344CB8AC3E}">
        <p14:creationId xmlns:p14="http://schemas.microsoft.com/office/powerpoint/2010/main" val="258661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22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57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23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23378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24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8931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2345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26</a:t>
            </a:fld>
            <a:endParaRPr lang="zh-CN" altLang="en-US"/>
          </a:p>
        </p:txBody>
      </p:sp>
    </p:spTree>
    <p:extLst>
      <p:ext uri="{BB962C8B-B14F-4D97-AF65-F5344CB8AC3E}">
        <p14:creationId xmlns:p14="http://schemas.microsoft.com/office/powerpoint/2010/main" val="56564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767675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28</a:t>
            </a:fld>
            <a:endParaRPr lang="zh-CN" altLang="en-US"/>
          </a:p>
        </p:txBody>
      </p:sp>
    </p:spTree>
    <p:extLst>
      <p:ext uri="{BB962C8B-B14F-4D97-AF65-F5344CB8AC3E}">
        <p14:creationId xmlns:p14="http://schemas.microsoft.com/office/powerpoint/2010/main" val="1325845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59181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75978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85084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3</a:t>
            </a:fld>
            <a:endParaRPr lang="zh-CN" altLang="en-US"/>
          </a:p>
        </p:txBody>
      </p:sp>
    </p:spTree>
    <p:extLst>
      <p:ext uri="{BB962C8B-B14F-4D97-AF65-F5344CB8AC3E}">
        <p14:creationId xmlns:p14="http://schemas.microsoft.com/office/powerpoint/2010/main" val="351117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08908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94411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1219706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350271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2596498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1298773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811956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111697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84824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41</a:t>
            </a:fld>
            <a:endParaRPr lang="zh-CN" altLang="en-US"/>
          </a:p>
        </p:txBody>
      </p:sp>
    </p:spTree>
    <p:extLst>
      <p:ext uri="{BB962C8B-B14F-4D97-AF65-F5344CB8AC3E}">
        <p14:creationId xmlns:p14="http://schemas.microsoft.com/office/powerpoint/2010/main" val="244864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362836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42</a:t>
            </a:fld>
            <a:endParaRPr lang="zh-CN" altLang="en-US"/>
          </a:p>
        </p:txBody>
      </p:sp>
    </p:spTree>
    <p:extLst>
      <p:ext uri="{BB962C8B-B14F-4D97-AF65-F5344CB8AC3E}">
        <p14:creationId xmlns:p14="http://schemas.microsoft.com/office/powerpoint/2010/main" val="4289475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43</a:t>
            </a:fld>
            <a:endParaRPr lang="zh-CN" altLang="en-US"/>
          </a:p>
        </p:txBody>
      </p:sp>
    </p:spTree>
    <p:extLst>
      <p:ext uri="{BB962C8B-B14F-4D97-AF65-F5344CB8AC3E}">
        <p14:creationId xmlns:p14="http://schemas.microsoft.com/office/powerpoint/2010/main" val="91388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44</a:t>
            </a:fld>
            <a:endParaRPr lang="zh-CN" altLang="en-US"/>
          </a:p>
        </p:txBody>
      </p:sp>
    </p:spTree>
    <p:extLst>
      <p:ext uri="{BB962C8B-B14F-4D97-AF65-F5344CB8AC3E}">
        <p14:creationId xmlns:p14="http://schemas.microsoft.com/office/powerpoint/2010/main" val="1150099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1622247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200311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3221849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48</a:t>
            </a:fld>
            <a:endParaRPr lang="zh-CN" altLang="en-US">
              <a:solidFill>
                <a:prstClr val="black"/>
              </a:solidFill>
            </a:endParaRPr>
          </a:p>
        </p:txBody>
      </p:sp>
    </p:spTree>
    <p:extLst>
      <p:ext uri="{BB962C8B-B14F-4D97-AF65-F5344CB8AC3E}">
        <p14:creationId xmlns:p14="http://schemas.microsoft.com/office/powerpoint/2010/main" val="1875406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3363301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866449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51</a:t>
            </a:fld>
            <a:endParaRPr lang="zh-CN" altLang="en-US">
              <a:solidFill>
                <a:prstClr val="black"/>
              </a:solidFill>
            </a:endParaRPr>
          </a:p>
        </p:txBody>
      </p:sp>
    </p:spTree>
    <p:extLst>
      <p:ext uri="{BB962C8B-B14F-4D97-AF65-F5344CB8AC3E}">
        <p14:creationId xmlns:p14="http://schemas.microsoft.com/office/powerpoint/2010/main" val="139588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26448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52</a:t>
            </a:fld>
            <a:endParaRPr lang="zh-CN" altLang="en-US">
              <a:solidFill>
                <a:prstClr val="black"/>
              </a:solidFill>
            </a:endParaRPr>
          </a:p>
        </p:txBody>
      </p:sp>
    </p:spTree>
    <p:extLst>
      <p:ext uri="{BB962C8B-B14F-4D97-AF65-F5344CB8AC3E}">
        <p14:creationId xmlns:p14="http://schemas.microsoft.com/office/powerpoint/2010/main" val="1064412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3079511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299630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55</a:t>
            </a:fld>
            <a:endParaRPr lang="zh-CN" altLang="en-US">
              <a:solidFill>
                <a:prstClr val="black"/>
              </a:solidFill>
            </a:endParaRPr>
          </a:p>
        </p:txBody>
      </p:sp>
    </p:spTree>
    <p:extLst>
      <p:ext uri="{BB962C8B-B14F-4D97-AF65-F5344CB8AC3E}">
        <p14:creationId xmlns:p14="http://schemas.microsoft.com/office/powerpoint/2010/main" val="1520148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56</a:t>
            </a:fld>
            <a:endParaRPr lang="zh-CN" altLang="en-US">
              <a:solidFill>
                <a:prstClr val="black"/>
              </a:solidFill>
            </a:endParaRPr>
          </a:p>
        </p:txBody>
      </p:sp>
    </p:spTree>
    <p:extLst>
      <p:ext uri="{BB962C8B-B14F-4D97-AF65-F5344CB8AC3E}">
        <p14:creationId xmlns:p14="http://schemas.microsoft.com/office/powerpoint/2010/main" val="1130345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57</a:t>
            </a:fld>
            <a:endParaRPr lang="zh-CN" altLang="en-US"/>
          </a:p>
        </p:txBody>
      </p:sp>
    </p:spTree>
    <p:extLst>
      <p:ext uri="{BB962C8B-B14F-4D97-AF65-F5344CB8AC3E}">
        <p14:creationId xmlns:p14="http://schemas.microsoft.com/office/powerpoint/2010/main" val="1800412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58</a:t>
            </a:fld>
            <a:endParaRPr lang="zh-CN" altLang="en-US"/>
          </a:p>
        </p:txBody>
      </p:sp>
    </p:spTree>
    <p:extLst>
      <p:ext uri="{BB962C8B-B14F-4D97-AF65-F5344CB8AC3E}">
        <p14:creationId xmlns:p14="http://schemas.microsoft.com/office/powerpoint/2010/main" val="3123282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59</a:t>
            </a:fld>
            <a:endParaRPr lang="zh-CN" altLang="en-US"/>
          </a:p>
        </p:txBody>
      </p:sp>
    </p:spTree>
    <p:extLst>
      <p:ext uri="{BB962C8B-B14F-4D97-AF65-F5344CB8AC3E}">
        <p14:creationId xmlns:p14="http://schemas.microsoft.com/office/powerpoint/2010/main" val="2015648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t>60</a:t>
            </a:fld>
            <a:endParaRPr lang="zh-CN" altLang="en-US"/>
          </a:p>
        </p:txBody>
      </p:sp>
    </p:spTree>
    <p:extLst>
      <p:ext uri="{BB962C8B-B14F-4D97-AF65-F5344CB8AC3E}">
        <p14:creationId xmlns:p14="http://schemas.microsoft.com/office/powerpoint/2010/main" val="26135619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61</a:t>
            </a:fld>
            <a:endParaRPr lang="zh-CN" altLang="en-US">
              <a:solidFill>
                <a:prstClr val="black"/>
              </a:solidFill>
            </a:endParaRPr>
          </a:p>
        </p:txBody>
      </p:sp>
    </p:spTree>
    <p:extLst>
      <p:ext uri="{BB962C8B-B14F-4D97-AF65-F5344CB8AC3E}">
        <p14:creationId xmlns:p14="http://schemas.microsoft.com/office/powerpoint/2010/main" val="8904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47428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62</a:t>
            </a:fld>
            <a:endParaRPr lang="zh-CN" altLang="en-US">
              <a:solidFill>
                <a:prstClr val="black"/>
              </a:solidFill>
            </a:endParaRPr>
          </a:p>
        </p:txBody>
      </p:sp>
    </p:spTree>
    <p:extLst>
      <p:ext uri="{BB962C8B-B14F-4D97-AF65-F5344CB8AC3E}">
        <p14:creationId xmlns:p14="http://schemas.microsoft.com/office/powerpoint/2010/main" val="3404062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63</a:t>
            </a:fld>
            <a:endParaRPr lang="zh-CN" altLang="en-US">
              <a:solidFill>
                <a:prstClr val="black"/>
              </a:solidFill>
            </a:endParaRPr>
          </a:p>
        </p:txBody>
      </p:sp>
    </p:spTree>
    <p:extLst>
      <p:ext uri="{BB962C8B-B14F-4D97-AF65-F5344CB8AC3E}">
        <p14:creationId xmlns:p14="http://schemas.microsoft.com/office/powerpoint/2010/main" val="2061189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val="35072774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65</a:t>
            </a:fld>
            <a:endParaRPr lang="zh-CN" altLang="en-US">
              <a:solidFill>
                <a:prstClr val="black"/>
              </a:solidFill>
            </a:endParaRPr>
          </a:p>
        </p:txBody>
      </p:sp>
    </p:spTree>
    <p:extLst>
      <p:ext uri="{BB962C8B-B14F-4D97-AF65-F5344CB8AC3E}">
        <p14:creationId xmlns:p14="http://schemas.microsoft.com/office/powerpoint/2010/main" val="3211911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66</a:t>
            </a:fld>
            <a:endParaRPr lang="zh-CN" altLang="en-US">
              <a:solidFill>
                <a:prstClr val="black"/>
              </a:solidFill>
            </a:endParaRPr>
          </a:p>
        </p:txBody>
      </p:sp>
    </p:spTree>
    <p:extLst>
      <p:ext uri="{BB962C8B-B14F-4D97-AF65-F5344CB8AC3E}">
        <p14:creationId xmlns:p14="http://schemas.microsoft.com/office/powerpoint/2010/main" val="17901496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67</a:t>
            </a:fld>
            <a:endParaRPr lang="zh-CN" altLang="en-US">
              <a:solidFill>
                <a:prstClr val="black"/>
              </a:solidFill>
            </a:endParaRPr>
          </a:p>
        </p:txBody>
      </p:sp>
    </p:spTree>
    <p:extLst>
      <p:ext uri="{BB962C8B-B14F-4D97-AF65-F5344CB8AC3E}">
        <p14:creationId xmlns:p14="http://schemas.microsoft.com/office/powerpoint/2010/main" val="42304052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68</a:t>
            </a:fld>
            <a:endParaRPr lang="zh-CN" altLang="en-US">
              <a:solidFill>
                <a:prstClr val="black"/>
              </a:solidFill>
            </a:endParaRPr>
          </a:p>
        </p:txBody>
      </p:sp>
    </p:spTree>
    <p:extLst>
      <p:ext uri="{BB962C8B-B14F-4D97-AF65-F5344CB8AC3E}">
        <p14:creationId xmlns:p14="http://schemas.microsoft.com/office/powerpoint/2010/main" val="2024560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69</a:t>
            </a:fld>
            <a:endParaRPr lang="zh-CN" altLang="en-US">
              <a:solidFill>
                <a:prstClr val="black"/>
              </a:solidFill>
            </a:endParaRPr>
          </a:p>
        </p:txBody>
      </p:sp>
    </p:spTree>
    <p:extLst>
      <p:ext uri="{BB962C8B-B14F-4D97-AF65-F5344CB8AC3E}">
        <p14:creationId xmlns:p14="http://schemas.microsoft.com/office/powerpoint/2010/main" val="12647645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70</a:t>
            </a:fld>
            <a:endParaRPr lang="zh-CN" altLang="en-US">
              <a:solidFill>
                <a:prstClr val="black"/>
              </a:solidFill>
            </a:endParaRPr>
          </a:p>
        </p:txBody>
      </p:sp>
    </p:spTree>
    <p:extLst>
      <p:ext uri="{BB962C8B-B14F-4D97-AF65-F5344CB8AC3E}">
        <p14:creationId xmlns:p14="http://schemas.microsoft.com/office/powerpoint/2010/main" val="708182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71</a:t>
            </a:fld>
            <a:endParaRPr lang="zh-CN" altLang="en-US">
              <a:solidFill>
                <a:prstClr val="black"/>
              </a:solidFill>
            </a:endParaRPr>
          </a:p>
        </p:txBody>
      </p:sp>
    </p:spTree>
    <p:extLst>
      <p:ext uri="{BB962C8B-B14F-4D97-AF65-F5344CB8AC3E}">
        <p14:creationId xmlns:p14="http://schemas.microsoft.com/office/powerpoint/2010/main" val="119984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124"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12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711618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72</a:t>
            </a:fld>
            <a:endParaRPr lang="zh-CN" altLang="en-US">
              <a:solidFill>
                <a:prstClr val="black"/>
              </a:solidFill>
            </a:endParaRPr>
          </a:p>
        </p:txBody>
      </p:sp>
    </p:spTree>
    <p:extLst>
      <p:ext uri="{BB962C8B-B14F-4D97-AF65-F5344CB8AC3E}">
        <p14:creationId xmlns:p14="http://schemas.microsoft.com/office/powerpoint/2010/main" val="436361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73</a:t>
            </a:fld>
            <a:endParaRPr lang="zh-CN" altLang="en-US">
              <a:solidFill>
                <a:prstClr val="black"/>
              </a:solidFill>
            </a:endParaRPr>
          </a:p>
        </p:txBody>
      </p:sp>
    </p:spTree>
    <p:extLst>
      <p:ext uri="{BB962C8B-B14F-4D97-AF65-F5344CB8AC3E}">
        <p14:creationId xmlns:p14="http://schemas.microsoft.com/office/powerpoint/2010/main" val="5034568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74</a:t>
            </a:fld>
            <a:endParaRPr lang="zh-CN" altLang="en-US">
              <a:solidFill>
                <a:prstClr val="black"/>
              </a:solidFill>
            </a:endParaRPr>
          </a:p>
        </p:txBody>
      </p:sp>
    </p:spTree>
    <p:extLst>
      <p:ext uri="{BB962C8B-B14F-4D97-AF65-F5344CB8AC3E}">
        <p14:creationId xmlns:p14="http://schemas.microsoft.com/office/powerpoint/2010/main" val="4182387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75</a:t>
            </a:fld>
            <a:endParaRPr lang="zh-CN" altLang="en-US">
              <a:solidFill>
                <a:prstClr val="black"/>
              </a:solidFill>
            </a:endParaRPr>
          </a:p>
        </p:txBody>
      </p:sp>
    </p:spTree>
    <p:extLst>
      <p:ext uri="{BB962C8B-B14F-4D97-AF65-F5344CB8AC3E}">
        <p14:creationId xmlns:p14="http://schemas.microsoft.com/office/powerpoint/2010/main" val="33928648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E256156D-592E-4B4D-8772-D689FB057AF4}" type="slidenum">
              <a:rPr lang="zh-CN" altLang="en-US" smtClean="0">
                <a:solidFill>
                  <a:prstClr val="black"/>
                </a:solidFill>
              </a:rPr>
              <a:pPr/>
              <a:t>76</a:t>
            </a:fld>
            <a:endParaRPr lang="zh-CN" altLang="en-US">
              <a:solidFill>
                <a:prstClr val="black"/>
              </a:solidFill>
            </a:endParaRPr>
          </a:p>
        </p:txBody>
      </p:sp>
    </p:spTree>
    <p:extLst>
      <p:ext uri="{BB962C8B-B14F-4D97-AF65-F5344CB8AC3E}">
        <p14:creationId xmlns:p14="http://schemas.microsoft.com/office/powerpoint/2010/main" val="87594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8</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7074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1124">
              <a:defRPr/>
            </a:pPr>
            <a:fld id="{C3F2D422-0331-4A9A-9AC6-1209F231DEA2}" type="slidenum">
              <a:rPr lang="en-US" smtClean="0">
                <a:solidFill>
                  <a:prstClr val="black"/>
                </a:solidFill>
              </a:rPr>
              <a:pPr defTabSz="911124">
                <a:defRPr/>
              </a:pPr>
              <a:t>9</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064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642"/>
            <a:ext cx="7886700" cy="326451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22"/>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31494" r="19617" b="-1"/>
          <a:stretch>
            <a:fillRect/>
          </a:stretch>
        </p:blipFill>
        <p:spPr>
          <a:xfrm>
            <a:off x="15" y="8"/>
            <a:ext cx="9143985" cy="5145080"/>
          </a:xfrm>
          <a:prstGeom prst="rect">
            <a:avLst/>
          </a:prstGeom>
        </p:spPr>
      </p:pic>
      <p:sp>
        <p:nvSpPr>
          <p:cNvPr id="3" name="矩形 2"/>
          <p:cNvSpPr/>
          <p:nvPr userDrawn="1"/>
        </p:nvSpPr>
        <p:spPr>
          <a:xfrm>
            <a:off x="0" y="0"/>
            <a:ext cx="9144000" cy="514508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Yeseva One" panose="00000500000000000000" charset="0"/>
              <a:ea typeface="Yeseva One" panose="00000500000000000000" charset="0"/>
            </a:endParaRPr>
          </a:p>
        </p:txBody>
      </p:sp>
      <p:sp>
        <p:nvSpPr>
          <p:cNvPr id="4" name="矩形 3"/>
          <p:cNvSpPr/>
          <p:nvPr userDrawn="1"/>
        </p:nvSpPr>
        <p:spPr>
          <a:xfrm>
            <a:off x="1" y="-483726"/>
            <a:ext cx="580292" cy="483726"/>
          </a:xfrm>
          <a:prstGeom prst="rect">
            <a:avLst/>
          </a:prstGeom>
          <a:solidFill>
            <a:srgbClr val="19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Yeseva One" panose="00000500000000000000" charset="0"/>
              <a:ea typeface="Yeseva One" panose="00000500000000000000" charset="0"/>
            </a:endParaRPr>
          </a:p>
        </p:txBody>
      </p:sp>
      <p:sp>
        <p:nvSpPr>
          <p:cNvPr id="5" name="矩形 4"/>
          <p:cNvSpPr/>
          <p:nvPr userDrawn="1"/>
        </p:nvSpPr>
        <p:spPr>
          <a:xfrm>
            <a:off x="580293" y="-483733"/>
            <a:ext cx="580292" cy="483726"/>
          </a:xfrm>
          <a:prstGeom prst="rect">
            <a:avLst/>
          </a:prstGeom>
          <a:solidFill>
            <a:srgbClr val="3E6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Yeseva One" panose="00000500000000000000" charset="0"/>
              <a:ea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7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800"/>
            </a:lvl1pPr>
          </a:lstStyle>
          <a:p>
            <a:pPr lvl="0"/>
            <a:r>
              <a:rPr lang="zh-CN" noProof="0" smtClean="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230AFC-3ADC-4B08-856C-B84201FF4523}" type="datetimeFigureOut">
              <a:rPr lang="zh-CN" altLang="en-US" smtClean="0">
                <a:solidFill>
                  <a:prstClr val="black">
                    <a:tint val="75000"/>
                  </a:prstClr>
                </a:solidFill>
              </a:rPr>
              <a:t>2022/5/23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9BD6578-2FC5-4119-A1E4-4944DBC0837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4951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526"/>
            <a:ext cx="8229600" cy="3395520"/>
          </a:xfrm>
          <a:prstGeom prst="rect">
            <a:avLst/>
          </a:prstGeom>
        </p:spPr>
        <p:txBody>
          <a:bodyPr lIns="34151" tIns="17120" rIns="34151"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8739"/>
            <a:ext cx="2133600" cy="273929"/>
          </a:xfrm>
          <a:prstGeom prst="rect">
            <a:avLst/>
          </a:prstGeom>
        </p:spPr>
        <p:txBody>
          <a:bodyPr lIns="34151" tIns="17120" rIns="34151" bIns="17120"/>
          <a:lstStyle/>
          <a:p>
            <a:pPr defTabSz="810660"/>
            <a:fld id="{7FE5A9CD-1CA5-4BB6-ABF6-C3DB2F9C09D1}" type="datetimeFigureOut">
              <a:rPr lang="en-US" sz="1600" smtClean="0">
                <a:solidFill>
                  <a:prstClr val="black"/>
                </a:solidFill>
              </a:rPr>
              <a:pPr defTabSz="810660"/>
              <a:t>5/23/2022</a:t>
            </a:fld>
            <a:endParaRPr lang="en-US" sz="1600">
              <a:solidFill>
                <a:prstClr val="black"/>
              </a:solidFill>
            </a:endParaRPr>
          </a:p>
        </p:txBody>
      </p:sp>
      <p:sp>
        <p:nvSpPr>
          <p:cNvPr id="5" name="Footer Placeholder 4"/>
          <p:cNvSpPr>
            <a:spLocks noGrp="1"/>
          </p:cNvSpPr>
          <p:nvPr>
            <p:ph type="ftr" sz="quarter" idx="11"/>
          </p:nvPr>
        </p:nvSpPr>
        <p:spPr>
          <a:xfrm>
            <a:off x="3124200" y="4768739"/>
            <a:ext cx="2895600" cy="273929"/>
          </a:xfrm>
          <a:prstGeom prst="rect">
            <a:avLst/>
          </a:prstGeom>
        </p:spPr>
        <p:txBody>
          <a:bodyPr lIns="34151" tIns="17120" rIns="34151" bIns="17120"/>
          <a:lstStyle/>
          <a:p>
            <a:pPr defTabSz="810660"/>
            <a:endParaRPr lang="en-US" sz="1600">
              <a:solidFill>
                <a:prstClr val="black"/>
              </a:solidFill>
            </a:endParaRPr>
          </a:p>
        </p:txBody>
      </p:sp>
      <p:sp>
        <p:nvSpPr>
          <p:cNvPr id="6" name="Slide Number Placeholder 5"/>
          <p:cNvSpPr>
            <a:spLocks noGrp="1"/>
          </p:cNvSpPr>
          <p:nvPr>
            <p:ph type="sldNum" sz="quarter" idx="12"/>
          </p:nvPr>
        </p:nvSpPr>
        <p:spPr>
          <a:xfrm>
            <a:off x="6553201" y="4768739"/>
            <a:ext cx="2133600" cy="273929"/>
          </a:xfrm>
          <a:prstGeom prst="rect">
            <a:avLst/>
          </a:prstGeom>
        </p:spPr>
        <p:txBody>
          <a:bodyPr lIns="34151" tIns="17120" rIns="34151" bIns="17120"/>
          <a:lstStyle/>
          <a:p>
            <a:pPr defTabSz="810660"/>
            <a:fld id="{E9E3A461-C528-4C33-83FA-271D1850C3B5}" type="slidenum">
              <a:rPr lang="en-US" sz="1600" smtClean="0">
                <a:solidFill>
                  <a:prstClr val="black"/>
                </a:solidFill>
              </a:rPr>
              <a:pPr defTabSz="810660"/>
              <a:t>‹#›</a:t>
            </a:fld>
            <a:endParaRPr lang="en-US" sz="1600">
              <a:solidFill>
                <a:prstClr val="black"/>
              </a:solidFill>
            </a:endParaRPr>
          </a:p>
        </p:txBody>
      </p:sp>
    </p:spTree>
    <p:extLst>
      <p:ext uri="{BB962C8B-B14F-4D97-AF65-F5344CB8AC3E}">
        <p14:creationId xmlns:p14="http://schemas.microsoft.com/office/powerpoint/2010/main" val="270966811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147"/>
            <a:ext cx="8229600" cy="1038546"/>
          </a:xfrm>
          <a:prstGeom prst="rect">
            <a:avLst/>
          </a:prstGeom>
        </p:spPr>
        <p:txBody>
          <a:bodyPr lIns="81112" tIns="40556" rIns="81112" bIns="40556"/>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9191"/>
            <a:ext cx="8229600" cy="3087053"/>
          </a:xfrm>
          <a:prstGeom prst="rect">
            <a:avLst/>
          </a:prstGeom>
        </p:spPr>
        <p:txBody>
          <a:bodyPr lIns="81112" tIns="40556" rIns="81112" bIns="40556"/>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5365"/>
            <a:ext cx="2133600" cy="357298"/>
          </a:xfrm>
          <a:prstGeom prst="rect">
            <a:avLst/>
          </a:prstGeom>
        </p:spPr>
        <p:txBody>
          <a:bodyPr lIns="81112" tIns="40556" rIns="81112" bIns="40556"/>
          <a:lstStyle>
            <a:lvl1pPr>
              <a:defRPr/>
            </a:lvl1pPr>
          </a:lstStyle>
          <a:p>
            <a:pPr defTabSz="810660">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5365"/>
            <a:ext cx="2895600" cy="357298"/>
          </a:xfrm>
          <a:prstGeom prst="rect">
            <a:avLst/>
          </a:prstGeom>
        </p:spPr>
        <p:txBody>
          <a:bodyPr lIns="81112" tIns="40556" rIns="81112" bIns="40556"/>
          <a:lstStyle>
            <a:lvl1pPr>
              <a:defRPr/>
            </a:lvl1pPr>
          </a:lstStyle>
          <a:p>
            <a:pPr defTabSz="810660">
              <a:defRPr/>
            </a:pPr>
            <a:endParaRPr lang="en-US" sz="1600">
              <a:solidFill>
                <a:prstClr val="black"/>
              </a:solidFill>
            </a:endParaRPr>
          </a:p>
        </p:txBody>
      </p:sp>
      <p:sp>
        <p:nvSpPr>
          <p:cNvPr id="6" name="Rectangle 6"/>
          <p:cNvSpPr>
            <a:spLocks noGrp="1" noChangeArrowheads="1"/>
          </p:cNvSpPr>
          <p:nvPr>
            <p:ph type="sldNum" sz="quarter" idx="12"/>
          </p:nvPr>
        </p:nvSpPr>
        <p:spPr>
          <a:xfrm>
            <a:off x="6553201" y="4685365"/>
            <a:ext cx="2133600" cy="357298"/>
          </a:xfrm>
          <a:prstGeom prst="rect">
            <a:avLst/>
          </a:prstGeom>
        </p:spPr>
        <p:txBody>
          <a:bodyPr lIns="81112" tIns="40556" rIns="81112" bIns="40556"/>
          <a:lstStyle>
            <a:lvl1pPr>
              <a:defRPr/>
            </a:lvl1pPr>
          </a:lstStyle>
          <a:p>
            <a:pPr defTabSz="810660">
              <a:defRPr/>
            </a:pPr>
            <a:fld id="{E979D15E-7C97-46BA-A533-0FCFA23F6052}" type="slidenum">
              <a:rPr lang="en-US" sz="1600" smtClean="0">
                <a:solidFill>
                  <a:prstClr val="black"/>
                </a:solidFill>
              </a:rPr>
              <a:pPr defTabSz="810660">
                <a:defRPr/>
              </a:pPr>
              <a:t>‹#›</a:t>
            </a:fld>
            <a:endParaRPr lang="en-US" sz="1600">
              <a:solidFill>
                <a:prstClr val="black"/>
              </a:solidFill>
            </a:endParaRPr>
          </a:p>
        </p:txBody>
      </p:sp>
    </p:spTree>
    <p:extLst>
      <p:ext uri="{BB962C8B-B14F-4D97-AF65-F5344CB8AC3E}">
        <p14:creationId xmlns:p14="http://schemas.microsoft.com/office/powerpoint/2010/main" val="3937921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57461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5365"/>
            <a:ext cx="2133600" cy="357298"/>
          </a:xfrm>
          <a:prstGeom prst="rect">
            <a:avLst/>
          </a:prstGeom>
        </p:spPr>
        <p:txBody>
          <a:bodyPr lIns="34151" tIns="17120" rIns="34151" bIns="17120"/>
          <a:lstStyle>
            <a:lvl1pPr>
              <a:defRPr/>
            </a:lvl1pPr>
          </a:lstStyle>
          <a:p>
            <a:pPr defTabSz="810660">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5365"/>
            <a:ext cx="2895600" cy="357298"/>
          </a:xfrm>
          <a:prstGeom prst="rect">
            <a:avLst/>
          </a:prstGeom>
        </p:spPr>
        <p:txBody>
          <a:bodyPr lIns="34151" tIns="17120" rIns="34151" bIns="17120"/>
          <a:lstStyle>
            <a:lvl1pPr>
              <a:defRPr/>
            </a:lvl1pPr>
          </a:lstStyle>
          <a:p>
            <a:pPr defTabSz="810660">
              <a:defRPr/>
            </a:pPr>
            <a:endParaRPr lang="en-US" sz="1600">
              <a:solidFill>
                <a:prstClr val="black"/>
              </a:solidFill>
            </a:endParaRPr>
          </a:p>
        </p:txBody>
      </p:sp>
      <p:sp>
        <p:nvSpPr>
          <p:cNvPr id="4" name="Rectangle 6"/>
          <p:cNvSpPr>
            <a:spLocks noGrp="1" noChangeArrowheads="1"/>
          </p:cNvSpPr>
          <p:nvPr>
            <p:ph type="sldNum" sz="quarter" idx="12"/>
          </p:nvPr>
        </p:nvSpPr>
        <p:spPr>
          <a:xfrm>
            <a:off x="6553201" y="4685365"/>
            <a:ext cx="2133600" cy="357298"/>
          </a:xfrm>
          <a:prstGeom prst="rect">
            <a:avLst/>
          </a:prstGeom>
        </p:spPr>
        <p:txBody>
          <a:bodyPr lIns="34151" tIns="17120" rIns="34151" bIns="17120"/>
          <a:lstStyle>
            <a:lvl1pPr>
              <a:defRPr/>
            </a:lvl1pPr>
          </a:lstStyle>
          <a:p>
            <a:pPr defTabSz="810660"/>
            <a:fld id="{475E0F57-EEA1-4A8B-9311-4AD2064A14C0}" type="slidenum">
              <a:rPr lang="en-US" sz="1600" smtClean="0">
                <a:solidFill>
                  <a:prstClr val="black"/>
                </a:solidFill>
              </a:rPr>
              <a:pPr defTabSz="810660"/>
              <a:t>‹#›</a:t>
            </a:fld>
            <a:endParaRPr lang="en-US" sz="1600">
              <a:solidFill>
                <a:prstClr val="black"/>
              </a:solidFill>
            </a:endParaRPr>
          </a:p>
        </p:txBody>
      </p:sp>
    </p:spTree>
    <p:extLst>
      <p:ext uri="{BB962C8B-B14F-4D97-AF65-F5344CB8AC3E}">
        <p14:creationId xmlns:p14="http://schemas.microsoft.com/office/powerpoint/2010/main" val="2129799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927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54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165" fontAlgn="base">
              <a:spcBef>
                <a:spcPct val="0"/>
              </a:spcBef>
              <a:spcAft>
                <a:spcPct val="0"/>
              </a:spcAft>
              <a:buFont typeface="Arial" panose="020B0604020202090204" pitchFamily="34" charset="0"/>
              <a:buNone/>
            </a:pPr>
            <a:endParaRPr lang="zh-CN" altLang="en-US" sz="1350" dirty="0">
              <a:solidFill>
                <a:srgbClr val="424554"/>
              </a:solidFill>
              <a:ea typeface="宋体" panose="02010600030101010101" pitchFamily="2" charset="-122"/>
            </a:endParaRPr>
          </a:p>
        </p:txBody>
      </p:sp>
      <p:sp>
        <p:nvSpPr>
          <p:cNvPr id="3075" name="矩形 4"/>
          <p:cNvSpPr/>
          <p:nvPr userDrawn="1"/>
        </p:nvSpPr>
        <p:spPr>
          <a:xfrm>
            <a:off x="8778669" y="4880687"/>
            <a:ext cx="327251" cy="209615"/>
          </a:xfrm>
          <a:prstGeom prst="rect">
            <a:avLst/>
          </a:prstGeom>
          <a:solidFill>
            <a:schemeClr val="bg1"/>
          </a:solidFill>
          <a:ln w="9525">
            <a:noFill/>
          </a:ln>
        </p:spPr>
        <p:txBody>
          <a:bodyPr/>
          <a:lstStyle/>
          <a:p>
            <a:pPr defTabSz="685165" fontAlgn="base">
              <a:spcBef>
                <a:spcPct val="0"/>
              </a:spcBef>
              <a:spcAft>
                <a:spcPct val="0"/>
              </a:spcAft>
              <a:buFont typeface="Arial" panose="020B0604020202090204" pitchFamily="34" charset="0"/>
              <a:buNone/>
            </a:pPr>
            <a:endParaRPr lang="zh-CN" altLang="en-US" sz="1350" dirty="0">
              <a:solidFill>
                <a:srgbClr val="424554"/>
              </a:solidFill>
              <a:ea typeface="宋体" panose="02010600030101010101" pitchFamily="2" charset="-122"/>
            </a:endParaRPr>
          </a:p>
        </p:txBody>
      </p:sp>
      <p:sp>
        <p:nvSpPr>
          <p:cNvPr id="3076" name="TextBox 5"/>
          <p:cNvSpPr txBox="1"/>
          <p:nvPr userDrawn="1"/>
        </p:nvSpPr>
        <p:spPr>
          <a:xfrm>
            <a:off x="8770382" y="4880688"/>
            <a:ext cx="349776" cy="253787"/>
          </a:xfrm>
          <a:prstGeom prst="rect">
            <a:avLst/>
          </a:prstGeom>
          <a:noFill/>
          <a:ln w="9525">
            <a:noFill/>
          </a:ln>
        </p:spPr>
        <p:txBody>
          <a:bodyPr wrap="none">
            <a:spAutoFit/>
          </a:bodyPr>
          <a:lstStyle/>
          <a:p>
            <a:pPr algn="ctr" defTabSz="685165" fontAlgn="base">
              <a:spcBef>
                <a:spcPct val="0"/>
              </a:spcBef>
              <a:spcAft>
                <a:spcPct val="0"/>
              </a:spcAft>
              <a:buFont typeface="Arial" panose="020B0604020202090204" pitchFamily="34" charset="0"/>
              <a:buNone/>
            </a:pPr>
            <a:fld id="{9A0DB2DC-4C9A-4742-B13C-FB6460FD3503}" type="slidenum">
              <a:rPr lang="zh-CN" altLang="en-US" sz="1050" dirty="0">
                <a:solidFill>
                  <a:srgbClr val="F8F8F8"/>
                </a:solidFill>
                <a:ea typeface="宋体" panose="02010600030101010101" pitchFamily="2" charset="-122"/>
              </a:rPr>
              <a:t>‹#›</a:t>
            </a:fld>
            <a:endParaRPr lang="zh-CN" altLang="en-US" sz="1050"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1850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5365"/>
            <a:ext cx="2133918" cy="357298"/>
          </a:xfrm>
          <a:prstGeom prst="rect">
            <a:avLst/>
          </a:prstGeom>
        </p:spPr>
        <p:txBody>
          <a:bodyPr lIns="34151" tIns="17120" rIns="34151" bIns="17120"/>
          <a:lstStyle>
            <a:lvl1pPr>
              <a:defRPr/>
            </a:lvl1pPr>
          </a:lstStyle>
          <a:p>
            <a:pPr defTabSz="810660">
              <a:defRPr/>
            </a:pPr>
            <a:endParaRPr lang="en-US" sz="1600">
              <a:solidFill>
                <a:srgbClr val="000000"/>
              </a:solidFill>
            </a:endParaRPr>
          </a:p>
        </p:txBody>
      </p:sp>
      <p:sp>
        <p:nvSpPr>
          <p:cNvPr id="5" name="Rectangle 5"/>
          <p:cNvSpPr>
            <a:spLocks noGrp="1" noChangeArrowheads="1"/>
          </p:cNvSpPr>
          <p:nvPr>
            <p:ph type="ftr" sz="quarter" idx="11"/>
          </p:nvPr>
        </p:nvSpPr>
        <p:spPr>
          <a:xfrm>
            <a:off x="3124460" y="4685365"/>
            <a:ext cx="2895223" cy="357298"/>
          </a:xfrm>
          <a:prstGeom prst="rect">
            <a:avLst/>
          </a:prstGeom>
        </p:spPr>
        <p:txBody>
          <a:bodyPr lIns="34151" tIns="17120" rIns="34151" bIns="17120"/>
          <a:lstStyle>
            <a:lvl1pPr>
              <a:defRPr/>
            </a:lvl1pPr>
          </a:lstStyle>
          <a:p>
            <a:pPr defTabSz="810660">
              <a:defRPr/>
            </a:pPr>
            <a:endParaRPr lang="en-US" sz="1600">
              <a:solidFill>
                <a:srgbClr val="000000"/>
              </a:solidFill>
            </a:endParaRPr>
          </a:p>
        </p:txBody>
      </p:sp>
      <p:sp>
        <p:nvSpPr>
          <p:cNvPr id="6" name="Rectangle 6"/>
          <p:cNvSpPr>
            <a:spLocks noGrp="1" noChangeArrowheads="1"/>
          </p:cNvSpPr>
          <p:nvPr>
            <p:ph type="sldNum" sz="quarter" idx="12"/>
          </p:nvPr>
        </p:nvSpPr>
        <p:spPr>
          <a:xfrm>
            <a:off x="6553098" y="4685365"/>
            <a:ext cx="2133917" cy="357298"/>
          </a:xfrm>
          <a:prstGeom prst="rect">
            <a:avLst/>
          </a:prstGeom>
        </p:spPr>
        <p:txBody>
          <a:bodyPr lIns="34151" tIns="17120" rIns="34151" bIns="17120"/>
          <a:lstStyle>
            <a:lvl1pPr>
              <a:defRPr/>
            </a:lvl1pPr>
          </a:lstStyle>
          <a:p>
            <a:pPr defTabSz="810660">
              <a:defRPr/>
            </a:pPr>
            <a:fld id="{BEF8FD80-C95D-4220-BF8B-01906B7B67AD}" type="slidenum">
              <a:rPr lang="en-US" sz="1600" smtClean="0">
                <a:solidFill>
                  <a:srgbClr val="000000"/>
                </a:solidFill>
              </a:rPr>
              <a:pPr defTabSz="810660">
                <a:defRPr/>
              </a:pPr>
              <a:t>‹#›</a:t>
            </a:fld>
            <a:endParaRPr lang="en-US" sz="1600">
              <a:solidFill>
                <a:srgbClr val="000000"/>
              </a:solidFill>
            </a:endParaRPr>
          </a:p>
        </p:txBody>
      </p:sp>
    </p:spTree>
    <p:extLst>
      <p:ext uri="{BB962C8B-B14F-4D97-AF65-F5344CB8AC3E}">
        <p14:creationId xmlns:p14="http://schemas.microsoft.com/office/powerpoint/2010/main" val="5181154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5365"/>
            <a:ext cx="2133918" cy="357298"/>
          </a:xfrm>
          <a:prstGeom prst="rect">
            <a:avLst/>
          </a:prstGeom>
          <a:ln/>
        </p:spPr>
        <p:txBody>
          <a:bodyPr/>
          <a:lstStyle>
            <a:lvl1pPr>
              <a:defRPr/>
            </a:lvl1pPr>
          </a:lstStyle>
          <a:p>
            <a:pPr defTabSz="816316">
              <a:defRPr/>
            </a:pPr>
            <a:endParaRPr lang="en-US" sz="1613">
              <a:solidFill>
                <a:srgbClr val="000000"/>
              </a:solidFill>
            </a:endParaRPr>
          </a:p>
        </p:txBody>
      </p:sp>
      <p:sp>
        <p:nvSpPr>
          <p:cNvPr id="5" name="Rectangle 5"/>
          <p:cNvSpPr>
            <a:spLocks noGrp="1" noChangeArrowheads="1"/>
          </p:cNvSpPr>
          <p:nvPr>
            <p:ph type="ftr" sz="quarter" idx="11"/>
          </p:nvPr>
        </p:nvSpPr>
        <p:spPr>
          <a:xfrm>
            <a:off x="3124389" y="4685365"/>
            <a:ext cx="2895223" cy="357298"/>
          </a:xfrm>
          <a:prstGeom prst="rect">
            <a:avLst/>
          </a:prstGeom>
          <a:ln/>
        </p:spPr>
        <p:txBody>
          <a:bodyPr/>
          <a:lstStyle>
            <a:lvl1pPr>
              <a:defRPr/>
            </a:lvl1pPr>
          </a:lstStyle>
          <a:p>
            <a:pPr defTabSz="816316">
              <a:defRPr/>
            </a:pPr>
            <a:endParaRPr lang="en-US" sz="1613">
              <a:solidFill>
                <a:srgbClr val="000000"/>
              </a:solidFill>
            </a:endParaRPr>
          </a:p>
        </p:txBody>
      </p:sp>
      <p:sp>
        <p:nvSpPr>
          <p:cNvPr id="6" name="Rectangle 6"/>
          <p:cNvSpPr>
            <a:spLocks noGrp="1" noChangeArrowheads="1"/>
          </p:cNvSpPr>
          <p:nvPr>
            <p:ph type="sldNum" sz="quarter" idx="12"/>
          </p:nvPr>
        </p:nvSpPr>
        <p:spPr>
          <a:xfrm>
            <a:off x="6552943" y="4685365"/>
            <a:ext cx="2133917" cy="357298"/>
          </a:xfrm>
          <a:prstGeom prst="rect">
            <a:avLst/>
          </a:prstGeom>
          <a:ln/>
        </p:spPr>
        <p:txBody>
          <a:bodyPr/>
          <a:lstStyle>
            <a:lvl1pPr>
              <a:defRPr/>
            </a:lvl1pPr>
          </a:lstStyle>
          <a:p>
            <a:pPr defTabSz="816316">
              <a:defRPr/>
            </a:pPr>
            <a:fld id="{BEF8FD80-C95D-4220-BF8B-01906B7B67AD}" type="slidenum">
              <a:rPr lang="en-US" sz="1613" smtClean="0">
                <a:solidFill>
                  <a:srgbClr val="000000"/>
                </a:solidFill>
              </a:rPr>
              <a:pPr defTabSz="816316">
                <a:defRPr/>
              </a:pPr>
              <a:t>‹#›</a:t>
            </a:fld>
            <a:endParaRPr lang="en-US" sz="1613">
              <a:solidFill>
                <a:srgbClr val="000000"/>
              </a:solidFill>
            </a:endParaRPr>
          </a:p>
        </p:txBody>
      </p:sp>
    </p:spTree>
    <p:extLst>
      <p:ext uri="{BB962C8B-B14F-4D97-AF65-F5344CB8AC3E}">
        <p14:creationId xmlns:p14="http://schemas.microsoft.com/office/powerpoint/2010/main" val="24412066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0963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9332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5365"/>
            <a:ext cx="2133918" cy="357298"/>
          </a:xfrm>
          <a:prstGeom prst="rect">
            <a:avLst/>
          </a:prstGeom>
          <a:ln/>
        </p:spPr>
        <p:txBody>
          <a:bodyPr/>
          <a:lstStyle>
            <a:lvl1pPr>
              <a:defRPr/>
            </a:lvl1pPr>
          </a:lstStyle>
          <a:p>
            <a:pPr defTabSz="816316">
              <a:defRPr/>
            </a:pPr>
            <a:endParaRPr lang="en-US" sz="1613">
              <a:solidFill>
                <a:srgbClr val="000000"/>
              </a:solidFill>
            </a:endParaRPr>
          </a:p>
        </p:txBody>
      </p:sp>
      <p:sp>
        <p:nvSpPr>
          <p:cNvPr id="5" name="Rectangle 5"/>
          <p:cNvSpPr>
            <a:spLocks noGrp="1" noChangeArrowheads="1"/>
          </p:cNvSpPr>
          <p:nvPr>
            <p:ph type="ftr" sz="quarter" idx="11"/>
          </p:nvPr>
        </p:nvSpPr>
        <p:spPr>
          <a:xfrm>
            <a:off x="3124389" y="4685365"/>
            <a:ext cx="2895223" cy="357298"/>
          </a:xfrm>
          <a:prstGeom prst="rect">
            <a:avLst/>
          </a:prstGeom>
          <a:ln/>
        </p:spPr>
        <p:txBody>
          <a:bodyPr/>
          <a:lstStyle>
            <a:lvl1pPr>
              <a:defRPr/>
            </a:lvl1pPr>
          </a:lstStyle>
          <a:p>
            <a:pPr defTabSz="816316">
              <a:defRPr/>
            </a:pPr>
            <a:endParaRPr lang="en-US" sz="1613">
              <a:solidFill>
                <a:srgbClr val="000000"/>
              </a:solidFill>
            </a:endParaRPr>
          </a:p>
        </p:txBody>
      </p:sp>
      <p:sp>
        <p:nvSpPr>
          <p:cNvPr id="6" name="Rectangle 6"/>
          <p:cNvSpPr>
            <a:spLocks noGrp="1" noChangeArrowheads="1"/>
          </p:cNvSpPr>
          <p:nvPr>
            <p:ph type="sldNum" sz="quarter" idx="12"/>
          </p:nvPr>
        </p:nvSpPr>
        <p:spPr>
          <a:xfrm>
            <a:off x="6552943" y="4685365"/>
            <a:ext cx="2133917" cy="357298"/>
          </a:xfrm>
          <a:prstGeom prst="rect">
            <a:avLst/>
          </a:prstGeom>
          <a:ln/>
        </p:spPr>
        <p:txBody>
          <a:bodyPr/>
          <a:lstStyle>
            <a:lvl1pPr>
              <a:defRPr/>
            </a:lvl1pPr>
          </a:lstStyle>
          <a:p>
            <a:pPr defTabSz="816316">
              <a:defRPr/>
            </a:pPr>
            <a:fld id="{BEF8FD80-C95D-4220-BF8B-01906B7B67AD}" type="slidenum">
              <a:rPr lang="en-US" sz="1613" smtClean="0">
                <a:solidFill>
                  <a:srgbClr val="000000"/>
                </a:solidFill>
              </a:rPr>
              <a:pPr defTabSz="816316">
                <a:defRPr/>
              </a:pPr>
              <a:t>‹#›</a:t>
            </a:fld>
            <a:endParaRPr lang="en-US" sz="1613">
              <a:solidFill>
                <a:srgbClr val="000000"/>
              </a:solidFill>
            </a:endParaRPr>
          </a:p>
        </p:txBody>
      </p:sp>
    </p:spTree>
    <p:extLst>
      <p:ext uri="{BB962C8B-B14F-4D97-AF65-F5344CB8AC3E}">
        <p14:creationId xmlns:p14="http://schemas.microsoft.com/office/powerpoint/2010/main" val="37405668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6"/>
            <a:ext cx="7772400" cy="110285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4943514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124057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6791596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393"/>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393"/>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43814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6197"/>
            <a:ext cx="7771745" cy="1021872"/>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8" y="2180708"/>
            <a:ext cx="7771745" cy="1125488"/>
          </a:xfrm>
        </p:spPr>
        <p:txBody>
          <a:bodyPr anchor="b"/>
          <a:lstStyle>
            <a:lvl1pPr marL="0" indent="0">
              <a:buNone/>
              <a:defRPr sz="1500"/>
            </a:lvl1pPr>
            <a:lvl2pPr marL="342900" indent="0">
              <a:buNone/>
              <a:defRPr sz="1350"/>
            </a:lvl2pPr>
            <a:lvl3pPr marL="685165" indent="0">
              <a:buNone/>
              <a:defRPr sz="1200"/>
            </a:lvl3pPr>
            <a:lvl4pPr marL="1028065" indent="0">
              <a:buNone/>
              <a:defRPr sz="1050"/>
            </a:lvl4pPr>
            <a:lvl5pPr marL="1370965" indent="0">
              <a:buNone/>
              <a:defRPr sz="1050"/>
            </a:lvl5pPr>
            <a:lvl6pPr marL="1713865" indent="0">
              <a:buNone/>
              <a:defRPr sz="1050"/>
            </a:lvl6pPr>
            <a:lvl7pPr marL="2056130" indent="0">
              <a:buNone/>
              <a:defRPr sz="1050"/>
            </a:lvl7pPr>
            <a:lvl8pPr marL="2399030" indent="0">
              <a:buNone/>
              <a:defRPr sz="1050"/>
            </a:lvl8pPr>
            <a:lvl9pPr marL="2741930" indent="0">
              <a:buNone/>
              <a:defRPr sz="105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43"/>
            <a:ext cx="8229600" cy="85751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691"/>
            <a:ext cx="4040188" cy="479970"/>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691"/>
            <a:ext cx="4041775" cy="479970"/>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491884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2297549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016861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851"/>
            <a:ext cx="3008313" cy="87180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56"/>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661"/>
            <a:ext cx="3008313" cy="3519383"/>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7371995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3"/>
            <a:ext cx="5486400" cy="42518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723"/>
            <a:ext cx="5486400" cy="3087053"/>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6750"/>
            <a:ext cx="5486400" cy="603834"/>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0817320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2338175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831"/>
            <a:ext cx="2057400" cy="32919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831"/>
            <a:ext cx="6019800" cy="32919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744395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6829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5365"/>
            <a:ext cx="2133600" cy="357298"/>
          </a:xfrm>
          <a:prstGeom prst="rect">
            <a:avLst/>
          </a:prstGeom>
          <a:ln/>
        </p:spPr>
        <p:txBody>
          <a:bodyPr lIns="34229" tIns="17111" rIns="34229" bIns="17111"/>
          <a:lstStyle>
            <a:lvl1pPr>
              <a:defRPr/>
            </a:lvl1pPr>
          </a:lstStyle>
          <a:p>
            <a:pPr defTabSz="813342">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5365"/>
            <a:ext cx="2895600" cy="357298"/>
          </a:xfrm>
          <a:prstGeom prst="rect">
            <a:avLst/>
          </a:prstGeom>
          <a:ln/>
        </p:spPr>
        <p:txBody>
          <a:bodyPr lIns="34229" tIns="17111" rIns="34229" bIns="17111"/>
          <a:lstStyle>
            <a:lvl1pPr>
              <a:defRPr/>
            </a:lvl1pPr>
          </a:lstStyle>
          <a:p>
            <a:pPr defTabSz="813342">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5365"/>
            <a:ext cx="2133600" cy="357298"/>
          </a:xfrm>
          <a:prstGeom prst="rect">
            <a:avLst/>
          </a:prstGeom>
          <a:ln/>
        </p:spPr>
        <p:txBody>
          <a:bodyPr lIns="34229" tIns="17111" rIns="34229" bIns="17111"/>
          <a:lstStyle>
            <a:lvl1pPr>
              <a:defRPr/>
            </a:lvl1pPr>
          </a:lstStyle>
          <a:p>
            <a:pPr defTabSz="813342"/>
            <a:fld id="{475E0F57-EEA1-4A8B-9311-4AD2064A14C0}"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21499094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522"/>
            <a:ext cx="8229600" cy="3395520"/>
          </a:xfrm>
          <a:prstGeom prst="rect">
            <a:avLst/>
          </a:prstGeom>
        </p:spPr>
        <p:txBody>
          <a:bodyPr lIns="34229" tIns="17111" rIns="34229" bIns="171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8736"/>
            <a:ext cx="2133600" cy="273929"/>
          </a:xfrm>
          <a:prstGeom prst="rect">
            <a:avLst/>
          </a:prstGeom>
        </p:spPr>
        <p:txBody>
          <a:bodyPr lIns="34229" tIns="17111" rIns="34229" bIns="17111"/>
          <a:lstStyle/>
          <a:p>
            <a:pPr defTabSz="813342"/>
            <a:fld id="{7FE5A9CD-1CA5-4BB6-ABF6-C3DB2F9C09D1}" type="datetimeFigureOut">
              <a:rPr lang="en-US" sz="1600" smtClean="0">
                <a:solidFill>
                  <a:prstClr val="black"/>
                </a:solidFill>
              </a:rPr>
              <a:pPr defTabSz="813342"/>
              <a:t>5/23/2022</a:t>
            </a:fld>
            <a:endParaRPr lang="en-US" sz="1600">
              <a:solidFill>
                <a:prstClr val="black"/>
              </a:solidFill>
            </a:endParaRPr>
          </a:p>
        </p:txBody>
      </p:sp>
      <p:sp>
        <p:nvSpPr>
          <p:cNvPr id="5" name="Footer Placeholder 4"/>
          <p:cNvSpPr>
            <a:spLocks noGrp="1"/>
          </p:cNvSpPr>
          <p:nvPr>
            <p:ph type="ftr" sz="quarter" idx="11"/>
          </p:nvPr>
        </p:nvSpPr>
        <p:spPr>
          <a:xfrm>
            <a:off x="3124200" y="4768736"/>
            <a:ext cx="2895600" cy="273929"/>
          </a:xfrm>
          <a:prstGeom prst="rect">
            <a:avLst/>
          </a:prstGeom>
        </p:spPr>
        <p:txBody>
          <a:bodyPr lIns="34229" tIns="17111" rIns="34229" bIns="17111"/>
          <a:lstStyle/>
          <a:p>
            <a:pPr defTabSz="813342"/>
            <a:endParaRPr lang="en-US" sz="1600">
              <a:solidFill>
                <a:prstClr val="black"/>
              </a:solidFill>
            </a:endParaRPr>
          </a:p>
        </p:txBody>
      </p:sp>
      <p:sp>
        <p:nvSpPr>
          <p:cNvPr id="6" name="Slide Number Placeholder 5"/>
          <p:cNvSpPr>
            <a:spLocks noGrp="1"/>
          </p:cNvSpPr>
          <p:nvPr>
            <p:ph type="sldNum" sz="quarter" idx="12"/>
          </p:nvPr>
        </p:nvSpPr>
        <p:spPr>
          <a:xfrm>
            <a:off x="6553200" y="4768736"/>
            <a:ext cx="2133600" cy="273929"/>
          </a:xfrm>
          <a:prstGeom prst="rect">
            <a:avLst/>
          </a:prstGeom>
        </p:spPr>
        <p:txBody>
          <a:bodyPr lIns="34229" tIns="17111" rIns="34229" bIns="17111"/>
          <a:lstStyle/>
          <a:p>
            <a:pPr defTabSz="813342"/>
            <a:fld id="{E9E3A461-C528-4C33-83FA-271D1850C3B5}"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1195488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2" y="1200523"/>
            <a:ext cx="4057257"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523"/>
            <a:ext cx="4058446"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26006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376854" y="0"/>
            <a:ext cx="4767146" cy="5145088"/>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lIns="34229" tIns="17111" rIns="34229" bIns="17111">
            <a:noAutofit/>
          </a:bodyPr>
          <a:lstStyle/>
          <a:p>
            <a:endParaRPr lang="en-US"/>
          </a:p>
        </p:txBody>
      </p:sp>
    </p:spTree>
    <p:extLst>
      <p:ext uri="{BB962C8B-B14F-4D97-AF65-F5344CB8AC3E}">
        <p14:creationId xmlns:p14="http://schemas.microsoft.com/office/powerpoint/2010/main" val="4076580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85559-19EA-4425-B926-3ED6D6061023}"/>
              </a:ext>
            </a:extLst>
          </p:cNvPr>
          <p:cNvSpPr>
            <a:spLocks noGrp="1"/>
          </p:cNvSpPr>
          <p:nvPr>
            <p:ph type="title"/>
          </p:nvPr>
        </p:nvSpPr>
        <p:spPr>
          <a:xfrm>
            <a:off x="628650" y="273929"/>
            <a:ext cx="7886700" cy="994479"/>
          </a:xfrm>
          <a:prstGeom prst="rect">
            <a:avLst/>
          </a:prstGeom>
        </p:spPr>
        <p:txBody>
          <a:bodyPr lIns="34229" tIns="17111" rIns="34229" bIns="17111"/>
          <a:lstStyle/>
          <a:p>
            <a:r>
              <a:rPr lang="en-US"/>
              <a:t>Click to edit Master title style</a:t>
            </a:r>
          </a:p>
        </p:txBody>
      </p:sp>
      <p:sp>
        <p:nvSpPr>
          <p:cNvPr id="3" name="Content Placeholder 2">
            <a:extLst>
              <a:ext uri="{FF2B5EF4-FFF2-40B4-BE49-F238E27FC236}">
                <a16:creationId xmlns="" xmlns:a16="http://schemas.microsoft.com/office/drawing/2014/main" id="{F34DD77E-4AC3-4E3E-AE19-9685C0FCFA2A}"/>
              </a:ext>
            </a:extLst>
          </p:cNvPr>
          <p:cNvSpPr>
            <a:spLocks noGrp="1"/>
          </p:cNvSpPr>
          <p:nvPr>
            <p:ph idx="1"/>
          </p:nvPr>
        </p:nvSpPr>
        <p:spPr>
          <a:xfrm>
            <a:off x="628650" y="1369642"/>
            <a:ext cx="7886700" cy="3264512"/>
          </a:xfrm>
          <a:prstGeom prst="rect">
            <a:avLst/>
          </a:prstGeom>
        </p:spPr>
        <p:txBody>
          <a:bodyPr lIns="34229" tIns="17111" rIns="34229" bIns="1711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B26587-3D2B-4EA4-B1D8-6076849C68BD}"/>
              </a:ext>
            </a:extLst>
          </p:cNvPr>
          <p:cNvSpPr>
            <a:spLocks noGrp="1"/>
          </p:cNvSpPr>
          <p:nvPr>
            <p:ph type="dt" sz="half" idx="10"/>
          </p:nvPr>
        </p:nvSpPr>
        <p:spPr>
          <a:xfrm>
            <a:off x="628650" y="4768736"/>
            <a:ext cx="2057400" cy="273929"/>
          </a:xfrm>
          <a:prstGeom prst="rect">
            <a:avLst/>
          </a:prstGeom>
        </p:spPr>
        <p:txBody>
          <a:bodyPr lIns="34229" tIns="17111" rIns="34229" bIns="17111"/>
          <a:lstStyle/>
          <a:p>
            <a:pPr defTabSz="813342"/>
            <a:fld id="{ABEBB802-586C-4038-A149-DB254912F076}" type="datetime1">
              <a:rPr lang="en-US" sz="1600" smtClean="0">
                <a:solidFill>
                  <a:prstClr val="black"/>
                </a:solidFill>
              </a:rPr>
              <a:pPr defTabSz="813342"/>
              <a:t>5/23/2022</a:t>
            </a:fld>
            <a:endParaRPr lang="en-US" sz="1600">
              <a:solidFill>
                <a:prstClr val="black"/>
              </a:solidFill>
            </a:endParaRPr>
          </a:p>
        </p:txBody>
      </p:sp>
      <p:sp>
        <p:nvSpPr>
          <p:cNvPr id="5" name="Footer Placeholder 4">
            <a:extLst>
              <a:ext uri="{FF2B5EF4-FFF2-40B4-BE49-F238E27FC236}">
                <a16:creationId xmlns="" xmlns:a16="http://schemas.microsoft.com/office/drawing/2014/main" id="{4398B0A3-11A9-4798-A2C3-CA3C57D6679A}"/>
              </a:ext>
            </a:extLst>
          </p:cNvPr>
          <p:cNvSpPr>
            <a:spLocks noGrp="1"/>
          </p:cNvSpPr>
          <p:nvPr>
            <p:ph type="ftr" sz="quarter" idx="11"/>
          </p:nvPr>
        </p:nvSpPr>
        <p:spPr>
          <a:xfrm>
            <a:off x="3028950" y="4768736"/>
            <a:ext cx="3086100" cy="273929"/>
          </a:xfrm>
          <a:prstGeom prst="rect">
            <a:avLst/>
          </a:prstGeom>
        </p:spPr>
        <p:txBody>
          <a:bodyPr lIns="34229" tIns="17111" rIns="34229" bIns="17111"/>
          <a:lstStyle/>
          <a:p>
            <a:pPr defTabSz="813342"/>
            <a:r>
              <a:rPr lang="en-US" sz="1600" smtClean="0">
                <a:solidFill>
                  <a:prstClr val="black"/>
                </a:solidFill>
              </a:rPr>
              <a:t>Cô An Linh</a:t>
            </a:r>
            <a:endParaRPr lang="en-US" sz="1600">
              <a:solidFill>
                <a:prstClr val="black"/>
              </a:solidFill>
            </a:endParaRPr>
          </a:p>
        </p:txBody>
      </p:sp>
      <p:sp>
        <p:nvSpPr>
          <p:cNvPr id="6" name="Slide Number Placeholder 5">
            <a:extLst>
              <a:ext uri="{FF2B5EF4-FFF2-40B4-BE49-F238E27FC236}">
                <a16:creationId xmlns="" xmlns:a16="http://schemas.microsoft.com/office/drawing/2014/main" id="{C82AF2DB-5583-48B3-AE60-5D77F96C2C91}"/>
              </a:ext>
            </a:extLst>
          </p:cNvPr>
          <p:cNvSpPr>
            <a:spLocks noGrp="1"/>
          </p:cNvSpPr>
          <p:nvPr>
            <p:ph type="sldNum" sz="quarter" idx="12"/>
          </p:nvPr>
        </p:nvSpPr>
        <p:spPr>
          <a:xfrm>
            <a:off x="6457950" y="4768736"/>
            <a:ext cx="2057400" cy="273929"/>
          </a:xfrm>
          <a:prstGeom prst="rect">
            <a:avLst/>
          </a:prstGeom>
        </p:spPr>
        <p:txBody>
          <a:bodyPr lIns="34229" tIns="17111" rIns="34229" bIns="17111"/>
          <a:lstStyle/>
          <a:p>
            <a:pPr defTabSz="813342"/>
            <a:fld id="{77B95232-7280-43C6-B1D2-0ABD74435B67}"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16104697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404"/>
            <a:ext cx="7772400" cy="110285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5501" indent="0" algn="ctr">
              <a:buNone/>
              <a:defRPr>
                <a:solidFill>
                  <a:schemeClr val="tx1">
                    <a:tint val="75000"/>
                  </a:schemeClr>
                </a:solidFill>
              </a:defRPr>
            </a:lvl2pPr>
            <a:lvl3pPr marL="911124" indent="0" algn="ctr">
              <a:buNone/>
              <a:defRPr>
                <a:solidFill>
                  <a:schemeClr val="tx1">
                    <a:tint val="75000"/>
                  </a:schemeClr>
                </a:solidFill>
              </a:defRPr>
            </a:lvl3pPr>
            <a:lvl4pPr marL="1366665" indent="0" algn="ctr">
              <a:buNone/>
              <a:defRPr>
                <a:solidFill>
                  <a:schemeClr val="tx1">
                    <a:tint val="75000"/>
                  </a:schemeClr>
                </a:solidFill>
              </a:defRPr>
            </a:lvl4pPr>
            <a:lvl5pPr marL="1822247" indent="0" algn="ctr">
              <a:buNone/>
              <a:defRPr>
                <a:solidFill>
                  <a:schemeClr val="tx1">
                    <a:tint val="75000"/>
                  </a:schemeClr>
                </a:solidFill>
              </a:defRPr>
            </a:lvl5pPr>
            <a:lvl6pPr marL="2277747" indent="0" algn="ctr">
              <a:buNone/>
              <a:defRPr>
                <a:solidFill>
                  <a:schemeClr val="tx1">
                    <a:tint val="75000"/>
                  </a:schemeClr>
                </a:solidFill>
              </a:defRPr>
            </a:lvl6pPr>
            <a:lvl7pPr marL="2733273" indent="0" algn="ctr">
              <a:buNone/>
              <a:defRPr>
                <a:solidFill>
                  <a:schemeClr val="tx1">
                    <a:tint val="75000"/>
                  </a:schemeClr>
                </a:solidFill>
              </a:defRPr>
            </a:lvl7pPr>
            <a:lvl8pPr marL="3188867" indent="0" algn="ctr">
              <a:buNone/>
              <a:defRPr>
                <a:solidFill>
                  <a:schemeClr val="tx1">
                    <a:tint val="75000"/>
                  </a:schemeClr>
                </a:solidFill>
              </a:defRPr>
            </a:lvl8pPr>
            <a:lvl9pPr marL="36444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12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21405297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12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42900090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7"/>
            <a:ext cx="7772400" cy="1021871"/>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08"/>
            <a:ext cx="7772400" cy="1125487"/>
          </a:xfrm>
        </p:spPr>
        <p:txBody>
          <a:bodyPr anchor="b"/>
          <a:lstStyle>
            <a:lvl1pPr marL="0" indent="0">
              <a:buNone/>
              <a:defRPr sz="2000">
                <a:solidFill>
                  <a:schemeClr val="tx1">
                    <a:tint val="75000"/>
                  </a:schemeClr>
                </a:solidFill>
              </a:defRPr>
            </a:lvl1pPr>
            <a:lvl2pPr marL="455501" indent="0">
              <a:buNone/>
              <a:defRPr sz="1800">
                <a:solidFill>
                  <a:schemeClr val="tx1">
                    <a:tint val="75000"/>
                  </a:schemeClr>
                </a:solidFill>
              </a:defRPr>
            </a:lvl2pPr>
            <a:lvl3pPr marL="911124" indent="0">
              <a:buNone/>
              <a:defRPr sz="1600">
                <a:solidFill>
                  <a:schemeClr val="tx1">
                    <a:tint val="75000"/>
                  </a:schemeClr>
                </a:solidFill>
              </a:defRPr>
            </a:lvl3pPr>
            <a:lvl4pPr marL="1366665" indent="0">
              <a:buNone/>
              <a:defRPr sz="1400">
                <a:solidFill>
                  <a:schemeClr val="tx1">
                    <a:tint val="75000"/>
                  </a:schemeClr>
                </a:solidFill>
              </a:defRPr>
            </a:lvl4pPr>
            <a:lvl5pPr marL="1822247" indent="0">
              <a:buNone/>
              <a:defRPr sz="1400">
                <a:solidFill>
                  <a:schemeClr val="tx1">
                    <a:tint val="75000"/>
                  </a:schemeClr>
                </a:solidFill>
              </a:defRPr>
            </a:lvl5pPr>
            <a:lvl6pPr marL="2277747" indent="0">
              <a:buNone/>
              <a:defRPr sz="1400">
                <a:solidFill>
                  <a:schemeClr val="tx1">
                    <a:tint val="75000"/>
                  </a:schemeClr>
                </a:solidFill>
              </a:defRPr>
            </a:lvl6pPr>
            <a:lvl7pPr marL="2733273" indent="0">
              <a:buNone/>
              <a:defRPr sz="1400">
                <a:solidFill>
                  <a:schemeClr val="tx1">
                    <a:tint val="75000"/>
                  </a:schemeClr>
                </a:solidFill>
              </a:defRPr>
            </a:lvl7pPr>
            <a:lvl8pPr marL="3188867" indent="0">
              <a:buNone/>
              <a:defRPr sz="1400">
                <a:solidFill>
                  <a:schemeClr val="tx1">
                    <a:tint val="75000"/>
                  </a:schemeClr>
                </a:solidFill>
              </a:defRPr>
            </a:lvl8pPr>
            <a:lvl9pPr marL="364441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12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28897604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393"/>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393"/>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12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16314752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42"/>
            <a:ext cx="8229600" cy="85751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691"/>
            <a:ext cx="4040188" cy="479970"/>
          </a:xfrm>
        </p:spPr>
        <p:txBody>
          <a:bodyPr anchor="b"/>
          <a:lstStyle>
            <a:lvl1pPr marL="0" indent="0">
              <a:buNone/>
              <a:defRPr sz="2400" b="1"/>
            </a:lvl1pPr>
            <a:lvl2pPr marL="455501" indent="0">
              <a:buNone/>
              <a:defRPr sz="2000" b="1"/>
            </a:lvl2pPr>
            <a:lvl3pPr marL="911124" indent="0">
              <a:buNone/>
              <a:defRPr sz="1800" b="1"/>
            </a:lvl3pPr>
            <a:lvl4pPr marL="1366665" indent="0">
              <a:buNone/>
              <a:defRPr sz="1600" b="1"/>
            </a:lvl4pPr>
            <a:lvl5pPr marL="1822247" indent="0">
              <a:buNone/>
              <a:defRPr sz="1600" b="1"/>
            </a:lvl5pPr>
            <a:lvl6pPr marL="2277747" indent="0">
              <a:buNone/>
              <a:defRPr sz="1600" b="1"/>
            </a:lvl6pPr>
            <a:lvl7pPr marL="2733273" indent="0">
              <a:buNone/>
              <a:defRPr sz="1600" b="1"/>
            </a:lvl7pPr>
            <a:lvl8pPr marL="3188867" indent="0">
              <a:buNone/>
              <a:defRPr sz="1600" b="1"/>
            </a:lvl8pPr>
            <a:lvl9pPr marL="36444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11" y="1151691"/>
            <a:ext cx="4041775" cy="479970"/>
          </a:xfrm>
        </p:spPr>
        <p:txBody>
          <a:bodyPr anchor="b"/>
          <a:lstStyle>
            <a:lvl1pPr marL="0" indent="0">
              <a:buNone/>
              <a:defRPr sz="2400" b="1"/>
            </a:lvl1pPr>
            <a:lvl2pPr marL="455501" indent="0">
              <a:buNone/>
              <a:defRPr sz="2000" b="1"/>
            </a:lvl2pPr>
            <a:lvl3pPr marL="911124" indent="0">
              <a:buNone/>
              <a:defRPr sz="1800" b="1"/>
            </a:lvl3pPr>
            <a:lvl4pPr marL="1366665" indent="0">
              <a:buNone/>
              <a:defRPr sz="1600" b="1"/>
            </a:lvl4pPr>
            <a:lvl5pPr marL="1822247" indent="0">
              <a:buNone/>
              <a:defRPr sz="1600" b="1"/>
            </a:lvl5pPr>
            <a:lvl6pPr marL="2277747" indent="0">
              <a:buNone/>
              <a:defRPr sz="1600" b="1"/>
            </a:lvl6pPr>
            <a:lvl7pPr marL="2733273" indent="0">
              <a:buNone/>
              <a:defRPr sz="1600" b="1"/>
            </a:lvl7pPr>
            <a:lvl8pPr marL="3188867" indent="0">
              <a:buNone/>
              <a:defRPr sz="1600" b="1"/>
            </a:lvl8pPr>
            <a:lvl9pPr marL="36444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11"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1124"/>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1119911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1124"/>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2219124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1124"/>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1457647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42"/>
            <a:ext cx="8229957"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690"/>
            <a:ext cx="4040594"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660"/>
            <a:ext cx="4040594"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6" y="1151690"/>
            <a:ext cx="4041783"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6" y="1631660"/>
            <a:ext cx="4041783"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850"/>
            <a:ext cx="3008313" cy="87180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4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661"/>
            <a:ext cx="3008313" cy="3519383"/>
          </a:xfrm>
        </p:spPr>
        <p:txBody>
          <a:bodyPr/>
          <a:lstStyle>
            <a:lvl1pPr marL="0" indent="0">
              <a:buNone/>
              <a:defRPr sz="1400"/>
            </a:lvl1pPr>
            <a:lvl2pPr marL="455501" indent="0">
              <a:buNone/>
              <a:defRPr sz="1200"/>
            </a:lvl2pPr>
            <a:lvl3pPr marL="911124" indent="0">
              <a:buNone/>
              <a:defRPr sz="1000"/>
            </a:lvl3pPr>
            <a:lvl4pPr marL="1366665" indent="0">
              <a:buNone/>
              <a:defRPr sz="900"/>
            </a:lvl4pPr>
            <a:lvl5pPr marL="1822247" indent="0">
              <a:buNone/>
              <a:defRPr sz="900"/>
            </a:lvl5pPr>
            <a:lvl6pPr marL="2277747" indent="0">
              <a:buNone/>
              <a:defRPr sz="900"/>
            </a:lvl6pPr>
            <a:lvl7pPr marL="2733273" indent="0">
              <a:buNone/>
              <a:defRPr sz="900"/>
            </a:lvl7pPr>
            <a:lvl8pPr marL="3188867" indent="0">
              <a:buNone/>
              <a:defRPr sz="900"/>
            </a:lvl8pPr>
            <a:lvl9pPr marL="36444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12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23420355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3"/>
            <a:ext cx="5486400" cy="42518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723"/>
            <a:ext cx="5486400" cy="3087053"/>
          </a:xfrm>
        </p:spPr>
        <p:txBody>
          <a:bodyPr/>
          <a:lstStyle>
            <a:lvl1pPr marL="0" indent="0">
              <a:buNone/>
              <a:defRPr sz="3200"/>
            </a:lvl1pPr>
            <a:lvl2pPr marL="455501" indent="0">
              <a:buNone/>
              <a:defRPr sz="2800"/>
            </a:lvl2pPr>
            <a:lvl3pPr marL="911124" indent="0">
              <a:buNone/>
              <a:defRPr sz="2400"/>
            </a:lvl3pPr>
            <a:lvl4pPr marL="1366665" indent="0">
              <a:buNone/>
              <a:defRPr sz="2000"/>
            </a:lvl4pPr>
            <a:lvl5pPr marL="1822247" indent="0">
              <a:buNone/>
              <a:defRPr sz="2000"/>
            </a:lvl5pPr>
            <a:lvl6pPr marL="2277747" indent="0">
              <a:buNone/>
              <a:defRPr sz="2000"/>
            </a:lvl6pPr>
            <a:lvl7pPr marL="2733273" indent="0">
              <a:buNone/>
              <a:defRPr sz="2000"/>
            </a:lvl7pPr>
            <a:lvl8pPr marL="3188867" indent="0">
              <a:buNone/>
              <a:defRPr sz="2000"/>
            </a:lvl8pPr>
            <a:lvl9pPr marL="3644412" indent="0">
              <a:buNone/>
              <a:defRPr sz="2000"/>
            </a:lvl9pPr>
          </a:lstStyle>
          <a:p>
            <a:endParaRPr lang="en-US"/>
          </a:p>
        </p:txBody>
      </p:sp>
      <p:sp>
        <p:nvSpPr>
          <p:cNvPr id="4" name="Text Placeholder 3"/>
          <p:cNvSpPr>
            <a:spLocks noGrp="1"/>
          </p:cNvSpPr>
          <p:nvPr>
            <p:ph type="body" sz="half" idx="2"/>
          </p:nvPr>
        </p:nvSpPr>
        <p:spPr>
          <a:xfrm>
            <a:off x="1792288" y="4026838"/>
            <a:ext cx="5486400" cy="603833"/>
          </a:xfrm>
        </p:spPr>
        <p:txBody>
          <a:bodyPr/>
          <a:lstStyle>
            <a:lvl1pPr marL="0" indent="0">
              <a:buNone/>
              <a:defRPr sz="1400"/>
            </a:lvl1pPr>
            <a:lvl2pPr marL="455501" indent="0">
              <a:buNone/>
              <a:defRPr sz="1200"/>
            </a:lvl2pPr>
            <a:lvl3pPr marL="911124" indent="0">
              <a:buNone/>
              <a:defRPr sz="1000"/>
            </a:lvl3pPr>
            <a:lvl4pPr marL="1366665" indent="0">
              <a:buNone/>
              <a:defRPr sz="900"/>
            </a:lvl4pPr>
            <a:lvl5pPr marL="1822247" indent="0">
              <a:buNone/>
              <a:defRPr sz="900"/>
            </a:lvl5pPr>
            <a:lvl6pPr marL="2277747" indent="0">
              <a:buNone/>
              <a:defRPr sz="900"/>
            </a:lvl6pPr>
            <a:lvl7pPr marL="2733273" indent="0">
              <a:buNone/>
              <a:defRPr sz="900"/>
            </a:lvl7pPr>
            <a:lvl8pPr marL="3188867" indent="0">
              <a:buNone/>
              <a:defRPr sz="900"/>
            </a:lvl8pPr>
            <a:lvl9pPr marL="364441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1124"/>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9395840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12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29121526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831"/>
            <a:ext cx="2057400" cy="32919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831"/>
            <a:ext cx="6019800" cy="32919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1124"/>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30196610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5365"/>
            <a:ext cx="2133600" cy="357298"/>
          </a:xfrm>
          <a:prstGeom prst="rect">
            <a:avLst/>
          </a:prstGeom>
          <a:ln/>
        </p:spPr>
        <p:txBody>
          <a:bodyPr lIns="34229" tIns="17111" rIns="34229" bIns="17111"/>
          <a:lstStyle>
            <a:lvl1pPr>
              <a:defRPr/>
            </a:lvl1pPr>
          </a:lstStyle>
          <a:p>
            <a:pPr defTabSz="813342">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5365"/>
            <a:ext cx="2895600" cy="357298"/>
          </a:xfrm>
          <a:prstGeom prst="rect">
            <a:avLst/>
          </a:prstGeom>
          <a:ln/>
        </p:spPr>
        <p:txBody>
          <a:bodyPr lIns="34229" tIns="17111" rIns="34229" bIns="17111"/>
          <a:lstStyle>
            <a:lvl1pPr>
              <a:defRPr/>
            </a:lvl1pPr>
          </a:lstStyle>
          <a:p>
            <a:pPr defTabSz="813342">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5365"/>
            <a:ext cx="2133600" cy="357298"/>
          </a:xfrm>
          <a:prstGeom prst="rect">
            <a:avLst/>
          </a:prstGeom>
          <a:ln/>
        </p:spPr>
        <p:txBody>
          <a:bodyPr lIns="34229" tIns="17111" rIns="34229" bIns="17111"/>
          <a:lstStyle>
            <a:lvl1pPr>
              <a:defRPr/>
            </a:lvl1pPr>
          </a:lstStyle>
          <a:p>
            <a:pPr defTabSz="813342"/>
            <a:fld id="{475E0F57-EEA1-4A8B-9311-4AD2064A14C0}"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13127025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522"/>
            <a:ext cx="8229600" cy="3395520"/>
          </a:xfrm>
          <a:prstGeom prst="rect">
            <a:avLst/>
          </a:prstGeom>
        </p:spPr>
        <p:txBody>
          <a:bodyPr lIns="34229" tIns="17111" rIns="34229" bIns="171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8736"/>
            <a:ext cx="2133600" cy="273929"/>
          </a:xfrm>
          <a:prstGeom prst="rect">
            <a:avLst/>
          </a:prstGeom>
        </p:spPr>
        <p:txBody>
          <a:bodyPr lIns="34229" tIns="17111" rIns="34229" bIns="17111"/>
          <a:lstStyle/>
          <a:p>
            <a:pPr defTabSz="813342"/>
            <a:fld id="{7FE5A9CD-1CA5-4BB6-ABF6-C3DB2F9C09D1}" type="datetimeFigureOut">
              <a:rPr lang="en-US" sz="1600" smtClean="0">
                <a:solidFill>
                  <a:prstClr val="black"/>
                </a:solidFill>
              </a:rPr>
              <a:pPr defTabSz="813342"/>
              <a:t>5/23/2022</a:t>
            </a:fld>
            <a:endParaRPr lang="en-US" sz="1600">
              <a:solidFill>
                <a:prstClr val="black"/>
              </a:solidFill>
            </a:endParaRPr>
          </a:p>
        </p:txBody>
      </p:sp>
      <p:sp>
        <p:nvSpPr>
          <p:cNvPr id="5" name="Footer Placeholder 4"/>
          <p:cNvSpPr>
            <a:spLocks noGrp="1"/>
          </p:cNvSpPr>
          <p:nvPr>
            <p:ph type="ftr" sz="quarter" idx="11"/>
          </p:nvPr>
        </p:nvSpPr>
        <p:spPr>
          <a:xfrm>
            <a:off x="3124200" y="4768736"/>
            <a:ext cx="2895600" cy="273929"/>
          </a:xfrm>
          <a:prstGeom prst="rect">
            <a:avLst/>
          </a:prstGeom>
        </p:spPr>
        <p:txBody>
          <a:bodyPr lIns="34229" tIns="17111" rIns="34229" bIns="17111"/>
          <a:lstStyle/>
          <a:p>
            <a:pPr defTabSz="813342"/>
            <a:endParaRPr lang="en-US" sz="1600">
              <a:solidFill>
                <a:prstClr val="black"/>
              </a:solidFill>
            </a:endParaRPr>
          </a:p>
        </p:txBody>
      </p:sp>
      <p:sp>
        <p:nvSpPr>
          <p:cNvPr id="6" name="Slide Number Placeholder 5"/>
          <p:cNvSpPr>
            <a:spLocks noGrp="1"/>
          </p:cNvSpPr>
          <p:nvPr>
            <p:ph type="sldNum" sz="quarter" idx="12"/>
          </p:nvPr>
        </p:nvSpPr>
        <p:spPr>
          <a:xfrm>
            <a:off x="6553200" y="4768736"/>
            <a:ext cx="2133600" cy="273929"/>
          </a:xfrm>
          <a:prstGeom prst="rect">
            <a:avLst/>
          </a:prstGeom>
        </p:spPr>
        <p:txBody>
          <a:bodyPr lIns="34229" tIns="17111" rIns="34229" bIns="17111"/>
          <a:lstStyle/>
          <a:p>
            <a:pPr defTabSz="813342"/>
            <a:fld id="{E9E3A461-C528-4C33-83FA-271D1850C3B5}"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123101825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42729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376854" y="0"/>
            <a:ext cx="4767146" cy="5145088"/>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lIns="34229" tIns="17111" rIns="34229" bIns="17111">
            <a:noAutofit/>
          </a:bodyPr>
          <a:lstStyle/>
          <a:p>
            <a:endParaRPr lang="en-US"/>
          </a:p>
        </p:txBody>
      </p:sp>
    </p:spTree>
    <p:extLst>
      <p:ext uri="{BB962C8B-B14F-4D97-AF65-F5344CB8AC3E}">
        <p14:creationId xmlns:p14="http://schemas.microsoft.com/office/powerpoint/2010/main" val="385572091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785559-19EA-4425-B926-3ED6D6061023}"/>
              </a:ext>
            </a:extLst>
          </p:cNvPr>
          <p:cNvSpPr>
            <a:spLocks noGrp="1"/>
          </p:cNvSpPr>
          <p:nvPr>
            <p:ph type="title"/>
          </p:nvPr>
        </p:nvSpPr>
        <p:spPr>
          <a:xfrm>
            <a:off x="628650" y="273929"/>
            <a:ext cx="7886700" cy="994479"/>
          </a:xfrm>
          <a:prstGeom prst="rect">
            <a:avLst/>
          </a:prstGeom>
        </p:spPr>
        <p:txBody>
          <a:bodyPr lIns="34229" tIns="17111" rIns="34229" bIns="17111"/>
          <a:lstStyle/>
          <a:p>
            <a:r>
              <a:rPr lang="en-US"/>
              <a:t>Click to edit Master title style</a:t>
            </a:r>
          </a:p>
        </p:txBody>
      </p:sp>
      <p:sp>
        <p:nvSpPr>
          <p:cNvPr id="3" name="Content Placeholder 2">
            <a:extLst>
              <a:ext uri="{FF2B5EF4-FFF2-40B4-BE49-F238E27FC236}">
                <a16:creationId xmlns="" xmlns:a16="http://schemas.microsoft.com/office/drawing/2014/main" id="{F34DD77E-4AC3-4E3E-AE19-9685C0FCFA2A}"/>
              </a:ext>
            </a:extLst>
          </p:cNvPr>
          <p:cNvSpPr>
            <a:spLocks noGrp="1"/>
          </p:cNvSpPr>
          <p:nvPr>
            <p:ph idx="1"/>
          </p:nvPr>
        </p:nvSpPr>
        <p:spPr>
          <a:xfrm>
            <a:off x="628650" y="1369642"/>
            <a:ext cx="7886700" cy="3264512"/>
          </a:xfrm>
          <a:prstGeom prst="rect">
            <a:avLst/>
          </a:prstGeom>
        </p:spPr>
        <p:txBody>
          <a:bodyPr lIns="34229" tIns="17111" rIns="34229" bIns="1711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B26587-3D2B-4EA4-B1D8-6076849C68BD}"/>
              </a:ext>
            </a:extLst>
          </p:cNvPr>
          <p:cNvSpPr>
            <a:spLocks noGrp="1"/>
          </p:cNvSpPr>
          <p:nvPr>
            <p:ph type="dt" sz="half" idx="10"/>
          </p:nvPr>
        </p:nvSpPr>
        <p:spPr>
          <a:xfrm>
            <a:off x="628650" y="4768736"/>
            <a:ext cx="2057400" cy="273929"/>
          </a:xfrm>
          <a:prstGeom prst="rect">
            <a:avLst/>
          </a:prstGeom>
        </p:spPr>
        <p:txBody>
          <a:bodyPr lIns="34229" tIns="17111" rIns="34229" bIns="17111"/>
          <a:lstStyle/>
          <a:p>
            <a:pPr defTabSz="813342"/>
            <a:fld id="{ABEBB802-586C-4038-A149-DB254912F076}" type="datetime1">
              <a:rPr lang="en-US" sz="1600" smtClean="0">
                <a:solidFill>
                  <a:prstClr val="black"/>
                </a:solidFill>
              </a:rPr>
              <a:pPr defTabSz="813342"/>
              <a:t>5/23/2022</a:t>
            </a:fld>
            <a:endParaRPr lang="en-US" sz="1600">
              <a:solidFill>
                <a:prstClr val="black"/>
              </a:solidFill>
            </a:endParaRPr>
          </a:p>
        </p:txBody>
      </p:sp>
      <p:sp>
        <p:nvSpPr>
          <p:cNvPr id="5" name="Footer Placeholder 4">
            <a:extLst>
              <a:ext uri="{FF2B5EF4-FFF2-40B4-BE49-F238E27FC236}">
                <a16:creationId xmlns="" xmlns:a16="http://schemas.microsoft.com/office/drawing/2014/main" id="{4398B0A3-11A9-4798-A2C3-CA3C57D6679A}"/>
              </a:ext>
            </a:extLst>
          </p:cNvPr>
          <p:cNvSpPr>
            <a:spLocks noGrp="1"/>
          </p:cNvSpPr>
          <p:nvPr>
            <p:ph type="ftr" sz="quarter" idx="11"/>
          </p:nvPr>
        </p:nvSpPr>
        <p:spPr>
          <a:xfrm>
            <a:off x="3028950" y="4768736"/>
            <a:ext cx="3086100" cy="273929"/>
          </a:xfrm>
          <a:prstGeom prst="rect">
            <a:avLst/>
          </a:prstGeom>
        </p:spPr>
        <p:txBody>
          <a:bodyPr lIns="34229" tIns="17111" rIns="34229" bIns="17111"/>
          <a:lstStyle/>
          <a:p>
            <a:pPr defTabSz="813342"/>
            <a:r>
              <a:rPr lang="en-US" sz="1600" smtClean="0">
                <a:solidFill>
                  <a:prstClr val="black"/>
                </a:solidFill>
              </a:rPr>
              <a:t>Cô An Linh</a:t>
            </a:r>
            <a:endParaRPr lang="en-US" sz="1600">
              <a:solidFill>
                <a:prstClr val="black"/>
              </a:solidFill>
            </a:endParaRPr>
          </a:p>
        </p:txBody>
      </p:sp>
      <p:sp>
        <p:nvSpPr>
          <p:cNvPr id="6" name="Slide Number Placeholder 5">
            <a:extLst>
              <a:ext uri="{FF2B5EF4-FFF2-40B4-BE49-F238E27FC236}">
                <a16:creationId xmlns="" xmlns:a16="http://schemas.microsoft.com/office/drawing/2014/main" id="{C82AF2DB-5583-48B3-AE60-5D77F96C2C91}"/>
              </a:ext>
            </a:extLst>
          </p:cNvPr>
          <p:cNvSpPr>
            <a:spLocks noGrp="1"/>
          </p:cNvSpPr>
          <p:nvPr>
            <p:ph type="sldNum" sz="quarter" idx="12"/>
          </p:nvPr>
        </p:nvSpPr>
        <p:spPr>
          <a:xfrm>
            <a:off x="6457950" y="4768736"/>
            <a:ext cx="2057400" cy="273929"/>
          </a:xfrm>
          <a:prstGeom prst="rect">
            <a:avLst/>
          </a:prstGeom>
        </p:spPr>
        <p:txBody>
          <a:bodyPr lIns="34229" tIns="17111" rIns="34229" bIns="17111"/>
          <a:lstStyle/>
          <a:p>
            <a:pPr defTabSz="813342"/>
            <a:fld id="{77B95232-7280-43C6-B1D2-0ABD74435B67}" type="slidenum">
              <a:rPr lang="en-US" sz="1600" smtClean="0">
                <a:solidFill>
                  <a:prstClr val="black"/>
                </a:solidFill>
              </a:rPr>
              <a:pPr defTabSz="813342"/>
              <a:t>‹#›</a:t>
            </a:fld>
            <a:endParaRPr lang="en-US" sz="1600">
              <a:solidFill>
                <a:prstClr val="black"/>
              </a:solidFill>
            </a:endParaRPr>
          </a:p>
        </p:txBody>
      </p:sp>
    </p:spTree>
    <p:extLst>
      <p:ext uri="{BB962C8B-B14F-4D97-AF65-F5344CB8AC3E}">
        <p14:creationId xmlns:p14="http://schemas.microsoft.com/office/powerpoint/2010/main" val="113428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1"/>
            <a:ext cx="3008724" cy="871807"/>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2" y="204853"/>
            <a:ext cx="5111738"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642"/>
            <a:ext cx="7886700" cy="32645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3" y="459723"/>
            <a:ext cx="5486638" cy="3087053"/>
          </a:xfrm>
        </p:spPr>
        <p:txBody>
          <a:bodyPr vert="horz" wrap="square" lIns="91440" tIns="45720" rIns="91440" bIns="45720" numCol="1" anchor="t" anchorCtr="0" compatLnSpc="1"/>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pPr marL="0" marR="0" lvl="0" indent="0" algn="l" defTabSz="685165"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248"/>
            <a:ext cx="2056597" cy="391479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2" y="681248"/>
            <a:ext cx="6059105" cy="39147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7305443" y="2585645"/>
            <a:ext cx="211821" cy="177458"/>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6927021" y="2183090"/>
            <a:ext cx="270131" cy="226289"/>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2986913" y="2090193"/>
            <a:ext cx="327252" cy="273928"/>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8438328" y="1774579"/>
            <a:ext cx="391511" cy="294176"/>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2445461" y="2405805"/>
            <a:ext cx="1107894" cy="843223"/>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3956768" y="1931790"/>
            <a:ext cx="736613" cy="563340"/>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5529955" y="2178326"/>
            <a:ext cx="301071" cy="227479"/>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6320118" y="2068755"/>
            <a:ext cx="822293" cy="630035"/>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3109484" y="2165225"/>
            <a:ext cx="794923" cy="6002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4711" y="1816227"/>
            <a:ext cx="4748738" cy="647900"/>
          </a:xfrm>
        </p:spPr>
        <p:txBody>
          <a:bodyPr/>
          <a:lstStyle>
            <a:lvl1pPr algn="ctr">
              <a:defRPr sz="27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2035900" y="2626102"/>
            <a:ext cx="4749928" cy="485925"/>
          </a:xfrm>
        </p:spPr>
        <p:txBody>
          <a:bodyPr/>
          <a:lstStyle>
            <a:lvl1pPr marL="0" indent="0" algn="ctr">
              <a:buFontTx/>
              <a:buNone/>
              <a:defRPr sz="1800"/>
            </a:lvl1pPr>
          </a:lstStyle>
          <a:p>
            <a:pPr lvl="0"/>
            <a:r>
              <a:rPr lang="zh-CN" noProof="0" smtClean="0"/>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074" name="矩形 3"/>
          <p:cNvSpPr/>
          <p:nvPr userDrawn="1"/>
        </p:nvSpPr>
        <p:spPr>
          <a:xfrm>
            <a:off x="1" y="5029562"/>
            <a:ext cx="9142810" cy="115526"/>
          </a:xfrm>
          <a:prstGeom prst="rect">
            <a:avLst/>
          </a:prstGeom>
          <a:solidFill>
            <a:schemeClr val="tx1"/>
          </a:solidFill>
          <a:ln w="9525">
            <a:noFill/>
          </a:ln>
        </p:spPr>
        <p:txBody>
          <a:bodyPr/>
          <a:lstStyle/>
          <a:p>
            <a:pPr defTabSz="685165" fontAlgn="base">
              <a:spcBef>
                <a:spcPct val="0"/>
              </a:spcBef>
              <a:spcAft>
                <a:spcPct val="0"/>
              </a:spcAft>
              <a:buFont typeface="Arial" panose="020B0604020202090204" pitchFamily="34" charset="0"/>
              <a:buNone/>
            </a:pPr>
            <a:endParaRPr lang="zh-CN" altLang="en-US" sz="1350" dirty="0">
              <a:solidFill>
                <a:srgbClr val="424554"/>
              </a:solidFill>
              <a:ea typeface="宋体" panose="02010600030101010101" pitchFamily="2" charset="-122"/>
            </a:endParaRPr>
          </a:p>
        </p:txBody>
      </p:sp>
      <p:sp>
        <p:nvSpPr>
          <p:cNvPr id="3075" name="矩形 4"/>
          <p:cNvSpPr/>
          <p:nvPr userDrawn="1"/>
        </p:nvSpPr>
        <p:spPr>
          <a:xfrm>
            <a:off x="8778669" y="4880687"/>
            <a:ext cx="327251" cy="209615"/>
          </a:xfrm>
          <a:prstGeom prst="rect">
            <a:avLst/>
          </a:prstGeom>
          <a:solidFill>
            <a:schemeClr val="bg1"/>
          </a:solidFill>
          <a:ln w="9525">
            <a:noFill/>
          </a:ln>
        </p:spPr>
        <p:txBody>
          <a:bodyPr/>
          <a:lstStyle/>
          <a:p>
            <a:pPr defTabSz="685165" fontAlgn="base">
              <a:spcBef>
                <a:spcPct val="0"/>
              </a:spcBef>
              <a:spcAft>
                <a:spcPct val="0"/>
              </a:spcAft>
              <a:buFont typeface="Arial" panose="020B0604020202090204" pitchFamily="34" charset="0"/>
              <a:buNone/>
            </a:pPr>
            <a:endParaRPr lang="zh-CN" altLang="en-US" sz="1350" dirty="0">
              <a:solidFill>
                <a:srgbClr val="424554"/>
              </a:solidFill>
              <a:ea typeface="宋体" panose="02010600030101010101" pitchFamily="2" charset="-122"/>
            </a:endParaRPr>
          </a:p>
        </p:txBody>
      </p:sp>
      <p:sp>
        <p:nvSpPr>
          <p:cNvPr id="3076" name="TextBox 5"/>
          <p:cNvSpPr txBox="1"/>
          <p:nvPr userDrawn="1"/>
        </p:nvSpPr>
        <p:spPr>
          <a:xfrm>
            <a:off x="8770382" y="4880688"/>
            <a:ext cx="349776" cy="253787"/>
          </a:xfrm>
          <a:prstGeom prst="rect">
            <a:avLst/>
          </a:prstGeom>
          <a:noFill/>
          <a:ln w="9525">
            <a:noFill/>
          </a:ln>
        </p:spPr>
        <p:txBody>
          <a:bodyPr wrap="none">
            <a:spAutoFit/>
          </a:bodyPr>
          <a:lstStyle/>
          <a:p>
            <a:pPr algn="ctr" defTabSz="685165" fontAlgn="base">
              <a:spcBef>
                <a:spcPct val="0"/>
              </a:spcBef>
              <a:spcAft>
                <a:spcPct val="0"/>
              </a:spcAft>
              <a:buFont typeface="Arial" panose="020B0604020202090204" pitchFamily="34" charset="0"/>
              <a:buNone/>
            </a:pPr>
            <a:fld id="{9A0DB2DC-4C9A-4742-B13C-FB6460FD3503}" type="slidenum">
              <a:rPr lang="zh-CN" altLang="en-US" sz="1050" dirty="0">
                <a:solidFill>
                  <a:srgbClr val="F8F8F8"/>
                </a:solidFill>
                <a:ea typeface="宋体" panose="02010600030101010101" pitchFamily="2" charset="-122"/>
              </a:rPr>
              <a:t>‹#›</a:t>
            </a:fld>
            <a:endParaRPr lang="zh-CN" altLang="en-US" sz="1050" dirty="0">
              <a:solidFill>
                <a:srgbClr val="F8F8F8"/>
              </a:solidFill>
              <a:ea typeface="宋体" panose="02010600030101010101" pitchFamily="2" charset="-122"/>
            </a:endParaRPr>
          </a:p>
        </p:txBody>
      </p:sp>
      <p:sp>
        <p:nvSpPr>
          <p:cNvPr id="2" name="标题 1"/>
          <p:cNvSpPr>
            <a:spLocks noGrp="1"/>
          </p:cNvSpPr>
          <p:nvPr>
            <p:ph type="title"/>
          </p:nvPr>
        </p:nvSpPr>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8" y="3306197"/>
            <a:ext cx="7771745" cy="1021872"/>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28" y="2180708"/>
            <a:ext cx="7771745" cy="1125488"/>
          </a:xfrm>
        </p:spPr>
        <p:txBody>
          <a:bodyPr anchor="b"/>
          <a:lstStyle>
            <a:lvl1pPr marL="0" indent="0">
              <a:buNone/>
              <a:defRPr sz="1500"/>
            </a:lvl1pPr>
            <a:lvl2pPr marL="342900" indent="0">
              <a:buNone/>
              <a:defRPr sz="1350"/>
            </a:lvl2pPr>
            <a:lvl3pPr marL="685165" indent="0">
              <a:buNone/>
              <a:defRPr sz="1200"/>
            </a:lvl3pPr>
            <a:lvl4pPr marL="1028065" indent="0">
              <a:buNone/>
              <a:defRPr sz="1050"/>
            </a:lvl4pPr>
            <a:lvl5pPr marL="1370965" indent="0">
              <a:buNone/>
              <a:defRPr sz="1050"/>
            </a:lvl5pPr>
            <a:lvl6pPr marL="1713865" indent="0">
              <a:buNone/>
              <a:defRPr sz="1050"/>
            </a:lvl6pPr>
            <a:lvl7pPr marL="2056130" indent="0">
              <a:buNone/>
              <a:defRPr sz="1050"/>
            </a:lvl7pPr>
            <a:lvl8pPr marL="2399030" indent="0">
              <a:buNone/>
              <a:defRPr sz="1050"/>
            </a:lvl8pPr>
            <a:lvl9pPr marL="2741930" indent="0">
              <a:buNone/>
              <a:defRPr sz="105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22" y="1200523"/>
            <a:ext cx="4057257"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8533" y="1200523"/>
            <a:ext cx="4058446"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22" y="206042"/>
            <a:ext cx="8229957"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22" y="1151690"/>
            <a:ext cx="4040594"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022" y="1631660"/>
            <a:ext cx="4040594"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96" y="1151690"/>
            <a:ext cx="4041783" cy="479970"/>
          </a:xfrm>
        </p:spPr>
        <p:txBody>
          <a:bodyPr anchor="b"/>
          <a:lstStyle>
            <a:lvl1pPr marL="0" indent="0">
              <a:buNone/>
              <a:defRPr sz="1800" b="1"/>
            </a:lvl1pPr>
            <a:lvl2pPr marL="342900" indent="0">
              <a:buNone/>
              <a:defRPr sz="1500" b="1"/>
            </a:lvl2pPr>
            <a:lvl3pPr marL="685165" indent="0">
              <a:buNone/>
              <a:defRPr sz="135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196" y="1631660"/>
            <a:ext cx="4041783"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160"/>
            <a:ext cx="7886700" cy="112548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22" y="204851"/>
            <a:ext cx="3008724" cy="871807"/>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42" y="204853"/>
            <a:ext cx="5111738"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22" y="1076659"/>
            <a:ext cx="3008724" cy="351938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83" y="3601561"/>
            <a:ext cx="5486638" cy="425185"/>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83" y="459723"/>
            <a:ext cx="5486638" cy="3087053"/>
          </a:xfrm>
        </p:spPr>
        <p:txBody>
          <a:bodyPr vert="horz" wrap="square" lIns="91440" tIns="45720" rIns="91440" bIns="45720" numCol="1" anchor="t" anchorCtr="0" compatLnSpc="1"/>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pPr marL="0" marR="0" lvl="0" indent="0" algn="l" defTabSz="685165"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1792383" y="4026746"/>
            <a:ext cx="5486638" cy="603833"/>
          </a:xfrm>
        </p:spPr>
        <p:txBody>
          <a:bodyPr/>
          <a:lstStyle>
            <a:lvl1pPr marL="0" indent="0">
              <a:buNone/>
              <a:defRPr sz="1050"/>
            </a:lvl1pPr>
            <a:lvl2pPr marL="342900" indent="0">
              <a:buNone/>
              <a:defRPr sz="900"/>
            </a:lvl2pPr>
            <a:lvl3pPr marL="685165" indent="0">
              <a:buNone/>
              <a:defRPr sz="750"/>
            </a:lvl3pPr>
            <a:lvl4pPr marL="1028065" indent="0">
              <a:buNone/>
              <a:defRPr sz="675"/>
            </a:lvl4pPr>
            <a:lvl5pPr marL="1370965" indent="0">
              <a:buNone/>
              <a:defRPr sz="675"/>
            </a:lvl5pPr>
            <a:lvl6pPr marL="1713865" indent="0">
              <a:buNone/>
              <a:defRPr sz="675"/>
            </a:lvl6pPr>
            <a:lvl7pPr marL="2056130" indent="0">
              <a:buNone/>
              <a:defRPr sz="675"/>
            </a:lvl7pPr>
            <a:lvl8pPr marL="2399030" indent="0">
              <a:buNone/>
              <a:defRPr sz="675"/>
            </a:lvl8pPr>
            <a:lvl9pPr marL="2741930" indent="0">
              <a:buNone/>
              <a:defRPr sz="675"/>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382" y="681248"/>
            <a:ext cx="2056597" cy="391479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022" y="681248"/>
            <a:ext cx="6059105" cy="39147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7305443" y="2585645"/>
            <a:ext cx="211821" cy="177458"/>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6927021" y="2183090"/>
            <a:ext cx="270131" cy="226289"/>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6386758" y="2495130"/>
            <a:ext cx="527172" cy="439476"/>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2986913" y="2090193"/>
            <a:ext cx="327252" cy="273928"/>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1539867" y="2097338"/>
            <a:ext cx="1273306" cy="1071893"/>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8438328" y="1774579"/>
            <a:ext cx="391511" cy="294176"/>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5954786" y="2719037"/>
            <a:ext cx="391512" cy="295366"/>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7411352" y="2044935"/>
            <a:ext cx="837764" cy="638372"/>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4012698" y="2585645"/>
            <a:ext cx="1375646" cy="1076657"/>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2445461" y="2405805"/>
            <a:ext cx="1107894" cy="843223"/>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3956768" y="1931790"/>
            <a:ext cx="736613" cy="563340"/>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5529955" y="2178326"/>
            <a:ext cx="301071" cy="227479"/>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3348675" y="2828608"/>
            <a:ext cx="393892" cy="297748"/>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779454" y="1086185"/>
            <a:ext cx="2259820" cy="1782916"/>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6320118" y="2068755"/>
            <a:ext cx="822293" cy="630035"/>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3109484" y="2165225"/>
            <a:ext cx="794923" cy="6002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2"/>
            <a:ext cx="3886200" cy="32645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2"/>
            <a:ext cx="3886200" cy="32645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1261"/>
            <a:ext cx="3887391"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8" name="Footer Placeholder 7"/>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4" name="Footer Placeholder 3"/>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3" name="Footer Placeholder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798"/>
            <a:ext cx="4629150" cy="36563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2"/>
            <a:ext cx="4038600" cy="2546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ED213BF9-2C63-42AA-BA6C-67E1412DA37E}" type="datetimeFigureOut">
              <a:rPr lang="zh-CN" altLang="en-US" smtClean="0"/>
              <a:t>2022/5/23</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1C82B4B2-DDA9-4394-A6AD-947A4CE2D7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3"/>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1"/>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1"/>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3"/>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2"/>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7"/>
            <a:ext cx="5486400" cy="603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1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30"/>
            <a:ext cx="6019800" cy="329190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636" y="151708"/>
            <a:ext cx="726946" cy="638088"/>
          </a:xfrm>
          <a:prstGeom prst="rect">
            <a:avLst/>
          </a:prstGeom>
        </p:spPr>
      </p:pic>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5089" y="81605"/>
            <a:ext cx="406821" cy="527026"/>
          </a:xfrm>
          <a:prstGeom prst="rect">
            <a:avLst/>
          </a:prstGeom>
        </p:spPr>
      </p:pic>
      <p:sp>
        <p:nvSpPr>
          <p:cNvPr id="5" name="矩形 4"/>
          <p:cNvSpPr/>
          <p:nvPr userDrawn="1"/>
        </p:nvSpPr>
        <p:spPr>
          <a:xfrm>
            <a:off x="0" y="5021572"/>
            <a:ext cx="9144000" cy="123516"/>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
        <p:nvSpPr>
          <p:cNvPr id="13" name="矩形 12"/>
          <p:cNvSpPr/>
          <p:nvPr userDrawn="1"/>
        </p:nvSpPr>
        <p:spPr>
          <a:xfrm>
            <a:off x="1547664" y="627729"/>
            <a:ext cx="7596336" cy="48463"/>
          </a:xfrm>
          <a:prstGeom prst="rect">
            <a:avLst/>
          </a:prstGeom>
          <a:solidFill>
            <a:srgbClr val="1849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3130"/>
            <a:endParaRPr lang="zh-CN" altLang="en-US" sz="2400">
              <a:solidFill>
                <a:prstClr val="white"/>
              </a:solidFill>
              <a:ea typeface="Yeseva One" panose="00000500000000000000" charset="0"/>
            </a:endParaRP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
            <a:ext cx="9143622" cy="5145087"/>
          </a:xfrm>
          <a:prstGeom prst="rect">
            <a:avLst/>
          </a:prstGeom>
        </p:spPr>
      </p:pic>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5" Type="http://schemas.openxmlformats.org/officeDocument/2006/relationships/image" Target="../media/image1.jp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image" Target="../media/image20.emf"/><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1.jpg"/><Relationship Id="rId5" Type="http://schemas.openxmlformats.org/officeDocument/2006/relationships/slideLayout" Target="../slideLayouts/slideLayout127.xml"/><Relationship Id="rId10" Type="http://schemas.openxmlformats.org/officeDocument/2006/relationships/theme" Target="../theme/theme1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image" Target="../media/image1.jpg"/><Relationship Id="rId5" Type="http://schemas.openxmlformats.org/officeDocument/2006/relationships/theme" Target="../theme/theme13.xml"/><Relationship Id="rId4"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4.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1.jp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1.jp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theme" Target="../theme/theme15.xml"/><Relationship Id="rId5" Type="http://schemas.openxmlformats.org/officeDocument/2006/relationships/slideLayout" Target="../slideLayouts/slideLayout152.xml"/><Relationship Id="rId4"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jp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6.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66.xml"/><Relationship Id="rId7" Type="http://schemas.openxmlformats.org/officeDocument/2006/relationships/image" Target="../media/image1.jp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theme" Target="../theme/theme17.xml"/><Relationship Id="rId5" Type="http://schemas.openxmlformats.org/officeDocument/2006/relationships/slideLayout" Target="../slideLayouts/slideLayout168.xml"/><Relationship Id="rId4"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0" b="-30000"/>
          </a:stretch>
        </a:blipFill>
        <a:effectLst/>
      </p:bgPr>
    </p:bg>
    <p:spTree>
      <p:nvGrpSpPr>
        <p:cNvPr id="1" name=""/>
        <p:cNvGrpSpPr/>
        <p:nvPr/>
      </p:nvGrpSpPr>
      <p:grpSpPr>
        <a:xfrm>
          <a:off x="0" y="0"/>
          <a:ext cx="0" cy="0"/>
          <a:chOff x="0" y="0"/>
          <a:chExt cx="0" cy="0"/>
        </a:xfrm>
      </p:grpSpPr>
      <p:sp>
        <p:nvSpPr>
          <p:cNvPr id="6" name="矩形 5"/>
          <p:cNvSpPr/>
          <p:nvPr userDrawn="1"/>
        </p:nvSpPr>
        <p:spPr>
          <a:xfrm>
            <a:off x="251520" y="409228"/>
            <a:ext cx="179512" cy="432048"/>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30000" b="-30000"/>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gradFill flip="none" rotWithShape="1">
            <a:gsLst>
              <a:gs pos="34000">
                <a:schemeClr val="bg1">
                  <a:lumMod val="95000"/>
                </a:schemeClr>
              </a:gs>
              <a:gs pos="0">
                <a:schemeClr val="accent3">
                  <a:lumMod val="0"/>
                  <a:lumOff val="100000"/>
                </a:schemeClr>
              </a:gs>
              <a:gs pos="76000">
                <a:schemeClr val="bg1">
                  <a:lumMod val="8500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ea typeface="Yeseva One" panose="00000500000000000000" charset="0"/>
            </a:endParaRPr>
          </a:p>
        </p:txBody>
      </p:sp>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ea typeface="Yeseva One" panose="00000500000000000000" charset="0"/>
              </a:defRPr>
            </a:lvl1pPr>
          </a:lstStyle>
          <a:p>
            <a:fld id="{2F7BC8D6-BAC3-4BC0-A8BC-508CE7333343}"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ea typeface="Yeseva One" panose="00000500000000000000" charset="0"/>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ea typeface="Yeseva One" panose="00000500000000000000" charset="0"/>
              </a:defRPr>
            </a:lvl1pPr>
          </a:lstStyle>
          <a:p>
            <a:fld id="{0A57065D-3287-4C5D-A4F4-00ACC0AC91B3}"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Yeseva One" panose="00000500000000000000" charset="0"/>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Yeseva One" panose="00000500000000000000" charset="0"/>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Yeseva One" panose="00000500000000000000" charset="0"/>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Yeseva One" panose="00000500000000000000" charset="0"/>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Yeseva One" panose="00000500000000000000" charset="0"/>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Yeseva One" panose="00000500000000000000" charset="0"/>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latin typeface="Yeseva One" panose="00000500000000000000" charset="0"/>
                <a:ea typeface="Yeseva One" panose="00000500000000000000" charset="0"/>
              </a:defRPr>
            </a:lvl1pPr>
          </a:lstStyle>
          <a:p>
            <a:fld id="{6F230AFC-3ADC-4B08-856C-B84201FF4523}" type="datetimeFigureOut">
              <a:rPr lang="zh-CN" altLang="en-US" smtClean="0">
                <a:solidFill>
                  <a:prstClr val="black">
                    <a:tint val="75000"/>
                  </a:prstClr>
                </a:solidFill>
              </a:rPr>
              <a:t>2022/5/23</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latin typeface="Yeseva One" panose="00000500000000000000" charset="0"/>
                <a:ea typeface="Yeseva One" panose="00000500000000000000" charset="0"/>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latin typeface="Yeseva One" panose="00000500000000000000" charset="0"/>
                <a:ea typeface="Yeseva One" panose="00000500000000000000" charset="0"/>
              </a:defRPr>
            </a:lvl1pPr>
          </a:lstStyle>
          <a:p>
            <a:fld id="{C9BD6578-2FC5-4119-A1E4-4944DBC08377}"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Yeseva One" panose="00000500000000000000" charset="0"/>
          <a:ea typeface="Yeseva One" panose="00000500000000000000" charset="0"/>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Yeseva One" panose="00000500000000000000" charset="0"/>
          <a:ea typeface="Yeseva One" panose="00000500000000000000" charset="0"/>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Yeseva One" panose="00000500000000000000" charset="0"/>
          <a:ea typeface="Yeseva One" panose="00000500000000000000" charset="0"/>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Yeseva One" panose="00000500000000000000" charset="0"/>
          <a:ea typeface="Yeseva One" panose="00000500000000000000" charset="0"/>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Yeseva One" panose="00000500000000000000" charset="0"/>
          <a:ea typeface="Yeseva One" panose="00000500000000000000" charset="0"/>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Yeseva One" panose="00000500000000000000" charset="0"/>
          <a:ea typeface="Yeseva One" panose="00000500000000000000" charset="0"/>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30000" b="-30000"/>
          </a:stretch>
        </a:blip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43561" y="-2446921"/>
            <a:ext cx="9142697"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92901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iming>
    <p:tnLst>
      <p:par>
        <p:cTn id="1" dur="indefinite" restart="never" nodeType="tmRoot"/>
      </p:par>
    </p:tnLst>
  </p:timing>
  <p:txStyles>
    <p:titleStyle>
      <a:lvl1pPr algn="ctr" defTabSz="810660" rtl="0" eaLnBrk="1" latinLnBrk="0" hangingPunct="1">
        <a:spcBef>
          <a:spcPct val="0"/>
        </a:spcBef>
        <a:buNone/>
        <a:defRPr sz="3900" kern="1200">
          <a:solidFill>
            <a:schemeClr val="tx1"/>
          </a:solidFill>
          <a:latin typeface="+mj-lt"/>
          <a:ea typeface="+mj-ea"/>
          <a:cs typeface="+mj-cs"/>
        </a:defRPr>
      </a:lvl1pPr>
    </p:titleStyle>
    <p:bodyStyle>
      <a:lvl1pPr marL="304169" indent="-304169" algn="l" defTabSz="8106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8856" indent="-253313" algn="l" defTabSz="81066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3548" indent="-202635" algn="l" defTabSz="81066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18795"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24511"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29731"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35301"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40620"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45856" indent="-202635" algn="l" defTabSz="8106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0660" rtl="0" eaLnBrk="1" latinLnBrk="0" hangingPunct="1">
        <a:defRPr sz="1600" kern="1200">
          <a:solidFill>
            <a:schemeClr val="tx1"/>
          </a:solidFill>
          <a:latin typeface="+mn-lt"/>
          <a:ea typeface="+mn-ea"/>
          <a:cs typeface="+mn-cs"/>
        </a:defRPr>
      </a:lvl1pPr>
      <a:lvl2pPr marL="405334" algn="l" defTabSz="810660" rtl="0" eaLnBrk="1" latinLnBrk="0" hangingPunct="1">
        <a:defRPr sz="1600" kern="1200">
          <a:solidFill>
            <a:schemeClr val="tx1"/>
          </a:solidFill>
          <a:latin typeface="+mn-lt"/>
          <a:ea typeface="+mn-ea"/>
          <a:cs typeface="+mn-cs"/>
        </a:defRPr>
      </a:lvl2pPr>
      <a:lvl3pPr marL="810886" algn="l" defTabSz="810660" rtl="0" eaLnBrk="1" latinLnBrk="0" hangingPunct="1">
        <a:defRPr sz="1600" kern="1200">
          <a:solidFill>
            <a:schemeClr val="tx1"/>
          </a:solidFill>
          <a:latin typeface="+mn-lt"/>
          <a:ea typeface="+mn-ea"/>
          <a:cs typeface="+mn-cs"/>
        </a:defRPr>
      </a:lvl3pPr>
      <a:lvl4pPr marL="1216244" algn="l" defTabSz="810660" rtl="0" eaLnBrk="1" latinLnBrk="0" hangingPunct="1">
        <a:defRPr sz="1600" kern="1200">
          <a:solidFill>
            <a:schemeClr val="tx1"/>
          </a:solidFill>
          <a:latin typeface="+mn-lt"/>
          <a:ea typeface="+mn-ea"/>
          <a:cs typeface="+mn-cs"/>
        </a:defRPr>
      </a:lvl4pPr>
      <a:lvl5pPr marL="1621778" algn="l" defTabSz="810660" rtl="0" eaLnBrk="1" latinLnBrk="0" hangingPunct="1">
        <a:defRPr sz="1600" kern="1200">
          <a:solidFill>
            <a:schemeClr val="tx1"/>
          </a:solidFill>
          <a:latin typeface="+mn-lt"/>
          <a:ea typeface="+mn-ea"/>
          <a:cs typeface="+mn-cs"/>
        </a:defRPr>
      </a:lvl5pPr>
      <a:lvl6pPr marL="2027082" algn="l" defTabSz="810660" rtl="0" eaLnBrk="1" latinLnBrk="0" hangingPunct="1">
        <a:defRPr sz="1600" kern="1200">
          <a:solidFill>
            <a:schemeClr val="tx1"/>
          </a:solidFill>
          <a:latin typeface="+mn-lt"/>
          <a:ea typeface="+mn-ea"/>
          <a:cs typeface="+mn-cs"/>
        </a:defRPr>
      </a:lvl6pPr>
      <a:lvl7pPr marL="2432372" algn="l" defTabSz="810660" rtl="0" eaLnBrk="1" latinLnBrk="0" hangingPunct="1">
        <a:defRPr sz="1600" kern="1200">
          <a:solidFill>
            <a:schemeClr val="tx1"/>
          </a:solidFill>
          <a:latin typeface="+mn-lt"/>
          <a:ea typeface="+mn-ea"/>
          <a:cs typeface="+mn-cs"/>
        </a:defRPr>
      </a:lvl7pPr>
      <a:lvl8pPr marL="2837973" algn="l" defTabSz="810660" rtl="0" eaLnBrk="1" latinLnBrk="0" hangingPunct="1">
        <a:defRPr sz="1600" kern="1200">
          <a:solidFill>
            <a:schemeClr val="tx1"/>
          </a:solidFill>
          <a:latin typeface="+mn-lt"/>
          <a:ea typeface="+mn-ea"/>
          <a:cs typeface="+mn-cs"/>
        </a:defRPr>
      </a:lvl8pPr>
      <a:lvl9pPr marL="3243330" algn="l" defTabSz="81066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4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16" rtl="0" eaLnBrk="1" fontAlgn="auto" latinLnBrk="0" hangingPunct="1">
              <a:lnSpc>
                <a:spcPct val="100000"/>
              </a:lnSpc>
              <a:spcBef>
                <a:spcPts val="0"/>
              </a:spcBef>
              <a:spcAft>
                <a:spcPts val="0"/>
              </a:spcAft>
              <a:buClrTx/>
              <a:buSzTx/>
              <a:buFontTx/>
              <a:buNone/>
              <a:tabLst/>
              <a:defRPr/>
            </a:pPr>
            <a:endParaRPr kumimoji="0" lang="en-US" sz="1613"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3310708"/>
      </p:ext>
    </p:extLst>
  </p:cSld>
  <p:clrMap bg1="lt1" tx1="dk1" bg2="lt2" tx2="dk2" accent1="accent1" accent2="accent2" accent3="accent3" accent4="accent4" accent5="accent5" accent6="accent6" hlink="hlink" folHlink="folHlink"/>
  <p:sldLayoutIdLst>
    <p:sldLayoutId id="2147483804" r:id="rId1"/>
    <p:sldLayoutId id="2147483806" r:id="rId2"/>
    <p:sldLayoutId id="2147483807" r:id="rId3"/>
    <p:sldLayoutId id="2147483808" r:id="rId4"/>
  </p:sldLayoutIdLst>
  <p:timing>
    <p:tnLst>
      <p:par>
        <p:cTn id="1" dur="indefinite" restart="never" nodeType="tmRoot"/>
      </p:par>
    </p:tnLst>
  </p:timing>
  <p:txStyles>
    <p:titleStyle>
      <a:lvl1pPr algn="ctr" defTabSz="816316" rtl="0" eaLnBrk="1" latinLnBrk="0" hangingPunct="1">
        <a:spcBef>
          <a:spcPct val="0"/>
        </a:spcBef>
        <a:buNone/>
        <a:defRPr sz="3937" kern="1200">
          <a:solidFill>
            <a:schemeClr val="tx1"/>
          </a:solidFill>
          <a:latin typeface="+mj-lt"/>
          <a:ea typeface="+mj-ea"/>
          <a:cs typeface="+mj-cs"/>
        </a:defRPr>
      </a:lvl1pPr>
    </p:titleStyle>
    <p:bodyStyle>
      <a:lvl1pPr marL="306119" indent="-306119" algn="l" defTabSz="816316" rtl="0" eaLnBrk="1" latinLnBrk="0" hangingPunct="1">
        <a:spcBef>
          <a:spcPct val="20000"/>
        </a:spcBef>
        <a:buFont typeface="Arial" pitchFamily="34" charset="0"/>
        <a:buChar char="•"/>
        <a:defRPr sz="2849" kern="1200">
          <a:solidFill>
            <a:schemeClr val="tx1"/>
          </a:solidFill>
          <a:latin typeface="+mn-lt"/>
          <a:ea typeface="+mn-ea"/>
          <a:cs typeface="+mn-cs"/>
        </a:defRPr>
      </a:lvl1pPr>
      <a:lvl2pPr marL="663257" indent="-255098" algn="l" defTabSz="816316" rtl="0" eaLnBrk="1" latinLnBrk="0" hangingPunct="1">
        <a:spcBef>
          <a:spcPct val="20000"/>
        </a:spcBef>
        <a:buFont typeface="Arial" pitchFamily="34" charset="0"/>
        <a:buChar char="–"/>
        <a:defRPr sz="2512" kern="1200">
          <a:solidFill>
            <a:schemeClr val="tx1"/>
          </a:solidFill>
          <a:latin typeface="+mn-lt"/>
          <a:ea typeface="+mn-ea"/>
          <a:cs typeface="+mn-cs"/>
        </a:defRPr>
      </a:lvl2pPr>
      <a:lvl3pPr marL="1020395" indent="-204079" algn="l" defTabSz="816316" rtl="0" eaLnBrk="1" latinLnBrk="0" hangingPunct="1">
        <a:spcBef>
          <a:spcPct val="20000"/>
        </a:spcBef>
        <a:buFont typeface="Arial" pitchFamily="34" charset="0"/>
        <a:buChar char="•"/>
        <a:defRPr sz="2137" kern="1200">
          <a:solidFill>
            <a:schemeClr val="tx1"/>
          </a:solidFill>
          <a:latin typeface="+mn-lt"/>
          <a:ea typeface="+mn-ea"/>
          <a:cs typeface="+mn-cs"/>
        </a:defRPr>
      </a:lvl3pPr>
      <a:lvl4pPr marL="1428553"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711"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869"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27"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85"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343" indent="-204079" algn="l" defTabSz="81631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16" rtl="0" eaLnBrk="1" latinLnBrk="0" hangingPunct="1">
        <a:defRPr sz="1613" kern="1200">
          <a:solidFill>
            <a:schemeClr val="tx1"/>
          </a:solidFill>
          <a:latin typeface="+mn-lt"/>
          <a:ea typeface="+mn-ea"/>
          <a:cs typeface="+mn-cs"/>
        </a:defRPr>
      </a:lvl1pPr>
      <a:lvl2pPr marL="408158" algn="l" defTabSz="816316" rtl="0" eaLnBrk="1" latinLnBrk="0" hangingPunct="1">
        <a:defRPr sz="1613" kern="1200">
          <a:solidFill>
            <a:schemeClr val="tx1"/>
          </a:solidFill>
          <a:latin typeface="+mn-lt"/>
          <a:ea typeface="+mn-ea"/>
          <a:cs typeface="+mn-cs"/>
        </a:defRPr>
      </a:lvl2pPr>
      <a:lvl3pPr marL="816316" algn="l" defTabSz="816316" rtl="0" eaLnBrk="1" latinLnBrk="0" hangingPunct="1">
        <a:defRPr sz="1613" kern="1200">
          <a:solidFill>
            <a:schemeClr val="tx1"/>
          </a:solidFill>
          <a:latin typeface="+mn-lt"/>
          <a:ea typeface="+mn-ea"/>
          <a:cs typeface="+mn-cs"/>
        </a:defRPr>
      </a:lvl3pPr>
      <a:lvl4pPr marL="1224474" algn="l" defTabSz="816316" rtl="0" eaLnBrk="1" latinLnBrk="0" hangingPunct="1">
        <a:defRPr sz="1613" kern="1200">
          <a:solidFill>
            <a:schemeClr val="tx1"/>
          </a:solidFill>
          <a:latin typeface="+mn-lt"/>
          <a:ea typeface="+mn-ea"/>
          <a:cs typeface="+mn-cs"/>
        </a:defRPr>
      </a:lvl4pPr>
      <a:lvl5pPr marL="1632632" algn="l" defTabSz="816316" rtl="0" eaLnBrk="1" latinLnBrk="0" hangingPunct="1">
        <a:defRPr sz="1613" kern="1200">
          <a:solidFill>
            <a:schemeClr val="tx1"/>
          </a:solidFill>
          <a:latin typeface="+mn-lt"/>
          <a:ea typeface="+mn-ea"/>
          <a:cs typeface="+mn-cs"/>
        </a:defRPr>
      </a:lvl5pPr>
      <a:lvl6pPr marL="2040790" algn="l" defTabSz="816316" rtl="0" eaLnBrk="1" latinLnBrk="0" hangingPunct="1">
        <a:defRPr sz="1613" kern="1200">
          <a:solidFill>
            <a:schemeClr val="tx1"/>
          </a:solidFill>
          <a:latin typeface="+mn-lt"/>
          <a:ea typeface="+mn-ea"/>
          <a:cs typeface="+mn-cs"/>
        </a:defRPr>
      </a:lvl6pPr>
      <a:lvl7pPr marL="2448948" algn="l" defTabSz="816316" rtl="0" eaLnBrk="1" latinLnBrk="0" hangingPunct="1">
        <a:defRPr sz="1613" kern="1200">
          <a:solidFill>
            <a:schemeClr val="tx1"/>
          </a:solidFill>
          <a:latin typeface="+mn-lt"/>
          <a:ea typeface="+mn-ea"/>
          <a:cs typeface="+mn-cs"/>
        </a:defRPr>
      </a:lvl7pPr>
      <a:lvl8pPr marL="2857106" algn="l" defTabSz="816316" rtl="0" eaLnBrk="1" latinLnBrk="0" hangingPunct="1">
        <a:defRPr sz="1613" kern="1200">
          <a:solidFill>
            <a:schemeClr val="tx1"/>
          </a:solidFill>
          <a:latin typeface="+mn-lt"/>
          <a:ea typeface="+mn-ea"/>
          <a:cs typeface="+mn-cs"/>
        </a:defRPr>
      </a:lvl8pPr>
      <a:lvl9pPr marL="3265264" algn="l" defTabSz="816316" rtl="0" eaLnBrk="1" latinLnBrk="0" hangingPunct="1">
        <a:defRPr sz="16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43"/>
            <a:ext cx="8229600" cy="857515"/>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522"/>
            <a:ext cx="8229600" cy="3395520"/>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736"/>
            <a:ext cx="2133600" cy="273928"/>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333"/>
            <a:fld id="{E34F34F2-A8AB-47F6-949D-3C6DC9245583}" type="datetimeFigureOut">
              <a:rPr lang="en-US" smtClean="0">
                <a:solidFill>
                  <a:prstClr val="black">
                    <a:tint val="75000"/>
                  </a:prstClr>
                </a:solidFill>
                <a:cs typeface="Arial"/>
                <a:sym typeface="Arial"/>
              </a:rPr>
              <a:pPr defTabSz="914333"/>
              <a:t>5/23/2022</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4768736"/>
            <a:ext cx="2895600" cy="273928"/>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333"/>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4768736"/>
            <a:ext cx="2133600" cy="273928"/>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333"/>
            <a:fld id="{ABC34A69-E115-4C26-B590-6AABAE55A6D7}" type="slidenum">
              <a:rPr lang="en-US" smtClean="0">
                <a:solidFill>
                  <a:prstClr val="black">
                    <a:tint val="75000"/>
                  </a:prstClr>
                </a:solidFill>
                <a:cs typeface="Arial"/>
                <a:sym typeface="Arial"/>
              </a:rPr>
              <a:pPr defTabSz="914333"/>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899410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29" tIns="17111" rIns="34229" bIns="17111" rtlCol="0" anchor="ctr"/>
          <a:lstStyle/>
          <a:p>
            <a:pPr marL="0" marR="0" lvl="0" indent="0" algn="ctr" defTabSz="8133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837146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timing>
    <p:tnLst>
      <p:par>
        <p:cTn id="1" dur="indefinite" restart="never" nodeType="tmRoot"/>
      </p:par>
    </p:tnLst>
  </p:timing>
  <p:txStyles>
    <p:titleStyle>
      <a:lvl1pPr algn="ctr" defTabSz="813342" rtl="0" eaLnBrk="1" latinLnBrk="0" hangingPunct="1">
        <a:spcBef>
          <a:spcPct val="0"/>
        </a:spcBef>
        <a:buNone/>
        <a:defRPr sz="3900" kern="1200">
          <a:solidFill>
            <a:schemeClr val="tx1"/>
          </a:solidFill>
          <a:latin typeface="+mj-lt"/>
          <a:ea typeface="+mj-ea"/>
          <a:cs typeface="+mj-cs"/>
        </a:defRPr>
      </a:lvl1pPr>
    </p:titleStyle>
    <p:bodyStyle>
      <a:lvl1pPr marL="305006" indent="-305006" algn="l" defTabSz="81334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0820" indent="-254193" algn="l" defTabSz="813342"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6638" indent="-203337" algn="l" defTabSz="813342"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3268"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0023"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36613"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3286"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949"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6545"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3342" rtl="0" eaLnBrk="1" latinLnBrk="0" hangingPunct="1">
        <a:defRPr sz="1600" kern="1200">
          <a:solidFill>
            <a:schemeClr val="tx1"/>
          </a:solidFill>
          <a:latin typeface="+mn-lt"/>
          <a:ea typeface="+mn-ea"/>
          <a:cs typeface="+mn-cs"/>
        </a:defRPr>
      </a:lvl1pPr>
      <a:lvl2pPr marL="406674" algn="l" defTabSz="813342" rtl="0" eaLnBrk="1" latinLnBrk="0" hangingPunct="1">
        <a:defRPr sz="1600" kern="1200">
          <a:solidFill>
            <a:schemeClr val="tx1"/>
          </a:solidFill>
          <a:latin typeface="+mn-lt"/>
          <a:ea typeface="+mn-ea"/>
          <a:cs typeface="+mn-cs"/>
        </a:defRPr>
      </a:lvl2pPr>
      <a:lvl3pPr marL="813342" algn="l" defTabSz="813342" rtl="0" eaLnBrk="1" latinLnBrk="0" hangingPunct="1">
        <a:defRPr sz="1600" kern="1200">
          <a:solidFill>
            <a:schemeClr val="tx1"/>
          </a:solidFill>
          <a:latin typeface="+mn-lt"/>
          <a:ea typeface="+mn-ea"/>
          <a:cs typeface="+mn-cs"/>
        </a:defRPr>
      </a:lvl3pPr>
      <a:lvl4pPr marL="1220017" algn="l" defTabSz="813342" rtl="0" eaLnBrk="1" latinLnBrk="0" hangingPunct="1">
        <a:defRPr sz="1600" kern="1200">
          <a:solidFill>
            <a:schemeClr val="tx1"/>
          </a:solidFill>
          <a:latin typeface="+mn-lt"/>
          <a:ea typeface="+mn-ea"/>
          <a:cs typeface="+mn-cs"/>
        </a:defRPr>
      </a:lvl4pPr>
      <a:lvl5pPr marL="1626645" algn="l" defTabSz="813342" rtl="0" eaLnBrk="1" latinLnBrk="0" hangingPunct="1">
        <a:defRPr sz="1600" kern="1200">
          <a:solidFill>
            <a:schemeClr val="tx1"/>
          </a:solidFill>
          <a:latin typeface="+mn-lt"/>
          <a:ea typeface="+mn-ea"/>
          <a:cs typeface="+mn-cs"/>
        </a:defRPr>
      </a:lvl5pPr>
      <a:lvl6pPr marL="2033277" algn="l" defTabSz="813342" rtl="0" eaLnBrk="1" latinLnBrk="0" hangingPunct="1">
        <a:defRPr sz="1600" kern="1200">
          <a:solidFill>
            <a:schemeClr val="tx1"/>
          </a:solidFill>
          <a:latin typeface="+mn-lt"/>
          <a:ea typeface="+mn-ea"/>
          <a:cs typeface="+mn-cs"/>
        </a:defRPr>
      </a:lvl6pPr>
      <a:lvl7pPr marL="2439949" algn="l" defTabSz="813342" rtl="0" eaLnBrk="1" latinLnBrk="0" hangingPunct="1">
        <a:defRPr sz="1600" kern="1200">
          <a:solidFill>
            <a:schemeClr val="tx1"/>
          </a:solidFill>
          <a:latin typeface="+mn-lt"/>
          <a:ea typeface="+mn-ea"/>
          <a:cs typeface="+mn-cs"/>
        </a:defRPr>
      </a:lvl7pPr>
      <a:lvl8pPr marL="2846621" algn="l" defTabSz="813342" rtl="0" eaLnBrk="1" latinLnBrk="0" hangingPunct="1">
        <a:defRPr sz="1600" kern="1200">
          <a:solidFill>
            <a:schemeClr val="tx1"/>
          </a:solidFill>
          <a:latin typeface="+mn-lt"/>
          <a:ea typeface="+mn-ea"/>
          <a:cs typeface="+mn-cs"/>
        </a:defRPr>
      </a:lvl8pPr>
      <a:lvl9pPr marL="3253292" algn="l" defTabSz="813342"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42"/>
            <a:ext cx="8229600" cy="857515"/>
          </a:xfrm>
          <a:prstGeom prst="rect">
            <a:avLst/>
          </a:prstGeom>
        </p:spPr>
        <p:txBody>
          <a:bodyPr vert="horz" lIns="91132" tIns="45566" rIns="91132" bIns="4556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522"/>
            <a:ext cx="8229600" cy="3395520"/>
          </a:xfrm>
          <a:prstGeom prst="rect">
            <a:avLst/>
          </a:prstGeom>
        </p:spPr>
        <p:txBody>
          <a:bodyPr vert="horz" lIns="91132" tIns="45566" rIns="91132" bIns="455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736"/>
            <a:ext cx="2133600" cy="273929"/>
          </a:xfrm>
          <a:prstGeom prst="rect">
            <a:avLst/>
          </a:prstGeom>
        </p:spPr>
        <p:txBody>
          <a:bodyPr vert="horz" lIns="91132" tIns="45566" rIns="91132" bIns="45566" rtlCol="0" anchor="ctr"/>
          <a:lstStyle>
            <a:lvl1pPr algn="l">
              <a:defRPr sz="1200">
                <a:solidFill>
                  <a:schemeClr val="tx1">
                    <a:tint val="75000"/>
                  </a:schemeClr>
                </a:solidFill>
              </a:defRPr>
            </a:lvl1pPr>
          </a:lstStyle>
          <a:p>
            <a:pPr defTabSz="911124"/>
            <a:fld id="{D894690B-33F7-4F4C-AB45-CB862766216E}" type="datetimeFigureOut">
              <a:rPr lang="en-US" smtClean="0">
                <a:solidFill>
                  <a:prstClr val="black">
                    <a:tint val="75000"/>
                  </a:prstClr>
                </a:solidFill>
              </a:rPr>
              <a:pPr defTabSz="911124"/>
              <a:t>5/23/2022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8736"/>
            <a:ext cx="2895600" cy="273929"/>
          </a:xfrm>
          <a:prstGeom prst="rect">
            <a:avLst/>
          </a:prstGeom>
        </p:spPr>
        <p:txBody>
          <a:bodyPr vert="horz" lIns="91132" tIns="45566" rIns="91132" bIns="45566" rtlCol="0" anchor="ctr"/>
          <a:lstStyle>
            <a:lvl1pPr algn="ctr">
              <a:defRPr sz="1200">
                <a:solidFill>
                  <a:schemeClr val="tx1">
                    <a:tint val="75000"/>
                  </a:schemeClr>
                </a:solidFill>
              </a:defRPr>
            </a:lvl1pPr>
          </a:lstStyle>
          <a:p>
            <a:pPr defTabSz="911124"/>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8736"/>
            <a:ext cx="2133600" cy="273929"/>
          </a:xfrm>
          <a:prstGeom prst="rect">
            <a:avLst/>
          </a:prstGeom>
        </p:spPr>
        <p:txBody>
          <a:bodyPr vert="horz" lIns="91132" tIns="45566" rIns="91132" bIns="45566" rtlCol="0" anchor="ctr"/>
          <a:lstStyle>
            <a:lvl1pPr algn="r">
              <a:defRPr sz="1200">
                <a:solidFill>
                  <a:schemeClr val="tx1">
                    <a:tint val="75000"/>
                  </a:schemeClr>
                </a:solidFill>
              </a:defRPr>
            </a:lvl1pPr>
          </a:lstStyle>
          <a:p>
            <a:pPr defTabSz="911124"/>
            <a:fld id="{454DDD11-D0FD-4720-9858-621F679E7254}" type="slidenum">
              <a:rPr lang="en-US" smtClean="0">
                <a:solidFill>
                  <a:prstClr val="black">
                    <a:tint val="75000"/>
                  </a:prstClr>
                </a:solidFill>
              </a:rPr>
              <a:pPr defTabSz="911124"/>
              <a:t>‹#›</a:t>
            </a:fld>
            <a:endParaRPr lang="en-US">
              <a:solidFill>
                <a:prstClr val="black">
                  <a:tint val="75000"/>
                </a:prstClr>
              </a:solidFill>
            </a:endParaRPr>
          </a:p>
        </p:txBody>
      </p:sp>
    </p:spTree>
    <p:extLst>
      <p:ext uri="{BB962C8B-B14F-4D97-AF65-F5344CB8AC3E}">
        <p14:creationId xmlns:p14="http://schemas.microsoft.com/office/powerpoint/2010/main" val="360933528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1124" rtl="0" eaLnBrk="1" latinLnBrk="0" hangingPunct="1">
        <a:spcBef>
          <a:spcPct val="0"/>
        </a:spcBef>
        <a:buNone/>
        <a:defRPr sz="4400" kern="1200">
          <a:solidFill>
            <a:schemeClr val="tx1"/>
          </a:solidFill>
          <a:latin typeface="+mj-lt"/>
          <a:ea typeface="+mj-ea"/>
          <a:cs typeface="+mj-cs"/>
        </a:defRPr>
      </a:lvl1pPr>
    </p:titleStyle>
    <p:bodyStyle>
      <a:lvl1pPr marL="341627" indent="-341627" algn="l" defTabSz="9111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311" indent="-284728" algn="l" defTabSz="9111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8874" indent="-227750" algn="l" defTabSz="9111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427"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9999"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5497"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079"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621"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189" indent="-227750" algn="l" defTabSz="9111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124" rtl="0" eaLnBrk="1" latinLnBrk="0" hangingPunct="1">
        <a:defRPr sz="1800" kern="1200">
          <a:solidFill>
            <a:schemeClr val="tx1"/>
          </a:solidFill>
          <a:latin typeface="+mn-lt"/>
          <a:ea typeface="+mn-ea"/>
          <a:cs typeface="+mn-cs"/>
        </a:defRPr>
      </a:lvl1pPr>
      <a:lvl2pPr marL="455501" algn="l" defTabSz="911124" rtl="0" eaLnBrk="1" latinLnBrk="0" hangingPunct="1">
        <a:defRPr sz="1800" kern="1200">
          <a:solidFill>
            <a:schemeClr val="tx1"/>
          </a:solidFill>
          <a:latin typeface="+mn-lt"/>
          <a:ea typeface="+mn-ea"/>
          <a:cs typeface="+mn-cs"/>
        </a:defRPr>
      </a:lvl2pPr>
      <a:lvl3pPr marL="911124" algn="l" defTabSz="911124" rtl="0" eaLnBrk="1" latinLnBrk="0" hangingPunct="1">
        <a:defRPr sz="1800" kern="1200">
          <a:solidFill>
            <a:schemeClr val="tx1"/>
          </a:solidFill>
          <a:latin typeface="+mn-lt"/>
          <a:ea typeface="+mn-ea"/>
          <a:cs typeface="+mn-cs"/>
        </a:defRPr>
      </a:lvl3pPr>
      <a:lvl4pPr marL="1366665" algn="l" defTabSz="911124" rtl="0" eaLnBrk="1" latinLnBrk="0" hangingPunct="1">
        <a:defRPr sz="1800" kern="1200">
          <a:solidFill>
            <a:schemeClr val="tx1"/>
          </a:solidFill>
          <a:latin typeface="+mn-lt"/>
          <a:ea typeface="+mn-ea"/>
          <a:cs typeface="+mn-cs"/>
        </a:defRPr>
      </a:lvl4pPr>
      <a:lvl5pPr marL="1822247" algn="l" defTabSz="911124" rtl="0" eaLnBrk="1" latinLnBrk="0" hangingPunct="1">
        <a:defRPr sz="1800" kern="1200">
          <a:solidFill>
            <a:schemeClr val="tx1"/>
          </a:solidFill>
          <a:latin typeface="+mn-lt"/>
          <a:ea typeface="+mn-ea"/>
          <a:cs typeface="+mn-cs"/>
        </a:defRPr>
      </a:lvl5pPr>
      <a:lvl6pPr marL="2277747" algn="l" defTabSz="911124" rtl="0" eaLnBrk="1" latinLnBrk="0" hangingPunct="1">
        <a:defRPr sz="1800" kern="1200">
          <a:solidFill>
            <a:schemeClr val="tx1"/>
          </a:solidFill>
          <a:latin typeface="+mn-lt"/>
          <a:ea typeface="+mn-ea"/>
          <a:cs typeface="+mn-cs"/>
        </a:defRPr>
      </a:lvl6pPr>
      <a:lvl7pPr marL="2733273" algn="l" defTabSz="911124" rtl="0" eaLnBrk="1" latinLnBrk="0" hangingPunct="1">
        <a:defRPr sz="1800" kern="1200">
          <a:solidFill>
            <a:schemeClr val="tx1"/>
          </a:solidFill>
          <a:latin typeface="+mn-lt"/>
          <a:ea typeface="+mn-ea"/>
          <a:cs typeface="+mn-cs"/>
        </a:defRPr>
      </a:lvl7pPr>
      <a:lvl8pPr marL="3188867" algn="l" defTabSz="911124" rtl="0" eaLnBrk="1" latinLnBrk="0" hangingPunct="1">
        <a:defRPr sz="1800" kern="1200">
          <a:solidFill>
            <a:schemeClr val="tx1"/>
          </a:solidFill>
          <a:latin typeface="+mn-lt"/>
          <a:ea typeface="+mn-ea"/>
          <a:cs typeface="+mn-cs"/>
        </a:defRPr>
      </a:lvl8pPr>
      <a:lvl9pPr marL="3644412" algn="l" defTabSz="91112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29" tIns="17111" rIns="34229" bIns="17111" rtlCol="0" anchor="ctr"/>
          <a:lstStyle/>
          <a:p>
            <a:pPr marL="0" marR="0" lvl="0" indent="0" algn="ctr" defTabSz="81334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054211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Lst>
  <p:timing>
    <p:tnLst>
      <p:par>
        <p:cTn id="1" dur="indefinite" restart="never" nodeType="tmRoot"/>
      </p:par>
    </p:tnLst>
  </p:timing>
  <p:txStyles>
    <p:titleStyle>
      <a:lvl1pPr algn="ctr" defTabSz="813342" rtl="0" eaLnBrk="1" latinLnBrk="0" hangingPunct="1">
        <a:spcBef>
          <a:spcPct val="0"/>
        </a:spcBef>
        <a:buNone/>
        <a:defRPr sz="3900" kern="1200">
          <a:solidFill>
            <a:schemeClr val="tx1"/>
          </a:solidFill>
          <a:latin typeface="+mj-lt"/>
          <a:ea typeface="+mj-ea"/>
          <a:cs typeface="+mj-cs"/>
        </a:defRPr>
      </a:lvl1pPr>
    </p:titleStyle>
    <p:bodyStyle>
      <a:lvl1pPr marL="305006" indent="-305006" algn="l" defTabSz="813342"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0820" indent="-254193" algn="l" defTabSz="813342"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16638" indent="-203337" algn="l" defTabSz="813342"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3268"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0023"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36613"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3286"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949"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6545" indent="-203337" algn="l" defTabSz="81334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3342" rtl="0" eaLnBrk="1" latinLnBrk="0" hangingPunct="1">
        <a:defRPr sz="1600" kern="1200">
          <a:solidFill>
            <a:schemeClr val="tx1"/>
          </a:solidFill>
          <a:latin typeface="+mn-lt"/>
          <a:ea typeface="+mn-ea"/>
          <a:cs typeface="+mn-cs"/>
        </a:defRPr>
      </a:lvl1pPr>
      <a:lvl2pPr marL="406674" algn="l" defTabSz="813342" rtl="0" eaLnBrk="1" latinLnBrk="0" hangingPunct="1">
        <a:defRPr sz="1600" kern="1200">
          <a:solidFill>
            <a:schemeClr val="tx1"/>
          </a:solidFill>
          <a:latin typeface="+mn-lt"/>
          <a:ea typeface="+mn-ea"/>
          <a:cs typeface="+mn-cs"/>
        </a:defRPr>
      </a:lvl2pPr>
      <a:lvl3pPr marL="813342" algn="l" defTabSz="813342" rtl="0" eaLnBrk="1" latinLnBrk="0" hangingPunct="1">
        <a:defRPr sz="1600" kern="1200">
          <a:solidFill>
            <a:schemeClr val="tx1"/>
          </a:solidFill>
          <a:latin typeface="+mn-lt"/>
          <a:ea typeface="+mn-ea"/>
          <a:cs typeface="+mn-cs"/>
        </a:defRPr>
      </a:lvl3pPr>
      <a:lvl4pPr marL="1220017" algn="l" defTabSz="813342" rtl="0" eaLnBrk="1" latinLnBrk="0" hangingPunct="1">
        <a:defRPr sz="1600" kern="1200">
          <a:solidFill>
            <a:schemeClr val="tx1"/>
          </a:solidFill>
          <a:latin typeface="+mn-lt"/>
          <a:ea typeface="+mn-ea"/>
          <a:cs typeface="+mn-cs"/>
        </a:defRPr>
      </a:lvl4pPr>
      <a:lvl5pPr marL="1626645" algn="l" defTabSz="813342" rtl="0" eaLnBrk="1" latinLnBrk="0" hangingPunct="1">
        <a:defRPr sz="1600" kern="1200">
          <a:solidFill>
            <a:schemeClr val="tx1"/>
          </a:solidFill>
          <a:latin typeface="+mn-lt"/>
          <a:ea typeface="+mn-ea"/>
          <a:cs typeface="+mn-cs"/>
        </a:defRPr>
      </a:lvl5pPr>
      <a:lvl6pPr marL="2033277" algn="l" defTabSz="813342" rtl="0" eaLnBrk="1" latinLnBrk="0" hangingPunct="1">
        <a:defRPr sz="1600" kern="1200">
          <a:solidFill>
            <a:schemeClr val="tx1"/>
          </a:solidFill>
          <a:latin typeface="+mn-lt"/>
          <a:ea typeface="+mn-ea"/>
          <a:cs typeface="+mn-cs"/>
        </a:defRPr>
      </a:lvl6pPr>
      <a:lvl7pPr marL="2439949" algn="l" defTabSz="813342" rtl="0" eaLnBrk="1" latinLnBrk="0" hangingPunct="1">
        <a:defRPr sz="1600" kern="1200">
          <a:solidFill>
            <a:schemeClr val="tx1"/>
          </a:solidFill>
          <a:latin typeface="+mn-lt"/>
          <a:ea typeface="+mn-ea"/>
          <a:cs typeface="+mn-cs"/>
        </a:defRPr>
      </a:lvl7pPr>
      <a:lvl8pPr marL="2846621" algn="l" defTabSz="813342" rtl="0" eaLnBrk="1" latinLnBrk="0" hangingPunct="1">
        <a:defRPr sz="1600" kern="1200">
          <a:solidFill>
            <a:schemeClr val="tx1"/>
          </a:solidFill>
          <a:latin typeface="+mn-lt"/>
          <a:ea typeface="+mn-ea"/>
          <a:cs typeface="+mn-cs"/>
        </a:defRPr>
      </a:lvl8pPr>
      <a:lvl9pPr marL="3253292" algn="l" defTabSz="81334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1"/>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hf sldNum="0" hdr="0" ftr="0" dt="0"/>
  <p:txStyles>
    <p:titleStyle>
      <a:lvl1pPr algn="l" rtl="0" fontAlgn="base">
        <a:spcBef>
          <a:spcPct val="0"/>
        </a:spcBef>
        <a:spcAft>
          <a:spcPct val="0"/>
        </a:spcAft>
        <a:defRPr sz="1800">
          <a:solidFill>
            <a:schemeClr val="accent3"/>
          </a:solidFill>
          <a:latin typeface="+mj-lt"/>
          <a:ea typeface="Yeseva One" panose="00000500000000000000" charset="0"/>
          <a:cs typeface="+mj-cs"/>
        </a:defRPr>
      </a:lvl1pPr>
      <a:lvl2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2pPr>
      <a:lvl3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3pPr>
      <a:lvl4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4pPr>
      <a:lvl5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6pPr>
      <a:lvl7pPr marL="6851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7pPr>
      <a:lvl8pPr marL="10280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8pPr>
      <a:lvl9pPr marL="13709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9pPr>
    </p:titleStyle>
    <p:bodyStyle>
      <a:lvl1pPr marL="257175" indent="-257175" algn="l" rtl="0" fontAlgn="base">
        <a:spcBef>
          <a:spcPct val="20000"/>
        </a:spcBef>
        <a:spcAft>
          <a:spcPct val="0"/>
        </a:spcAft>
        <a:buChar char="•"/>
        <a:defRPr sz="1500">
          <a:solidFill>
            <a:schemeClr val="accent3"/>
          </a:solidFill>
          <a:latin typeface="+mn-lt"/>
          <a:ea typeface="Yeseva One" panose="00000500000000000000" charset="0"/>
          <a:cs typeface="+mn-cs"/>
        </a:defRPr>
      </a:lvl1pPr>
      <a:lvl2pPr marL="556895" indent="-213995" algn="l" rtl="0" eaLnBrk="0" fontAlgn="base" hangingPunct="0">
        <a:spcBef>
          <a:spcPct val="20000"/>
        </a:spcBef>
        <a:spcAft>
          <a:spcPct val="0"/>
        </a:spcAft>
        <a:buChar char="–"/>
        <a:defRPr sz="1500">
          <a:solidFill>
            <a:schemeClr val="accent3"/>
          </a:solidFill>
          <a:latin typeface="+mn-lt"/>
          <a:ea typeface="仿宋_GB2312" pitchFamily="49" charset="-122"/>
        </a:defRPr>
      </a:lvl2pPr>
      <a:lvl3pPr marL="856615" indent="-17145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3pPr>
      <a:lvl4pPr marL="11995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4pPr>
      <a:lvl5pPr marL="15424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5pPr>
      <a:lvl6pPr marL="18846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6pPr>
      <a:lvl7pPr marL="22275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7pPr>
      <a:lvl8pPr marL="25704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8pPr>
      <a:lvl9pPr marL="29133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130" algn="l" defTabSz="685165" rtl="0" eaLnBrk="1" latinLnBrk="0" hangingPunct="1">
        <a:defRPr sz="1350" kern="1200">
          <a:solidFill>
            <a:schemeClr val="tx1"/>
          </a:solidFill>
          <a:latin typeface="+mn-lt"/>
          <a:ea typeface="+mn-ea"/>
          <a:cs typeface="+mn-cs"/>
        </a:defRPr>
      </a:lvl7pPr>
      <a:lvl8pPr marL="2399030" algn="l" defTabSz="685165" rtl="0" eaLnBrk="1" latinLnBrk="0" hangingPunct="1">
        <a:defRPr sz="1350" kern="1200">
          <a:solidFill>
            <a:schemeClr val="tx1"/>
          </a:solidFill>
          <a:latin typeface="+mn-lt"/>
          <a:ea typeface="+mn-ea"/>
          <a:cs typeface="+mn-cs"/>
        </a:defRPr>
      </a:lvl8pPr>
      <a:lvl9pPr marL="2741930" algn="l" defTabSz="6851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0703" y="443049"/>
            <a:ext cx="7882594" cy="476397"/>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630703" y="1200521"/>
            <a:ext cx="7882594" cy="3208534"/>
          </a:xfrm>
          <a:prstGeom prst="rect">
            <a:avLst/>
          </a:prstGeom>
          <a:noFill/>
          <a:ln w="9525">
            <a:noFill/>
          </a:ln>
        </p:spPr>
        <p:txBody>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hf sldNum="0" hdr="0" ftr="0" dt="0"/>
  <p:txStyles>
    <p:titleStyle>
      <a:lvl1pPr algn="l" rtl="0" fontAlgn="base">
        <a:spcBef>
          <a:spcPct val="0"/>
        </a:spcBef>
        <a:spcAft>
          <a:spcPct val="0"/>
        </a:spcAft>
        <a:defRPr sz="1800">
          <a:solidFill>
            <a:schemeClr val="accent3"/>
          </a:solidFill>
          <a:latin typeface="+mj-lt"/>
          <a:ea typeface="Yeseva One" panose="00000500000000000000" charset="0"/>
          <a:cs typeface="+mj-cs"/>
        </a:defRPr>
      </a:lvl1pPr>
      <a:lvl2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2pPr>
      <a:lvl3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3pPr>
      <a:lvl4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4pPr>
      <a:lvl5pPr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5pPr>
      <a:lvl6pPr marL="342900"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6pPr>
      <a:lvl7pPr marL="6851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7pPr>
      <a:lvl8pPr marL="10280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8pPr>
      <a:lvl9pPr marL="1370965" algn="l" rtl="0" fontAlgn="base">
        <a:spcBef>
          <a:spcPct val="0"/>
        </a:spcBef>
        <a:spcAft>
          <a:spcPct val="0"/>
        </a:spcAft>
        <a:defRPr sz="1800">
          <a:solidFill>
            <a:schemeClr val="tx2"/>
          </a:solidFill>
          <a:latin typeface="Arial" panose="020B0604020202090204" pitchFamily="34" charset="0"/>
          <a:ea typeface="微软雅黑" panose="020B0503020204020204" pitchFamily="34" charset="-122"/>
        </a:defRPr>
      </a:lvl9pPr>
    </p:titleStyle>
    <p:bodyStyle>
      <a:lvl1pPr marL="257175" indent="-257175" algn="l" rtl="0" fontAlgn="base">
        <a:spcBef>
          <a:spcPct val="20000"/>
        </a:spcBef>
        <a:spcAft>
          <a:spcPct val="0"/>
        </a:spcAft>
        <a:buChar char="•"/>
        <a:defRPr sz="1500">
          <a:solidFill>
            <a:schemeClr val="accent3"/>
          </a:solidFill>
          <a:latin typeface="+mn-lt"/>
          <a:ea typeface="Yeseva One" panose="00000500000000000000" charset="0"/>
          <a:cs typeface="+mn-cs"/>
        </a:defRPr>
      </a:lvl1pPr>
      <a:lvl2pPr marL="556895" indent="-213995" algn="l" rtl="0" eaLnBrk="0" fontAlgn="base" hangingPunct="0">
        <a:spcBef>
          <a:spcPct val="20000"/>
        </a:spcBef>
        <a:spcAft>
          <a:spcPct val="0"/>
        </a:spcAft>
        <a:buChar char="–"/>
        <a:defRPr sz="1500">
          <a:solidFill>
            <a:schemeClr val="accent3"/>
          </a:solidFill>
          <a:latin typeface="+mn-lt"/>
          <a:ea typeface="仿宋_GB2312" pitchFamily="49" charset="-122"/>
        </a:defRPr>
      </a:lvl2pPr>
      <a:lvl3pPr marL="856615" indent="-171450" algn="l" rtl="0" eaLnBrk="0" fontAlgn="base" hangingPunct="0">
        <a:spcBef>
          <a:spcPct val="20000"/>
        </a:spcBef>
        <a:spcAft>
          <a:spcPct val="0"/>
        </a:spcAft>
        <a:buChar char="•"/>
        <a:defRPr sz="1800">
          <a:solidFill>
            <a:schemeClr val="tx1"/>
          </a:solidFill>
          <a:latin typeface="+mn-lt"/>
          <a:ea typeface="宋体" panose="02010600030101010101" pitchFamily="2" charset="-122"/>
        </a:defRPr>
      </a:lvl3pPr>
      <a:lvl4pPr marL="11995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4pPr>
      <a:lvl5pPr marL="1542415"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5pPr>
      <a:lvl6pPr marL="18846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6pPr>
      <a:lvl7pPr marL="22275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7pPr>
      <a:lvl8pPr marL="25704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8pPr>
      <a:lvl9pPr marL="2913380" indent="-171450" algn="l" rtl="0" eaLnBrk="0" fontAlgn="base" hangingPunct="0">
        <a:spcBef>
          <a:spcPct val="20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130" algn="l" defTabSz="685165" rtl="0" eaLnBrk="1" latinLnBrk="0" hangingPunct="1">
        <a:defRPr sz="1350" kern="1200">
          <a:solidFill>
            <a:schemeClr val="tx1"/>
          </a:solidFill>
          <a:latin typeface="+mn-lt"/>
          <a:ea typeface="+mn-ea"/>
          <a:cs typeface="+mn-cs"/>
        </a:defRPr>
      </a:lvl7pPr>
      <a:lvl8pPr marL="2399030" algn="l" defTabSz="685165" rtl="0" eaLnBrk="1" latinLnBrk="0" hangingPunct="1">
        <a:defRPr sz="1350" kern="1200">
          <a:solidFill>
            <a:schemeClr val="tx1"/>
          </a:solidFill>
          <a:latin typeface="+mn-lt"/>
          <a:ea typeface="+mn-ea"/>
          <a:cs typeface="+mn-cs"/>
        </a:defRPr>
      </a:lvl8pPr>
      <a:lvl9pPr marL="2741930" algn="l" defTabSz="68516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0" b="-3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3"/>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ea typeface="Yeseva One" panose="00000500000000000000" charset="0"/>
              </a:defRPr>
            </a:lvl1pPr>
          </a:lstStyle>
          <a:p>
            <a:pPr defTabSz="913130"/>
            <a:fld id="{B95FC270-55C9-4A20-A67A-3DE973D1FE95}" type="datetimeFigureOut">
              <a:rPr lang="zh-CN" altLang="en-US" smtClean="0">
                <a:solidFill>
                  <a:srgbClr val="000000">
                    <a:tint val="75000"/>
                  </a:srgbClr>
                </a:solidFill>
              </a:rPr>
              <a:t>2022/5/23</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ea typeface="Yeseva One" panose="00000500000000000000" charset="0"/>
              </a:defRPr>
            </a:lvl1pPr>
          </a:lstStyle>
          <a:p>
            <a:pPr defTabSz="91313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ea typeface="Yeseva One" panose="00000500000000000000" charset="0"/>
              </a:defRPr>
            </a:lvl1pPr>
          </a:lstStyle>
          <a:p>
            <a:pPr defTabSz="913130"/>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Yeseva One" panose="00000500000000000000" charset="0"/>
          <a:cs typeface="+mj-cs"/>
        </a:defRPr>
      </a:lvl1pPr>
    </p:titleStyle>
    <p:bodyStyle>
      <a:lvl1pPr marL="342900" indent="-342900" algn="l" defTabSz="913765" rtl="0" eaLnBrk="1" latinLnBrk="0" hangingPunct="1">
        <a:spcBef>
          <a:spcPct val="20000"/>
        </a:spcBef>
        <a:buFont typeface="Arial" panose="020B0604020202090204" pitchFamily="34" charset="0"/>
        <a:buChar char="•"/>
        <a:defRPr sz="3200" kern="1200">
          <a:solidFill>
            <a:schemeClr val="tx1"/>
          </a:solidFill>
          <a:latin typeface="+mn-lt"/>
          <a:ea typeface="Yeseva One" panose="00000500000000000000" charset="0"/>
          <a:cs typeface="+mn-cs"/>
        </a:defRPr>
      </a:lvl1pPr>
      <a:lvl2pPr marL="742950" indent="-285750" algn="l" defTabSz="913765" rtl="0" eaLnBrk="1" latinLnBrk="0" hangingPunct="1">
        <a:spcBef>
          <a:spcPct val="20000"/>
        </a:spcBef>
        <a:buFont typeface="Arial" panose="020B0604020202090204" pitchFamily="34" charset="0"/>
        <a:buChar char="–"/>
        <a:defRPr sz="2800" kern="1200">
          <a:solidFill>
            <a:schemeClr val="tx1"/>
          </a:solidFill>
          <a:latin typeface="+mn-lt"/>
          <a:ea typeface="Yeseva One" panose="00000500000000000000" charset="0"/>
          <a:cs typeface="+mn-cs"/>
        </a:defRPr>
      </a:lvl2pPr>
      <a:lvl3pPr marL="1143000" indent="-228600" algn="l" defTabSz="913765" rtl="0" eaLnBrk="1" latinLnBrk="0" hangingPunct="1">
        <a:spcBef>
          <a:spcPct val="20000"/>
        </a:spcBef>
        <a:buFont typeface="Arial" panose="020B0604020202090204" pitchFamily="34" charset="0"/>
        <a:buChar char="•"/>
        <a:defRPr sz="2400" kern="1200">
          <a:solidFill>
            <a:schemeClr val="tx1"/>
          </a:solidFill>
          <a:latin typeface="+mn-lt"/>
          <a:ea typeface="Yeseva One" panose="00000500000000000000" charset="0"/>
          <a:cs typeface="+mn-cs"/>
        </a:defRPr>
      </a:lvl3pPr>
      <a:lvl4pPr marL="1600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4pPr>
      <a:lvl5pPr marL="20574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Yeseva One" panose="00000500000000000000" charset="0"/>
          <a:cs typeface="+mn-cs"/>
        </a:defRPr>
      </a:lvl5pPr>
      <a:lvl6pPr marL="25146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5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0.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50.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50.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audio" Target="../media/audio2.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0.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audio" Target="../media/audio2.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audio" Target="../media/audio2.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6.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0.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3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50.xml"/><Relationship Id="rId6" Type="http://schemas.openxmlformats.org/officeDocument/2006/relationships/image" Target="../media/image26.png"/><Relationship Id="rId5" Type="http://schemas.openxmlformats.org/officeDocument/2006/relationships/audio" Target="../media/audio3.wav"/><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3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7.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7.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3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audio" Target="../media/audio2.wav"/><Relationship Id="rId4" Type="http://schemas.openxmlformats.org/officeDocument/2006/relationships/audio" Target="../media/audio3.wav"/></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0.xml"/><Relationship Id="rId7" Type="http://schemas.openxmlformats.org/officeDocument/2006/relationships/image" Target="../media/image2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0.xml"/><Relationship Id="rId6" Type="http://schemas.openxmlformats.org/officeDocument/2006/relationships/image" Target="../media/image28.png"/><Relationship Id="rId5" Type="http://schemas.openxmlformats.org/officeDocument/2006/relationships/audio" Target="../media/audio2.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22" cy="5145088"/>
          </a:xfrm>
          <a:prstGeom prst="rect">
            <a:avLst/>
          </a:prstGeom>
        </p:spPr>
      </p:pic>
      <p:sp>
        <p:nvSpPr>
          <p:cNvPr id="18" name="Rectangle 17"/>
          <p:cNvSpPr/>
          <p:nvPr/>
        </p:nvSpPr>
        <p:spPr>
          <a:xfrm>
            <a:off x="480084" y="985419"/>
            <a:ext cx="4572000" cy="600164"/>
          </a:xfrm>
          <a:prstGeom prst="rect">
            <a:avLst/>
          </a:prstGeom>
        </p:spPr>
        <p:txBody>
          <a:bodyPr>
            <a:spAutoFit/>
          </a:bodyPr>
          <a:lstStyle/>
          <a:p>
            <a:pPr>
              <a:defRPr/>
            </a:pPr>
            <a:r>
              <a:rPr lang="en-US" sz="3300" dirty="0">
                <a:solidFill>
                  <a:prstClr val="black"/>
                </a:solidFill>
                <a:latin typeface="Times New Roman" panose="02020603050405020304" pitchFamily="18" charset="0"/>
                <a:cs typeface="Times New Roman" panose="02020603050405020304" pitchFamily="18" charset="0"/>
                <a:sym typeface="Arial"/>
              </a:rPr>
              <a:t>ÔN TẬP</a:t>
            </a:r>
          </a:p>
        </p:txBody>
      </p:sp>
    </p:spTree>
    <p:extLst>
      <p:ext uri="{BB962C8B-B14F-4D97-AF65-F5344CB8AC3E}">
        <p14:creationId xmlns:p14="http://schemas.microsoft.com/office/powerpoint/2010/main" val="345615741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2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lỗi</a:t>
              </a:r>
              <a:endPar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 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endParaRPr kumimoji="0" lang="vi-VN"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10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xấu</a:t>
              </a:r>
              <a:endParaRPr kumimoji="0" lang="vi-VN"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Chúc</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may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mắn</a:t>
              </a:r>
              <a:endParaRPr kumimoji="0" lang="vi-VN" sz="19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en-GB" sz="24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ooper Black" pitchFamily="18" charset="0"/>
                <a:ea typeface="+mn-ea"/>
                <a:cs typeface="+mn-cs"/>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096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685437" y="51645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2800" i="1" dirty="0">
                <a:solidFill>
                  <a:srgbClr val="FF0000"/>
                </a:solidFill>
                <a:latin typeface="+mj-lt"/>
              </a:rPr>
              <a:t>Từ "lão" trong đoạn văn trên tương đương với từ lão nào trong các dòng sau đây?</a:t>
            </a:r>
            <a:endParaRPr lang="vi-VN" sz="2800" i="1" dirty="0">
              <a:solidFill>
                <a:srgbClr val="FF0000"/>
              </a:solidFill>
              <a:latin typeface="+mj-lt"/>
            </a:endParaRPr>
          </a:p>
        </p:txBody>
      </p:sp>
      <p:sp>
        <p:nvSpPr>
          <p:cNvPr id="6" name="Rectangle 5"/>
          <p:cNvSpPr/>
          <p:nvPr/>
        </p:nvSpPr>
        <p:spPr>
          <a:xfrm>
            <a:off x="893628" y="182856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mj-lt"/>
              </a:rPr>
              <a:t>A. </a:t>
            </a:r>
            <a:r>
              <a:rPr lang="vi-VN" sz="2400" dirty="0">
                <a:solidFill>
                  <a:srgbClr val="000000"/>
                </a:solidFill>
                <a:latin typeface="+mj-lt"/>
              </a:rPr>
              <a:t>Ông lão</a:t>
            </a:r>
            <a:endParaRPr lang="vi-VN" sz="2400" dirty="0">
              <a:solidFill>
                <a:srgbClr val="000000"/>
              </a:solidFill>
              <a:latin typeface="+mj-lt"/>
            </a:endParaRPr>
          </a:p>
        </p:txBody>
      </p:sp>
      <p:sp>
        <p:nvSpPr>
          <p:cNvPr id="9" name="Rectangle 8"/>
          <p:cNvSpPr/>
          <p:nvPr/>
        </p:nvSpPr>
        <p:spPr>
          <a:xfrm>
            <a:off x="4658924" y="183170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mj-lt"/>
              </a:rPr>
              <a:t>B. </a:t>
            </a:r>
            <a:r>
              <a:rPr lang="vi-VN" sz="2400" dirty="0">
                <a:solidFill>
                  <a:srgbClr val="000000"/>
                </a:solidFill>
                <a:latin typeface="+mj-lt"/>
              </a:rPr>
              <a:t>Lão nghệ nhân</a:t>
            </a:r>
            <a:endParaRPr lang="vi-VN" sz="2400" dirty="0">
              <a:solidFill>
                <a:srgbClr val="000000"/>
              </a:solidFill>
              <a:latin typeface="+mj-lt"/>
            </a:endParaRPr>
          </a:p>
        </p:txBody>
      </p:sp>
      <p:sp>
        <p:nvSpPr>
          <p:cNvPr id="10" name="Rectangle 9"/>
          <p:cNvSpPr/>
          <p:nvPr/>
        </p:nvSpPr>
        <p:spPr>
          <a:xfrm>
            <a:off x="893628" y="2495443"/>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mj-lt"/>
              </a:rPr>
              <a:t>C. </a:t>
            </a:r>
            <a:r>
              <a:rPr lang="vi-VN" sz="2400" dirty="0">
                <a:solidFill>
                  <a:srgbClr val="000000"/>
                </a:solidFill>
                <a:latin typeface="+mj-lt"/>
              </a:rPr>
              <a:t>Bệnh lão hóa</a:t>
            </a:r>
            <a:endParaRPr lang="vi-VN" sz="2400" dirty="0">
              <a:solidFill>
                <a:srgbClr val="000000"/>
              </a:solidFill>
              <a:latin typeface="+mj-lt"/>
            </a:endParaRPr>
          </a:p>
        </p:txBody>
      </p:sp>
      <p:sp>
        <p:nvSpPr>
          <p:cNvPr id="11" name="Rectangle 10"/>
          <p:cNvSpPr/>
          <p:nvPr/>
        </p:nvSpPr>
        <p:spPr>
          <a:xfrm>
            <a:off x="4658924" y="249858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mj-lt"/>
              </a:rPr>
              <a:t>D. </a:t>
            </a:r>
            <a:r>
              <a:rPr lang="vi-VN" sz="2400" dirty="0">
                <a:solidFill>
                  <a:srgbClr val="000000"/>
                </a:solidFill>
                <a:latin typeface="+mj-lt"/>
              </a:rPr>
              <a:t>Lão thầy bói</a:t>
            </a:r>
            <a:endParaRPr lang="vi-VN" sz="2400" dirty="0">
              <a:solidFill>
                <a:srgbClr val="000000"/>
              </a:solidFill>
              <a:latin typeface="+mj-lt"/>
            </a:endParaRPr>
          </a:p>
        </p:txBody>
      </p:sp>
      <p:pic>
        <p:nvPicPr>
          <p:cNvPr id="12" name="Picture 11"/>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909874" y="1847670"/>
            <a:ext cx="663853" cy="531044"/>
          </a:xfrm>
          <a:prstGeom prst="rect">
            <a:avLst/>
          </a:prstGeom>
        </p:spPr>
      </p:pic>
      <p:pic>
        <p:nvPicPr>
          <p:cNvPr id="13" name="Picture 12"/>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70322" y="2520466"/>
            <a:ext cx="603402" cy="52806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466" y="2529164"/>
            <a:ext cx="603557" cy="53039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466" y="1862648"/>
            <a:ext cx="603557" cy="530398"/>
          </a:xfrm>
          <a:prstGeom prst="rect">
            <a:avLst/>
          </a:prstGeom>
        </p:spPr>
      </p:pic>
    </p:spTree>
    <p:extLst>
      <p:ext uri="{BB962C8B-B14F-4D97-AF65-F5344CB8AC3E}">
        <p14:creationId xmlns:p14="http://schemas.microsoft.com/office/powerpoint/2010/main" val="184051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6"/>
                                        </p:tgtEl>
                                        <p:attrNameLst>
                                          <p:attrName>fillcolor</p:attrName>
                                        </p:attrNameLst>
                                      </p:cBhvr>
                                      <p:to>
                                        <a:srgbClr val="FFF2CC"/>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50" fill="hold"/>
                                        <p:tgtEl>
                                          <p:spTgt spid="12"/>
                                        </p:tgtEl>
                                        <p:attrNameLst>
                                          <p:attrName>ppt_w</p:attrName>
                                        </p:attrNameLst>
                                      </p:cBhvr>
                                      <p:tavLst>
                                        <p:tav tm="0">
                                          <p:val>
                                            <p:strVal val="4*#ppt_w"/>
                                          </p:val>
                                        </p:tav>
                                        <p:tav tm="100000">
                                          <p:val>
                                            <p:strVal val="#ppt_w"/>
                                          </p:val>
                                        </p:tav>
                                      </p:tavLst>
                                    </p:anim>
                                    <p:anim calcmode="lin" valueType="num">
                                      <p:cBhvr>
                                        <p:cTn id="4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6"/>
                                        </p:tgtEl>
                                        <p:attrNameLst>
                                          <p:attrName>fillcolor</p:attrName>
                                        </p:attrNameLst>
                                      </p:cBhvr>
                                      <p:to>
                                        <a:srgbClr val="00B050"/>
                                      </p:to>
                                    </p:animClr>
                                    <p:set>
                                      <p:cBhvr>
                                        <p:cTn id="43" dur="250" fill="hold"/>
                                        <p:tgtEl>
                                          <p:spTgt spid="6"/>
                                        </p:tgtEl>
                                        <p:attrNameLst>
                                          <p:attrName>fill.type</p:attrName>
                                        </p:attrNameLst>
                                      </p:cBhvr>
                                      <p:to>
                                        <p:strVal val="solid"/>
                                      </p:to>
                                    </p:set>
                                    <p:set>
                                      <p:cBhvr>
                                        <p:cTn id="4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50" fill="hold"/>
                                        <p:tgtEl>
                                          <p:spTgt spid="15"/>
                                        </p:tgtEl>
                                        <p:attrNameLst>
                                          <p:attrName>ppt_w</p:attrName>
                                        </p:attrNameLst>
                                      </p:cBhvr>
                                      <p:tavLst>
                                        <p:tav tm="0">
                                          <p:val>
                                            <p:strVal val="4*#ppt_w"/>
                                          </p:val>
                                        </p:tav>
                                        <p:tav tm="100000">
                                          <p:val>
                                            <p:strVal val="#ppt_w"/>
                                          </p:val>
                                        </p:tav>
                                      </p:tavLst>
                                    </p:anim>
                                    <p:anim calcmode="lin" valueType="num">
                                      <p:cBhvr>
                                        <p:cTn id="55"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FFFF0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50" fill="hold"/>
                                        <p:tgtEl>
                                          <p:spTgt spid="13"/>
                                        </p:tgtEl>
                                        <p:attrNameLst>
                                          <p:attrName>ppt_w</p:attrName>
                                        </p:attrNameLst>
                                      </p:cBhvr>
                                      <p:tavLst>
                                        <p:tav tm="0">
                                          <p:val>
                                            <p:strVal val="4*#ppt_w"/>
                                          </p:val>
                                        </p:tav>
                                        <p:tav tm="100000">
                                          <p:val>
                                            <p:strVal val="#ppt_w"/>
                                          </p:val>
                                        </p:tav>
                                      </p:tavLst>
                                    </p:anim>
                                    <p:anim calcmode="lin" valueType="num">
                                      <p:cBhvr>
                                        <p:cTn id="7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1"/>
                                        </p:tgtEl>
                                        <p:attrNameLst>
                                          <p:attrName>fillcolor</p:attrName>
                                        </p:attrNameLst>
                                      </p:cBhvr>
                                      <p:to>
                                        <a:srgbClr val="FFF2CC"/>
                                      </p:to>
                                    </p:animClr>
                                    <p:set>
                                      <p:cBhvr>
                                        <p:cTn id="80" dur="250" fill="hold"/>
                                        <p:tgtEl>
                                          <p:spTgt spid="11"/>
                                        </p:tgtEl>
                                        <p:attrNameLst>
                                          <p:attrName>fill.type</p:attrName>
                                        </p:attrNameLst>
                                      </p:cBhvr>
                                      <p:to>
                                        <p:strVal val="solid"/>
                                      </p:to>
                                    </p:set>
                                    <p:set>
                                      <p:cBhvr>
                                        <p:cTn id="81" dur="250" fill="hold"/>
                                        <p:tgtEl>
                                          <p:spTgt spid="1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250" fill="hold"/>
                                        <p:tgtEl>
                                          <p:spTgt spid="14"/>
                                        </p:tgtEl>
                                        <p:attrNameLst>
                                          <p:attrName>ppt_w</p:attrName>
                                        </p:attrNameLst>
                                      </p:cBhvr>
                                      <p:tavLst>
                                        <p:tav tm="0">
                                          <p:val>
                                            <p:strVal val="4*#ppt_w"/>
                                          </p:val>
                                        </p:tav>
                                        <p:tav tm="100000">
                                          <p:val>
                                            <p:strVal val="#ppt_w"/>
                                          </p:val>
                                        </p:tav>
                                      </p:tavLst>
                                    </p:anim>
                                    <p:anim calcmode="lin" valueType="num">
                                      <p:cBhvr>
                                        <p:cTn id="8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11"/>
                                        </p:tgtEl>
                                        <p:attrNameLst>
                                          <p:attrName>fillcolor</p:attrName>
                                        </p:attrNameLst>
                                      </p:cBhvr>
                                      <p:to>
                                        <a:srgbClr val="FFFF00"/>
                                      </p:to>
                                    </p:animClr>
                                    <p:set>
                                      <p:cBhvr>
                                        <p:cTn id="88" dur="250" fill="hold"/>
                                        <p:tgtEl>
                                          <p:spTgt spid="11"/>
                                        </p:tgtEl>
                                        <p:attrNameLst>
                                          <p:attrName>fill.type</p:attrName>
                                        </p:attrNameLst>
                                      </p:cBhvr>
                                      <p:to>
                                        <p:strVal val="solid"/>
                                      </p:to>
                                    </p:set>
                                    <p:set>
                                      <p:cBhvr>
                                        <p:cTn id="8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2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lỗi</a:t>
              </a:r>
              <a:endPar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 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endParaRPr kumimoji="0" lang="vi-VN"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10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xấu</a:t>
              </a:r>
              <a:endParaRPr kumimoji="0" lang="vi-VN"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Chúc</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may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mắn</a:t>
              </a:r>
              <a:endParaRPr kumimoji="0" lang="vi-VN" sz="19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en-GB" sz="24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ooper Black" pitchFamily="18" charset="0"/>
                <a:ea typeface="+mn-ea"/>
                <a:cs typeface="+mn-cs"/>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4545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DE03FEC8-7235-4329-9FEE-10877E085EE4}"/>
              </a:ext>
            </a:extLst>
          </p:cNvPr>
          <p:cNvSpPr/>
          <p:nvPr/>
        </p:nvSpPr>
        <p:spPr>
          <a:xfrm>
            <a:off x="615459" y="459251"/>
            <a:ext cx="7892610" cy="152815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ctr"/>
            <a:r>
              <a:rPr lang="vi-VN" sz="3600" i="1" dirty="0">
                <a:solidFill>
                  <a:srgbClr val="FF0000"/>
                </a:solidFill>
                <a:latin typeface="+mj-lt"/>
              </a:rPr>
              <a:t>Trong tác phẩm Lão Hạc, con trai lão Hạc đi phu vì lí do gì?</a:t>
            </a:r>
            <a:endParaRPr lang="vi-VN" sz="3600" i="1" dirty="0">
              <a:solidFill>
                <a:srgbClr val="FF0000"/>
              </a:solidFill>
              <a:latin typeface="+mj-lt"/>
            </a:endParaRPr>
          </a:p>
        </p:txBody>
      </p:sp>
      <p:sp>
        <p:nvSpPr>
          <p:cNvPr id="3" name="Rectangle 2">
            <a:extLst>
              <a:ext uri="{FF2B5EF4-FFF2-40B4-BE49-F238E27FC236}">
                <a16:creationId xmlns="" xmlns:a16="http://schemas.microsoft.com/office/drawing/2014/main" id="{85A018DD-CDC3-473E-80FA-CFB7D9D0B854}"/>
              </a:ext>
            </a:extLst>
          </p:cNvPr>
          <p:cNvSpPr/>
          <p:nvPr/>
        </p:nvSpPr>
        <p:spPr>
          <a:xfrm>
            <a:off x="823596" y="2325123"/>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defTabSz="685373">
              <a:defRPr/>
            </a:pPr>
            <a:r>
              <a:rPr lang="en-US" sz="2399" dirty="0">
                <a:solidFill>
                  <a:prstClr val="black"/>
                </a:solidFill>
                <a:latin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cs typeface="Times New Roman" panose="02020603050405020304" pitchFamily="18" charset="0"/>
              </a:rPr>
              <a:t>Vì muốn làm giàu.</a:t>
            </a:r>
            <a:endParaRPr lang="en-US" sz="2399" dirty="0">
              <a:solidFill>
                <a:prstClr val="black"/>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D59C87E8-44F9-42EB-8596-E2DF07B9178E}"/>
              </a:ext>
            </a:extLst>
          </p:cNvPr>
          <p:cNvSpPr/>
          <p:nvPr/>
        </p:nvSpPr>
        <p:spPr>
          <a:xfrm>
            <a:off x="4587731" y="2328267"/>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defTabSz="685373">
              <a:defRPr/>
            </a:pPr>
            <a:r>
              <a:rPr lang="en-US" sz="2399" dirty="0">
                <a:solidFill>
                  <a:prstClr val="black"/>
                </a:solidFill>
                <a:latin typeface="Times New Roman" panose="02020603050405020304" pitchFamily="18" charset="0"/>
                <a:cs typeface="Times New Roman" pitchFamily="18" charset="0"/>
              </a:rPr>
              <a:t>B. </a:t>
            </a:r>
            <a:r>
              <a:rPr lang="vi-VN" sz="2400" dirty="0">
                <a:solidFill>
                  <a:srgbClr val="000000"/>
                </a:solidFill>
                <a:latin typeface="Times New Roman" panose="02020603050405020304" pitchFamily="18" charset="0"/>
                <a:cs typeface="Times New Roman" panose="02020603050405020304" pitchFamily="18" charset="0"/>
              </a:rPr>
              <a:t>Phẫn chí vì nghèo không lấy được vợ.</a:t>
            </a:r>
            <a:endParaRPr lang="en-US" sz="2399" dirty="0">
              <a:solidFill>
                <a:prstClr val="black"/>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6FAAD6B9-2CEA-48C0-966D-12A05A84B255}"/>
              </a:ext>
            </a:extLst>
          </p:cNvPr>
          <p:cNvSpPr/>
          <p:nvPr/>
        </p:nvSpPr>
        <p:spPr>
          <a:xfrm>
            <a:off x="823596" y="3461629"/>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cs typeface="Times New Roman" panose="02020603050405020304" pitchFamily="18" charset="0"/>
              </a:rPr>
              <a:t>Vì không lấy được người mình yêu.</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F74C9A71-5DC2-46E6-AC74-9AE793B11936}"/>
              </a:ext>
            </a:extLst>
          </p:cNvPr>
          <p:cNvSpPr/>
          <p:nvPr/>
        </p:nvSpPr>
        <p:spPr>
          <a:xfrm>
            <a:off x="4587731" y="3464769"/>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cs typeface="Times New Roman" panose="02020603050405020304" pitchFamily="18" charset="0"/>
              </a:rPr>
              <a:t>Vì nghèo túng quá.</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3221B951-AD38-44B2-B286-59A4975EF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441" y="2447063"/>
            <a:ext cx="604106" cy="530880"/>
          </a:xfrm>
          <a:prstGeom prst="rect">
            <a:avLst/>
          </a:prstGeom>
        </p:spPr>
      </p:pic>
      <p:pic>
        <p:nvPicPr>
          <p:cNvPr id="8" name="Picture 7">
            <a:extLst>
              <a:ext uri="{FF2B5EF4-FFF2-40B4-BE49-F238E27FC236}">
                <a16:creationId xmlns="" xmlns:a16="http://schemas.microsoft.com/office/drawing/2014/main" id="{3BBE13F5-0459-40E7-971F-E401C98F1CEF}"/>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99330" y="3599564"/>
            <a:ext cx="603216" cy="527903"/>
          </a:xfrm>
          <a:prstGeom prst="rect">
            <a:avLst/>
          </a:prstGeom>
        </p:spPr>
      </p:pic>
      <p:pic>
        <p:nvPicPr>
          <p:cNvPr id="9" name="Picture 8">
            <a:extLst>
              <a:ext uri="{FF2B5EF4-FFF2-40B4-BE49-F238E27FC236}">
                <a16:creationId xmlns="" xmlns:a16="http://schemas.microsoft.com/office/drawing/2014/main" id="{878A2582-EDF4-4850-95E1-B02865C0DA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323" y="3608259"/>
            <a:ext cx="603371" cy="530234"/>
          </a:xfrm>
          <a:prstGeom prst="rect">
            <a:avLst/>
          </a:prstGeom>
        </p:spPr>
      </p:pic>
      <p:pic>
        <p:nvPicPr>
          <p:cNvPr id="10" name="Picture 9">
            <a:extLst>
              <a:ext uri="{FF2B5EF4-FFF2-40B4-BE49-F238E27FC236}">
                <a16:creationId xmlns="" xmlns:a16="http://schemas.microsoft.com/office/drawing/2014/main" id="{EE362FFE-9C3A-4D69-9A6F-1315F6777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3323" y="2485819"/>
            <a:ext cx="603371" cy="482696"/>
          </a:xfrm>
          <a:prstGeom prst="rect">
            <a:avLst/>
          </a:prstGeom>
        </p:spPr>
      </p:pic>
    </p:spTree>
    <p:extLst>
      <p:ext uri="{BB962C8B-B14F-4D97-AF65-F5344CB8AC3E}">
        <p14:creationId xmlns:p14="http://schemas.microsoft.com/office/powerpoint/2010/main" val="35460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3"/>
                                        </p:tgtEl>
                                        <p:attrNameLst>
                                          <p:attrName>fillcolor</p:attrName>
                                        </p:attrNameLst>
                                      </p:cBhvr>
                                      <p:to>
                                        <a:srgbClr val="FFF2CC"/>
                                      </p:to>
                                    </p:animClr>
                                    <p:set>
                                      <p:cBhvr>
                                        <p:cTn id="35" dur="250" fill="hold"/>
                                        <p:tgtEl>
                                          <p:spTgt spid="3"/>
                                        </p:tgtEl>
                                        <p:attrNameLst>
                                          <p:attrName>fill.type</p:attrName>
                                        </p:attrNameLst>
                                      </p:cBhvr>
                                      <p:to>
                                        <p:strVal val="solid"/>
                                      </p:to>
                                    </p:set>
                                    <p:set>
                                      <p:cBhvr>
                                        <p:cTn id="36" dur="250" fill="hold"/>
                                        <p:tgtEl>
                                          <p:spTgt spid="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strVal val="4*#ppt_w"/>
                                          </p:val>
                                        </p:tav>
                                        <p:tav tm="100000">
                                          <p:val>
                                            <p:strVal val="#ppt_w"/>
                                          </p:val>
                                        </p:tav>
                                      </p:tavLst>
                                    </p:anim>
                                    <p:anim calcmode="lin" valueType="num">
                                      <p:cBhvr>
                                        <p:cTn id="4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3"/>
                                        </p:tgtEl>
                                        <p:attrNameLst>
                                          <p:attrName>fillcolor</p:attrName>
                                        </p:attrNameLst>
                                      </p:cBhvr>
                                      <p:to>
                                        <a:srgbClr val="FFFF00"/>
                                      </p:to>
                                    </p:animClr>
                                    <p:set>
                                      <p:cBhvr>
                                        <p:cTn id="43" dur="250" fill="hold"/>
                                        <p:tgtEl>
                                          <p:spTgt spid="3"/>
                                        </p:tgtEl>
                                        <p:attrNameLst>
                                          <p:attrName>fill.type</p:attrName>
                                        </p:attrNameLst>
                                      </p:cBhvr>
                                      <p:to>
                                        <p:strVal val="solid"/>
                                      </p:to>
                                    </p:set>
                                    <p:set>
                                      <p:cBhvr>
                                        <p:cTn id="44"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
                                        </p:tgtEl>
                                        <p:attrNameLst>
                                          <p:attrName>fillcolor</p:attrName>
                                        </p:attrNameLst>
                                      </p:cBhvr>
                                      <p:to>
                                        <a:srgbClr val="FFF2CC"/>
                                      </p:to>
                                    </p:animClr>
                                    <p:set>
                                      <p:cBhvr>
                                        <p:cTn id="50" dur="250" fill="hold"/>
                                        <p:tgtEl>
                                          <p:spTgt spid="4"/>
                                        </p:tgtEl>
                                        <p:attrNameLst>
                                          <p:attrName>fill.type</p:attrName>
                                        </p:attrNameLst>
                                      </p:cBhvr>
                                      <p:to>
                                        <p:strVal val="solid"/>
                                      </p:to>
                                    </p:set>
                                    <p:set>
                                      <p:cBhvr>
                                        <p:cTn id="51" dur="250" fill="hold"/>
                                        <p:tgtEl>
                                          <p:spTgt spid="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50" fill="hold"/>
                                        <p:tgtEl>
                                          <p:spTgt spid="10"/>
                                        </p:tgtEl>
                                        <p:attrNameLst>
                                          <p:attrName>ppt_w</p:attrName>
                                        </p:attrNameLst>
                                      </p:cBhvr>
                                      <p:tavLst>
                                        <p:tav tm="0">
                                          <p:val>
                                            <p:strVal val="4*#ppt_w"/>
                                          </p:val>
                                        </p:tav>
                                        <p:tav tm="100000">
                                          <p:val>
                                            <p:strVal val="#ppt_w"/>
                                          </p:val>
                                        </p:tav>
                                      </p:tavLst>
                                    </p:anim>
                                    <p:anim calcmode="lin" valueType="num">
                                      <p:cBhvr>
                                        <p:cTn id="5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
                                        </p:tgtEl>
                                        <p:attrNameLst>
                                          <p:attrName>fillcolor</p:attrName>
                                        </p:attrNameLst>
                                      </p:cBhvr>
                                      <p:to>
                                        <a:srgbClr val="00B050"/>
                                      </p:to>
                                    </p:animClr>
                                    <p:set>
                                      <p:cBhvr>
                                        <p:cTn id="58" dur="250" fill="hold"/>
                                        <p:tgtEl>
                                          <p:spTgt spid="4"/>
                                        </p:tgtEl>
                                        <p:attrNameLst>
                                          <p:attrName>fill.type</p:attrName>
                                        </p:attrNameLst>
                                      </p:cBhvr>
                                      <p:to>
                                        <p:strVal val="solid"/>
                                      </p:to>
                                    </p:set>
                                    <p:set>
                                      <p:cBhvr>
                                        <p:cTn id="5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5"/>
                                        </p:tgtEl>
                                        <p:attrNameLst>
                                          <p:attrName>fillcolor</p:attrName>
                                        </p:attrNameLst>
                                      </p:cBhvr>
                                      <p:to>
                                        <a:srgbClr val="FFF2CC"/>
                                      </p:to>
                                    </p:animClr>
                                    <p:set>
                                      <p:cBhvr>
                                        <p:cTn id="65" dur="250" fill="hold"/>
                                        <p:tgtEl>
                                          <p:spTgt spid="5"/>
                                        </p:tgtEl>
                                        <p:attrNameLst>
                                          <p:attrName>fill.type</p:attrName>
                                        </p:attrNameLst>
                                      </p:cBhvr>
                                      <p:to>
                                        <p:strVal val="solid"/>
                                      </p:to>
                                    </p:set>
                                    <p:set>
                                      <p:cBhvr>
                                        <p:cTn id="66" dur="250" fill="hold"/>
                                        <p:tgtEl>
                                          <p:spTgt spid="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8"/>
                                        </p:tgtEl>
                                        <p:attrNameLst>
                                          <p:attrName>style.visibility</p:attrName>
                                        </p:attrNameLst>
                                      </p:cBhvr>
                                      <p:to>
                                        <p:strVal val="visible"/>
                                      </p:to>
                                    </p:set>
                                    <p:anim calcmode="lin" valueType="num">
                                      <p:cBhvr>
                                        <p:cTn id="69" dur="250" fill="hold"/>
                                        <p:tgtEl>
                                          <p:spTgt spid="8"/>
                                        </p:tgtEl>
                                        <p:attrNameLst>
                                          <p:attrName>ppt_w</p:attrName>
                                        </p:attrNameLst>
                                      </p:cBhvr>
                                      <p:tavLst>
                                        <p:tav tm="0">
                                          <p:val>
                                            <p:strVal val="4*#ppt_w"/>
                                          </p:val>
                                        </p:tav>
                                        <p:tav tm="100000">
                                          <p:val>
                                            <p:strVal val="#ppt_w"/>
                                          </p:val>
                                        </p:tav>
                                      </p:tavLst>
                                    </p:anim>
                                    <p:anim calcmode="lin" valueType="num">
                                      <p:cBhvr>
                                        <p:cTn id="7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5"/>
                                        </p:tgtEl>
                                        <p:attrNameLst>
                                          <p:attrName>fillcolor</p:attrName>
                                        </p:attrNameLst>
                                      </p:cBhvr>
                                      <p:to>
                                        <a:srgbClr val="FFFF00"/>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6"/>
                                        </p:tgtEl>
                                        <p:attrNameLst>
                                          <p:attrName>fillcolor</p:attrName>
                                        </p:attrNameLst>
                                      </p:cBhvr>
                                      <p:to>
                                        <a:srgbClr val="FFF2CC"/>
                                      </p:to>
                                    </p:animClr>
                                    <p:set>
                                      <p:cBhvr>
                                        <p:cTn id="80" dur="250" fill="hold"/>
                                        <p:tgtEl>
                                          <p:spTgt spid="6"/>
                                        </p:tgtEl>
                                        <p:attrNameLst>
                                          <p:attrName>fill.type</p:attrName>
                                        </p:attrNameLst>
                                      </p:cBhvr>
                                      <p:to>
                                        <p:strVal val="solid"/>
                                      </p:to>
                                    </p:set>
                                    <p:set>
                                      <p:cBhvr>
                                        <p:cTn id="81" dur="250" fill="hold"/>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9"/>
                                        </p:tgtEl>
                                        <p:attrNameLst>
                                          <p:attrName>style.visibility</p:attrName>
                                        </p:attrNameLst>
                                      </p:cBhvr>
                                      <p:to>
                                        <p:strVal val="visible"/>
                                      </p:to>
                                    </p:set>
                                    <p:anim calcmode="lin" valueType="num">
                                      <p:cBhvr>
                                        <p:cTn id="84" dur="250" fill="hold"/>
                                        <p:tgtEl>
                                          <p:spTgt spid="9"/>
                                        </p:tgtEl>
                                        <p:attrNameLst>
                                          <p:attrName>ppt_w</p:attrName>
                                        </p:attrNameLst>
                                      </p:cBhvr>
                                      <p:tavLst>
                                        <p:tav tm="0">
                                          <p:val>
                                            <p:strVal val="4*#ppt_w"/>
                                          </p:val>
                                        </p:tav>
                                        <p:tav tm="100000">
                                          <p:val>
                                            <p:strVal val="#ppt_w"/>
                                          </p:val>
                                        </p:tav>
                                      </p:tavLst>
                                    </p:anim>
                                    <p:anim calcmode="lin" valueType="num">
                                      <p:cBhvr>
                                        <p:cTn id="8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FFFF0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defTabSz="685766">
              <a:defRPr/>
            </a:pPr>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Tree>
    <p:extLst>
      <p:ext uri="{BB962C8B-B14F-4D97-AF65-F5344CB8AC3E}">
        <p14:creationId xmlns:p14="http://schemas.microsoft.com/office/powerpoint/2010/main" val="3665280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DE03FEC8-7235-4329-9FEE-10877E085EE4}"/>
              </a:ext>
            </a:extLst>
          </p:cNvPr>
          <p:cNvSpPr/>
          <p:nvPr/>
        </p:nvSpPr>
        <p:spPr>
          <a:xfrm>
            <a:off x="615459" y="459251"/>
            <a:ext cx="7892610" cy="152815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ctr"/>
            <a:r>
              <a:rPr lang="en-US" sz="3600" i="1" dirty="0" err="1">
                <a:solidFill>
                  <a:srgbClr val="FF0000"/>
                </a:solidFill>
                <a:latin typeface="Times New Roman" panose="02020603050405020304" pitchFamily="18" charset="0"/>
                <a:cs typeface="Times New Roman" panose="02020603050405020304" pitchFamily="18" charset="0"/>
              </a:rPr>
              <a:t>Trong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phẩm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Lão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vì</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sao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lão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phải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bán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cậu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Vàng</a:t>
            </a:r>
            <a:r>
              <a:rPr lang="en-US" sz="3600" i="1" dirty="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85A018DD-CDC3-473E-80FA-CFB7D9D0B854}"/>
              </a:ext>
            </a:extLst>
          </p:cNvPr>
          <p:cNvSpPr/>
          <p:nvPr/>
        </p:nvSpPr>
        <p:spPr>
          <a:xfrm>
            <a:off x="823596" y="2325123"/>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anose="02020603050405020304" pitchFamily="18" charset="0"/>
              </a:rPr>
              <a:t>A.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trộm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D59C87E8-44F9-42EB-8596-E2DF07B9178E}"/>
              </a:ext>
            </a:extLst>
          </p:cNvPr>
          <p:cNvSpPr/>
          <p:nvPr/>
        </p:nvSpPr>
        <p:spPr>
          <a:xfrm>
            <a:off x="4587731" y="2328267"/>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itchFamily="18" charset="0"/>
              </a:rPr>
              <a:t>B.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nuôi</a:t>
            </a:r>
            <a:r>
              <a:rPr lang="en-US" sz="2400" dirty="0">
                <a:solidFill>
                  <a:srgbClr val="000000"/>
                </a:solidFill>
                <a:latin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cs typeface="Times New Roman" panose="02020603050405020304" pitchFamily="18" charset="0"/>
              </a:rPr>
              <a:t>chó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con.</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6FAAD6B9-2CEA-48C0-966D-12A05A84B255}"/>
              </a:ext>
            </a:extLst>
          </p:cNvPr>
          <p:cNvSpPr/>
          <p:nvPr/>
        </p:nvSpPr>
        <p:spPr>
          <a:xfrm>
            <a:off x="823596" y="3461629"/>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anose="02020603050405020304" pitchFamily="18" charset="0"/>
              </a:rPr>
              <a:t>C.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gửi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con.</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F74C9A71-5DC2-46E6-AC74-9AE793B11936}"/>
              </a:ext>
            </a:extLst>
          </p:cNvPr>
          <p:cNvSpPr/>
          <p:nvPr/>
        </p:nvSpPr>
        <p:spPr>
          <a:xfrm>
            <a:off x="4587731" y="3464769"/>
            <a:ext cx="3678964" cy="8769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41" tIns="34279" rIns="68541" bIns="34279" rtlCol="0" anchor="ctr"/>
          <a:lstStyle/>
          <a:p>
            <a:pPr algn="just"/>
            <a:r>
              <a:rPr lang="en-US" sz="2399" dirty="0">
                <a:solidFill>
                  <a:prstClr val="black"/>
                </a:solidFill>
                <a:latin typeface="Times New Roman" panose="02020603050405020304" pitchFamily="18" charset="0"/>
                <a:cs typeface="Times New Roman" panose="02020603050405020304" pitchFamily="18" charset="0"/>
              </a:rPr>
              <a:t>D.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nuôi</a:t>
            </a:r>
            <a:r>
              <a:rPr lang="en-US" sz="2400" dirty="0">
                <a:solidFill>
                  <a:srgbClr val="000000"/>
                </a:solidFill>
                <a:latin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cs typeface="Times New Roman" panose="02020603050405020304" pitchFamily="18" charset="0"/>
              </a:rPr>
              <a:t>chó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nữa</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3221B951-AD38-44B2-B286-59A4975EF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441" y="2447063"/>
            <a:ext cx="604106" cy="530880"/>
          </a:xfrm>
          <a:prstGeom prst="rect">
            <a:avLst/>
          </a:prstGeom>
        </p:spPr>
      </p:pic>
      <p:pic>
        <p:nvPicPr>
          <p:cNvPr id="8" name="Picture 7">
            <a:extLst>
              <a:ext uri="{FF2B5EF4-FFF2-40B4-BE49-F238E27FC236}">
                <a16:creationId xmlns="" xmlns:a16="http://schemas.microsoft.com/office/drawing/2014/main" id="{3BBE13F5-0459-40E7-971F-E401C98F1CEF}"/>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99330" y="3599564"/>
            <a:ext cx="603216" cy="527903"/>
          </a:xfrm>
          <a:prstGeom prst="rect">
            <a:avLst/>
          </a:prstGeom>
        </p:spPr>
      </p:pic>
      <p:pic>
        <p:nvPicPr>
          <p:cNvPr id="9" name="Picture 8">
            <a:extLst>
              <a:ext uri="{FF2B5EF4-FFF2-40B4-BE49-F238E27FC236}">
                <a16:creationId xmlns="" xmlns:a16="http://schemas.microsoft.com/office/drawing/2014/main" id="{878A2582-EDF4-4850-95E1-B02865C0DA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323" y="3608259"/>
            <a:ext cx="603371" cy="530234"/>
          </a:xfrm>
          <a:prstGeom prst="rect">
            <a:avLst/>
          </a:prstGeom>
        </p:spPr>
      </p:pic>
      <p:pic>
        <p:nvPicPr>
          <p:cNvPr id="10" name="Picture 9">
            <a:extLst>
              <a:ext uri="{FF2B5EF4-FFF2-40B4-BE49-F238E27FC236}">
                <a16:creationId xmlns="" xmlns:a16="http://schemas.microsoft.com/office/drawing/2014/main" id="{EE362FFE-9C3A-4D69-9A6F-1315F6777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3323" y="2485819"/>
            <a:ext cx="603371" cy="482696"/>
          </a:xfrm>
          <a:prstGeom prst="rect">
            <a:avLst/>
          </a:prstGeom>
        </p:spPr>
      </p:pic>
    </p:spTree>
    <p:extLst>
      <p:ext uri="{BB962C8B-B14F-4D97-AF65-F5344CB8AC3E}">
        <p14:creationId xmlns:p14="http://schemas.microsoft.com/office/powerpoint/2010/main" val="38705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3"/>
                                        </p:tgtEl>
                                        <p:attrNameLst>
                                          <p:attrName>fillcolor</p:attrName>
                                        </p:attrNameLst>
                                      </p:cBhvr>
                                      <p:to>
                                        <a:srgbClr val="FFF2CC"/>
                                      </p:to>
                                    </p:animClr>
                                    <p:set>
                                      <p:cBhvr>
                                        <p:cTn id="35" dur="250" fill="hold"/>
                                        <p:tgtEl>
                                          <p:spTgt spid="3"/>
                                        </p:tgtEl>
                                        <p:attrNameLst>
                                          <p:attrName>fill.type</p:attrName>
                                        </p:attrNameLst>
                                      </p:cBhvr>
                                      <p:to>
                                        <p:strVal val="solid"/>
                                      </p:to>
                                    </p:set>
                                    <p:set>
                                      <p:cBhvr>
                                        <p:cTn id="36" dur="250" fill="hold"/>
                                        <p:tgtEl>
                                          <p:spTgt spid="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strVal val="4*#ppt_w"/>
                                          </p:val>
                                        </p:tav>
                                        <p:tav tm="100000">
                                          <p:val>
                                            <p:strVal val="#ppt_w"/>
                                          </p:val>
                                        </p:tav>
                                      </p:tavLst>
                                    </p:anim>
                                    <p:anim calcmode="lin" valueType="num">
                                      <p:cBhvr>
                                        <p:cTn id="4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3"/>
                                        </p:tgtEl>
                                        <p:attrNameLst>
                                          <p:attrName>fillcolor</p:attrName>
                                        </p:attrNameLst>
                                      </p:cBhvr>
                                      <p:to>
                                        <a:srgbClr val="FFFF00"/>
                                      </p:to>
                                    </p:animClr>
                                    <p:set>
                                      <p:cBhvr>
                                        <p:cTn id="43" dur="250" fill="hold"/>
                                        <p:tgtEl>
                                          <p:spTgt spid="3"/>
                                        </p:tgtEl>
                                        <p:attrNameLst>
                                          <p:attrName>fill.type</p:attrName>
                                        </p:attrNameLst>
                                      </p:cBhvr>
                                      <p:to>
                                        <p:strVal val="solid"/>
                                      </p:to>
                                    </p:set>
                                    <p:set>
                                      <p:cBhvr>
                                        <p:cTn id="44"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
                                        </p:tgtEl>
                                        <p:attrNameLst>
                                          <p:attrName>fillcolor</p:attrName>
                                        </p:attrNameLst>
                                      </p:cBhvr>
                                      <p:to>
                                        <a:srgbClr val="FFF2CC"/>
                                      </p:to>
                                    </p:animClr>
                                    <p:set>
                                      <p:cBhvr>
                                        <p:cTn id="50" dur="250" fill="hold"/>
                                        <p:tgtEl>
                                          <p:spTgt spid="4"/>
                                        </p:tgtEl>
                                        <p:attrNameLst>
                                          <p:attrName>fill.type</p:attrName>
                                        </p:attrNameLst>
                                      </p:cBhvr>
                                      <p:to>
                                        <p:strVal val="solid"/>
                                      </p:to>
                                    </p:set>
                                    <p:set>
                                      <p:cBhvr>
                                        <p:cTn id="51" dur="250" fill="hold"/>
                                        <p:tgtEl>
                                          <p:spTgt spid="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50" fill="hold"/>
                                        <p:tgtEl>
                                          <p:spTgt spid="10"/>
                                        </p:tgtEl>
                                        <p:attrNameLst>
                                          <p:attrName>ppt_w</p:attrName>
                                        </p:attrNameLst>
                                      </p:cBhvr>
                                      <p:tavLst>
                                        <p:tav tm="0">
                                          <p:val>
                                            <p:strVal val="4*#ppt_w"/>
                                          </p:val>
                                        </p:tav>
                                        <p:tav tm="100000">
                                          <p:val>
                                            <p:strVal val="#ppt_w"/>
                                          </p:val>
                                        </p:tav>
                                      </p:tavLst>
                                    </p:anim>
                                    <p:anim calcmode="lin" valueType="num">
                                      <p:cBhvr>
                                        <p:cTn id="5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
                                        </p:tgtEl>
                                        <p:attrNameLst>
                                          <p:attrName>fillcolor</p:attrName>
                                        </p:attrNameLst>
                                      </p:cBhvr>
                                      <p:to>
                                        <a:srgbClr val="00B050"/>
                                      </p:to>
                                    </p:animClr>
                                    <p:set>
                                      <p:cBhvr>
                                        <p:cTn id="58" dur="250" fill="hold"/>
                                        <p:tgtEl>
                                          <p:spTgt spid="4"/>
                                        </p:tgtEl>
                                        <p:attrNameLst>
                                          <p:attrName>fill.type</p:attrName>
                                        </p:attrNameLst>
                                      </p:cBhvr>
                                      <p:to>
                                        <p:strVal val="solid"/>
                                      </p:to>
                                    </p:set>
                                    <p:set>
                                      <p:cBhvr>
                                        <p:cTn id="5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5"/>
                                        </p:tgtEl>
                                        <p:attrNameLst>
                                          <p:attrName>fillcolor</p:attrName>
                                        </p:attrNameLst>
                                      </p:cBhvr>
                                      <p:to>
                                        <a:srgbClr val="FFF2CC"/>
                                      </p:to>
                                    </p:animClr>
                                    <p:set>
                                      <p:cBhvr>
                                        <p:cTn id="65" dur="250" fill="hold"/>
                                        <p:tgtEl>
                                          <p:spTgt spid="5"/>
                                        </p:tgtEl>
                                        <p:attrNameLst>
                                          <p:attrName>fill.type</p:attrName>
                                        </p:attrNameLst>
                                      </p:cBhvr>
                                      <p:to>
                                        <p:strVal val="solid"/>
                                      </p:to>
                                    </p:set>
                                    <p:set>
                                      <p:cBhvr>
                                        <p:cTn id="66" dur="250" fill="hold"/>
                                        <p:tgtEl>
                                          <p:spTgt spid="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8"/>
                                        </p:tgtEl>
                                        <p:attrNameLst>
                                          <p:attrName>style.visibility</p:attrName>
                                        </p:attrNameLst>
                                      </p:cBhvr>
                                      <p:to>
                                        <p:strVal val="visible"/>
                                      </p:to>
                                    </p:set>
                                    <p:anim calcmode="lin" valueType="num">
                                      <p:cBhvr>
                                        <p:cTn id="69" dur="250" fill="hold"/>
                                        <p:tgtEl>
                                          <p:spTgt spid="8"/>
                                        </p:tgtEl>
                                        <p:attrNameLst>
                                          <p:attrName>ppt_w</p:attrName>
                                        </p:attrNameLst>
                                      </p:cBhvr>
                                      <p:tavLst>
                                        <p:tav tm="0">
                                          <p:val>
                                            <p:strVal val="4*#ppt_w"/>
                                          </p:val>
                                        </p:tav>
                                        <p:tav tm="100000">
                                          <p:val>
                                            <p:strVal val="#ppt_w"/>
                                          </p:val>
                                        </p:tav>
                                      </p:tavLst>
                                    </p:anim>
                                    <p:anim calcmode="lin" valueType="num">
                                      <p:cBhvr>
                                        <p:cTn id="7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5"/>
                                        </p:tgtEl>
                                        <p:attrNameLst>
                                          <p:attrName>fillcolor</p:attrName>
                                        </p:attrNameLst>
                                      </p:cBhvr>
                                      <p:to>
                                        <a:srgbClr val="FFFF00"/>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6"/>
                                        </p:tgtEl>
                                        <p:attrNameLst>
                                          <p:attrName>fillcolor</p:attrName>
                                        </p:attrNameLst>
                                      </p:cBhvr>
                                      <p:to>
                                        <a:srgbClr val="FFF2CC"/>
                                      </p:to>
                                    </p:animClr>
                                    <p:set>
                                      <p:cBhvr>
                                        <p:cTn id="80" dur="250" fill="hold"/>
                                        <p:tgtEl>
                                          <p:spTgt spid="6"/>
                                        </p:tgtEl>
                                        <p:attrNameLst>
                                          <p:attrName>fill.type</p:attrName>
                                        </p:attrNameLst>
                                      </p:cBhvr>
                                      <p:to>
                                        <p:strVal val="solid"/>
                                      </p:to>
                                    </p:set>
                                    <p:set>
                                      <p:cBhvr>
                                        <p:cTn id="81" dur="250" fill="hold"/>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9"/>
                                        </p:tgtEl>
                                        <p:attrNameLst>
                                          <p:attrName>style.visibility</p:attrName>
                                        </p:attrNameLst>
                                      </p:cBhvr>
                                      <p:to>
                                        <p:strVal val="visible"/>
                                      </p:to>
                                    </p:set>
                                    <p:anim calcmode="lin" valueType="num">
                                      <p:cBhvr>
                                        <p:cTn id="84" dur="250" fill="hold"/>
                                        <p:tgtEl>
                                          <p:spTgt spid="9"/>
                                        </p:tgtEl>
                                        <p:attrNameLst>
                                          <p:attrName>ppt_w</p:attrName>
                                        </p:attrNameLst>
                                      </p:cBhvr>
                                      <p:tavLst>
                                        <p:tav tm="0">
                                          <p:val>
                                            <p:strVal val="4*#ppt_w"/>
                                          </p:val>
                                        </p:tav>
                                        <p:tav tm="100000">
                                          <p:val>
                                            <p:strVal val="#ppt_w"/>
                                          </p:val>
                                        </p:tav>
                                      </p:tavLst>
                                    </p:anim>
                                    <p:anim calcmode="lin" valueType="num">
                                      <p:cBhvr>
                                        <p:cTn id="8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FFFF0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2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lỗi</a:t>
              </a:r>
              <a:endPar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 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endParaRPr kumimoji="0" lang="vi-VN"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10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xấu</a:t>
              </a:r>
              <a:endParaRPr kumimoji="0" lang="vi-VN"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Chúc</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may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mắn</a:t>
              </a:r>
              <a:endParaRPr kumimoji="0" lang="vi-VN" sz="19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en-GB" sz="24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ooper Black" pitchFamily="18" charset="0"/>
                <a:ea typeface="+mn-ea"/>
                <a:cs typeface="+mn-cs"/>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9581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Diagonal Corner Rectangle 15"/>
          <p:cNvSpPr/>
          <p:nvPr/>
        </p:nvSpPr>
        <p:spPr>
          <a:xfrm>
            <a:off x="624477" y="538480"/>
            <a:ext cx="7895046" cy="142526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2800" i="1" dirty="0">
                <a:solidFill>
                  <a:srgbClr val="FF0000"/>
                </a:solidFill>
                <a:latin typeface="+mj-lt"/>
              </a:rPr>
              <a:t>Nam Cao là một nhà văn hiện thực xuất sắc với các sáng tác về nội dung chủ yếu nào?</a:t>
            </a:r>
            <a:endParaRPr lang="vi-VN" sz="2800" i="1" dirty="0">
              <a:solidFill>
                <a:srgbClr val="FF0000"/>
              </a:solidFill>
              <a:latin typeface="+mj-lt"/>
            </a:endParaRPr>
          </a:p>
        </p:txBody>
      </p:sp>
      <p:sp>
        <p:nvSpPr>
          <p:cNvPr id="17" name="Rectangle 16"/>
          <p:cNvSpPr/>
          <p:nvPr/>
        </p:nvSpPr>
        <p:spPr>
          <a:xfrm>
            <a:off x="832668" y="2072403"/>
            <a:ext cx="3680099" cy="10441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A.</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Người nông dân nghèo đói bị vùi dập</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597964" y="2075544"/>
            <a:ext cx="3680099" cy="104415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100" dirty="0">
                <a:solidFill>
                  <a:prstClr val="black"/>
                </a:solidFill>
                <a:latin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cs typeface="Times New Roman" panose="02020603050405020304" pitchFamily="18" charset="0"/>
              </a:rPr>
              <a:t>Người trí thức nghèo sống mòn mỏi, bế tắc trong xã hội cũ</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832668" y="3160516"/>
            <a:ext cx="3680099" cy="8740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100" dirty="0">
                <a:solidFill>
                  <a:prstClr val="black"/>
                </a:solidFill>
                <a:latin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cs typeface="Times New Roman" panose="02020603050405020304" pitchFamily="18" charset="0"/>
              </a:rPr>
              <a:t>Cả A và B đều đúng</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597964" y="3163657"/>
            <a:ext cx="3680099" cy="8740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cs typeface="Times New Roman" panose="02020603050405020304" pitchFamily="18" charset="0"/>
              </a:rPr>
              <a:t>Cả A và B đều sai</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473" y="2091510"/>
            <a:ext cx="604292" cy="53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9362" y="3208215"/>
            <a:ext cx="603402" cy="603795"/>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4506" y="3194238"/>
            <a:ext cx="603557" cy="66343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8616" y="2130267"/>
            <a:ext cx="549444" cy="482845"/>
          </a:xfrm>
          <a:prstGeom prst="rect">
            <a:avLst/>
          </a:prstGeom>
        </p:spPr>
      </p:pic>
    </p:spTree>
    <p:extLst>
      <p:ext uri="{BB962C8B-B14F-4D97-AF65-F5344CB8AC3E}">
        <p14:creationId xmlns:p14="http://schemas.microsoft.com/office/powerpoint/2010/main" val="30564524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7"/>
                                        </p:tgtEl>
                                        <p:attrNameLst>
                                          <p:attrName>fillcolor</p:attrName>
                                        </p:attrNameLst>
                                      </p:cBhvr>
                                      <p:to>
                                        <a:srgbClr val="FFF2CC"/>
                                      </p:to>
                                    </p:animClr>
                                    <p:set>
                                      <p:cBhvr>
                                        <p:cTn id="35" dur="250" fill="hold"/>
                                        <p:tgtEl>
                                          <p:spTgt spid="17"/>
                                        </p:tgtEl>
                                        <p:attrNameLst>
                                          <p:attrName>fill.type</p:attrName>
                                        </p:attrNameLst>
                                      </p:cBhvr>
                                      <p:to>
                                        <p:strVal val="solid"/>
                                      </p:to>
                                    </p:set>
                                    <p:set>
                                      <p:cBhvr>
                                        <p:cTn id="36" dur="250" fill="hold"/>
                                        <p:tgtEl>
                                          <p:spTgt spid="1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250" fill="hold"/>
                                        <p:tgtEl>
                                          <p:spTgt spid="29"/>
                                        </p:tgtEl>
                                        <p:attrNameLst>
                                          <p:attrName>ppt_w</p:attrName>
                                        </p:attrNameLst>
                                      </p:cBhvr>
                                      <p:tavLst>
                                        <p:tav tm="0">
                                          <p:val>
                                            <p:strVal val="4*#ppt_w"/>
                                          </p:val>
                                        </p:tav>
                                        <p:tav tm="100000">
                                          <p:val>
                                            <p:strVal val="#ppt_w"/>
                                          </p:val>
                                        </p:tav>
                                      </p:tavLst>
                                    </p:anim>
                                    <p:anim calcmode="lin" valueType="num">
                                      <p:cBhvr>
                                        <p:cTn id="4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7"/>
                                        </p:tgtEl>
                                        <p:attrNameLst>
                                          <p:attrName>fillcolor</p:attrName>
                                        </p:attrNameLst>
                                      </p:cBhvr>
                                      <p:to>
                                        <a:srgbClr val="FFFF00"/>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26"/>
                                        </p:tgtEl>
                                        <p:attrNameLst>
                                          <p:attrName>fillcolor</p:attrName>
                                        </p:attrNameLst>
                                      </p:cBhvr>
                                      <p:to>
                                        <a:srgbClr val="FFF2CC"/>
                                      </p:to>
                                    </p:animClr>
                                    <p:set>
                                      <p:cBhvr>
                                        <p:cTn id="50" dur="250" fill="hold"/>
                                        <p:tgtEl>
                                          <p:spTgt spid="26"/>
                                        </p:tgtEl>
                                        <p:attrNameLst>
                                          <p:attrName>fill.type</p:attrName>
                                        </p:attrNameLst>
                                      </p:cBhvr>
                                      <p:to>
                                        <p:strVal val="solid"/>
                                      </p:to>
                                    </p:set>
                                    <p:set>
                                      <p:cBhvr>
                                        <p:cTn id="51" dur="250" fill="hold"/>
                                        <p:tgtEl>
                                          <p:spTgt spid="2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250" fill="hold"/>
                                        <p:tgtEl>
                                          <p:spTgt spid="32"/>
                                        </p:tgtEl>
                                        <p:attrNameLst>
                                          <p:attrName>ppt_w</p:attrName>
                                        </p:attrNameLst>
                                      </p:cBhvr>
                                      <p:tavLst>
                                        <p:tav tm="0">
                                          <p:val>
                                            <p:strVal val="4*#ppt_w"/>
                                          </p:val>
                                        </p:tav>
                                        <p:tav tm="100000">
                                          <p:val>
                                            <p:strVal val="#ppt_w"/>
                                          </p:val>
                                        </p:tav>
                                      </p:tavLst>
                                    </p:anim>
                                    <p:anim calcmode="lin" valueType="num">
                                      <p:cBhvr>
                                        <p:cTn id="5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26"/>
                                        </p:tgtEl>
                                        <p:attrNameLst>
                                          <p:attrName>fillcolor</p:attrName>
                                        </p:attrNameLst>
                                      </p:cBhvr>
                                      <p:to>
                                        <a:srgbClr val="FFFF00"/>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27"/>
                                        </p:tgtEl>
                                        <p:attrNameLst>
                                          <p:attrName>fillcolor</p:attrName>
                                        </p:attrNameLst>
                                      </p:cBhvr>
                                      <p:to>
                                        <a:srgbClr val="FFF2CC"/>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30"/>
                                        </p:tgtEl>
                                        <p:attrNameLst>
                                          <p:attrName>style.visibility</p:attrName>
                                        </p:attrNameLst>
                                      </p:cBhvr>
                                      <p:to>
                                        <p:strVal val="visible"/>
                                      </p:to>
                                    </p:set>
                                    <p:anim calcmode="lin" valueType="num">
                                      <p:cBhvr>
                                        <p:cTn id="69" dur="250" fill="hold"/>
                                        <p:tgtEl>
                                          <p:spTgt spid="30"/>
                                        </p:tgtEl>
                                        <p:attrNameLst>
                                          <p:attrName>ppt_w</p:attrName>
                                        </p:attrNameLst>
                                      </p:cBhvr>
                                      <p:tavLst>
                                        <p:tav tm="0">
                                          <p:val>
                                            <p:strVal val="4*#ppt_w"/>
                                          </p:val>
                                        </p:tav>
                                        <p:tav tm="100000">
                                          <p:val>
                                            <p:strVal val="#ppt_w"/>
                                          </p:val>
                                        </p:tav>
                                      </p:tavLst>
                                    </p:anim>
                                    <p:anim calcmode="lin" valueType="num">
                                      <p:cBhvr>
                                        <p:cTn id="7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27"/>
                                        </p:tgtEl>
                                        <p:attrNameLst>
                                          <p:attrName>fillcolor</p:attrName>
                                        </p:attrNameLst>
                                      </p:cBhvr>
                                      <p:to>
                                        <a:srgbClr val="00B050"/>
                                      </p:to>
                                    </p:animClr>
                                    <p:set>
                                      <p:cBhvr>
                                        <p:cTn id="73" dur="250" fill="hold"/>
                                        <p:tgtEl>
                                          <p:spTgt spid="27"/>
                                        </p:tgtEl>
                                        <p:attrNameLst>
                                          <p:attrName>fill.type</p:attrName>
                                        </p:attrNameLst>
                                      </p:cBhvr>
                                      <p:to>
                                        <p:strVal val="solid"/>
                                      </p:to>
                                    </p:set>
                                    <p:set>
                                      <p:cBhvr>
                                        <p:cTn id="74"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2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8"/>
                                        </p:tgtEl>
                                        <p:attrNameLst>
                                          <p:attrName>fillcolor</p:attrName>
                                        </p:attrNameLst>
                                      </p:cBhvr>
                                      <p:to>
                                        <a:srgbClr val="FFF2CC"/>
                                      </p:to>
                                    </p:animClr>
                                    <p:set>
                                      <p:cBhvr>
                                        <p:cTn id="80" dur="250" fill="hold"/>
                                        <p:tgtEl>
                                          <p:spTgt spid="28"/>
                                        </p:tgtEl>
                                        <p:attrNameLst>
                                          <p:attrName>fill.type</p:attrName>
                                        </p:attrNameLst>
                                      </p:cBhvr>
                                      <p:to>
                                        <p:strVal val="solid"/>
                                      </p:to>
                                    </p:set>
                                    <p:set>
                                      <p:cBhvr>
                                        <p:cTn id="81" dur="250" fill="hold"/>
                                        <p:tgtEl>
                                          <p:spTgt spid="2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31"/>
                                        </p:tgtEl>
                                        <p:attrNameLst>
                                          <p:attrName>style.visibility</p:attrName>
                                        </p:attrNameLst>
                                      </p:cBhvr>
                                      <p:to>
                                        <p:strVal val="visible"/>
                                      </p:to>
                                    </p:set>
                                    <p:anim calcmode="lin" valueType="num">
                                      <p:cBhvr>
                                        <p:cTn id="84" dur="250" fill="hold"/>
                                        <p:tgtEl>
                                          <p:spTgt spid="31"/>
                                        </p:tgtEl>
                                        <p:attrNameLst>
                                          <p:attrName>ppt_w</p:attrName>
                                        </p:attrNameLst>
                                      </p:cBhvr>
                                      <p:tavLst>
                                        <p:tav tm="0">
                                          <p:val>
                                            <p:strVal val="4*#ppt_w"/>
                                          </p:val>
                                        </p:tav>
                                        <p:tav tm="100000">
                                          <p:val>
                                            <p:strVal val="#ppt_w"/>
                                          </p:val>
                                        </p:tav>
                                      </p:tavLst>
                                    </p:anim>
                                    <p:anim calcmode="lin" valueType="num">
                                      <p:cBhvr>
                                        <p:cTn id="8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8"/>
                                        </p:tgtEl>
                                        <p:attrNameLst>
                                          <p:attrName>fillcolor</p:attrName>
                                        </p:attrNameLst>
                                      </p:cBhvr>
                                      <p:to>
                                        <a:srgbClr val="FFFF00"/>
                                      </p:to>
                                    </p:animClr>
                                    <p:set>
                                      <p:cBhvr>
                                        <p:cTn id="88" dur="250" fill="hold"/>
                                        <p:tgtEl>
                                          <p:spTgt spid="28"/>
                                        </p:tgtEl>
                                        <p:attrNameLst>
                                          <p:attrName>fill.type</p:attrName>
                                        </p:attrNameLst>
                                      </p:cBhvr>
                                      <p:to>
                                        <p:strVal val="solid"/>
                                      </p:to>
                                    </p:set>
                                    <p:set>
                                      <p:cBhvr>
                                        <p:cTn id="89"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childTnLst>
        </p:cTn>
      </p:par>
    </p:tnLst>
    <p:bldLst>
      <p:bldP spid="16" grpId="0" animBg="1"/>
      <p:bldP spid="17"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defTabSz="685766">
              <a:defRPr/>
            </a:pPr>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Tree>
    <p:extLst>
      <p:ext uri="{BB962C8B-B14F-4D97-AF65-F5344CB8AC3E}">
        <p14:creationId xmlns:p14="http://schemas.microsoft.com/office/powerpoint/2010/main" val="3213032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685437" y="51645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200" i="1" dirty="0">
                <a:solidFill>
                  <a:srgbClr val="FF0000"/>
                </a:solidFill>
                <a:latin typeface="+mj-lt"/>
              </a:rPr>
              <a:t>Trong các từ sau đây, từ nào là từ tượng hình?</a:t>
            </a:r>
            <a:endParaRPr lang="vi-VN" sz="3200" i="1" dirty="0">
              <a:solidFill>
                <a:srgbClr val="FF0000"/>
              </a:solidFill>
              <a:latin typeface="+mj-lt"/>
            </a:endParaRPr>
          </a:p>
        </p:txBody>
      </p:sp>
      <p:sp>
        <p:nvSpPr>
          <p:cNvPr id="6" name="Rectangle 5"/>
          <p:cNvSpPr/>
          <p:nvPr/>
        </p:nvSpPr>
        <p:spPr>
          <a:xfrm>
            <a:off x="893628" y="182856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cs typeface="Times New Roman" panose="02020603050405020304" pitchFamily="18" charset="0"/>
              </a:rPr>
              <a:t>Móm mém.</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658924" y="183170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cs typeface="Times New Roman" panose="02020603050405020304" pitchFamily="18" charset="0"/>
              </a:rPr>
              <a:t>Vui vẻ.</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93628" y="2495443"/>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cs typeface="Times New Roman" panose="02020603050405020304" pitchFamily="18" charset="0"/>
              </a:rPr>
              <a:t>Xót xa.</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58924" y="249858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cs typeface="Times New Roman" panose="02020603050405020304" pitchFamily="18" charset="0"/>
              </a:rPr>
              <a:t>Ái ngại.</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909874" y="1847670"/>
            <a:ext cx="663853" cy="531044"/>
          </a:xfrm>
          <a:prstGeom prst="rect">
            <a:avLst/>
          </a:prstGeom>
        </p:spPr>
      </p:pic>
      <p:pic>
        <p:nvPicPr>
          <p:cNvPr id="13" name="Picture 12"/>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70322" y="2520466"/>
            <a:ext cx="603402" cy="52806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466" y="2529164"/>
            <a:ext cx="603557" cy="53039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466" y="1862648"/>
            <a:ext cx="603557" cy="530398"/>
          </a:xfrm>
          <a:prstGeom prst="rect">
            <a:avLst/>
          </a:prstGeom>
        </p:spPr>
      </p:pic>
    </p:spTree>
    <p:extLst>
      <p:ext uri="{BB962C8B-B14F-4D97-AF65-F5344CB8AC3E}">
        <p14:creationId xmlns:p14="http://schemas.microsoft.com/office/powerpoint/2010/main" val="42837765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6"/>
                                        </p:tgtEl>
                                        <p:attrNameLst>
                                          <p:attrName>fillcolor</p:attrName>
                                        </p:attrNameLst>
                                      </p:cBhvr>
                                      <p:to>
                                        <a:srgbClr val="FFF2CC"/>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50" fill="hold"/>
                                        <p:tgtEl>
                                          <p:spTgt spid="12"/>
                                        </p:tgtEl>
                                        <p:attrNameLst>
                                          <p:attrName>ppt_w</p:attrName>
                                        </p:attrNameLst>
                                      </p:cBhvr>
                                      <p:tavLst>
                                        <p:tav tm="0">
                                          <p:val>
                                            <p:strVal val="4*#ppt_w"/>
                                          </p:val>
                                        </p:tav>
                                        <p:tav tm="100000">
                                          <p:val>
                                            <p:strVal val="#ppt_w"/>
                                          </p:val>
                                        </p:tav>
                                      </p:tavLst>
                                    </p:anim>
                                    <p:anim calcmode="lin" valueType="num">
                                      <p:cBhvr>
                                        <p:cTn id="4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6"/>
                                        </p:tgtEl>
                                        <p:attrNameLst>
                                          <p:attrName>fillcolor</p:attrName>
                                        </p:attrNameLst>
                                      </p:cBhvr>
                                      <p:to>
                                        <a:srgbClr val="00B050"/>
                                      </p:to>
                                    </p:animClr>
                                    <p:set>
                                      <p:cBhvr>
                                        <p:cTn id="43" dur="250" fill="hold"/>
                                        <p:tgtEl>
                                          <p:spTgt spid="6"/>
                                        </p:tgtEl>
                                        <p:attrNameLst>
                                          <p:attrName>fill.type</p:attrName>
                                        </p:attrNameLst>
                                      </p:cBhvr>
                                      <p:to>
                                        <p:strVal val="solid"/>
                                      </p:to>
                                    </p:set>
                                    <p:set>
                                      <p:cBhvr>
                                        <p:cTn id="4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50" fill="hold"/>
                                        <p:tgtEl>
                                          <p:spTgt spid="15"/>
                                        </p:tgtEl>
                                        <p:attrNameLst>
                                          <p:attrName>ppt_w</p:attrName>
                                        </p:attrNameLst>
                                      </p:cBhvr>
                                      <p:tavLst>
                                        <p:tav tm="0">
                                          <p:val>
                                            <p:strVal val="4*#ppt_w"/>
                                          </p:val>
                                        </p:tav>
                                        <p:tav tm="100000">
                                          <p:val>
                                            <p:strVal val="#ppt_w"/>
                                          </p:val>
                                        </p:tav>
                                      </p:tavLst>
                                    </p:anim>
                                    <p:anim calcmode="lin" valueType="num">
                                      <p:cBhvr>
                                        <p:cTn id="55"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FFFF0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50" fill="hold"/>
                                        <p:tgtEl>
                                          <p:spTgt spid="13"/>
                                        </p:tgtEl>
                                        <p:attrNameLst>
                                          <p:attrName>ppt_w</p:attrName>
                                        </p:attrNameLst>
                                      </p:cBhvr>
                                      <p:tavLst>
                                        <p:tav tm="0">
                                          <p:val>
                                            <p:strVal val="4*#ppt_w"/>
                                          </p:val>
                                        </p:tav>
                                        <p:tav tm="100000">
                                          <p:val>
                                            <p:strVal val="#ppt_w"/>
                                          </p:val>
                                        </p:tav>
                                      </p:tavLst>
                                    </p:anim>
                                    <p:anim calcmode="lin" valueType="num">
                                      <p:cBhvr>
                                        <p:cTn id="7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1"/>
                                        </p:tgtEl>
                                        <p:attrNameLst>
                                          <p:attrName>fillcolor</p:attrName>
                                        </p:attrNameLst>
                                      </p:cBhvr>
                                      <p:to>
                                        <a:srgbClr val="FFF2CC"/>
                                      </p:to>
                                    </p:animClr>
                                    <p:set>
                                      <p:cBhvr>
                                        <p:cTn id="80" dur="250" fill="hold"/>
                                        <p:tgtEl>
                                          <p:spTgt spid="11"/>
                                        </p:tgtEl>
                                        <p:attrNameLst>
                                          <p:attrName>fill.type</p:attrName>
                                        </p:attrNameLst>
                                      </p:cBhvr>
                                      <p:to>
                                        <p:strVal val="solid"/>
                                      </p:to>
                                    </p:set>
                                    <p:set>
                                      <p:cBhvr>
                                        <p:cTn id="81" dur="250" fill="hold"/>
                                        <p:tgtEl>
                                          <p:spTgt spid="1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250" fill="hold"/>
                                        <p:tgtEl>
                                          <p:spTgt spid="14"/>
                                        </p:tgtEl>
                                        <p:attrNameLst>
                                          <p:attrName>ppt_w</p:attrName>
                                        </p:attrNameLst>
                                      </p:cBhvr>
                                      <p:tavLst>
                                        <p:tav tm="0">
                                          <p:val>
                                            <p:strVal val="4*#ppt_w"/>
                                          </p:val>
                                        </p:tav>
                                        <p:tav tm="100000">
                                          <p:val>
                                            <p:strVal val="#ppt_w"/>
                                          </p:val>
                                        </p:tav>
                                      </p:tavLst>
                                    </p:anim>
                                    <p:anim calcmode="lin" valueType="num">
                                      <p:cBhvr>
                                        <p:cTn id="8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11"/>
                                        </p:tgtEl>
                                        <p:attrNameLst>
                                          <p:attrName>fillcolor</p:attrName>
                                        </p:attrNameLst>
                                      </p:cBhvr>
                                      <p:to>
                                        <a:srgbClr val="FFFF00"/>
                                      </p:to>
                                    </p:animClr>
                                    <p:set>
                                      <p:cBhvr>
                                        <p:cTn id="88" dur="250" fill="hold"/>
                                        <p:tgtEl>
                                          <p:spTgt spid="11"/>
                                        </p:tgtEl>
                                        <p:attrNameLst>
                                          <p:attrName>fill.type</p:attrName>
                                        </p:attrNameLst>
                                      </p:cBhvr>
                                      <p:to>
                                        <p:strVal val="solid"/>
                                      </p:to>
                                    </p:set>
                                    <p:set>
                                      <p:cBhvr>
                                        <p:cTn id="8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3" name="Group 2">
            <a:extLst>
              <a:ext uri="{FF2B5EF4-FFF2-40B4-BE49-F238E27FC236}">
                <a16:creationId xmlns:a16="http://schemas.microsoft.com/office/drawing/2014/main" xmlns="" id="{86D26274-53F4-4DC6-AF0D-708317B1D889}"/>
              </a:ext>
            </a:extLst>
          </p:cNvPr>
          <p:cNvGrpSpPr/>
          <p:nvPr/>
        </p:nvGrpSpPr>
        <p:grpSpPr>
          <a:xfrm>
            <a:off x="3108987" y="122343"/>
            <a:ext cx="2650704" cy="609159"/>
            <a:chOff x="0" y="2004710"/>
            <a:chExt cx="5472030" cy="493520"/>
          </a:xfrm>
          <a:solidFill>
            <a:schemeClr val="accent5">
              <a:lumMod val="75000"/>
            </a:schemeClr>
          </a:solidFill>
        </p:grpSpPr>
        <p:sp>
          <p:nvSpPr>
            <p:cNvPr id="4" name="Rectangle: Rounded Corners 18">
              <a:extLst>
                <a:ext uri="{FF2B5EF4-FFF2-40B4-BE49-F238E27FC236}">
                  <a16:creationId xmlns:a16="http://schemas.microsoft.com/office/drawing/2014/main" xmlns="" id="{A7A206D9-E5B4-4E55-B8EB-5E5DD7C74C06}"/>
                </a:ext>
              </a:extLst>
            </p:cNvPr>
            <p:cNvSpPr/>
            <p:nvPr/>
          </p:nvSpPr>
          <p:spPr>
            <a:xfrm>
              <a:off x="0" y="2004710"/>
              <a:ext cx="5472030" cy="49352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xmlns="" id="{B202918D-EDCD-45B2-B3E0-182066894261}"/>
                </a:ext>
              </a:extLst>
            </p:cNvPr>
            <p:cNvSpPr txBox="1"/>
            <p:nvPr/>
          </p:nvSpPr>
          <p:spPr>
            <a:xfrm>
              <a:off x="156046" y="2028802"/>
              <a:ext cx="5149073" cy="4453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defTabSz="1422400">
                <a:lnSpc>
                  <a:spcPct val="150000"/>
                </a:lnSpc>
                <a:spcBef>
                  <a:spcPct val="0"/>
                </a:spcBef>
                <a:spcAft>
                  <a:spcPct val="35000"/>
                </a:spcAft>
              </a:pPr>
              <a:endParaRPr lang="en-BZ" sz="3200" b="1" i="1" dirty="0">
                <a:solidFill>
                  <a:schemeClr val="bg1"/>
                </a:solidFill>
                <a:latin typeface="Times New Roman" panose="02020603050405020304" pitchFamily="18" charset="0"/>
                <a:cs typeface="Times New Roman" panose="02020603050405020304" pitchFamily="18" charset="0"/>
              </a:endParaRPr>
            </a:p>
          </p:txBody>
        </p:sp>
      </p:grpSp>
      <p:pic>
        <p:nvPicPr>
          <p:cNvPr id="6" name="Picture 5"/>
          <p:cNvPicPr>
            <a:picLocks noChangeAspect="1"/>
          </p:cNvPicPr>
          <p:nvPr/>
        </p:nvPicPr>
        <p:blipFill>
          <a:blip r:embed="rId3"/>
          <a:stretch>
            <a:fillRect/>
          </a:stretch>
        </p:blipFill>
        <p:spPr>
          <a:xfrm>
            <a:off x="3184577" y="-123289"/>
            <a:ext cx="2393850" cy="1399514"/>
          </a:xfrm>
          <a:prstGeom prst="rect">
            <a:avLst/>
          </a:prstGeom>
        </p:spPr>
      </p:pic>
      <p:sp>
        <p:nvSpPr>
          <p:cNvPr id="8" name="Rectangle 7"/>
          <p:cNvSpPr/>
          <p:nvPr/>
        </p:nvSpPr>
        <p:spPr>
          <a:xfrm>
            <a:off x="334371" y="936083"/>
            <a:ext cx="8475259" cy="3785652"/>
          </a:xfrm>
          <a:prstGeom prst="rect">
            <a:avLst/>
          </a:prstGeom>
        </p:spPr>
        <p:txBody>
          <a:bodyPr wrap="square">
            <a:spAutoFit/>
          </a:bodyPr>
          <a:lstStyle/>
          <a:p>
            <a:pPr algn="just">
              <a:buClr>
                <a:srgbClr val="000000"/>
              </a:buClr>
            </a:pPr>
            <a:r>
              <a:rPr lang="vi-VN" sz="2000" i="1" dirty="0">
                <a:latin typeface="+mj-lt"/>
              </a:rPr>
              <a:t>Lão Hạc là một người nông dân nghèo, vợ mất sớm, chỉ có một mảnh vườn và người con trai. Vì không có tiền cưới vợ, con trai lão Hạc sinh phẫn chí đi lên đồn điền cao su với lời thề khi nào kiếm được bạc trăm mới trở về. Từ đó, lão Hạc sống thui thủi một mình với con chó Vàng làm bạn, bòn vườn sống qua ngày. Sau trận ốm dai dẳng, lão không còn sức đi làm thuê được nữa. Rồi lại bão mất mùa, lão rơi vào hoàn cảnh khó khăn, cơ cực bội phần. Vì muốn giữ lại mảnh vườn cho con trai về có cái sinh sống, Lão Hạc dằn vặt lương tâm mình khi quyết định bán đi con chó Vàng. Lão nhờ ông giáo trông hộ mảnh vườn cho con trai và gửi tiền làm ma để không phiền hàng xóm. Lão Hạc xin ít bã chó của Binh Tư. Biết được chuyện này, ông giáo rất buồn vì nghĩ rằng con người như lão Hạc chỉ vì cái nghèo đói mà cũng bị tha hoá. Rồi lão chết đột ngột, dữ dội và đau đớn. Không ai biết vì sao lão chết trừ Ông Giáo và Binh Tư.</a:t>
            </a:r>
            <a:endParaRPr lang="en-US" sz="2000" i="1" kern="0" dirty="0">
              <a:solidFill>
                <a:srgbClr val="000000"/>
              </a:solidFill>
              <a:latin typeface="+mj-lt"/>
              <a:cs typeface="Arial"/>
              <a:sym typeface="Arial"/>
            </a:endParaRPr>
          </a:p>
        </p:txBody>
      </p:sp>
    </p:spTree>
    <p:extLst>
      <p:ext uri="{BB962C8B-B14F-4D97-AF65-F5344CB8AC3E}">
        <p14:creationId xmlns:p14="http://schemas.microsoft.com/office/powerpoint/2010/main" val="236365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defTabSz="685766"/>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2844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624477" y="57741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200" i="1" dirty="0">
                <a:solidFill>
                  <a:srgbClr val="FF0000"/>
                </a:solidFill>
                <a:latin typeface="+mj-lt"/>
              </a:rPr>
              <a:t>Nhận định nào nói đúng nhất về ý nghĩa cái chết của lão Hạc?</a:t>
            </a:r>
            <a:endParaRPr lang="vi-VN" sz="3200" i="1" dirty="0">
              <a:solidFill>
                <a:srgbClr val="FF0000"/>
              </a:solidFill>
              <a:latin typeface="+mj-lt"/>
            </a:endParaRPr>
          </a:p>
        </p:txBody>
      </p:sp>
      <p:sp>
        <p:nvSpPr>
          <p:cNvPr id="15" name="Rectangle 14"/>
          <p:cNvSpPr/>
          <p:nvPr/>
        </p:nvSpPr>
        <p:spPr>
          <a:xfrm>
            <a:off x="832668" y="1889523"/>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A. </a:t>
            </a:r>
            <a:r>
              <a:rPr lang="vi-VN" sz="2000" dirty="0">
                <a:solidFill>
                  <a:srgbClr val="000000"/>
                </a:solidFill>
                <a:latin typeface="Times New Roman" panose="02020603050405020304" pitchFamily="18" charset="0"/>
                <a:cs typeface="Times New Roman" panose="02020603050405020304" pitchFamily="18" charset="0"/>
              </a:rPr>
              <a:t>Là bằng chứng cảm động về tình phụ tử mộc mạc, giản dị nhưng cao quý vô ngần</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69883" y="3146898"/>
            <a:ext cx="3680099" cy="10757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400" dirty="0">
                <a:solidFill>
                  <a:prstClr val="black"/>
                </a:solidFill>
                <a:latin typeface="Times New Roman" panose="02020603050405020304" pitchFamily="18" charset="0"/>
                <a:cs typeface="Times New Roman" panose="02020603050405020304" pitchFamily="18" charset="0"/>
              </a:rPr>
              <a:t>D</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Cả ba ý kiến trên đều đúng</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32668" y="3146898"/>
            <a:ext cx="3680099" cy="10757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C. </a:t>
            </a:r>
            <a:r>
              <a:rPr lang="vi-VN" sz="2000" dirty="0">
                <a:solidFill>
                  <a:srgbClr val="000000"/>
                </a:solidFill>
                <a:latin typeface="Times New Roman" panose="02020603050405020304" pitchFamily="18" charset="0"/>
                <a:cs typeface="Times New Roman" panose="02020603050405020304" pitchFamily="18" charset="0"/>
              </a:rPr>
              <a:t>Thể hiện tính tự trọng và quyết tâm không rơi vào con đường tha hóa của người nông dân</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669883" y="1879577"/>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000" dirty="0">
                <a:solidFill>
                  <a:prstClr val="black"/>
                </a:solidFill>
                <a:latin typeface="Times New Roman" panose="02020603050405020304" pitchFamily="18" charset="0"/>
                <a:cs typeface="Times New Roman" panose="02020603050405020304" pitchFamily="18" charset="0"/>
              </a:rPr>
              <a:t>B</a:t>
            </a:r>
            <a:r>
              <a:rPr lang="vi-VN" sz="2000" dirty="0" smtClean="0">
                <a:solidFill>
                  <a:prstClr val="black"/>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Gián tiếp tố cáo xã hội thực dân phong kiến đã đẩy người nông dân vào hoàn cảnh khốn cùng</a:t>
            </a:r>
            <a:endParaRPr lang="vi-VN" sz="2000" dirty="0">
              <a:solidFill>
                <a:srgbClr val="00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473" y="1908630"/>
            <a:ext cx="604292" cy="793310"/>
          </a:xfrm>
          <a:prstGeom prst="rect">
            <a:avLst/>
          </a:prstGeom>
        </p:spPr>
      </p:pic>
      <p:pic>
        <p:nvPicPr>
          <p:cNvPr id="24" name="Picture 23"/>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171920"/>
            <a:ext cx="603402" cy="79940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425" y="1910158"/>
            <a:ext cx="603557" cy="79234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425" y="3201620"/>
            <a:ext cx="603557" cy="730948"/>
          </a:xfrm>
          <a:prstGeom prst="rect">
            <a:avLst/>
          </a:prstGeom>
        </p:spPr>
      </p:pic>
    </p:spTree>
    <p:extLst>
      <p:ext uri="{BB962C8B-B14F-4D97-AF65-F5344CB8AC3E}">
        <p14:creationId xmlns:p14="http://schemas.microsoft.com/office/powerpoint/2010/main" val="3996396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ppt_w</p:attrName>
                                        </p:attrNameLst>
                                      </p:cBhvr>
                                      <p:tavLst>
                                        <p:tav tm="0">
                                          <p:val>
                                            <p:strVal val="4*#ppt_w"/>
                                          </p:val>
                                        </p:tav>
                                        <p:tav tm="100000">
                                          <p:val>
                                            <p:strVal val="#ppt_w"/>
                                          </p:val>
                                        </p:tav>
                                      </p:tavLst>
                                    </p:anim>
                                    <p:anim calcmode="lin" valueType="num">
                                      <p:cBhvr>
                                        <p:cTn id="4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8"/>
                                        </p:tgtEl>
                                        <p:attrNameLst>
                                          <p:attrName>fillcolor</p:attrName>
                                        </p:attrNameLst>
                                      </p:cBhvr>
                                      <p:to>
                                        <a:srgbClr val="FFF2CC"/>
                                      </p:to>
                                    </p:animClr>
                                    <p:set>
                                      <p:cBhvr>
                                        <p:cTn id="50" dur="250" fill="hold"/>
                                        <p:tgtEl>
                                          <p:spTgt spid="18"/>
                                        </p:tgtEl>
                                        <p:attrNameLst>
                                          <p:attrName>fill.type</p:attrName>
                                        </p:attrNameLst>
                                      </p:cBhvr>
                                      <p:to>
                                        <p:strVal val="solid"/>
                                      </p:to>
                                    </p:set>
                                    <p:set>
                                      <p:cBhvr>
                                        <p:cTn id="51" dur="25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strVal val="4*#ppt_w"/>
                                          </p:val>
                                        </p:tav>
                                        <p:tav tm="100000">
                                          <p:val>
                                            <p:strVal val="#ppt_w"/>
                                          </p:val>
                                        </p:tav>
                                      </p:tavLst>
                                    </p:anim>
                                    <p:anim calcmode="lin" valueType="num">
                                      <p:cBhvr>
                                        <p:cTn id="55"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8"/>
                                        </p:tgtEl>
                                        <p:attrNameLst>
                                          <p:attrName>fillcolor</p:attrName>
                                        </p:attrNameLst>
                                      </p:cBhvr>
                                      <p:to>
                                        <a:srgbClr val="00B050"/>
                                      </p:to>
                                    </p:animClr>
                                    <p:set>
                                      <p:cBhvr>
                                        <p:cTn id="58" dur="250" fill="hold"/>
                                        <p:tgtEl>
                                          <p:spTgt spid="18"/>
                                        </p:tgtEl>
                                        <p:attrNameLst>
                                          <p:attrName>fill.type</p:attrName>
                                        </p:attrNameLst>
                                      </p:cBhvr>
                                      <p:to>
                                        <p:strVal val="solid"/>
                                      </p:to>
                                    </p:set>
                                    <p:set>
                                      <p:cBhvr>
                                        <p:cTn id="5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9"/>
                                        </p:tgtEl>
                                        <p:attrNameLst>
                                          <p:attrName>fillcolor</p:attrName>
                                        </p:attrNameLst>
                                      </p:cBhvr>
                                      <p:to>
                                        <a:srgbClr val="FFF2CC"/>
                                      </p:to>
                                    </p:animClr>
                                    <p:set>
                                      <p:cBhvr>
                                        <p:cTn id="65" dur="250" fill="hold"/>
                                        <p:tgtEl>
                                          <p:spTgt spid="19"/>
                                        </p:tgtEl>
                                        <p:attrNameLst>
                                          <p:attrName>fill.type</p:attrName>
                                        </p:attrNameLst>
                                      </p:cBhvr>
                                      <p:to>
                                        <p:strVal val="solid"/>
                                      </p:to>
                                    </p:set>
                                    <p:set>
                                      <p:cBhvr>
                                        <p:cTn id="66" dur="250" fill="hold"/>
                                        <p:tgtEl>
                                          <p:spTgt spid="1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250" fill="hold"/>
                                        <p:tgtEl>
                                          <p:spTgt spid="24"/>
                                        </p:tgtEl>
                                        <p:attrNameLst>
                                          <p:attrName>ppt_w</p:attrName>
                                        </p:attrNameLst>
                                      </p:cBhvr>
                                      <p:tavLst>
                                        <p:tav tm="0">
                                          <p:val>
                                            <p:strVal val="4*#ppt_w"/>
                                          </p:val>
                                        </p:tav>
                                        <p:tav tm="100000">
                                          <p:val>
                                            <p:strVal val="#ppt_w"/>
                                          </p:val>
                                        </p:tav>
                                      </p:tavLst>
                                    </p:anim>
                                    <p:anim calcmode="lin" valueType="num">
                                      <p:cBhvr>
                                        <p:cTn id="7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9"/>
                                        </p:tgtEl>
                                        <p:attrNameLst>
                                          <p:attrName>fillcolor</p:attrName>
                                        </p:attrNameLst>
                                      </p:cBhvr>
                                      <p:to>
                                        <a:srgbClr val="FFFF00"/>
                                      </p:to>
                                    </p:animClr>
                                    <p:set>
                                      <p:cBhvr>
                                        <p:cTn id="73" dur="250" fill="hold"/>
                                        <p:tgtEl>
                                          <p:spTgt spid="19"/>
                                        </p:tgtEl>
                                        <p:attrNameLst>
                                          <p:attrName>fill.type</p:attrName>
                                        </p:attrNameLst>
                                      </p:cBhvr>
                                      <p:to>
                                        <p:strVal val="solid"/>
                                      </p:to>
                                    </p:set>
                                    <p:set>
                                      <p:cBhvr>
                                        <p:cTn id="74"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0"/>
                                        </p:tgtEl>
                                        <p:attrNameLst>
                                          <p:attrName>fillcolor</p:attrName>
                                        </p:attrNameLst>
                                      </p:cBhvr>
                                      <p:to>
                                        <a:srgbClr val="FFF2CC"/>
                                      </p:to>
                                    </p:animClr>
                                    <p:set>
                                      <p:cBhvr>
                                        <p:cTn id="80" dur="250" fill="hold"/>
                                        <p:tgtEl>
                                          <p:spTgt spid="20"/>
                                        </p:tgtEl>
                                        <p:attrNameLst>
                                          <p:attrName>fill.type</p:attrName>
                                        </p:attrNameLst>
                                      </p:cBhvr>
                                      <p:to>
                                        <p:strVal val="solid"/>
                                      </p:to>
                                    </p:set>
                                    <p:set>
                                      <p:cBhvr>
                                        <p:cTn id="81" dur="25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strVal val="4*#ppt_w"/>
                                          </p:val>
                                        </p:tav>
                                        <p:tav tm="100000">
                                          <p:val>
                                            <p:strVal val="#ppt_w"/>
                                          </p:val>
                                        </p:tav>
                                      </p:tavLst>
                                    </p:anim>
                                    <p:anim calcmode="lin" valueType="num">
                                      <p:cBhvr>
                                        <p:cTn id="85"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0"/>
                                        </p:tgtEl>
                                        <p:attrNameLst>
                                          <p:attrName>fillcolor</p:attrName>
                                        </p:attrNameLst>
                                      </p:cBhvr>
                                      <p:to>
                                        <a:srgbClr val="FFFF00"/>
                                      </p:to>
                                    </p:animClr>
                                    <p:set>
                                      <p:cBhvr>
                                        <p:cTn id="88" dur="250" fill="hold"/>
                                        <p:tgtEl>
                                          <p:spTgt spid="20"/>
                                        </p:tgtEl>
                                        <p:attrNameLst>
                                          <p:attrName>fill.type</p:attrName>
                                        </p:attrNameLst>
                                      </p:cBhvr>
                                      <p:to>
                                        <p:strVal val="solid"/>
                                      </p:to>
                                    </p:set>
                                    <p:set>
                                      <p:cBhvr>
                                        <p:cTn id="89"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4" grpId="0" animBg="1"/>
      <p:bldP spid="15"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defTabSz="685766">
              <a:defRPr/>
            </a:pPr>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Tree>
    <p:extLst>
      <p:ext uri="{BB962C8B-B14F-4D97-AF65-F5344CB8AC3E}">
        <p14:creationId xmlns:p14="http://schemas.microsoft.com/office/powerpoint/2010/main" val="1088684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624477" y="57741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200" i="1" dirty="0">
                <a:solidFill>
                  <a:srgbClr val="FF0000"/>
                </a:solidFill>
                <a:latin typeface="+mj-lt"/>
              </a:rPr>
              <a:t>Nhận xét nào nói đúng nhất về nhân vật ông giáo trong tác phẩm?</a:t>
            </a:r>
            <a:endParaRPr lang="vi-VN" sz="3200" i="1" dirty="0">
              <a:solidFill>
                <a:srgbClr val="FF0000"/>
              </a:solidFill>
              <a:latin typeface="+mj-lt"/>
            </a:endParaRPr>
          </a:p>
        </p:txBody>
      </p:sp>
      <p:sp>
        <p:nvSpPr>
          <p:cNvPr id="15" name="Rectangle 14"/>
          <p:cNvSpPr/>
          <p:nvPr/>
        </p:nvSpPr>
        <p:spPr>
          <a:xfrm>
            <a:off x="832668" y="1889523"/>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A. </a:t>
            </a:r>
            <a:r>
              <a:rPr lang="vi-VN" sz="2000" dirty="0">
                <a:solidFill>
                  <a:srgbClr val="000000"/>
                </a:solidFill>
                <a:latin typeface="Times New Roman" panose="02020603050405020304" pitchFamily="18" charset="0"/>
                <a:cs typeface="Times New Roman" panose="02020603050405020304" pitchFamily="18" charset="0"/>
              </a:rPr>
              <a:t>Là một người biết đồng cảm, chia sẻ nỗi buồn khổ của Lão Hạc</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69883" y="3146898"/>
            <a:ext cx="3680099" cy="12298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400" dirty="0">
                <a:solidFill>
                  <a:prstClr val="black"/>
                </a:solidFill>
                <a:latin typeface="Times New Roman" panose="02020603050405020304" pitchFamily="18" charset="0"/>
                <a:cs typeface="Times New Roman" panose="02020603050405020304" pitchFamily="18" charset="0"/>
              </a:rPr>
              <a:t>D</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Cả ba ý kiến trên đều đúng</a:t>
            </a:r>
          </a:p>
        </p:txBody>
      </p:sp>
      <p:sp>
        <p:nvSpPr>
          <p:cNvPr id="19" name="Rectangle 18"/>
          <p:cNvSpPr/>
          <p:nvPr/>
        </p:nvSpPr>
        <p:spPr>
          <a:xfrm>
            <a:off x="832668" y="3146897"/>
            <a:ext cx="3680099" cy="12298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C. </a:t>
            </a:r>
            <a:r>
              <a:rPr lang="vi-VN" sz="2000" dirty="0">
                <a:solidFill>
                  <a:srgbClr val="000000"/>
                </a:solidFill>
                <a:latin typeface="Times New Roman" panose="02020603050405020304" pitchFamily="18" charset="0"/>
                <a:cs typeface="Times New Roman" panose="02020603050405020304" pitchFamily="18" charset="0"/>
              </a:rPr>
              <a:t>Là con người có cách nhìn mới mẻ, sẻ chia, đồng cảm với lão Hạc nói riêng và người nông dân nói chung</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669883" y="1879577"/>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000" dirty="0">
                <a:solidFill>
                  <a:prstClr val="black"/>
                </a:solidFill>
                <a:latin typeface="Times New Roman" panose="02020603050405020304" pitchFamily="18" charset="0"/>
                <a:cs typeface="Times New Roman" panose="02020603050405020304" pitchFamily="18" charset="0"/>
              </a:rPr>
              <a:t>B</a:t>
            </a:r>
            <a:r>
              <a:rPr lang="vi-VN" sz="2000" dirty="0" smtClean="0">
                <a:solidFill>
                  <a:prstClr val="black"/>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Là người đáng tin cậy để lão Hạc trao gửi niềm tin</a:t>
            </a:r>
            <a:endParaRPr lang="vi-VN" sz="2000" dirty="0">
              <a:solidFill>
                <a:srgbClr val="00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473" y="1908630"/>
            <a:ext cx="604292" cy="793310"/>
          </a:xfrm>
          <a:prstGeom prst="rect">
            <a:avLst/>
          </a:prstGeom>
        </p:spPr>
      </p:pic>
      <p:pic>
        <p:nvPicPr>
          <p:cNvPr id="24" name="Picture 23"/>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171920"/>
            <a:ext cx="603402" cy="79940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425" y="1910158"/>
            <a:ext cx="603557" cy="79234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425" y="3201620"/>
            <a:ext cx="603557" cy="730948"/>
          </a:xfrm>
          <a:prstGeom prst="rect">
            <a:avLst/>
          </a:prstGeom>
        </p:spPr>
      </p:pic>
    </p:spTree>
    <p:extLst>
      <p:ext uri="{BB962C8B-B14F-4D97-AF65-F5344CB8AC3E}">
        <p14:creationId xmlns:p14="http://schemas.microsoft.com/office/powerpoint/2010/main" val="3161369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ppt_w</p:attrName>
                                        </p:attrNameLst>
                                      </p:cBhvr>
                                      <p:tavLst>
                                        <p:tav tm="0">
                                          <p:val>
                                            <p:strVal val="4*#ppt_w"/>
                                          </p:val>
                                        </p:tav>
                                        <p:tav tm="100000">
                                          <p:val>
                                            <p:strVal val="#ppt_w"/>
                                          </p:val>
                                        </p:tav>
                                      </p:tavLst>
                                    </p:anim>
                                    <p:anim calcmode="lin" valueType="num">
                                      <p:cBhvr>
                                        <p:cTn id="4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8"/>
                                        </p:tgtEl>
                                        <p:attrNameLst>
                                          <p:attrName>fillcolor</p:attrName>
                                        </p:attrNameLst>
                                      </p:cBhvr>
                                      <p:to>
                                        <a:srgbClr val="FFF2CC"/>
                                      </p:to>
                                    </p:animClr>
                                    <p:set>
                                      <p:cBhvr>
                                        <p:cTn id="50" dur="250" fill="hold"/>
                                        <p:tgtEl>
                                          <p:spTgt spid="18"/>
                                        </p:tgtEl>
                                        <p:attrNameLst>
                                          <p:attrName>fill.type</p:attrName>
                                        </p:attrNameLst>
                                      </p:cBhvr>
                                      <p:to>
                                        <p:strVal val="solid"/>
                                      </p:to>
                                    </p:set>
                                    <p:set>
                                      <p:cBhvr>
                                        <p:cTn id="51" dur="25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strVal val="4*#ppt_w"/>
                                          </p:val>
                                        </p:tav>
                                        <p:tav tm="100000">
                                          <p:val>
                                            <p:strVal val="#ppt_w"/>
                                          </p:val>
                                        </p:tav>
                                      </p:tavLst>
                                    </p:anim>
                                    <p:anim calcmode="lin" valueType="num">
                                      <p:cBhvr>
                                        <p:cTn id="55"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8"/>
                                        </p:tgtEl>
                                        <p:attrNameLst>
                                          <p:attrName>fillcolor</p:attrName>
                                        </p:attrNameLst>
                                      </p:cBhvr>
                                      <p:to>
                                        <a:srgbClr val="00B050"/>
                                      </p:to>
                                    </p:animClr>
                                    <p:set>
                                      <p:cBhvr>
                                        <p:cTn id="58" dur="250" fill="hold"/>
                                        <p:tgtEl>
                                          <p:spTgt spid="18"/>
                                        </p:tgtEl>
                                        <p:attrNameLst>
                                          <p:attrName>fill.type</p:attrName>
                                        </p:attrNameLst>
                                      </p:cBhvr>
                                      <p:to>
                                        <p:strVal val="solid"/>
                                      </p:to>
                                    </p:set>
                                    <p:set>
                                      <p:cBhvr>
                                        <p:cTn id="5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9"/>
                                        </p:tgtEl>
                                        <p:attrNameLst>
                                          <p:attrName>fillcolor</p:attrName>
                                        </p:attrNameLst>
                                      </p:cBhvr>
                                      <p:to>
                                        <a:srgbClr val="FFF2CC"/>
                                      </p:to>
                                    </p:animClr>
                                    <p:set>
                                      <p:cBhvr>
                                        <p:cTn id="65" dur="250" fill="hold"/>
                                        <p:tgtEl>
                                          <p:spTgt spid="19"/>
                                        </p:tgtEl>
                                        <p:attrNameLst>
                                          <p:attrName>fill.type</p:attrName>
                                        </p:attrNameLst>
                                      </p:cBhvr>
                                      <p:to>
                                        <p:strVal val="solid"/>
                                      </p:to>
                                    </p:set>
                                    <p:set>
                                      <p:cBhvr>
                                        <p:cTn id="66" dur="250" fill="hold"/>
                                        <p:tgtEl>
                                          <p:spTgt spid="1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250" fill="hold"/>
                                        <p:tgtEl>
                                          <p:spTgt spid="24"/>
                                        </p:tgtEl>
                                        <p:attrNameLst>
                                          <p:attrName>ppt_w</p:attrName>
                                        </p:attrNameLst>
                                      </p:cBhvr>
                                      <p:tavLst>
                                        <p:tav tm="0">
                                          <p:val>
                                            <p:strVal val="4*#ppt_w"/>
                                          </p:val>
                                        </p:tav>
                                        <p:tav tm="100000">
                                          <p:val>
                                            <p:strVal val="#ppt_w"/>
                                          </p:val>
                                        </p:tav>
                                      </p:tavLst>
                                    </p:anim>
                                    <p:anim calcmode="lin" valueType="num">
                                      <p:cBhvr>
                                        <p:cTn id="7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9"/>
                                        </p:tgtEl>
                                        <p:attrNameLst>
                                          <p:attrName>fillcolor</p:attrName>
                                        </p:attrNameLst>
                                      </p:cBhvr>
                                      <p:to>
                                        <a:srgbClr val="FFFF00"/>
                                      </p:to>
                                    </p:animClr>
                                    <p:set>
                                      <p:cBhvr>
                                        <p:cTn id="73" dur="250" fill="hold"/>
                                        <p:tgtEl>
                                          <p:spTgt spid="19"/>
                                        </p:tgtEl>
                                        <p:attrNameLst>
                                          <p:attrName>fill.type</p:attrName>
                                        </p:attrNameLst>
                                      </p:cBhvr>
                                      <p:to>
                                        <p:strVal val="solid"/>
                                      </p:to>
                                    </p:set>
                                    <p:set>
                                      <p:cBhvr>
                                        <p:cTn id="74"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0"/>
                                        </p:tgtEl>
                                        <p:attrNameLst>
                                          <p:attrName>fillcolor</p:attrName>
                                        </p:attrNameLst>
                                      </p:cBhvr>
                                      <p:to>
                                        <a:srgbClr val="FFF2CC"/>
                                      </p:to>
                                    </p:animClr>
                                    <p:set>
                                      <p:cBhvr>
                                        <p:cTn id="80" dur="250" fill="hold"/>
                                        <p:tgtEl>
                                          <p:spTgt spid="20"/>
                                        </p:tgtEl>
                                        <p:attrNameLst>
                                          <p:attrName>fill.type</p:attrName>
                                        </p:attrNameLst>
                                      </p:cBhvr>
                                      <p:to>
                                        <p:strVal val="solid"/>
                                      </p:to>
                                    </p:set>
                                    <p:set>
                                      <p:cBhvr>
                                        <p:cTn id="81" dur="25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strVal val="4*#ppt_w"/>
                                          </p:val>
                                        </p:tav>
                                        <p:tav tm="100000">
                                          <p:val>
                                            <p:strVal val="#ppt_w"/>
                                          </p:val>
                                        </p:tav>
                                      </p:tavLst>
                                    </p:anim>
                                    <p:anim calcmode="lin" valueType="num">
                                      <p:cBhvr>
                                        <p:cTn id="85"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0"/>
                                        </p:tgtEl>
                                        <p:attrNameLst>
                                          <p:attrName>fillcolor</p:attrName>
                                        </p:attrNameLst>
                                      </p:cBhvr>
                                      <p:to>
                                        <a:srgbClr val="FFFF00"/>
                                      </p:to>
                                    </p:animClr>
                                    <p:set>
                                      <p:cBhvr>
                                        <p:cTn id="88" dur="250" fill="hold"/>
                                        <p:tgtEl>
                                          <p:spTgt spid="20"/>
                                        </p:tgtEl>
                                        <p:attrNameLst>
                                          <p:attrName>fill.type</p:attrName>
                                        </p:attrNameLst>
                                      </p:cBhvr>
                                      <p:to>
                                        <p:strVal val="solid"/>
                                      </p:to>
                                    </p:set>
                                    <p:set>
                                      <p:cBhvr>
                                        <p:cTn id="89"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4" grpId="0" animBg="1"/>
      <p:bldP spid="15"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0" y="153261"/>
            <a:ext cx="9164622" cy="684801"/>
          </a:xfrm>
          <a:prstGeom prst="rect">
            <a:avLst/>
          </a:prstGeom>
        </p:spPr>
        <p:txBody>
          <a:bodyPr wrap="square" lIns="68577" tIns="34289" rIns="68577" bIns="34289">
            <a:spAutoFit/>
          </a:bodyPr>
          <a:lstStyle/>
          <a:p>
            <a:pPr defTabSz="685766">
              <a:defRPr/>
            </a:pPr>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Tree>
    <p:extLst>
      <p:ext uri="{BB962C8B-B14F-4D97-AF65-F5344CB8AC3E}">
        <p14:creationId xmlns:p14="http://schemas.microsoft.com/office/powerpoint/2010/main" val="1464951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130554" y="0"/>
            <a:ext cx="5013446" cy="2554545"/>
          </a:xfrm>
          <a:prstGeom prst="rect">
            <a:avLst/>
          </a:prstGeom>
          <a:solidFill>
            <a:schemeClr val="bg1"/>
          </a:solidFill>
        </p:spPr>
        <p:txBody>
          <a:bodyPr wrap="square" rtlCol="0">
            <a:spAutoFit/>
          </a:bodyPr>
          <a:lstStyle/>
          <a:p>
            <a:pPr>
              <a:defRPr/>
            </a:pPr>
            <a:r>
              <a:rPr lang="en-US" sz="8000" dirty="0" smtClean="0">
                <a:solidFill>
                  <a:srgbClr val="FF0000"/>
                </a:solidFill>
                <a:latin typeface="Times New Roman" panose="02020603050405020304" pitchFamily="18" charset="0"/>
                <a:cs typeface="Times New Roman" panose="02020603050405020304" pitchFamily="18" charset="0"/>
                <a:sym typeface="Arial"/>
              </a:rPr>
              <a:t>2.BỘ ĐỀ ĐỌC HIỂU</a:t>
            </a:r>
            <a:endParaRPr lang="en-US" sz="800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41371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35" name="Rectangle 34"/>
          <p:cNvSpPr/>
          <p:nvPr/>
        </p:nvSpPr>
        <p:spPr>
          <a:xfrm>
            <a:off x="1499191" y="312821"/>
            <a:ext cx="5465135"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1</a:t>
            </a:r>
            <a:endParaRPr lang="en-US" sz="2800" b="1" dirty="0"/>
          </a:p>
        </p:txBody>
      </p:sp>
      <p:sp>
        <p:nvSpPr>
          <p:cNvPr id="36" name="Rectangle 35"/>
          <p:cNvSpPr/>
          <p:nvPr/>
        </p:nvSpPr>
        <p:spPr>
          <a:xfrm>
            <a:off x="116959" y="760678"/>
            <a:ext cx="8770188" cy="3785652"/>
          </a:xfrm>
          <a:prstGeom prst="rect">
            <a:avLst/>
          </a:prstGeom>
        </p:spPr>
        <p:txBody>
          <a:bodyPr wrap="square">
            <a:spAutoFit/>
          </a:bodyPr>
          <a:lstStyle/>
          <a:p>
            <a:pPr algn="just"/>
            <a:r>
              <a:rPr lang="vi-VN" sz="2000" b="1" i="1" dirty="0">
                <a:latin typeface="Times New Roman" panose="02020603050405020304" pitchFamily="18" charset="0"/>
                <a:cs typeface="Times New Roman" panose="02020603050405020304" pitchFamily="18" charset="0"/>
              </a:rPr>
              <a:t>Đọc đoạn </a:t>
            </a:r>
            <a:r>
              <a:rPr lang="en-US" sz="2000" b="1" i="1" dirty="0" err="1" smtClean="0">
                <a:latin typeface="Times New Roman" panose="02020603050405020304" pitchFamily="18" charset="0"/>
                <a:cs typeface="Times New Roman" panose="02020603050405020304" pitchFamily="18" charset="0"/>
              </a:rPr>
              <a:t>văn</a:t>
            </a:r>
            <a:r>
              <a:rPr lang="en-US" sz="2000" b="1"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sau </a:t>
            </a:r>
            <a:r>
              <a:rPr lang="vi-VN" sz="2000" b="1" i="1" dirty="0">
                <a:latin typeface="Times New Roman" panose="02020603050405020304" pitchFamily="18" charset="0"/>
                <a:cs typeface="Times New Roman" panose="02020603050405020304" pitchFamily="18" charset="0"/>
              </a:rPr>
              <a:t>đây và trả lời các câu hỏi:</a:t>
            </a:r>
          </a:p>
          <a:p>
            <a:pPr algn="just"/>
            <a:r>
              <a:rPr lang="vi-VN"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Hôm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Hạc</a:t>
            </a:r>
            <a:r>
              <a:rPr lang="en-US" sz="2000" i="1" dirty="0">
                <a:latin typeface="Times New Roman" panose="02020603050405020304" pitchFamily="18" charset="0"/>
                <a:cs typeface="Times New Roman" panose="02020603050405020304" pitchFamily="18" charset="0"/>
              </a:rPr>
              <a:t> sang </a:t>
            </a:r>
            <a:r>
              <a:rPr lang="en-US" sz="2000" i="1" dirty="0" err="1">
                <a:latin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ngay</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Cậu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ạ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Cụ</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rồi</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Họ</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vừa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xong</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cười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ầng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ậng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òa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giờ</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xót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hỏi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bắt</a:t>
            </a:r>
            <a:r>
              <a:rPr lang="en-US" sz="2000" i="1" dirty="0">
                <a:latin typeface="Times New Roman" panose="02020603050405020304" pitchFamily="18" charset="0"/>
                <a:cs typeface="Times New Roman" panose="02020603050405020304" pitchFamily="18" charset="0"/>
              </a:rPr>
              <a:t> à ?</a:t>
            </a:r>
            <a:endParaRPr lang="en-US" sz="2000" dirty="0">
              <a:latin typeface="Times New Roman" panose="02020603050405020304" pitchFamily="18" charset="0"/>
              <a:cs typeface="Times New Roman" panose="02020603050405020304" pitchFamily="18" charset="0"/>
            </a:endParaRPr>
          </a:p>
          <a:p>
            <a:pPr algn="just"/>
            <a:r>
              <a:rPr lang="en-US" sz="2000" i="1" dirty="0" err="1">
                <a:latin typeface="Times New Roman" panose="02020603050405020304" pitchFamily="18" charset="0"/>
                <a:cs typeface="Times New Roman" panose="02020603050405020304" pitchFamily="18" charset="0"/>
              </a:rPr>
              <a:t>Mặt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nhiên</a:t>
            </a:r>
            <a:r>
              <a:rPr lang="en-US" sz="2000" i="1" dirty="0">
                <a:latin typeface="Times New Roman" panose="02020603050405020304" pitchFamily="18" charset="0"/>
                <a:cs typeface="Times New Roman" panose="02020603050405020304" pitchFamily="18" charset="0"/>
              </a:rPr>
              <a:t> co </a:t>
            </a:r>
            <a:r>
              <a:rPr lang="en-US" sz="2000" i="1" dirty="0" err="1">
                <a:latin typeface="Times New Roman" panose="02020603050405020304" pitchFamily="18" charset="0"/>
                <a:cs typeface="Times New Roman" panose="02020603050405020304" pitchFamily="18" charset="0"/>
              </a:rPr>
              <a:t>rúm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xô</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ép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mắt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ngoẹo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miệng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móm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nít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khóc</a:t>
            </a:r>
            <a:r>
              <a:rPr lang="en-US" sz="2000" i="1" dirty="0">
                <a:latin typeface="Times New Roman" panose="02020603050405020304" pitchFamily="18" charset="0"/>
                <a:cs typeface="Times New Roman" panose="02020603050405020304" pitchFamily="18" charset="0"/>
              </a:rPr>
              <a:t>…</a:t>
            </a:r>
            <a:r>
              <a:rPr lang="vi-VN" sz="2000" i="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2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5" name="Rectangle 34"/>
          <p:cNvSpPr/>
          <p:nvPr/>
        </p:nvSpPr>
        <p:spPr>
          <a:xfrm>
            <a:off x="1499191" y="312821"/>
            <a:ext cx="5465135"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1</a:t>
            </a:r>
            <a:endParaRPr lang="en-US" sz="2800" b="1" dirty="0">
              <a:solidFill>
                <a:prstClr val="black"/>
              </a:solidFill>
            </a:endParaRPr>
          </a:p>
        </p:txBody>
      </p:sp>
      <p:sp>
        <p:nvSpPr>
          <p:cNvPr id="36" name="Rectangle 35"/>
          <p:cNvSpPr/>
          <p:nvPr/>
        </p:nvSpPr>
        <p:spPr>
          <a:xfrm>
            <a:off x="116959" y="760678"/>
            <a:ext cx="8770188" cy="3785652"/>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Đọc đoạn </a:t>
            </a:r>
            <a:r>
              <a:rPr lang="en-US" sz="2000" b="1" i="1" dirty="0" err="1" smtClean="0">
                <a:solidFill>
                  <a:prstClr val="black"/>
                </a:solidFill>
                <a:latin typeface="Times New Roman" panose="02020603050405020304" pitchFamily="18" charset="0"/>
                <a:cs typeface="Times New Roman" panose="02020603050405020304" pitchFamily="18" charset="0"/>
              </a:rPr>
              <a:t>văn</a:t>
            </a:r>
            <a:r>
              <a:rPr lang="en-US" sz="2000" b="1" i="1" dirty="0" smtClean="0">
                <a:solidFill>
                  <a:prstClr val="black"/>
                </a:solidFill>
                <a:latin typeface="Times New Roman" panose="02020603050405020304" pitchFamily="18" charset="0"/>
                <a:cs typeface="Times New Roman" panose="02020603050405020304" pitchFamily="18" charset="0"/>
              </a:rPr>
              <a:t> </a:t>
            </a:r>
            <a:r>
              <a:rPr lang="vi-VN" sz="2000" b="1" i="1" dirty="0" smtClean="0">
                <a:solidFill>
                  <a:prstClr val="black"/>
                </a:solidFill>
                <a:latin typeface="Times New Roman" panose="02020603050405020304" pitchFamily="18" charset="0"/>
                <a:cs typeface="Times New Roman" panose="02020603050405020304" pitchFamily="18" charset="0"/>
              </a:rPr>
              <a:t>sau </a:t>
            </a:r>
            <a:r>
              <a:rPr lang="vi-VN" sz="2000" b="1" i="1" dirty="0">
                <a:solidFill>
                  <a:prstClr val="black"/>
                </a:solidFill>
                <a:latin typeface="Times New Roman" panose="02020603050405020304" pitchFamily="18" charset="0"/>
                <a:cs typeface="Times New Roman" panose="02020603050405020304" pitchFamily="18" charset="0"/>
              </a:rPr>
              <a:t>đây và trả lời các câu hỏi</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algn="just">
              <a:lnSpc>
                <a:spcPct val="150000"/>
              </a:lnSpc>
            </a:pPr>
            <a:endParaRPr lang="en-US" sz="20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000" b="1" i="1" dirty="0" err="1" smtClean="0">
                <a:solidFill>
                  <a:prstClr val="black"/>
                </a:solidFill>
                <a:latin typeface="Times New Roman" panose="02020603050405020304" pitchFamily="18" charset="0"/>
                <a:cs typeface="Times New Roman" panose="02020603050405020304" pitchFamily="18" charset="0"/>
              </a:rPr>
              <a:t>Câu</a:t>
            </a:r>
            <a:r>
              <a:rPr lang="en-US" sz="2000" b="1" i="1" dirty="0" smtClean="0">
                <a:solidFill>
                  <a:prstClr val="black"/>
                </a:solidFill>
                <a:latin typeface="Times New Roman" panose="02020603050405020304" pitchFamily="18" charset="0"/>
                <a:cs typeface="Times New Roman" panose="02020603050405020304" pitchFamily="18" charset="0"/>
              </a:rPr>
              <a:t> 1. </a:t>
            </a:r>
            <a:r>
              <a:rPr lang="en-US" sz="2000" dirty="0" err="1">
                <a:solidFill>
                  <a:prstClr val="black"/>
                </a:solidFill>
                <a:latin typeface="Times New Roman" panose="02020603050405020304" pitchFamily="18" charset="0"/>
                <a:cs typeface="Times New Roman" panose="02020603050405020304" pitchFamily="18" charset="0"/>
              </a:rPr>
              <a:t>Tìm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các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từ</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tượng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hình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từ</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tượng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thanh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trong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đoạn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văn</a:t>
            </a:r>
            <a:r>
              <a:rPr lang="en-US" sz="20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smtClean="0">
                <a:solidFill>
                  <a:prstClr val="black"/>
                </a:solidFill>
                <a:latin typeface="Times New Roman" panose="02020603050405020304" pitchFamily="18" charset="0"/>
                <a:cs typeface="Times New Roman" panose="02020603050405020304" pitchFamily="18" charset="0"/>
              </a:rPr>
              <a:t>2</a:t>
            </a:r>
            <a:r>
              <a:rPr lang="en-US" sz="2000" dirty="0" smtClean="0">
                <a:solidFill>
                  <a:prstClr val="black"/>
                </a:solidFill>
                <a:latin typeface="Times New Roman" panose="02020603050405020304" pitchFamily="18" charset="0"/>
                <a:cs typeface="Times New Roman" panose="02020603050405020304" pitchFamily="18" charset="0"/>
              </a:rPr>
              <a:t>.</a:t>
            </a:r>
            <a:r>
              <a:rPr lang="vi-VN"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Đoạn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văn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trên</a:t>
            </a:r>
            <a:r>
              <a:rPr lang="vi-VN" sz="2000" dirty="0">
                <a:solidFill>
                  <a:prstClr val="black"/>
                </a:solidFill>
                <a:latin typeface="Times New Roman" panose="02020603050405020304" pitchFamily="18" charset="0"/>
                <a:cs typeface="Times New Roman" panose="02020603050405020304" pitchFamily="18" charset="0"/>
              </a:rPr>
              <a:t> được kể ở ngôi nào, ngôi kể ấy có tác dụng như thế nào trong việc kể chuyện ?</a:t>
            </a:r>
            <a:endParaRPr lang="en-US" sz="20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smtClean="0">
                <a:solidFill>
                  <a:prstClr val="black"/>
                </a:solidFill>
                <a:latin typeface="Times New Roman" panose="02020603050405020304" pitchFamily="18" charset="0"/>
                <a:cs typeface="Times New Roman" panose="02020603050405020304" pitchFamily="18" charset="0"/>
              </a:rPr>
              <a:t>3</a:t>
            </a:r>
            <a:r>
              <a:rPr lang="en-US" sz="2000" dirty="0" smtClean="0">
                <a:solidFill>
                  <a:prstClr val="black"/>
                </a:solidFill>
                <a:latin typeface="Times New Roman" panose="02020603050405020304" pitchFamily="18" charset="0"/>
                <a:cs typeface="Times New Roman" panose="02020603050405020304" pitchFamily="18" charset="0"/>
              </a:rPr>
              <a:t>.</a:t>
            </a:r>
            <a:r>
              <a:rPr lang="vi-VN"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Em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hãy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nêu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tóm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tắt</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giá</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trị</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nhân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đạo</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của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truyện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ngắn</a:t>
            </a:r>
            <a:r>
              <a:rPr lang="en-US" sz="2000"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Lão</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Hạc</a:t>
            </a:r>
            <a:r>
              <a:rPr lang="en-US" sz="20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smtClean="0">
                <a:solidFill>
                  <a:prstClr val="black"/>
                </a:solidFill>
                <a:latin typeface="Times New Roman" panose="02020603050405020304" pitchFamily="18" charset="0"/>
                <a:cs typeface="Times New Roman" panose="02020603050405020304" pitchFamily="18" charset="0"/>
              </a:rPr>
              <a:t>4</a:t>
            </a:r>
            <a:r>
              <a:rPr lang="en-US" sz="2000" dirty="0" smtClean="0">
                <a:solidFill>
                  <a:prstClr val="black"/>
                </a:solidFill>
                <a:latin typeface="Times New Roman" panose="02020603050405020304" pitchFamily="18" charset="0"/>
                <a:cs typeface="Times New Roman" panose="02020603050405020304" pitchFamily="18" charset="0"/>
              </a:rPr>
              <a:t>.</a:t>
            </a:r>
            <a:r>
              <a:rPr lang="vi-VN" sz="2000" dirty="0" smtClean="0">
                <a:solidFill>
                  <a:prstClr val="black"/>
                </a:solidFill>
                <a:latin typeface="Times New Roman" panose="02020603050405020304" pitchFamily="18" charset="0"/>
                <a:cs typeface="Times New Roman" panose="02020603050405020304" pitchFamily="18" charset="0"/>
              </a:rPr>
              <a:t> </a:t>
            </a:r>
            <a:r>
              <a:rPr lang="vi-VN" sz="2000" dirty="0">
                <a:solidFill>
                  <a:prstClr val="black"/>
                </a:solidFill>
                <a:latin typeface="Times New Roman" panose="02020603050405020304" pitchFamily="18" charset="0"/>
                <a:cs typeface="Times New Roman" panose="02020603050405020304" pitchFamily="18" charset="0"/>
              </a:rPr>
              <a:t>Kể tên các tác phẩm và tác giả thuộc chủ đề </a:t>
            </a:r>
            <a:r>
              <a:rPr lang="vi-VN" sz="2000" i="1" dirty="0">
                <a:solidFill>
                  <a:prstClr val="black"/>
                </a:solidFill>
                <a:latin typeface="Times New Roman" panose="02020603050405020304" pitchFamily="18" charset="0"/>
                <a:cs typeface="Times New Roman" panose="02020603050405020304" pitchFamily="18" charset="0"/>
              </a:rPr>
              <a:t>Người nông dân Việt Nam trước Cách mạng Tháng 8 năm 1945</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đã</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học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trong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chương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trình</a:t>
            </a:r>
            <a:r>
              <a:rPr lang="en-US" sz="2000"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Ngữ</a:t>
            </a:r>
            <a:r>
              <a:rPr lang="en-US" sz="2000" i="1" dirty="0">
                <a:solidFill>
                  <a:prstClr val="black"/>
                </a:solidFill>
                <a:latin typeface="Times New Roman" panose="02020603050405020304" pitchFamily="18" charset="0"/>
                <a:cs typeface="Times New Roman" panose="02020603050405020304" pitchFamily="18" charset="0"/>
              </a:rPr>
              <a:t> </a:t>
            </a:r>
            <a:r>
              <a:rPr lang="en-US" sz="2000" i="1" dirty="0" err="1">
                <a:solidFill>
                  <a:prstClr val="black"/>
                </a:solidFill>
                <a:latin typeface="Times New Roman" panose="02020603050405020304" pitchFamily="18" charset="0"/>
                <a:cs typeface="Times New Roman" panose="02020603050405020304" pitchFamily="18" charset="0"/>
              </a:rPr>
              <a:t>văn</a:t>
            </a:r>
            <a:r>
              <a:rPr lang="en-US" sz="2000" i="1" dirty="0">
                <a:solidFill>
                  <a:prstClr val="black"/>
                </a:solidFill>
                <a:latin typeface="Times New Roman" panose="02020603050405020304" pitchFamily="18" charset="0"/>
                <a:cs typeface="Times New Roman" panose="02020603050405020304" pitchFamily="18" charset="0"/>
              </a:rPr>
              <a:t> 8, </a:t>
            </a:r>
            <a:r>
              <a:rPr lang="en-US" sz="2000" dirty="0" err="1">
                <a:solidFill>
                  <a:prstClr val="black"/>
                </a:solidFill>
                <a:latin typeface="Times New Roman" panose="02020603050405020304" pitchFamily="18" charset="0"/>
                <a:cs typeface="Times New Roman" panose="02020603050405020304" pitchFamily="18" charset="0"/>
              </a:rPr>
              <a:t>tập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một</a:t>
            </a:r>
            <a:r>
              <a:rPr lang="vi-VN" sz="2000" dirty="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8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350877" y="312821"/>
            <a:ext cx="8102008"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ĐỀ ĐỌC </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HIỂU SỐ 1-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Hướng</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dẫn</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trả</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lời</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0" y="796148"/>
            <a:ext cx="5441360" cy="4016484"/>
          </a:xfrm>
          <a:prstGeom prst="rect">
            <a:avLst/>
          </a:prstGeom>
        </p:spPr>
        <p:txBody>
          <a:bodyPr wrap="square">
            <a:spAutoFit/>
          </a:bodyPr>
          <a:lstStyle/>
          <a:p>
            <a:pPr algn="just"/>
            <a:r>
              <a:rPr lang="vi-VN" sz="1700" b="1" i="1" dirty="0">
                <a:latin typeface="Times New Roman" panose="02020603050405020304" pitchFamily="18" charset="0"/>
                <a:cs typeface="Times New Roman" panose="02020603050405020304" pitchFamily="18" charset="0"/>
              </a:rPr>
              <a:t>Đọc đoạn </a:t>
            </a:r>
            <a:r>
              <a:rPr lang="en-US" sz="1700" b="1" i="1" dirty="0" err="1" smtClean="0">
                <a:latin typeface="Times New Roman" panose="02020603050405020304" pitchFamily="18" charset="0"/>
                <a:cs typeface="Times New Roman" panose="02020603050405020304" pitchFamily="18" charset="0"/>
              </a:rPr>
              <a:t>văn</a:t>
            </a:r>
            <a:r>
              <a:rPr lang="en-US" sz="1700" b="1" i="1" dirty="0" smtClean="0">
                <a:latin typeface="Times New Roman" panose="02020603050405020304" pitchFamily="18" charset="0"/>
                <a:cs typeface="Times New Roman" panose="02020603050405020304" pitchFamily="18" charset="0"/>
              </a:rPr>
              <a:t> </a:t>
            </a:r>
            <a:r>
              <a:rPr lang="vi-VN" sz="1700" b="1" i="1" dirty="0" smtClean="0">
                <a:latin typeface="Times New Roman" panose="02020603050405020304" pitchFamily="18" charset="0"/>
                <a:cs typeface="Times New Roman" panose="02020603050405020304" pitchFamily="18" charset="0"/>
              </a:rPr>
              <a:t>sau </a:t>
            </a:r>
            <a:r>
              <a:rPr lang="vi-VN" sz="1700" b="1" i="1" dirty="0">
                <a:latin typeface="Times New Roman" panose="02020603050405020304" pitchFamily="18" charset="0"/>
                <a:cs typeface="Times New Roman" panose="02020603050405020304" pitchFamily="18" charset="0"/>
              </a:rPr>
              <a:t>đây và trả lời các câu hỏi:</a:t>
            </a:r>
          </a:p>
          <a:p>
            <a:pPr algn="just"/>
            <a:r>
              <a:rPr lang="vi-VN" sz="1700" i="1" dirty="0">
                <a:latin typeface="Times New Roman" panose="02020603050405020304" pitchFamily="18" charset="0"/>
                <a:cs typeface="Times New Roman" panose="02020603050405020304" pitchFamily="18" charset="0"/>
              </a:rPr>
              <a:t>“</a:t>
            </a:r>
            <a:r>
              <a:rPr lang="en-US" sz="1700" i="1" dirty="0" err="1">
                <a:latin typeface="Times New Roman" panose="02020603050405020304" pitchFamily="18" charset="0"/>
                <a:cs typeface="Times New Roman" panose="02020603050405020304" pitchFamily="18" charset="0"/>
              </a:rPr>
              <a:t>Hôm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sau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Hạc</a:t>
            </a:r>
            <a:r>
              <a:rPr lang="en-US" sz="1700" i="1" dirty="0">
                <a:latin typeface="Times New Roman" panose="02020603050405020304" pitchFamily="18" charset="0"/>
                <a:cs typeface="Times New Roman" panose="02020603050405020304" pitchFamily="18" charset="0"/>
              </a:rPr>
              <a:t> sang </a:t>
            </a:r>
            <a:r>
              <a:rPr lang="en-US" sz="1700" i="1" dirty="0" err="1">
                <a:latin typeface="Times New Roman" panose="02020603050405020304" pitchFamily="18" charset="0"/>
                <a:cs typeface="Times New Roman" panose="02020603050405020304" pitchFamily="18" charset="0"/>
              </a:rPr>
              <a:t>nhà</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Vừa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thấy</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báo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ngay</a:t>
            </a:r>
            <a:r>
              <a:rPr lang="en-US" sz="1700" i="1" dirty="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Cậu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Vàng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đi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đời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rồi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ông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giáo</a:t>
            </a:r>
            <a:r>
              <a:rPr lang="en-US" sz="1700" i="1" dirty="0">
                <a:latin typeface="Times New Roman" panose="02020603050405020304" pitchFamily="18" charset="0"/>
                <a:cs typeface="Times New Roman" panose="02020603050405020304" pitchFamily="18" charset="0"/>
              </a:rPr>
              <a:t> ạ !</a:t>
            </a:r>
            <a:endParaRPr lang="en-US" sz="1700" dirty="0">
              <a:latin typeface="Times New Roman" panose="02020603050405020304" pitchFamily="18" charset="0"/>
              <a:cs typeface="Times New Roman" panose="02020603050405020304" pitchFamily="18" charset="0"/>
            </a:endParaRPr>
          </a:p>
          <a:p>
            <a:pPr algn="just"/>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Cụ</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bán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rồi</a:t>
            </a:r>
            <a:r>
              <a:rPr lang="en-US" sz="1700" i="1"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a:p>
            <a:pPr algn="just"/>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Bán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rồi</a:t>
            </a:r>
            <a:r>
              <a:rPr lang="en-US" sz="1700" i="1" dirty="0">
                <a:latin typeface="Times New Roman" panose="02020603050405020304" pitchFamily="18" charset="0"/>
                <a:cs typeface="Times New Roman" panose="02020603050405020304" pitchFamily="18" charset="0"/>
              </a:rPr>
              <a:t> ! </a:t>
            </a:r>
            <a:r>
              <a:rPr lang="en-US" sz="1700" i="1" dirty="0" err="1">
                <a:latin typeface="Times New Roman" panose="02020603050405020304" pitchFamily="18" charset="0"/>
                <a:cs typeface="Times New Roman" panose="02020603050405020304" pitchFamily="18" charset="0"/>
              </a:rPr>
              <a:t>Họ</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vừa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bắt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xong</a:t>
            </a:r>
            <a:r>
              <a:rPr lang="en-US" sz="1700" i="1" dirty="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cố</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làm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ra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vui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vẻ</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Nhưng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trông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cười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như</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mếu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và</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đôi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mắt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ầng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ậng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nước</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muốn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ôm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choàng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lấy</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mà</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òa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lên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khóc</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Bây</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giờ</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thì</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không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xót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xa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năm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quyển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sách</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của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quá</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như</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trước</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nữa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chỉ</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ngại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Hạc</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Tôi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hỏi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có</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chuyện</a:t>
            </a:r>
            <a:r>
              <a:rPr lang="en-US" sz="1700" i="1" dirty="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Thế</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nó</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bắt</a:t>
            </a:r>
            <a:r>
              <a:rPr lang="en-US" sz="1700" i="1" dirty="0">
                <a:latin typeface="Times New Roman" panose="02020603050405020304" pitchFamily="18" charset="0"/>
                <a:cs typeface="Times New Roman" panose="02020603050405020304" pitchFamily="18" charset="0"/>
              </a:rPr>
              <a:t> à ?</a:t>
            </a:r>
            <a:endParaRPr lang="en-US" sz="1700" dirty="0">
              <a:latin typeface="Times New Roman" panose="02020603050405020304" pitchFamily="18" charset="0"/>
              <a:cs typeface="Times New Roman" panose="02020603050405020304" pitchFamily="18" charset="0"/>
            </a:endParaRPr>
          </a:p>
          <a:p>
            <a:pPr algn="just"/>
            <a:r>
              <a:rPr lang="en-US" sz="1700" i="1" dirty="0" err="1">
                <a:latin typeface="Times New Roman" panose="02020603050405020304" pitchFamily="18" charset="0"/>
                <a:cs typeface="Times New Roman" panose="02020603050405020304" pitchFamily="18" charset="0"/>
              </a:rPr>
              <a:t>Mặt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đột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nhiên</a:t>
            </a:r>
            <a:r>
              <a:rPr lang="en-US" sz="1700" i="1" dirty="0">
                <a:latin typeface="Times New Roman" panose="02020603050405020304" pitchFamily="18" charset="0"/>
                <a:cs typeface="Times New Roman" panose="02020603050405020304" pitchFamily="18" charset="0"/>
              </a:rPr>
              <a:t> co </a:t>
            </a:r>
            <a:r>
              <a:rPr lang="en-US" sz="1700" i="1" dirty="0" err="1">
                <a:latin typeface="Times New Roman" panose="02020603050405020304" pitchFamily="18" charset="0"/>
                <a:cs typeface="Times New Roman" panose="02020603050405020304" pitchFamily="18" charset="0"/>
              </a:rPr>
              <a:t>rúm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Những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vết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nhăn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xô</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với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nhau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ép</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nước</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mắt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chảy</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ra.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đầu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ngoẹo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về</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một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bên</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và</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cái</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miệng</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móm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mém</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của</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mếu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như</a:t>
            </a:r>
            <a:r>
              <a:rPr lang="en-US" sz="1700" i="1" dirty="0">
                <a:latin typeface="Times New Roman" panose="02020603050405020304" pitchFamily="18" charset="0"/>
                <a:cs typeface="Times New Roman" panose="02020603050405020304" pitchFamily="18" charset="0"/>
              </a:rPr>
              <a:t> con </a:t>
            </a:r>
            <a:r>
              <a:rPr lang="en-US" sz="1700" i="1" dirty="0" err="1">
                <a:latin typeface="Times New Roman" panose="02020603050405020304" pitchFamily="18" charset="0"/>
                <a:cs typeface="Times New Roman" panose="02020603050405020304" pitchFamily="18" charset="0"/>
              </a:rPr>
              <a:t>nít</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Lão</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hu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hu</a:t>
            </a:r>
            <a:r>
              <a:rPr lang="en-US" sz="1700" i="1" dirty="0">
                <a:latin typeface="Times New Roman" panose="02020603050405020304" pitchFamily="18" charset="0"/>
                <a:cs typeface="Times New Roman" panose="02020603050405020304" pitchFamily="18" charset="0"/>
              </a:rPr>
              <a:t> </a:t>
            </a:r>
            <a:r>
              <a:rPr lang="en-US" sz="1700" i="1" dirty="0" err="1">
                <a:latin typeface="Times New Roman" panose="02020603050405020304" pitchFamily="18" charset="0"/>
                <a:cs typeface="Times New Roman" panose="02020603050405020304" pitchFamily="18" charset="0"/>
              </a:rPr>
              <a:t>khóc</a:t>
            </a:r>
            <a:r>
              <a:rPr lang="en-US" sz="1700" i="1" dirty="0">
                <a:latin typeface="Times New Roman" panose="02020603050405020304" pitchFamily="18" charset="0"/>
                <a:cs typeface="Times New Roman" panose="02020603050405020304" pitchFamily="18" charset="0"/>
              </a:rPr>
              <a:t>…</a:t>
            </a:r>
            <a:r>
              <a:rPr lang="vi-VN" sz="1700" i="1"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5595472" y="897596"/>
            <a:ext cx="0" cy="3643582"/>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773896" y="1285453"/>
            <a:ext cx="3199207" cy="2554545"/>
          </a:xfrm>
          <a:prstGeom prst="rect">
            <a:avLst/>
          </a:prstGeom>
        </p:spPr>
        <p:txBody>
          <a:bodyPr wrap="square">
            <a:spAutoFit/>
          </a:bodyPr>
          <a:lstStyle/>
          <a:p>
            <a:pPr algn="just"/>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1. </a:t>
            </a:r>
            <a:r>
              <a:rPr lang="en-US" sz="2000" b="1" i="1" dirty="0" err="1">
                <a:solidFill>
                  <a:prstClr val="black"/>
                </a:solidFill>
                <a:latin typeface="Times New Roman" panose="02020603050405020304" pitchFamily="18" charset="0"/>
                <a:cs typeface="Times New Roman" panose="02020603050405020304" pitchFamily="18" charset="0"/>
              </a:rPr>
              <a:t>Tìm</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các</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từ</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tượng</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hình</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từ</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tượng</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thanh</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trong</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đoạn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văn</a:t>
            </a:r>
            <a:r>
              <a:rPr lang="en-US" sz="2000" b="1" i="1" dirty="0" smtClean="0">
                <a:solidFill>
                  <a:prstClr val="black"/>
                </a:solidFill>
                <a:latin typeface="Times New Roman" panose="02020603050405020304" pitchFamily="18" charset="0"/>
                <a:cs typeface="Times New Roman" panose="02020603050405020304" pitchFamily="18" charset="0"/>
              </a:rPr>
              <a:t>.</a:t>
            </a:r>
          </a:p>
          <a:p>
            <a:pPr algn="just"/>
            <a:endPar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s-ES" sz="2000" b="1" i="1" dirty="0" err="1" smtClean="0">
                <a:latin typeface="Times New Roman" panose="02020603050405020304" pitchFamily="18" charset="0"/>
                <a:cs typeface="Times New Roman" panose="02020603050405020304" pitchFamily="18" charset="0"/>
                <a:sym typeface="Wingdings" panose="05000000000000000000" pitchFamily="2" charset="2"/>
              </a:rPr>
              <a:t>Từ</a:t>
            </a:r>
            <a:r>
              <a:rPr lang="es-ES" sz="2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s-ES" sz="2000" b="1" i="1" dirty="0" err="1" smtClean="0">
                <a:latin typeface="Times New Roman" panose="02020603050405020304" pitchFamily="18" charset="0"/>
                <a:cs typeface="Times New Roman" panose="02020603050405020304" pitchFamily="18" charset="0"/>
              </a:rPr>
              <a:t>tượng</a:t>
            </a:r>
            <a:r>
              <a:rPr lang="es-ES" sz="2000" b="1" i="1" dirty="0" smtClean="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hình</a:t>
            </a:r>
            <a:r>
              <a:rPr lang="es-ES" sz="2000" b="1" i="1"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ầng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ậng</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móm</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mém</a:t>
            </a:r>
            <a:r>
              <a:rPr lang="es-E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r>
              <a:rPr lang="es-ES" sz="2000"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a:t>
            </a:r>
            <a:r>
              <a:rPr lang="es-ES" sz="2000" b="1" i="1" dirty="0" err="1" smtClean="0">
                <a:latin typeface="Times New Roman" panose="02020603050405020304" pitchFamily="18" charset="0"/>
                <a:cs typeface="Times New Roman" panose="02020603050405020304" pitchFamily="18" charset="0"/>
              </a:rPr>
              <a:t>ừ</a:t>
            </a:r>
            <a:r>
              <a:rPr lang="es-ES" sz="2000" b="1" i="1" dirty="0" smtClean="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tượng</a:t>
            </a:r>
            <a:r>
              <a:rPr lang="es-ES" sz="2000" b="1"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thanh</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hu</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hu</a:t>
            </a:r>
            <a:r>
              <a:rPr lang="es-ES" sz="2000" dirty="0">
                <a:latin typeface="Times New Roman" panose="02020603050405020304" pitchFamily="18" charset="0"/>
                <a:cs typeface="Times New Roman" panose="02020603050405020304" pitchFamily="18" charset="0"/>
              </a:rPr>
              <a:t>.</a:t>
            </a:r>
            <a:endParaRPr lang="en-US"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39059" y="897596"/>
            <a:ext cx="8770188" cy="4093428"/>
          </a:xfrm>
          <a:prstGeom prst="rect">
            <a:avLst/>
          </a:prstGeom>
        </p:spPr>
        <p:txBody>
          <a:bodyPr wrap="square">
            <a:spAutoFit/>
          </a:bodyPr>
          <a:lstStyle/>
          <a:p>
            <a:pPr algn="just"/>
            <a:r>
              <a:rPr lang="en-US" sz="2000" b="1" i="1" dirty="0" err="1" smtClean="0">
                <a:solidFill>
                  <a:prstClr val="black"/>
                </a:solidFill>
                <a:latin typeface="Times New Roman" panose="02020603050405020304" pitchFamily="18" charset="0"/>
                <a:cs typeface="Times New Roman" panose="02020603050405020304" pitchFamily="18" charset="0"/>
              </a:rPr>
              <a:t>Câu</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smtClean="0">
                <a:solidFill>
                  <a:prstClr val="black"/>
                </a:solidFill>
                <a:latin typeface="Times New Roman" panose="02020603050405020304" pitchFamily="18" charset="0"/>
                <a:cs typeface="Times New Roman" panose="02020603050405020304" pitchFamily="18" charset="0"/>
              </a:rPr>
              <a:t>2.</a:t>
            </a:r>
            <a:r>
              <a:rPr lang="vi-VN"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Đoạn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văn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trên</a:t>
            </a:r>
            <a:r>
              <a:rPr lang="vi-VN" sz="2000" b="1" i="1" dirty="0">
                <a:solidFill>
                  <a:prstClr val="black"/>
                </a:solidFill>
                <a:latin typeface="Times New Roman" panose="02020603050405020304" pitchFamily="18" charset="0"/>
                <a:cs typeface="Times New Roman" panose="02020603050405020304" pitchFamily="18" charset="0"/>
              </a:rPr>
              <a:t> được kể ở ngôi nào, ngôi kể ấy có tác dụng như thế nào trong việc kể chuyện </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endPar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i="1" dirty="0" smtClean="0">
                <a:latin typeface="Times New Roman" panose="02020603050405020304" pitchFamily="18" charset="0"/>
                <a:cs typeface="Times New Roman" panose="02020603050405020304" pitchFamily="18" charset="0"/>
              </a:rPr>
              <a:t>Xác định ngôi kể của đoạn văn:</a:t>
            </a:r>
            <a:endParaRPr lang="en-US" sz="2000" i="1" dirty="0" smtClean="0">
              <a:latin typeface="Times New Roman" panose="02020603050405020304" pitchFamily="18" charset="0"/>
              <a:cs typeface="Times New Roman" panose="02020603050405020304" pitchFamily="18" charset="0"/>
            </a:endParaRPr>
          </a:p>
          <a:p>
            <a:pPr algn="just"/>
            <a:r>
              <a:rPr lang="vi-VN" sz="2000" i="1" dirty="0" smtClean="0">
                <a:latin typeface="Times New Roman" panose="02020603050405020304" pitchFamily="18" charset="0"/>
                <a:cs typeface="Times New Roman" panose="02020603050405020304" pitchFamily="18" charset="0"/>
              </a:rPr>
              <a:t>- Đoạn văn trên được kể ở ngôi thứ nhất (ông giáo là người kể chuyện, xưng tôi).</a:t>
            </a:r>
            <a:endParaRPr lang="en-US" sz="2000" i="1" dirty="0" smtClean="0">
              <a:latin typeface="Times New Roman" panose="02020603050405020304" pitchFamily="18" charset="0"/>
              <a:cs typeface="Times New Roman" panose="02020603050405020304" pitchFamily="18" charset="0"/>
            </a:endParaRPr>
          </a:p>
          <a:p>
            <a:pPr algn="just"/>
            <a:r>
              <a:rPr lang="vi-VN"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Tác dụng của việc lựa chọn ngôi kể ở ngôi thứ nhất: </a:t>
            </a:r>
            <a:endParaRPr lang="en-US"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Ông giáo – người tham gia câu chuyện, chứng kiến sự việc diễn ra trực tiếp kể lại câu chuyện khiến cho câu chuyện trở nên chân thực, gần gũi hơn. Với cách kể này, câu chuyện được kể như những lời giãi bày tâm sự, cuốn hút độc giả dõi theo.</a:t>
            </a:r>
            <a:endParaRPr lang="en-US"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Việc lựa chọn ngôi kể này còn giúp cho cách dẫn dắt câu chuyện trở nên tự nhiên, linh hoạt hơn, lời kể chuyển dịch trong mọi không gian, thời gian kết hợp giữa kể với tả, hồi tưởng với bộc lộ cảm xúc trữ tình và triết lý sâu sắc.</a:t>
            </a:r>
            <a:endParaRPr lang="en-US" sz="2000" i="1" dirty="0">
              <a:solidFill>
                <a:prstClr val="black"/>
              </a:solidFill>
              <a:latin typeface="Times New Roman" panose="02020603050405020304" pitchFamily="18" charset="0"/>
              <a:cs typeface="Times New Roman" panose="02020603050405020304" pitchFamily="18" charset="0"/>
            </a:endParaRPr>
          </a:p>
          <a:p>
            <a:pPr algn="just"/>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ĐỀ ĐỌC </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HIỂU SỐ 1-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Hướng</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dẫn</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trả</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lời</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3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arn(inVertic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down)">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barn(inVertical)">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1000"/>
                                        <p:tgtEl>
                                          <p:spTgt spid="36">
                                            <p:txEl>
                                              <p:pRg st="5" end="5"/>
                                            </p:txEl>
                                          </p:spTgt>
                                        </p:tgtEl>
                                      </p:cBhvr>
                                    </p:animEffect>
                                    <p:anim calcmode="lin" valueType="num">
                                      <p:cBhvr>
                                        <p:cTn id="3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fade">
                                      <p:cBhvr>
                                        <p:cTn id="37" dur="1000"/>
                                        <p:tgtEl>
                                          <p:spTgt spid="36">
                                            <p:txEl>
                                              <p:pRg st="6" end="6"/>
                                            </p:txEl>
                                          </p:spTgt>
                                        </p:tgtEl>
                                      </p:cBhvr>
                                    </p:animEffect>
                                    <p:anim calcmode="lin" valueType="num">
                                      <p:cBhvr>
                                        <p:cTn id="38"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2" name="组合 5"/>
          <p:cNvGrpSpPr/>
          <p:nvPr/>
        </p:nvGrpSpPr>
        <p:grpSpPr>
          <a:xfrm>
            <a:off x="2107987" y="2616523"/>
            <a:ext cx="1453754" cy="1454944"/>
            <a:chOff x="1894815" y="3206751"/>
            <a:chExt cx="1938338" cy="1939925"/>
          </a:xfrm>
        </p:grpSpPr>
        <p:grpSp>
          <p:nvGrpSpPr>
            <p:cNvPr id="3" name="组合 6"/>
            <p:cNvGrpSpPr/>
            <p:nvPr/>
          </p:nvGrpSpPr>
          <p:grpSpPr>
            <a:xfrm>
              <a:off x="1894815" y="3206751"/>
              <a:ext cx="1938338" cy="1939925"/>
              <a:chOff x="1894815" y="3206751"/>
              <a:chExt cx="1938338" cy="1939925"/>
            </a:xfrm>
          </p:grpSpPr>
          <p:sp>
            <p:nvSpPr>
              <p:cNvPr id="5" name="Freeform 193"/>
              <p:cNvSpPr>
                <a:spLocks/>
              </p:cNvSpPr>
              <p:nvPr/>
            </p:nvSpPr>
            <p:spPr bwMode="auto">
              <a:xfrm>
                <a:off x="1894815" y="3206751"/>
                <a:ext cx="1938338"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7"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rgbClr val="52ACA4"/>
              </a:solidFill>
              <a:ln>
                <a:noFill/>
              </a:ln>
            </p:spPr>
            <p:txBody>
              <a:bodyPr vert="horz" wrap="square" lIns="68580" tIns="34290" rIns="68580" bIns="3429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6" name="TextBox 10"/>
              <p:cNvSpPr txBox="1"/>
              <p:nvPr/>
            </p:nvSpPr>
            <p:spPr>
              <a:xfrm>
                <a:off x="1931327" y="4637893"/>
                <a:ext cx="501733" cy="461665"/>
              </a:xfrm>
              <a:prstGeom prst="rect">
                <a:avLst/>
              </a:prstGeom>
              <a:noFill/>
            </p:spPr>
            <p:txBody>
              <a:bodyPr wrap="square" lIns="0" tIns="0" rIns="0" bIns="0" rtlCol="0">
                <a:spAutoFit/>
              </a:bodyPr>
              <a:lstStyle/>
              <a:p>
                <a:pPr algn="ctr"/>
                <a:r>
                  <a:rPr lang="vi-VN" sz="2250" dirty="0">
                    <a:solidFill>
                      <a:srgbClr val="FFFFFF"/>
                    </a:solidFill>
                    <a:latin typeface="Agency FB" panose="020B0503020202020204" pitchFamily="34" charset="0"/>
                  </a:rPr>
                  <a:t>1</a:t>
                </a:r>
                <a:endParaRPr lang="en-US" sz="2250" dirty="0">
                  <a:solidFill>
                    <a:srgbClr val="FFFFFF"/>
                  </a:solidFill>
                  <a:latin typeface="Agency FB" panose="020B0503020202020204" pitchFamily="34" charset="0"/>
                </a:endParaRPr>
              </a:p>
            </p:txBody>
          </p:sp>
        </p:grpSp>
        <p:sp>
          <p:nvSpPr>
            <p:cNvPr id="4" name="TextBox 8"/>
            <p:cNvSpPr txBox="1"/>
            <p:nvPr/>
          </p:nvSpPr>
          <p:spPr>
            <a:xfrm>
              <a:off x="2433060" y="3573016"/>
              <a:ext cx="1400093" cy="338555"/>
            </a:xfrm>
            <a:prstGeom prst="rect">
              <a:avLst/>
            </a:prstGeom>
            <a:noFill/>
          </p:spPr>
          <p:txBody>
            <a:bodyPr wrap="square" rtlCol="0">
              <a:spAutoFit/>
            </a:bodyPr>
            <a:lstStyle/>
            <a:p>
              <a:pPr algn="ctr">
                <a:spcAft>
                  <a:spcPts val="450"/>
                </a:spcAft>
              </a:pPr>
              <a:endParaRPr lang="en-US" altLang="zh-CN" sz="1050" dirty="0">
                <a:solidFill>
                  <a:prstClr val="white"/>
                </a:solidFill>
                <a:latin typeface="微软雅黑" panose="020B0503020204020204" pitchFamily="34" charset="-122"/>
                <a:ea typeface="微软雅黑" panose="020B0503020204020204" pitchFamily="34" charset="-122"/>
              </a:endParaRPr>
            </a:p>
          </p:txBody>
        </p:sp>
      </p:grpSp>
      <p:grpSp>
        <p:nvGrpSpPr>
          <p:cNvPr id="7" name="组合 10"/>
          <p:cNvGrpSpPr/>
          <p:nvPr/>
        </p:nvGrpSpPr>
        <p:grpSpPr>
          <a:xfrm>
            <a:off x="3641179" y="1837200"/>
            <a:ext cx="1462706" cy="1454944"/>
            <a:chOff x="3672816" y="2225676"/>
            <a:chExt cx="1950275" cy="1939925"/>
          </a:xfrm>
        </p:grpSpPr>
        <p:grpSp>
          <p:nvGrpSpPr>
            <p:cNvPr id="8" name="组合 11"/>
            <p:cNvGrpSpPr/>
            <p:nvPr/>
          </p:nvGrpSpPr>
          <p:grpSpPr>
            <a:xfrm>
              <a:off x="3672816" y="2225676"/>
              <a:ext cx="1941513" cy="1939925"/>
              <a:chOff x="3672816" y="2225676"/>
              <a:chExt cx="1941513" cy="1939925"/>
            </a:xfrm>
          </p:grpSpPr>
          <p:sp>
            <p:nvSpPr>
              <p:cNvPr id="10" name="Freeform 191"/>
              <p:cNvSpPr>
                <a:spLocks/>
              </p:cNvSpPr>
              <p:nvPr/>
            </p:nvSpPr>
            <p:spPr bwMode="auto">
              <a:xfrm>
                <a:off x="3672816" y="2225676"/>
                <a:ext cx="1941513" cy="1939925"/>
              </a:xfrm>
              <a:custGeom>
                <a:avLst/>
                <a:gdLst>
                  <a:gd name="T0" fmla="*/ 612 w 612"/>
                  <a:gd name="T1" fmla="*/ 252 h 611"/>
                  <a:gd name="T2" fmla="*/ 540 w 612"/>
                  <a:gd name="T3" fmla="*/ 180 h 611"/>
                  <a:gd name="T4" fmla="*/ 240 w 612"/>
                  <a:gd name="T5" fmla="*/ 180 h 611"/>
                  <a:gd name="T6" fmla="*/ 180 w 612"/>
                  <a:gd name="T7" fmla="*/ 120 h 611"/>
                  <a:gd name="T8" fmla="*/ 180 w 612"/>
                  <a:gd name="T9" fmla="*/ 36 h 611"/>
                  <a:gd name="T10" fmla="*/ 144 w 612"/>
                  <a:gd name="T11" fmla="*/ 0 h 611"/>
                  <a:gd name="T12" fmla="*/ 36 w 612"/>
                  <a:gd name="T13" fmla="*/ 0 h 611"/>
                  <a:gd name="T14" fmla="*/ 0 w 612"/>
                  <a:gd name="T15" fmla="*/ 36 h 611"/>
                  <a:gd name="T16" fmla="*/ 0 w 612"/>
                  <a:gd name="T17" fmla="*/ 144 h 611"/>
                  <a:gd name="T18" fmla="*/ 36 w 612"/>
                  <a:gd name="T19" fmla="*/ 180 h 611"/>
                  <a:gd name="T20" fmla="*/ 120 w 612"/>
                  <a:gd name="T21" fmla="*/ 180 h 611"/>
                  <a:gd name="T22" fmla="*/ 180 w 612"/>
                  <a:gd name="T23" fmla="*/ 240 h 611"/>
                  <a:gd name="T24" fmla="*/ 180 w 612"/>
                  <a:gd name="T25" fmla="*/ 540 h 611"/>
                  <a:gd name="T26" fmla="*/ 252 w 612"/>
                  <a:gd name="T27" fmla="*/ 611 h 611"/>
                  <a:gd name="T28" fmla="*/ 540 w 612"/>
                  <a:gd name="T29" fmla="*/ 611 h 611"/>
                  <a:gd name="T30" fmla="*/ 612 w 612"/>
                  <a:gd name="T31" fmla="*/ 540 h 611"/>
                  <a:gd name="T32" fmla="*/ 612 w 612"/>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 h="611">
                    <a:moveTo>
                      <a:pt x="612" y="252"/>
                    </a:moveTo>
                    <a:cubicBezTo>
                      <a:pt x="612"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40"/>
                      <a:pt x="180" y="540"/>
                      <a:pt x="180" y="540"/>
                    </a:cubicBezTo>
                    <a:cubicBezTo>
                      <a:pt x="180" y="579"/>
                      <a:pt x="212" y="611"/>
                      <a:pt x="252" y="611"/>
                    </a:cubicBezTo>
                    <a:cubicBezTo>
                      <a:pt x="540" y="611"/>
                      <a:pt x="540" y="611"/>
                      <a:pt x="540" y="611"/>
                    </a:cubicBezTo>
                    <a:cubicBezTo>
                      <a:pt x="579" y="611"/>
                      <a:pt x="612" y="579"/>
                      <a:pt x="612" y="540"/>
                    </a:cubicBezTo>
                    <a:lnTo>
                      <a:pt x="612" y="252"/>
                    </a:lnTo>
                    <a:close/>
                  </a:path>
                </a:pathLst>
              </a:custGeom>
              <a:solidFill>
                <a:srgbClr val="E9C2A8"/>
              </a:solidFill>
              <a:ln>
                <a:noFill/>
              </a:ln>
            </p:spPr>
            <p:txBody>
              <a:bodyPr vert="horz" wrap="square" lIns="68580" tIns="34290" rIns="68580" bIns="3429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11" name="TextBox 15"/>
              <p:cNvSpPr txBox="1"/>
              <p:nvPr/>
            </p:nvSpPr>
            <p:spPr>
              <a:xfrm>
                <a:off x="3711927" y="2274705"/>
                <a:ext cx="501733" cy="461665"/>
              </a:xfrm>
              <a:prstGeom prst="rect">
                <a:avLst/>
              </a:prstGeom>
              <a:noFill/>
            </p:spPr>
            <p:txBody>
              <a:bodyPr wrap="square" lIns="0" tIns="0" rIns="0" bIns="0" rtlCol="0">
                <a:spAutoFit/>
              </a:bodyPr>
              <a:lstStyle/>
              <a:p>
                <a:pPr algn="ctr"/>
                <a:r>
                  <a:rPr lang="vi-VN" sz="2250" dirty="0">
                    <a:solidFill>
                      <a:srgbClr val="FFFFFF"/>
                    </a:solidFill>
                    <a:latin typeface="Agency FB" panose="020B0503020202020204" pitchFamily="34" charset="0"/>
                  </a:rPr>
                  <a:t>2</a:t>
                </a:r>
                <a:endParaRPr lang="en-US" sz="2250" dirty="0">
                  <a:solidFill>
                    <a:srgbClr val="FFFFFF"/>
                  </a:solidFill>
                  <a:latin typeface="Agency FB" panose="020B0503020202020204" pitchFamily="34" charset="0"/>
                </a:endParaRPr>
              </a:p>
            </p:txBody>
          </p:sp>
        </p:grpSp>
        <p:sp>
          <p:nvSpPr>
            <p:cNvPr id="9" name="TextBox 13"/>
            <p:cNvSpPr txBox="1"/>
            <p:nvPr/>
          </p:nvSpPr>
          <p:spPr>
            <a:xfrm>
              <a:off x="4222997" y="3140968"/>
              <a:ext cx="1400094" cy="338555"/>
            </a:xfrm>
            <a:prstGeom prst="rect">
              <a:avLst/>
            </a:prstGeom>
            <a:noFill/>
          </p:spPr>
          <p:txBody>
            <a:bodyPr wrap="square" rtlCol="0">
              <a:spAutoFit/>
            </a:bodyPr>
            <a:lstStyle/>
            <a:p>
              <a:pPr algn="ctr">
                <a:spcAft>
                  <a:spcPts val="450"/>
                </a:spcAft>
              </a:pPr>
              <a:endParaRPr lang="en-US" altLang="zh-CN" sz="1050"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5"/>
          <p:cNvGrpSpPr/>
          <p:nvPr/>
        </p:nvGrpSpPr>
        <p:grpSpPr>
          <a:xfrm>
            <a:off x="5566775" y="2573007"/>
            <a:ext cx="1457325" cy="1454944"/>
            <a:chOff x="6020728" y="3206751"/>
            <a:chExt cx="1943100" cy="1939925"/>
          </a:xfrm>
        </p:grpSpPr>
        <p:grpSp>
          <p:nvGrpSpPr>
            <p:cNvPr id="13" name="组合 16"/>
            <p:cNvGrpSpPr/>
            <p:nvPr/>
          </p:nvGrpSpPr>
          <p:grpSpPr>
            <a:xfrm>
              <a:off x="6020728" y="3206751"/>
              <a:ext cx="1943100" cy="1939925"/>
              <a:chOff x="6020728" y="3206751"/>
              <a:chExt cx="1943100" cy="1939925"/>
            </a:xfrm>
          </p:grpSpPr>
          <p:sp>
            <p:nvSpPr>
              <p:cNvPr id="15" name="Freeform 190"/>
              <p:cNvSpPr>
                <a:spLocks/>
              </p:cNvSpPr>
              <p:nvPr/>
            </p:nvSpPr>
            <p:spPr bwMode="auto">
              <a:xfrm>
                <a:off x="6020728" y="3206751"/>
                <a:ext cx="1943100" cy="1939925"/>
              </a:xfrm>
              <a:custGeom>
                <a:avLst/>
                <a:gdLst>
                  <a:gd name="T0" fmla="*/ 0 w 612"/>
                  <a:gd name="T1" fmla="*/ 359 h 611"/>
                  <a:gd name="T2" fmla="*/ 72 w 612"/>
                  <a:gd name="T3" fmla="*/ 431 h 611"/>
                  <a:gd name="T4" fmla="*/ 372 w 612"/>
                  <a:gd name="T5" fmla="*/ 431 h 611"/>
                  <a:gd name="T6" fmla="*/ 432 w 612"/>
                  <a:gd name="T7" fmla="*/ 491 h 611"/>
                  <a:gd name="T8" fmla="*/ 432 w 612"/>
                  <a:gd name="T9" fmla="*/ 575 h 611"/>
                  <a:gd name="T10" fmla="*/ 468 w 612"/>
                  <a:gd name="T11" fmla="*/ 611 h 611"/>
                  <a:gd name="T12" fmla="*/ 576 w 612"/>
                  <a:gd name="T13" fmla="*/ 611 h 611"/>
                  <a:gd name="T14" fmla="*/ 612 w 612"/>
                  <a:gd name="T15" fmla="*/ 575 h 611"/>
                  <a:gd name="T16" fmla="*/ 612 w 612"/>
                  <a:gd name="T17" fmla="*/ 467 h 611"/>
                  <a:gd name="T18" fmla="*/ 576 w 612"/>
                  <a:gd name="T19" fmla="*/ 431 h 611"/>
                  <a:gd name="T20" fmla="*/ 492 w 612"/>
                  <a:gd name="T21" fmla="*/ 431 h 611"/>
                  <a:gd name="T22" fmla="*/ 432 w 612"/>
                  <a:gd name="T23" fmla="*/ 371 h 611"/>
                  <a:gd name="T24" fmla="*/ 432 w 612"/>
                  <a:gd name="T25" fmla="*/ 72 h 611"/>
                  <a:gd name="T26" fmla="*/ 360 w 612"/>
                  <a:gd name="T27" fmla="*/ 0 h 611"/>
                  <a:gd name="T28" fmla="*/ 72 w 612"/>
                  <a:gd name="T29" fmla="*/ 0 h 611"/>
                  <a:gd name="T30" fmla="*/ 0 w 612"/>
                  <a:gd name="T31" fmla="*/ 72 h 611"/>
                  <a:gd name="T32" fmla="*/ 0 w 612"/>
                  <a:gd name="T33" fmla="*/ 35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 h="611">
                    <a:moveTo>
                      <a:pt x="0" y="359"/>
                    </a:moveTo>
                    <a:cubicBezTo>
                      <a:pt x="0" y="399"/>
                      <a:pt x="33" y="431"/>
                      <a:pt x="72" y="431"/>
                    </a:cubicBezTo>
                    <a:cubicBezTo>
                      <a:pt x="372" y="431"/>
                      <a:pt x="372" y="431"/>
                      <a:pt x="372" y="431"/>
                    </a:cubicBezTo>
                    <a:cubicBezTo>
                      <a:pt x="405" y="431"/>
                      <a:pt x="432" y="458"/>
                      <a:pt x="432" y="491"/>
                    </a:cubicBezTo>
                    <a:cubicBezTo>
                      <a:pt x="432" y="575"/>
                      <a:pt x="432" y="575"/>
                      <a:pt x="432" y="575"/>
                    </a:cubicBezTo>
                    <a:cubicBezTo>
                      <a:pt x="432" y="595"/>
                      <a:pt x="448" y="611"/>
                      <a:pt x="468" y="611"/>
                    </a:cubicBezTo>
                    <a:cubicBezTo>
                      <a:pt x="576" y="611"/>
                      <a:pt x="576" y="611"/>
                      <a:pt x="576" y="611"/>
                    </a:cubicBezTo>
                    <a:cubicBezTo>
                      <a:pt x="596" y="611"/>
                      <a:pt x="612" y="595"/>
                      <a:pt x="612" y="575"/>
                    </a:cubicBezTo>
                    <a:cubicBezTo>
                      <a:pt x="612" y="467"/>
                      <a:pt x="612" y="467"/>
                      <a:pt x="612" y="467"/>
                    </a:cubicBezTo>
                    <a:cubicBezTo>
                      <a:pt x="612" y="447"/>
                      <a:pt x="596" y="431"/>
                      <a:pt x="576" y="431"/>
                    </a:cubicBezTo>
                    <a:cubicBezTo>
                      <a:pt x="492" y="431"/>
                      <a:pt x="492" y="431"/>
                      <a:pt x="492" y="431"/>
                    </a:cubicBezTo>
                    <a:cubicBezTo>
                      <a:pt x="459" y="431"/>
                      <a:pt x="432" y="404"/>
                      <a:pt x="432" y="371"/>
                    </a:cubicBezTo>
                    <a:cubicBezTo>
                      <a:pt x="432" y="72"/>
                      <a:pt x="432" y="72"/>
                      <a:pt x="432" y="72"/>
                    </a:cubicBezTo>
                    <a:cubicBezTo>
                      <a:pt x="432" y="32"/>
                      <a:pt x="400" y="0"/>
                      <a:pt x="360" y="0"/>
                    </a:cubicBezTo>
                    <a:cubicBezTo>
                      <a:pt x="72" y="0"/>
                      <a:pt x="72" y="0"/>
                      <a:pt x="72" y="0"/>
                    </a:cubicBezTo>
                    <a:cubicBezTo>
                      <a:pt x="33" y="0"/>
                      <a:pt x="0" y="32"/>
                      <a:pt x="0" y="72"/>
                    </a:cubicBezTo>
                    <a:lnTo>
                      <a:pt x="0" y="359"/>
                    </a:lnTo>
                    <a:close/>
                  </a:path>
                </a:pathLst>
              </a:custGeom>
              <a:solidFill>
                <a:srgbClr val="52ACA4"/>
              </a:solidFill>
              <a:ln>
                <a:noFill/>
              </a:ln>
            </p:spPr>
            <p:txBody>
              <a:bodyPr vert="horz" wrap="square" lIns="68580" tIns="34290" rIns="68580" bIns="3429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16" name="TextBox 20"/>
              <p:cNvSpPr txBox="1"/>
              <p:nvPr/>
            </p:nvSpPr>
            <p:spPr>
              <a:xfrm>
                <a:off x="7429603" y="4637893"/>
                <a:ext cx="501733" cy="461665"/>
              </a:xfrm>
              <a:prstGeom prst="rect">
                <a:avLst/>
              </a:prstGeom>
              <a:noFill/>
            </p:spPr>
            <p:txBody>
              <a:bodyPr wrap="square" lIns="0" tIns="0" rIns="0" bIns="0" rtlCol="0">
                <a:spAutoFit/>
              </a:bodyPr>
              <a:lstStyle/>
              <a:p>
                <a:pPr algn="ctr"/>
                <a:r>
                  <a:rPr lang="vi-VN" sz="2250" dirty="0">
                    <a:solidFill>
                      <a:srgbClr val="FFFFFF"/>
                    </a:solidFill>
                    <a:latin typeface="Agency FB" panose="020B0503020202020204" pitchFamily="34" charset="0"/>
                  </a:rPr>
                  <a:t>3</a:t>
                </a:r>
                <a:endParaRPr lang="en-US" sz="2250" dirty="0">
                  <a:solidFill>
                    <a:srgbClr val="FFFFFF"/>
                  </a:solidFill>
                  <a:latin typeface="Agency FB" panose="020B0503020202020204" pitchFamily="34" charset="0"/>
                </a:endParaRPr>
              </a:p>
            </p:txBody>
          </p:sp>
        </p:grpSp>
        <p:sp>
          <p:nvSpPr>
            <p:cNvPr id="14" name="TextBox 18"/>
            <p:cNvSpPr txBox="1"/>
            <p:nvPr/>
          </p:nvSpPr>
          <p:spPr>
            <a:xfrm>
              <a:off x="6023199" y="3645024"/>
              <a:ext cx="1400093" cy="338555"/>
            </a:xfrm>
            <a:prstGeom prst="rect">
              <a:avLst/>
            </a:prstGeom>
            <a:noFill/>
          </p:spPr>
          <p:txBody>
            <a:bodyPr wrap="square" rtlCol="0">
              <a:spAutoFit/>
            </a:bodyPr>
            <a:lstStyle/>
            <a:p>
              <a:pPr algn="ctr">
                <a:spcAft>
                  <a:spcPts val="450"/>
                </a:spcAft>
              </a:pPr>
              <a:endParaRPr lang="en-US" altLang="zh-CN" sz="1050" dirty="0">
                <a:solidFill>
                  <a:prstClr val="white"/>
                </a:solidFill>
                <a:latin typeface="微软雅黑" panose="020B0503020204020204" pitchFamily="34" charset="-122"/>
                <a:ea typeface="微软雅黑" panose="020B0503020204020204" pitchFamily="34" charset="-122"/>
              </a:endParaRPr>
            </a:p>
          </p:txBody>
        </p:sp>
      </p:grpSp>
      <p:sp>
        <p:nvSpPr>
          <p:cNvPr id="26" name="矩形 18"/>
          <p:cNvSpPr/>
          <p:nvPr/>
        </p:nvSpPr>
        <p:spPr>
          <a:xfrm>
            <a:off x="1" y="237460"/>
            <a:ext cx="9144000" cy="707886"/>
          </a:xfrm>
          <a:prstGeom prst="rect">
            <a:avLst/>
          </a:prstGeom>
          <a:solidFill>
            <a:schemeClr val="accent2">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altLang="zh-CN" sz="4000" b="1" noProof="0" dirty="0" smtClean="0">
                <a:solidFill>
                  <a:schemeClr val="bg1"/>
                </a:solidFill>
                <a:latin typeface="Times New Roman" panose="02020603050405020304" pitchFamily="18" charset="0"/>
                <a:cs typeface="Times New Roman" panose="02020603050405020304" pitchFamily="18" charset="0"/>
                <a:sym typeface="Arial"/>
              </a:rPr>
              <a:t>BỐ CỤC BÀI HỌC</a:t>
            </a:r>
            <a:endParaRPr kumimoji="0" lang="zh-CN" alt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7" name="矩形 18"/>
          <p:cNvSpPr/>
          <p:nvPr/>
        </p:nvSpPr>
        <p:spPr>
          <a:xfrm>
            <a:off x="261544" y="2799259"/>
            <a:ext cx="239226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1. </a:t>
            </a:r>
            <a:r>
              <a:rPr kumimoji="0" lang="en-US"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TRÒ CHƠI ÔN TẬP</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28" name="矩形 19"/>
          <p:cNvSpPr/>
          <p:nvPr/>
        </p:nvSpPr>
        <p:spPr>
          <a:xfrm>
            <a:off x="2355976" y="1272738"/>
            <a:ext cx="3210799"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2. </a:t>
            </a:r>
            <a:r>
              <a:rPr kumimoji="0" lang="en-US"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BỘ ĐỀ ĐỌC- HIỂU</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29" name="矩形 20"/>
          <p:cNvSpPr/>
          <p:nvPr/>
        </p:nvSpPr>
        <p:spPr>
          <a:xfrm>
            <a:off x="6589467" y="2755743"/>
            <a:ext cx="263397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3. </a:t>
            </a:r>
            <a:r>
              <a:rPr kumimoji="0" lang="en-US" altLang="zh-CN" sz="20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BỘ ĐỀ TẬP LÀM VĂN</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7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39059" y="897596"/>
            <a:ext cx="8770188" cy="3016210"/>
          </a:xfrm>
          <a:prstGeom prst="rect">
            <a:avLst/>
          </a:prstGeom>
        </p:spPr>
        <p:txBody>
          <a:bodyPr wrap="square">
            <a:spAutoFit/>
          </a:bodyPr>
          <a:lstStyle/>
          <a:p>
            <a:pPr algn="just">
              <a:lnSpc>
                <a:spcPct val="150000"/>
              </a:lnSpc>
            </a:pPr>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3.</a:t>
            </a:r>
            <a:r>
              <a:rPr lang="vi-VN"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Em</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hãy</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nêu</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tóm</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tắt</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giá</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trị</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nhân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đạo</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của</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truyện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ngắn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Lão</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Hạc</a:t>
            </a:r>
            <a:r>
              <a:rPr lang="en-US" sz="2000" b="1" i="1" dirty="0">
                <a:solidFill>
                  <a:prstClr val="black"/>
                </a:solidFill>
                <a:latin typeface="Times New Roman" panose="02020603050405020304" pitchFamily="18" charset="0"/>
                <a:cs typeface="Times New Roman" panose="02020603050405020304" pitchFamily="18" charset="0"/>
              </a:rPr>
              <a:t>.</a:t>
            </a:r>
          </a:p>
          <a:p>
            <a:pPr algn="just"/>
            <a:endPar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s-ES" sz="2000" i="1" dirty="0" err="1">
                <a:latin typeface="Times New Roman" panose="02020603050405020304" pitchFamily="18" charset="0"/>
                <a:cs typeface="Times New Roman" panose="02020603050405020304" pitchFamily="18" charset="0"/>
              </a:rPr>
              <a:t>Nêu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tóm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tắt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giá</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trị</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đạo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truyện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ngắn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Lão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Hạc</a:t>
            </a:r>
            <a:endParaRPr lang="en-US" sz="2000" i="1" dirty="0">
              <a:latin typeface="Times New Roman" panose="02020603050405020304" pitchFamily="18" charset="0"/>
              <a:cs typeface="Times New Roman" panose="02020603050405020304" pitchFamily="18" charset="0"/>
            </a:endParaRPr>
          </a:p>
          <a:p>
            <a:pPr algn="just"/>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Trước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hết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giá</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trị</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đạo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phẩm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được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khẳng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định</a:t>
            </a:r>
            <a:r>
              <a:rPr lang="es-ES" sz="2000" i="1" dirty="0">
                <a:latin typeface="Times New Roman" panose="02020603050405020304" pitchFamily="18" charset="0"/>
                <a:cs typeface="Times New Roman" panose="02020603050405020304" pitchFamily="18" charset="0"/>
              </a:rPr>
              <a:t> qua </a:t>
            </a:r>
            <a:r>
              <a:rPr lang="es-ES" sz="2000" i="1" dirty="0" err="1">
                <a:latin typeface="Times New Roman" panose="02020603050405020304" pitchFamily="18" charset="0"/>
                <a:cs typeface="Times New Roman" panose="02020603050405020304" pitchFamily="18" charset="0"/>
              </a:rPr>
              <a:t>tấm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lòng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đồng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cảm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sự</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sẻ</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chia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cảm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thông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sâu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sắc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văn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trước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số</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phận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đau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thương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bất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hạnh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người</a:t>
            </a:r>
            <a:r>
              <a:rPr lang="es-ES" sz="2000" i="1" dirty="0">
                <a:latin typeface="Times New Roman" panose="02020603050405020304" pitchFamily="18" charset="0"/>
                <a:cs typeface="Times New Roman" panose="02020603050405020304" pitchFamily="18" charset="0"/>
              </a:rPr>
              <a:t> lao </a:t>
            </a:r>
            <a:r>
              <a:rPr lang="es-ES" sz="2000" i="1" dirty="0" err="1">
                <a:latin typeface="Times New Roman" panose="02020603050405020304" pitchFamily="18" charset="0"/>
                <a:cs typeface="Times New Roman" panose="02020603050405020304" pitchFamily="18" charset="0"/>
              </a:rPr>
              <a:t>động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đặc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biệt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người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nông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Việt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Nam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trước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mạng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tháng</a:t>
            </a:r>
            <a:r>
              <a:rPr lang="es-ES" sz="2000" i="1" dirty="0">
                <a:latin typeface="Times New Roman" panose="02020603050405020304" pitchFamily="18" charset="0"/>
                <a:cs typeface="Times New Roman" panose="02020603050405020304" pitchFamily="18" charset="0"/>
              </a:rPr>
              <a:t> 8 </a:t>
            </a:r>
            <a:r>
              <a:rPr lang="es-ES" sz="2000" i="1" dirty="0" err="1">
                <a:latin typeface="Times New Roman" panose="02020603050405020304" pitchFamily="18" charset="0"/>
                <a:cs typeface="Times New Roman" panose="02020603050405020304" pitchFamily="18" charset="0"/>
              </a:rPr>
              <a:t>năm</a:t>
            </a:r>
            <a:r>
              <a:rPr lang="es-ES" sz="2000" i="1" dirty="0">
                <a:latin typeface="Times New Roman" panose="02020603050405020304" pitchFamily="18" charset="0"/>
                <a:cs typeface="Times New Roman" panose="02020603050405020304" pitchFamily="18" charset="0"/>
              </a:rPr>
              <a:t> 1945.</a:t>
            </a:r>
            <a:endParaRPr lang="en-US" sz="2000" i="1" dirty="0">
              <a:latin typeface="Times New Roman" panose="02020603050405020304" pitchFamily="18" charset="0"/>
              <a:cs typeface="Times New Roman" panose="02020603050405020304" pitchFamily="18" charset="0"/>
            </a:endParaRPr>
          </a:p>
          <a:p>
            <a:pPr algn="just"/>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Truyện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còn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thấy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tấm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lòng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yêu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thương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trọng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với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người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nông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lão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văn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đồng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thời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ngợi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những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phẩm</a:t>
            </a:r>
            <a:r>
              <a:rPr lang="es-ES" sz="2000" i="1" dirty="0">
                <a:latin typeface="Times New Roman" panose="02020603050405020304" pitchFamily="18" charset="0"/>
                <a:cs typeface="Times New Roman" panose="02020603050405020304" pitchFamily="18" charset="0"/>
              </a:rPr>
              <a:t> cao </a:t>
            </a:r>
            <a:r>
              <a:rPr lang="es-ES" sz="2000" i="1" dirty="0" err="1">
                <a:latin typeface="Times New Roman" panose="02020603050405020304" pitchFamily="18" charset="0"/>
                <a:cs typeface="Times New Roman" panose="02020603050405020304" pitchFamily="18" charset="0"/>
              </a:rPr>
              <a:t>quý</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lão</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Hạc</a:t>
            </a:r>
            <a:r>
              <a:rPr lang="es-ES" sz="2000" i="1" dirty="0">
                <a:latin typeface="Times New Roman" panose="02020603050405020304" pitchFamily="18" charset="0"/>
                <a:cs typeface="Times New Roman" panose="02020603050405020304" pitchFamily="18" charset="0"/>
              </a:rPr>
              <a:t>...</a:t>
            </a:r>
            <a:endParaRPr lang="en-US" sz="2000"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1-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373888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down)">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circle(in)">
                                      <p:cBhvr>
                                        <p:cTn id="22" dur="20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wipe(down)">
                                      <p:cBhvr>
                                        <p:cTn id="27" dur="580">
                                          <p:stCondLst>
                                            <p:cond delay="0"/>
                                          </p:stCondLst>
                                        </p:cTn>
                                        <p:tgtEl>
                                          <p:spTgt spid="36">
                                            <p:txEl>
                                              <p:pRg st="4" end="4"/>
                                            </p:txEl>
                                          </p:spTgt>
                                        </p:tgtEl>
                                      </p:cBhvr>
                                    </p:animEffect>
                                    <p:anim calcmode="lin" valueType="num">
                                      <p:cBhvr>
                                        <p:cTn id="28" dur="1822" tmFilter="0,0; 0.14,0.36; 0.43,0.73; 0.71,0.91; 1.0,1.0">
                                          <p:stCondLst>
                                            <p:cond delay="0"/>
                                          </p:stCondLst>
                                        </p:cTn>
                                        <p:tgtEl>
                                          <p:spTgt spid="36">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6">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6">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6">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6">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6">
                                            <p:txEl>
                                              <p:pRg st="4" end="4"/>
                                            </p:txEl>
                                          </p:spTgt>
                                        </p:tgtEl>
                                      </p:cBhvr>
                                      <p:to x="100000" y="60000"/>
                                    </p:animScale>
                                    <p:animScale>
                                      <p:cBhvr>
                                        <p:cTn id="34" dur="166" decel="50000">
                                          <p:stCondLst>
                                            <p:cond delay="676"/>
                                          </p:stCondLst>
                                        </p:cTn>
                                        <p:tgtEl>
                                          <p:spTgt spid="36">
                                            <p:txEl>
                                              <p:pRg st="4" end="4"/>
                                            </p:txEl>
                                          </p:spTgt>
                                        </p:tgtEl>
                                      </p:cBhvr>
                                      <p:to x="100000" y="100000"/>
                                    </p:animScale>
                                    <p:animScale>
                                      <p:cBhvr>
                                        <p:cTn id="35" dur="26">
                                          <p:stCondLst>
                                            <p:cond delay="1312"/>
                                          </p:stCondLst>
                                        </p:cTn>
                                        <p:tgtEl>
                                          <p:spTgt spid="36">
                                            <p:txEl>
                                              <p:pRg st="4" end="4"/>
                                            </p:txEl>
                                          </p:spTgt>
                                        </p:tgtEl>
                                      </p:cBhvr>
                                      <p:to x="100000" y="80000"/>
                                    </p:animScale>
                                    <p:animScale>
                                      <p:cBhvr>
                                        <p:cTn id="36" dur="166" decel="50000">
                                          <p:stCondLst>
                                            <p:cond delay="1338"/>
                                          </p:stCondLst>
                                        </p:cTn>
                                        <p:tgtEl>
                                          <p:spTgt spid="36">
                                            <p:txEl>
                                              <p:pRg st="4" end="4"/>
                                            </p:txEl>
                                          </p:spTgt>
                                        </p:tgtEl>
                                      </p:cBhvr>
                                      <p:to x="100000" y="100000"/>
                                    </p:animScale>
                                    <p:animScale>
                                      <p:cBhvr>
                                        <p:cTn id="37" dur="26">
                                          <p:stCondLst>
                                            <p:cond delay="1642"/>
                                          </p:stCondLst>
                                        </p:cTn>
                                        <p:tgtEl>
                                          <p:spTgt spid="36">
                                            <p:txEl>
                                              <p:pRg st="4" end="4"/>
                                            </p:txEl>
                                          </p:spTgt>
                                        </p:tgtEl>
                                      </p:cBhvr>
                                      <p:to x="100000" y="90000"/>
                                    </p:animScale>
                                    <p:animScale>
                                      <p:cBhvr>
                                        <p:cTn id="38" dur="166" decel="50000">
                                          <p:stCondLst>
                                            <p:cond delay="1668"/>
                                          </p:stCondLst>
                                        </p:cTn>
                                        <p:tgtEl>
                                          <p:spTgt spid="36">
                                            <p:txEl>
                                              <p:pRg st="4" end="4"/>
                                            </p:txEl>
                                          </p:spTgt>
                                        </p:tgtEl>
                                      </p:cBhvr>
                                      <p:to x="100000" y="100000"/>
                                    </p:animScale>
                                    <p:animScale>
                                      <p:cBhvr>
                                        <p:cTn id="39" dur="26">
                                          <p:stCondLst>
                                            <p:cond delay="1808"/>
                                          </p:stCondLst>
                                        </p:cTn>
                                        <p:tgtEl>
                                          <p:spTgt spid="36">
                                            <p:txEl>
                                              <p:pRg st="4" end="4"/>
                                            </p:txEl>
                                          </p:spTgt>
                                        </p:tgtEl>
                                      </p:cBhvr>
                                      <p:to x="100000" y="95000"/>
                                    </p:animScale>
                                    <p:animScale>
                                      <p:cBhvr>
                                        <p:cTn id="40" dur="166" decel="50000">
                                          <p:stCondLst>
                                            <p:cond delay="1834"/>
                                          </p:stCondLst>
                                        </p:cTn>
                                        <p:tgtEl>
                                          <p:spTgt spid="3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39059" y="897596"/>
            <a:ext cx="8770188" cy="3323987"/>
          </a:xfrm>
          <a:prstGeom prst="rect">
            <a:avLst/>
          </a:prstGeom>
        </p:spPr>
        <p:txBody>
          <a:bodyPr wrap="square">
            <a:spAutoFit/>
          </a:bodyPr>
          <a:lstStyle/>
          <a:p>
            <a:pPr algn="just">
              <a:lnSpc>
                <a:spcPct val="150000"/>
              </a:lnSpc>
            </a:pPr>
            <a:r>
              <a:rPr lang="en-US" sz="2000" b="1" i="1" dirty="0" err="1">
                <a:solidFill>
                  <a:prstClr val="black"/>
                </a:solidFill>
                <a:latin typeface="Times New Roman" panose="02020603050405020304" pitchFamily="18" charset="0"/>
                <a:cs typeface="Times New Roman" panose="02020603050405020304" pitchFamily="18" charset="0"/>
              </a:rPr>
              <a:t>Câu</a:t>
            </a:r>
            <a:r>
              <a:rPr lang="en-US" sz="2000" b="1" i="1" dirty="0">
                <a:solidFill>
                  <a:prstClr val="black"/>
                </a:solidFill>
                <a:latin typeface="Times New Roman" panose="02020603050405020304" pitchFamily="18" charset="0"/>
                <a:cs typeface="Times New Roman" panose="02020603050405020304" pitchFamily="18" charset="0"/>
              </a:rPr>
              <a:t> 4.</a:t>
            </a:r>
            <a:r>
              <a:rPr lang="vi-VN" sz="2000" b="1" i="1" dirty="0">
                <a:solidFill>
                  <a:prstClr val="black"/>
                </a:solidFill>
                <a:latin typeface="Times New Roman" panose="02020603050405020304" pitchFamily="18" charset="0"/>
                <a:cs typeface="Times New Roman" panose="02020603050405020304" pitchFamily="18" charset="0"/>
              </a:rPr>
              <a:t> Kể tên các tác phẩm và tác giả thuộc chủ đề Người nông dân Việt Nam trước Cách mạng Tháng 8 năm 1945</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đã</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học</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trong</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chương</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trình</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Ngữ</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văn</a:t>
            </a:r>
            <a:r>
              <a:rPr lang="en-US" sz="2000" b="1" i="1" dirty="0">
                <a:solidFill>
                  <a:prstClr val="black"/>
                </a:solidFill>
                <a:latin typeface="Times New Roman" panose="02020603050405020304" pitchFamily="18" charset="0"/>
                <a:cs typeface="Times New Roman" panose="02020603050405020304" pitchFamily="18" charset="0"/>
              </a:rPr>
              <a:t> 8, </a:t>
            </a:r>
            <a:r>
              <a:rPr lang="en-US" sz="2000" b="1" i="1" dirty="0" err="1">
                <a:solidFill>
                  <a:prstClr val="black"/>
                </a:solidFill>
                <a:latin typeface="Times New Roman" panose="02020603050405020304" pitchFamily="18" charset="0"/>
                <a:cs typeface="Times New Roman" panose="02020603050405020304" pitchFamily="18" charset="0"/>
              </a:rPr>
              <a:t>tập</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một</a:t>
            </a:r>
            <a:r>
              <a:rPr lang="vi-VN" sz="2000" b="1" i="1" dirty="0">
                <a:solidFill>
                  <a:prstClr val="black"/>
                </a:solidFill>
                <a:latin typeface="Times New Roman" panose="02020603050405020304" pitchFamily="18" charset="0"/>
                <a:cs typeface="Times New Roman" panose="02020603050405020304" pitchFamily="18" charset="0"/>
              </a:rPr>
              <a:t>. </a:t>
            </a:r>
            <a:endParaRPr lang="en-US" sz="2000" b="1" i="1" dirty="0">
              <a:solidFill>
                <a:prstClr val="black"/>
              </a:solidFill>
              <a:latin typeface="Times New Roman" panose="02020603050405020304" pitchFamily="18" charset="0"/>
              <a:cs typeface="Times New Roman" panose="02020603050405020304" pitchFamily="18" charset="0"/>
            </a:endParaRPr>
          </a:p>
          <a:p>
            <a:pPr algn="just"/>
            <a:endPar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s-ES" sz="2000" i="1" dirty="0" err="1">
                <a:latin typeface="Times New Roman" panose="02020603050405020304" pitchFamily="18" charset="0"/>
                <a:cs typeface="Times New Roman" panose="02020603050405020304" pitchFamily="18" charset="0"/>
              </a:rPr>
              <a:t>Kể</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tên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phẩm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giả</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thuộc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chủ</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Người</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nông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dân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Việt</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Nam</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trước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mạng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Tháng</a:t>
            </a:r>
            <a:r>
              <a:rPr lang="es-ES" sz="2000" i="1" dirty="0">
                <a:latin typeface="Times New Roman" panose="02020603050405020304" pitchFamily="18" charset="0"/>
                <a:cs typeface="Times New Roman" panose="02020603050405020304" pitchFamily="18" charset="0"/>
              </a:rPr>
              <a:t> 8 </a:t>
            </a:r>
            <a:r>
              <a:rPr lang="es-ES" sz="2000" i="1" dirty="0" err="1">
                <a:latin typeface="Times New Roman" panose="02020603050405020304" pitchFamily="18" charset="0"/>
                <a:cs typeface="Times New Roman" panose="02020603050405020304" pitchFamily="18" charset="0"/>
              </a:rPr>
              <a:t>năm</a:t>
            </a:r>
            <a:r>
              <a:rPr lang="es-ES" sz="2000" i="1" dirty="0">
                <a:latin typeface="Times New Roman" panose="02020603050405020304" pitchFamily="18" charset="0"/>
                <a:cs typeface="Times New Roman" panose="02020603050405020304" pitchFamily="18" charset="0"/>
              </a:rPr>
              <a:t> 1945” </a:t>
            </a:r>
            <a:r>
              <a:rPr lang="es-ES" sz="2000" i="1" dirty="0" err="1">
                <a:latin typeface="Times New Roman" panose="02020603050405020304" pitchFamily="18" charset="0"/>
                <a:cs typeface="Times New Roman" panose="02020603050405020304" pitchFamily="18" charset="0"/>
              </a:rPr>
              <a:t>đã</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học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trong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chương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Ngữ</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văn</a:t>
            </a:r>
            <a:r>
              <a:rPr lang="es-ES" sz="2000" i="1" dirty="0">
                <a:latin typeface="Times New Roman" panose="02020603050405020304" pitchFamily="18" charset="0"/>
                <a:cs typeface="Times New Roman" panose="02020603050405020304" pitchFamily="18" charset="0"/>
              </a:rPr>
              <a:t> 8, </a:t>
            </a:r>
            <a:r>
              <a:rPr lang="es-ES" sz="2000" i="1" dirty="0" err="1">
                <a:latin typeface="Times New Roman" panose="02020603050405020304" pitchFamily="18" charset="0"/>
                <a:cs typeface="Times New Roman" panose="02020603050405020304" pitchFamily="18" charset="0"/>
              </a:rPr>
              <a:t>tập</a:t>
            </a:r>
            <a:r>
              <a:rPr lang="es-ES" sz="2000" i="1" dirty="0">
                <a:latin typeface="Times New Roman" panose="02020603050405020304" pitchFamily="18" charset="0"/>
                <a:cs typeface="Times New Roman" panose="02020603050405020304" pitchFamily="18" charset="0"/>
              </a:rPr>
              <a:t> 1:</a:t>
            </a:r>
            <a:endParaRPr lang="en-US" sz="2000" i="1" dirty="0">
              <a:latin typeface="Times New Roman" panose="02020603050405020304" pitchFamily="18" charset="0"/>
              <a:cs typeface="Times New Roman" panose="02020603050405020304" pitchFamily="18" charset="0"/>
            </a:endParaRPr>
          </a:p>
          <a:p>
            <a:pPr algn="just"/>
            <a:endParaRPr lang="es-ES" sz="2000" i="1" dirty="0">
              <a:latin typeface="Times New Roman" panose="02020603050405020304" pitchFamily="18" charset="0"/>
              <a:cs typeface="Times New Roman" panose="02020603050405020304" pitchFamily="18" charset="0"/>
            </a:endParaRPr>
          </a:p>
          <a:p>
            <a:pPr algn="just"/>
            <a:r>
              <a:rPr lang="es-ES" sz="2000" i="1" dirty="0" smtClean="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phẩm</a:t>
            </a:r>
            <a:r>
              <a:rPr lang="es-ES" sz="2000"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Lão</a:t>
            </a:r>
            <a:r>
              <a:rPr lang="es-ES" sz="2000" b="1"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Hạc</a:t>
            </a:r>
            <a:r>
              <a:rPr lang="es-ES" sz="2000" b="1"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văn</a:t>
            </a:r>
            <a:r>
              <a:rPr lang="es-ES" sz="2000"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Nam</a:t>
            </a:r>
            <a:r>
              <a:rPr lang="es-ES" sz="2000" b="1" i="1" dirty="0">
                <a:latin typeface="Times New Roman" panose="02020603050405020304" pitchFamily="18" charset="0"/>
                <a:cs typeface="Times New Roman" panose="02020603050405020304" pitchFamily="18" charset="0"/>
              </a:rPr>
              <a:t> Cao</a:t>
            </a:r>
            <a:endParaRPr lang="en-US" sz="2000" b="1" i="1" dirty="0">
              <a:latin typeface="Times New Roman" panose="02020603050405020304" pitchFamily="18" charset="0"/>
              <a:cs typeface="Times New Roman" panose="02020603050405020304" pitchFamily="18" charset="0"/>
            </a:endParaRPr>
          </a:p>
          <a:p>
            <a:pPr algn="just"/>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phẩm</a:t>
            </a:r>
            <a:r>
              <a:rPr lang="es-ES" sz="2000"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Tắt</a:t>
            </a:r>
            <a:r>
              <a:rPr lang="es-ES" sz="2000" b="1"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đèn</a:t>
            </a:r>
            <a:r>
              <a:rPr lang="es-ES" sz="2000" b="1"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nhà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văn</a:t>
            </a:r>
            <a:r>
              <a:rPr lang="es-ES" sz="2000"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Ngô</a:t>
            </a:r>
            <a:r>
              <a:rPr lang="es-ES" sz="2000" b="1"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Tất</a:t>
            </a:r>
            <a:r>
              <a:rPr lang="es-ES" sz="2000" b="1" i="1" dirty="0">
                <a:latin typeface="Times New Roman" panose="02020603050405020304" pitchFamily="18" charset="0"/>
                <a:cs typeface="Times New Roman" panose="02020603050405020304" pitchFamily="18" charset="0"/>
              </a:rPr>
              <a:t> </a:t>
            </a:r>
            <a:r>
              <a:rPr lang="es-ES" sz="2000" b="1" i="1" dirty="0" err="1">
                <a:latin typeface="Times New Roman" panose="02020603050405020304" pitchFamily="18" charset="0"/>
                <a:cs typeface="Times New Roman" panose="02020603050405020304" pitchFamily="18" charset="0"/>
              </a:rPr>
              <a:t>Tố</a:t>
            </a:r>
            <a:endParaRPr lang="en-US" sz="2000" b="1"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1-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17952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down)">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circle(in)">
                                      <p:cBhvr>
                                        <p:cTn id="22" dur="2000"/>
                                        <p:tgtEl>
                                          <p:spTgt spid="36">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6">
                                            <p:txEl>
                                              <p:pRg st="5" end="5"/>
                                            </p:txEl>
                                          </p:spTgt>
                                        </p:tgtEl>
                                        <p:attrNameLst>
                                          <p:attrName>style.visibility</p:attrName>
                                        </p:attrNameLst>
                                      </p:cBhvr>
                                      <p:to>
                                        <p:strVal val="visible"/>
                                      </p:to>
                                    </p:set>
                                    <p:animEffect transition="in" filter="circle(in)">
                                      <p:cBhvr>
                                        <p:cTn id="25" dur="20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5" name="Rectangle 34"/>
          <p:cNvSpPr/>
          <p:nvPr/>
        </p:nvSpPr>
        <p:spPr>
          <a:xfrm>
            <a:off x="1499191" y="312821"/>
            <a:ext cx="5465135"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2</a:t>
            </a:r>
            <a:endParaRPr lang="en-US" sz="2800" b="1" dirty="0">
              <a:solidFill>
                <a:prstClr val="black"/>
              </a:solidFill>
            </a:endParaRPr>
          </a:p>
        </p:txBody>
      </p:sp>
      <p:sp>
        <p:nvSpPr>
          <p:cNvPr id="36" name="Rectangle 35"/>
          <p:cNvSpPr/>
          <p:nvPr/>
        </p:nvSpPr>
        <p:spPr>
          <a:xfrm>
            <a:off x="116959" y="760678"/>
            <a:ext cx="8770188" cy="3785652"/>
          </a:xfrm>
          <a:prstGeom prst="rect">
            <a:avLst/>
          </a:prstGeom>
        </p:spPr>
        <p:txBody>
          <a:bodyPr wrap="square">
            <a:spAutoFit/>
          </a:bodyPr>
          <a:lstStyle/>
          <a:p>
            <a:pPr algn="just">
              <a:lnSpc>
                <a:spcPct val="150000"/>
              </a:lnSpc>
            </a:pPr>
            <a:r>
              <a:rPr lang="vi-VN" sz="2000" b="1" i="1" dirty="0">
                <a:latin typeface="Times New Roman" panose="02020603050405020304" pitchFamily="18" charset="0"/>
                <a:cs typeface="Times New Roman" panose="02020603050405020304" pitchFamily="18" charset="0"/>
              </a:rPr>
              <a:t>Đọc đoạn trích sau và trả lời các câu hỏi:</a:t>
            </a:r>
          </a:p>
          <a:p>
            <a:pPr algn="just">
              <a:lnSpc>
                <a:spcPct val="150000"/>
              </a:lnSpc>
            </a:pPr>
            <a:r>
              <a:rPr lang="vi-VN" sz="2000" i="1" dirty="0">
                <a:latin typeface="Times New Roman" panose="02020603050405020304" pitchFamily="18" charset="0"/>
                <a:cs typeface="Times New Roman" panose="02020603050405020304" pitchFamily="18" charset="0"/>
              </a:rPr>
              <a:t>“...Này! Ông giáo ạ! Cái giống nó cũng khôn! Nó cứ làm in như nó trách tôi; nó kêu ư ử, nhìn tôi, như muốn bảo tôi rằng: “A! Lão già tệ lắm! Tôi ăn ở với lão như thế mà lão xử với tôi như thế này à?”.</a:t>
            </a:r>
          </a:p>
          <a:p>
            <a:pPr algn="just">
              <a:lnSpc>
                <a:spcPct val="150000"/>
              </a:lnSpc>
            </a:pPr>
            <a:r>
              <a:rPr lang="vi-VN" sz="2000" i="1" dirty="0">
                <a:latin typeface="Times New Roman" panose="02020603050405020304" pitchFamily="18" charset="0"/>
                <a:cs typeface="Times New Roman" panose="02020603050405020304" pitchFamily="18" charset="0"/>
              </a:rPr>
              <a:t>(Trích Lão Hạc-Nam Cao, SGK Ngữ văn 8)</a:t>
            </a:r>
          </a:p>
          <a:p>
            <a:pPr algn="just">
              <a:lnSpc>
                <a:spcPct val="150000"/>
              </a:lnSpc>
            </a:pPr>
            <a:r>
              <a:rPr lang="vi-VN" sz="2000" b="1" i="1" dirty="0">
                <a:latin typeface="Times New Roman" panose="02020603050405020304" pitchFamily="18" charset="0"/>
                <a:cs typeface="Times New Roman" panose="02020603050405020304" pitchFamily="18" charset="0"/>
              </a:rPr>
              <a:t>Câu 1.</a:t>
            </a:r>
            <a:r>
              <a:rPr lang="vi-VN" sz="2000" i="1" dirty="0">
                <a:latin typeface="Times New Roman" panose="02020603050405020304" pitchFamily="18" charset="0"/>
                <a:cs typeface="Times New Roman" panose="02020603050405020304" pitchFamily="18" charset="0"/>
              </a:rPr>
              <a:t> Người kể trong đoạn trích là ai? Kể về sự việc gì?</a:t>
            </a:r>
          </a:p>
          <a:p>
            <a:pPr algn="just">
              <a:lnSpc>
                <a:spcPct val="150000"/>
              </a:lnSpc>
            </a:pPr>
            <a:r>
              <a:rPr lang="vi-VN" sz="2000" b="1" i="1" dirty="0">
                <a:latin typeface="Times New Roman" panose="02020603050405020304" pitchFamily="18" charset="0"/>
                <a:cs typeface="Times New Roman" panose="02020603050405020304" pitchFamily="18" charset="0"/>
              </a:rPr>
              <a:t>Câu 2</a:t>
            </a:r>
            <a:r>
              <a:rPr lang="vi-VN" sz="2000" i="1" dirty="0">
                <a:latin typeface="Times New Roman" panose="02020603050405020304" pitchFamily="18" charset="0"/>
                <a:cs typeface="Times New Roman" panose="02020603050405020304" pitchFamily="18" charset="0"/>
              </a:rPr>
              <a:t>. Chỉ ra các thán từ và các tình thái từ được sử dụng trong đoạn trích trên?</a:t>
            </a:r>
          </a:p>
          <a:p>
            <a:pPr algn="just">
              <a:lnSpc>
                <a:spcPct val="150000"/>
              </a:lnSpc>
            </a:pPr>
            <a:r>
              <a:rPr lang="vi-VN" sz="2000" b="1" i="1" dirty="0">
                <a:latin typeface="Times New Roman" panose="02020603050405020304" pitchFamily="18" charset="0"/>
                <a:cs typeface="Times New Roman" panose="02020603050405020304" pitchFamily="18" charset="0"/>
              </a:rPr>
              <a:t>Câu 3.</a:t>
            </a:r>
            <a:r>
              <a:rPr lang="vi-VN" sz="2000" i="1" dirty="0">
                <a:latin typeface="Times New Roman" panose="02020603050405020304" pitchFamily="18" charset="0"/>
                <a:cs typeface="Times New Roman" panose="02020603050405020304" pitchFamily="18" charset="0"/>
              </a:rPr>
              <a:t> Đặt một câu ghép chỉ nguyên nhân vì sao lão Hạc gửi tiền cho ông giáo</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16959" y="760678"/>
            <a:ext cx="8770188" cy="3939540"/>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Đọc đoạn trích sau và trả lời các câu hỏi:</a:t>
            </a:r>
          </a:p>
          <a:p>
            <a:pPr algn="just">
              <a:lnSpc>
                <a:spcPct val="150000"/>
              </a:lnSpc>
            </a:pPr>
            <a:r>
              <a:rPr lang="vi-VN" sz="2000" i="1" dirty="0">
                <a:solidFill>
                  <a:prstClr val="black"/>
                </a:solidFill>
                <a:latin typeface="Times New Roman" panose="02020603050405020304" pitchFamily="18" charset="0"/>
                <a:cs typeface="Times New Roman" panose="02020603050405020304" pitchFamily="18" charset="0"/>
              </a:rPr>
              <a:t>“...Này! Ông giáo ạ! Cái giống nó cũng khôn! Nó cứ làm in như nó trách tôi; nó kêu ư ử, nhìn tôi, như muốn bảo tôi rằng: “A! Lão già tệ lắm! Tôi ăn ở với lão như thế mà lão xử với tôi như thế này à?”.</a:t>
            </a:r>
          </a:p>
          <a:p>
            <a:pPr algn="just">
              <a:lnSpc>
                <a:spcPct val="150000"/>
              </a:lnSpc>
            </a:pPr>
            <a:r>
              <a:rPr lang="vi-VN" sz="2000" i="1" dirty="0">
                <a:solidFill>
                  <a:prstClr val="black"/>
                </a:solidFill>
                <a:latin typeface="Times New Roman" panose="02020603050405020304" pitchFamily="18" charset="0"/>
                <a:cs typeface="Times New Roman" panose="02020603050405020304" pitchFamily="18" charset="0"/>
              </a:rPr>
              <a:t>(Trích Lão Hạc-Nam Cao, SGK Ngữ văn 8)</a:t>
            </a:r>
          </a:p>
          <a:p>
            <a:pPr algn="just">
              <a:lnSpc>
                <a:spcPct val="150000"/>
              </a:lnSpc>
            </a:pP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a:solidFill>
                  <a:prstClr val="black"/>
                </a:solidFill>
                <a:latin typeface="Times New Roman" panose="02020603050405020304" pitchFamily="18" charset="0"/>
                <a:cs typeface="Times New Roman" panose="02020603050405020304" pitchFamily="18" charset="0"/>
              </a:rPr>
              <a:t>1. </a:t>
            </a:r>
            <a:r>
              <a:rPr lang="vi-VN" sz="2000" b="1" i="1" dirty="0">
                <a:solidFill>
                  <a:prstClr val="black"/>
                </a:solidFill>
                <a:latin typeface="Times New Roman" panose="02020603050405020304" pitchFamily="18" charset="0"/>
                <a:cs typeface="Times New Roman" panose="02020603050405020304" pitchFamily="18" charset="0"/>
              </a:rPr>
              <a:t>Người kể trong đoạn trích là ai? </a:t>
            </a:r>
            <a:r>
              <a:rPr lang="vi-VN" sz="2000" b="1" i="1" dirty="0">
                <a:solidFill>
                  <a:prstClr val="black"/>
                </a:solidFill>
                <a:latin typeface="Times New Roman" panose="02020603050405020304" pitchFamily="18" charset="0"/>
                <a:cs typeface="Times New Roman" panose="02020603050405020304" pitchFamily="18" charset="0"/>
              </a:rPr>
              <a:t>Kể về sự việc gì</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i="1" dirty="0">
                <a:latin typeface="Times New Roman" panose="02020603050405020304" pitchFamily="18" charset="0"/>
                <a:cs typeface="Times New Roman" panose="02020603050405020304" pitchFamily="18" charset="0"/>
              </a:rPr>
              <a:t>Người kể trong đoạn trích là lão Hạc, kể về việc lão bán con chó vàng mà lão yêu quý</a:t>
            </a:r>
            <a:r>
              <a:rPr lang="vi-VN" sz="2000" i="1" dirty="0" smtClean="0">
                <a:latin typeface="Times New Roman" panose="02020603050405020304" pitchFamily="18" charset="0"/>
                <a:cs typeface="Times New Roman" panose="02020603050405020304" pitchFamily="18" charset="0"/>
              </a:rPr>
              <a:t>.</a:t>
            </a:r>
            <a:endParaRPr lang="vi-VN" sz="2000" i="1" dirty="0" smtClean="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2-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30137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xEl>
                                              <p:pRg st="4" end="4"/>
                                            </p:txEl>
                                          </p:spTgt>
                                        </p:tgtEl>
                                        <p:attrNameLst>
                                          <p:attrName>style.visibility</p:attrName>
                                        </p:attrNameLst>
                                      </p:cBhvr>
                                      <p:to>
                                        <p:strVal val="visible"/>
                                      </p:to>
                                    </p:set>
                                    <p:animEffect transition="in" filter="barn(inVertical)">
                                      <p:cBhvr>
                                        <p:cTn id="12" dur="500"/>
                                        <p:tgtEl>
                                          <p:spTgt spid="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6">
                                            <p:txEl>
                                              <p:pRg st="5" end="5"/>
                                            </p:txEl>
                                          </p:spTgt>
                                        </p:tgtEl>
                                        <p:attrNameLst>
                                          <p:attrName>style.visibility</p:attrName>
                                        </p:attrNameLst>
                                      </p:cBhvr>
                                      <p:to>
                                        <p:strVal val="visible"/>
                                      </p:to>
                                    </p:set>
                                    <p:animEffect transition="in" filter="circle(in)">
                                      <p:cBhvr>
                                        <p:cTn id="17" dur="20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16959" y="760678"/>
            <a:ext cx="8770188" cy="3939540"/>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Đọc đoạn trích sau và trả lời các câu hỏi:</a:t>
            </a:r>
          </a:p>
          <a:p>
            <a:pPr algn="just">
              <a:lnSpc>
                <a:spcPct val="150000"/>
              </a:lnSpc>
            </a:pPr>
            <a:r>
              <a:rPr lang="vi-VN" sz="2000" i="1" dirty="0">
                <a:solidFill>
                  <a:prstClr val="black"/>
                </a:solidFill>
                <a:latin typeface="Times New Roman" panose="02020603050405020304" pitchFamily="18" charset="0"/>
                <a:cs typeface="Times New Roman" panose="02020603050405020304" pitchFamily="18" charset="0"/>
              </a:rPr>
              <a:t>“...Này! Ông giáo ạ! Cái giống nó cũng khôn! Nó cứ làm in như nó trách tôi; nó kêu ư ử, nhìn tôi, như muốn bảo tôi rằng: “A! Lão già tệ lắm! Tôi ăn ở với lão như thế mà lão xử với tôi như thế này à?”.</a:t>
            </a:r>
          </a:p>
          <a:p>
            <a:pPr algn="just">
              <a:lnSpc>
                <a:spcPct val="150000"/>
              </a:lnSpc>
            </a:pPr>
            <a:r>
              <a:rPr lang="vi-VN" sz="2000" i="1" dirty="0">
                <a:solidFill>
                  <a:prstClr val="black"/>
                </a:solidFill>
                <a:latin typeface="Times New Roman" panose="02020603050405020304" pitchFamily="18" charset="0"/>
                <a:cs typeface="Times New Roman" panose="02020603050405020304" pitchFamily="18" charset="0"/>
              </a:rPr>
              <a:t>(Trích Lão Hạc-Nam Cao, SGK Ngữ văn 8)</a:t>
            </a:r>
          </a:p>
          <a:p>
            <a:pPr algn="just">
              <a:lnSpc>
                <a:spcPct val="150000"/>
              </a:lnSpc>
            </a:pP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smtClean="0">
                <a:solidFill>
                  <a:prstClr val="black"/>
                </a:solidFill>
                <a:latin typeface="Times New Roman" panose="02020603050405020304" pitchFamily="18" charset="0"/>
                <a:cs typeface="Times New Roman" panose="02020603050405020304" pitchFamily="18" charset="0"/>
              </a:rPr>
              <a:t>2. Chỉ ra các thán từ và các tình thái từ được sử dụng trong đoạn trích trên</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thán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a:t>
            </a:r>
          </a:p>
          <a:p>
            <a:r>
              <a:rPr lang="en-US" sz="2000"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tình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từ</a:t>
            </a:r>
            <a:r>
              <a:rPr lang="en-US" sz="20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ạ, à</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6" name="Rectangle 5"/>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2-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41991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xEl>
                                              <p:pRg st="4" end="4"/>
                                            </p:txEl>
                                          </p:spTgt>
                                        </p:tgtEl>
                                        <p:attrNameLst>
                                          <p:attrName>style.visibility</p:attrName>
                                        </p:attrNameLst>
                                      </p:cBhvr>
                                      <p:to>
                                        <p:strVal val="visible"/>
                                      </p:to>
                                    </p:set>
                                    <p:animEffect transition="in" filter="wipe(down)">
                                      <p:cBhvr>
                                        <p:cTn id="12" dur="500"/>
                                        <p:tgtEl>
                                          <p:spTgt spid="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6">
                                            <p:txEl>
                                              <p:pRg st="5" end="5"/>
                                            </p:txEl>
                                          </p:spTgt>
                                        </p:tgtEl>
                                        <p:attrNameLst>
                                          <p:attrName>style.visibility</p:attrName>
                                        </p:attrNameLst>
                                      </p:cBhvr>
                                      <p:to>
                                        <p:strVal val="visible"/>
                                      </p:to>
                                    </p:set>
                                    <p:animEffect transition="in" filter="wipe(down)">
                                      <p:cBhvr>
                                        <p:cTn id="17" dur="580">
                                          <p:stCondLst>
                                            <p:cond delay="0"/>
                                          </p:stCondLst>
                                        </p:cTn>
                                        <p:tgtEl>
                                          <p:spTgt spid="36">
                                            <p:txEl>
                                              <p:pRg st="5" end="5"/>
                                            </p:txEl>
                                          </p:spTgt>
                                        </p:tgtEl>
                                      </p:cBhvr>
                                    </p:animEffect>
                                    <p:anim calcmode="lin" valueType="num">
                                      <p:cBhvr>
                                        <p:cTn id="18" dur="1822" tmFilter="0,0; 0.14,0.36; 0.43,0.73; 0.71,0.91; 1.0,1.0">
                                          <p:stCondLst>
                                            <p:cond delay="0"/>
                                          </p:stCondLst>
                                        </p:cTn>
                                        <p:tgtEl>
                                          <p:spTgt spid="36">
                                            <p:txEl>
                                              <p:pRg st="5" end="5"/>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6">
                                            <p:txEl>
                                              <p:pRg st="5" end="5"/>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6">
                                            <p:txEl>
                                              <p:pRg st="5" end="5"/>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6">
                                            <p:txEl>
                                              <p:pRg st="5" end="5"/>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6">
                                            <p:txEl>
                                              <p:pRg st="5" end="5"/>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6">
                                            <p:txEl>
                                              <p:pRg st="5" end="5"/>
                                            </p:txEl>
                                          </p:spTgt>
                                        </p:tgtEl>
                                      </p:cBhvr>
                                      <p:to x="100000" y="60000"/>
                                    </p:animScale>
                                    <p:animScale>
                                      <p:cBhvr>
                                        <p:cTn id="24" dur="166" decel="50000">
                                          <p:stCondLst>
                                            <p:cond delay="676"/>
                                          </p:stCondLst>
                                        </p:cTn>
                                        <p:tgtEl>
                                          <p:spTgt spid="36">
                                            <p:txEl>
                                              <p:pRg st="5" end="5"/>
                                            </p:txEl>
                                          </p:spTgt>
                                        </p:tgtEl>
                                      </p:cBhvr>
                                      <p:to x="100000" y="100000"/>
                                    </p:animScale>
                                    <p:animScale>
                                      <p:cBhvr>
                                        <p:cTn id="25" dur="26">
                                          <p:stCondLst>
                                            <p:cond delay="1312"/>
                                          </p:stCondLst>
                                        </p:cTn>
                                        <p:tgtEl>
                                          <p:spTgt spid="36">
                                            <p:txEl>
                                              <p:pRg st="5" end="5"/>
                                            </p:txEl>
                                          </p:spTgt>
                                        </p:tgtEl>
                                      </p:cBhvr>
                                      <p:to x="100000" y="80000"/>
                                    </p:animScale>
                                    <p:animScale>
                                      <p:cBhvr>
                                        <p:cTn id="26" dur="166" decel="50000">
                                          <p:stCondLst>
                                            <p:cond delay="1338"/>
                                          </p:stCondLst>
                                        </p:cTn>
                                        <p:tgtEl>
                                          <p:spTgt spid="36">
                                            <p:txEl>
                                              <p:pRg st="5" end="5"/>
                                            </p:txEl>
                                          </p:spTgt>
                                        </p:tgtEl>
                                      </p:cBhvr>
                                      <p:to x="100000" y="100000"/>
                                    </p:animScale>
                                    <p:animScale>
                                      <p:cBhvr>
                                        <p:cTn id="27" dur="26">
                                          <p:stCondLst>
                                            <p:cond delay="1642"/>
                                          </p:stCondLst>
                                        </p:cTn>
                                        <p:tgtEl>
                                          <p:spTgt spid="36">
                                            <p:txEl>
                                              <p:pRg st="5" end="5"/>
                                            </p:txEl>
                                          </p:spTgt>
                                        </p:tgtEl>
                                      </p:cBhvr>
                                      <p:to x="100000" y="90000"/>
                                    </p:animScale>
                                    <p:animScale>
                                      <p:cBhvr>
                                        <p:cTn id="28" dur="166" decel="50000">
                                          <p:stCondLst>
                                            <p:cond delay="1668"/>
                                          </p:stCondLst>
                                        </p:cTn>
                                        <p:tgtEl>
                                          <p:spTgt spid="36">
                                            <p:txEl>
                                              <p:pRg st="5" end="5"/>
                                            </p:txEl>
                                          </p:spTgt>
                                        </p:tgtEl>
                                      </p:cBhvr>
                                      <p:to x="100000" y="100000"/>
                                    </p:animScale>
                                    <p:animScale>
                                      <p:cBhvr>
                                        <p:cTn id="29" dur="26">
                                          <p:stCondLst>
                                            <p:cond delay="1808"/>
                                          </p:stCondLst>
                                        </p:cTn>
                                        <p:tgtEl>
                                          <p:spTgt spid="36">
                                            <p:txEl>
                                              <p:pRg st="5" end="5"/>
                                            </p:txEl>
                                          </p:spTgt>
                                        </p:tgtEl>
                                      </p:cBhvr>
                                      <p:to x="100000" y="95000"/>
                                    </p:animScale>
                                    <p:animScale>
                                      <p:cBhvr>
                                        <p:cTn id="30" dur="166" decel="50000">
                                          <p:stCondLst>
                                            <p:cond delay="1834"/>
                                          </p:stCondLst>
                                        </p:cTn>
                                        <p:tgtEl>
                                          <p:spTgt spid="36">
                                            <p:txEl>
                                              <p:pRg st="5" end="5"/>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6">
                                            <p:txEl>
                                              <p:pRg st="6" end="6"/>
                                            </p:txEl>
                                          </p:spTgt>
                                        </p:tgtEl>
                                        <p:attrNameLst>
                                          <p:attrName>style.visibility</p:attrName>
                                        </p:attrNameLst>
                                      </p:cBhvr>
                                      <p:to>
                                        <p:strVal val="visible"/>
                                      </p:to>
                                    </p:set>
                                    <p:animEffect transition="in" filter="wipe(down)">
                                      <p:cBhvr>
                                        <p:cTn id="33" dur="580">
                                          <p:stCondLst>
                                            <p:cond delay="0"/>
                                          </p:stCondLst>
                                        </p:cTn>
                                        <p:tgtEl>
                                          <p:spTgt spid="36">
                                            <p:txEl>
                                              <p:pRg st="6" end="6"/>
                                            </p:txEl>
                                          </p:spTgt>
                                        </p:tgtEl>
                                      </p:cBhvr>
                                    </p:animEffect>
                                    <p:anim calcmode="lin" valueType="num">
                                      <p:cBhvr>
                                        <p:cTn id="34" dur="1822" tmFilter="0,0; 0.14,0.36; 0.43,0.73; 0.71,0.91; 1.0,1.0">
                                          <p:stCondLst>
                                            <p:cond delay="0"/>
                                          </p:stCondLst>
                                        </p:cTn>
                                        <p:tgtEl>
                                          <p:spTgt spid="36">
                                            <p:txEl>
                                              <p:pRg st="6" end="6"/>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6">
                                            <p:txEl>
                                              <p:pRg st="6" end="6"/>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6">
                                            <p:txEl>
                                              <p:pRg st="6" end="6"/>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6">
                                            <p:txEl>
                                              <p:pRg st="6" end="6"/>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6">
                                            <p:txEl>
                                              <p:pRg st="6" end="6"/>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6">
                                            <p:txEl>
                                              <p:pRg st="6" end="6"/>
                                            </p:txEl>
                                          </p:spTgt>
                                        </p:tgtEl>
                                      </p:cBhvr>
                                      <p:to x="100000" y="60000"/>
                                    </p:animScale>
                                    <p:animScale>
                                      <p:cBhvr>
                                        <p:cTn id="40" dur="166" decel="50000">
                                          <p:stCondLst>
                                            <p:cond delay="676"/>
                                          </p:stCondLst>
                                        </p:cTn>
                                        <p:tgtEl>
                                          <p:spTgt spid="36">
                                            <p:txEl>
                                              <p:pRg st="6" end="6"/>
                                            </p:txEl>
                                          </p:spTgt>
                                        </p:tgtEl>
                                      </p:cBhvr>
                                      <p:to x="100000" y="100000"/>
                                    </p:animScale>
                                    <p:animScale>
                                      <p:cBhvr>
                                        <p:cTn id="41" dur="26">
                                          <p:stCondLst>
                                            <p:cond delay="1312"/>
                                          </p:stCondLst>
                                        </p:cTn>
                                        <p:tgtEl>
                                          <p:spTgt spid="36">
                                            <p:txEl>
                                              <p:pRg st="6" end="6"/>
                                            </p:txEl>
                                          </p:spTgt>
                                        </p:tgtEl>
                                      </p:cBhvr>
                                      <p:to x="100000" y="80000"/>
                                    </p:animScale>
                                    <p:animScale>
                                      <p:cBhvr>
                                        <p:cTn id="42" dur="166" decel="50000">
                                          <p:stCondLst>
                                            <p:cond delay="1338"/>
                                          </p:stCondLst>
                                        </p:cTn>
                                        <p:tgtEl>
                                          <p:spTgt spid="36">
                                            <p:txEl>
                                              <p:pRg st="6" end="6"/>
                                            </p:txEl>
                                          </p:spTgt>
                                        </p:tgtEl>
                                      </p:cBhvr>
                                      <p:to x="100000" y="100000"/>
                                    </p:animScale>
                                    <p:animScale>
                                      <p:cBhvr>
                                        <p:cTn id="43" dur="26">
                                          <p:stCondLst>
                                            <p:cond delay="1642"/>
                                          </p:stCondLst>
                                        </p:cTn>
                                        <p:tgtEl>
                                          <p:spTgt spid="36">
                                            <p:txEl>
                                              <p:pRg st="6" end="6"/>
                                            </p:txEl>
                                          </p:spTgt>
                                        </p:tgtEl>
                                      </p:cBhvr>
                                      <p:to x="100000" y="90000"/>
                                    </p:animScale>
                                    <p:animScale>
                                      <p:cBhvr>
                                        <p:cTn id="44" dur="166" decel="50000">
                                          <p:stCondLst>
                                            <p:cond delay="1668"/>
                                          </p:stCondLst>
                                        </p:cTn>
                                        <p:tgtEl>
                                          <p:spTgt spid="36">
                                            <p:txEl>
                                              <p:pRg st="6" end="6"/>
                                            </p:txEl>
                                          </p:spTgt>
                                        </p:tgtEl>
                                      </p:cBhvr>
                                      <p:to x="100000" y="100000"/>
                                    </p:animScale>
                                    <p:animScale>
                                      <p:cBhvr>
                                        <p:cTn id="45" dur="26">
                                          <p:stCondLst>
                                            <p:cond delay="1808"/>
                                          </p:stCondLst>
                                        </p:cTn>
                                        <p:tgtEl>
                                          <p:spTgt spid="36">
                                            <p:txEl>
                                              <p:pRg st="6" end="6"/>
                                            </p:txEl>
                                          </p:spTgt>
                                        </p:tgtEl>
                                      </p:cBhvr>
                                      <p:to x="100000" y="95000"/>
                                    </p:animScale>
                                    <p:animScale>
                                      <p:cBhvr>
                                        <p:cTn id="46" dur="166" decel="50000">
                                          <p:stCondLst>
                                            <p:cond delay="1834"/>
                                          </p:stCondLst>
                                        </p:cTn>
                                        <p:tgtEl>
                                          <p:spTgt spid="3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39059" y="976435"/>
            <a:ext cx="8770188" cy="2806987"/>
          </a:xfrm>
          <a:prstGeom prst="rect">
            <a:avLst/>
          </a:prstGeom>
        </p:spPr>
        <p:txBody>
          <a:bodyPr wrap="square">
            <a:spAutoFit/>
          </a:bodyPr>
          <a:lstStyle/>
          <a:p>
            <a:pPr algn="just">
              <a:lnSpc>
                <a:spcPct val="150000"/>
              </a:lnSpc>
            </a:pPr>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smtClean="0">
                <a:solidFill>
                  <a:prstClr val="black"/>
                </a:solidFill>
                <a:latin typeface="Times New Roman" panose="02020603050405020304" pitchFamily="18" charset="0"/>
                <a:cs typeface="Times New Roman" panose="02020603050405020304" pitchFamily="18" charset="0"/>
              </a:rPr>
              <a:t>3. Đặt một câu ghép chỉ nguyên nhân vì sao lão Hạc gửi tiền cho ông giáo</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000" b="1"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VD1. </a:t>
            </a:r>
            <a:r>
              <a:rPr lang="en-US" sz="2000" i="1" dirty="0" err="1" smtClean="0">
                <a:latin typeface="Times New Roman" panose="02020603050405020304" pitchFamily="18" charset="0"/>
                <a:cs typeface="Times New Roman" panose="02020603050405020304" pitchFamily="18" charset="0"/>
              </a:rPr>
              <a:t>Lão</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gửi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lo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ai</a:t>
            </a:r>
            <a:r>
              <a:rPr lang="en-US" sz="2000" i="1" dirty="0">
                <a:latin typeface="Times New Roman" panose="02020603050405020304" pitchFamily="18" charset="0"/>
                <a:cs typeface="Times New Roman" panose="02020603050405020304" pitchFamily="18" charset="0"/>
              </a:rPr>
              <a:t> lo ma </a:t>
            </a:r>
            <a:r>
              <a:rPr lang="en-US" sz="2000" i="1" dirty="0" err="1">
                <a:latin typeface="Times New Roman" panose="02020603050405020304" pitchFamily="18" charset="0"/>
                <a:cs typeface="Times New Roman" panose="02020603050405020304" pitchFamily="18" charset="0"/>
              </a:rPr>
              <a:t>chay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cậu</a:t>
            </a:r>
            <a:r>
              <a:rPr lang="en-US" sz="2000" i="1" dirty="0">
                <a:latin typeface="Times New Roman" panose="02020603050405020304" pitchFamily="18" charset="0"/>
                <a:cs typeface="Times New Roman" panose="02020603050405020304" pitchFamily="18" charset="0"/>
              </a:rPr>
              <a:t> con </a:t>
            </a:r>
            <a:r>
              <a:rPr lang="en-US" sz="2000" i="1" dirty="0" err="1">
                <a:latin typeface="Times New Roman" panose="02020603050405020304" pitchFamily="18" charset="0"/>
                <a:cs typeface="Times New Roman" panose="02020603050405020304" pitchFamily="18" charset="0"/>
              </a:rPr>
              <a:t>trai</a:t>
            </a:r>
            <a:r>
              <a:rPr lang="en-US" sz="2000" i="1" dirty="0">
                <a:latin typeface="Times New Roman" panose="02020603050405020304" pitchFamily="18" charset="0"/>
                <a:cs typeface="Times New Roman" panose="02020603050405020304" pitchFamily="18" charset="0"/>
              </a:rPr>
              <a:t>.</a:t>
            </a:r>
          </a:p>
          <a:p>
            <a:pPr algn="just">
              <a:lnSpc>
                <a:spcPct val="150000"/>
              </a:lnSpc>
            </a:pPr>
            <a:r>
              <a:rPr lang="en-US" sz="2000" b="1" i="1" dirty="0" smtClean="0">
                <a:latin typeface="Times New Roman" panose="02020603050405020304" pitchFamily="18" charset="0"/>
                <a:cs typeface="Times New Roman" panose="02020603050405020304" pitchFamily="18" charset="0"/>
              </a:rPr>
              <a:t>VD2</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Vì</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muốn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xóm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gửi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lo ma </a:t>
            </a:r>
            <a:r>
              <a:rPr lang="en-US" sz="2000" i="1" dirty="0" err="1">
                <a:latin typeface="Times New Roman" panose="02020603050405020304" pitchFamily="18" charset="0"/>
                <a:cs typeface="Times New Roman" panose="02020603050405020304" pitchFamily="18" charset="0"/>
              </a:rPr>
              <a:t>chay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mình</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2-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384963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barn(inVertical)">
                                      <p:cBhvr>
                                        <p:cTn id="17" dur="5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circle(in)">
                                      <p:cBhvr>
                                        <p:cTn id="22" dur="20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5" name="Rectangle 34"/>
          <p:cNvSpPr/>
          <p:nvPr/>
        </p:nvSpPr>
        <p:spPr>
          <a:xfrm>
            <a:off x="1499191" y="312821"/>
            <a:ext cx="5465135"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3</a:t>
            </a:r>
            <a:endParaRPr lang="en-US" sz="2800" b="1" dirty="0">
              <a:solidFill>
                <a:prstClr val="black"/>
              </a:solidFill>
            </a:endParaRPr>
          </a:p>
        </p:txBody>
      </p:sp>
      <p:sp>
        <p:nvSpPr>
          <p:cNvPr id="36" name="Rectangle 35"/>
          <p:cNvSpPr/>
          <p:nvPr/>
        </p:nvSpPr>
        <p:spPr>
          <a:xfrm>
            <a:off x="116959" y="760678"/>
            <a:ext cx="8770188" cy="3939540"/>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Đọc đoạn trích sau và trả lời các câu hỏi:</a:t>
            </a:r>
          </a:p>
          <a:p>
            <a:pPr algn="just"/>
            <a:r>
              <a:rPr lang="vi-VN" sz="2000" i="1" dirty="0">
                <a:latin typeface="Times New Roman" panose="02020603050405020304" pitchFamily="18" charset="0"/>
                <a:cs typeface="Times New Roman" panose="02020603050405020304" pitchFamily="18" charset="0"/>
              </a:rPr>
              <a:t>...“Mấy người hàng xóm đến trước tôi đang xôn xao ở trong nhà. Tôi xồng xộc chạy vào. Lão Hạc đang vật vã trên giường, đầu tóc rũ rượi, quần áo xộc xệch, hai mắt long sòng sọc. Lão tru tréo, bọt mép sùi ra, khắp người chốc chốc lại bị giật mạnh một cái, nảy lên.”</a:t>
            </a:r>
          </a:p>
          <a:p>
            <a:pPr algn="just"/>
            <a:r>
              <a:rPr lang="vi-VN" sz="2000" i="1" dirty="0">
                <a:latin typeface="Times New Roman" panose="02020603050405020304" pitchFamily="18" charset="0"/>
                <a:cs typeface="Times New Roman" panose="02020603050405020304" pitchFamily="18" charset="0"/>
              </a:rPr>
              <a:t>(Trích văn bản Lão Hạc Nam Cao)</a:t>
            </a:r>
          </a:p>
          <a:p>
            <a:pPr algn="just"/>
            <a:endParaRPr lang="en-US" sz="2000" b="1" i="1" dirty="0" smtClean="0">
              <a:latin typeface="Times New Roman" panose="02020603050405020304" pitchFamily="18" charset="0"/>
              <a:cs typeface="Times New Roman" panose="02020603050405020304" pitchFamily="18" charset="0"/>
            </a:endParaRPr>
          </a:p>
          <a:p>
            <a:pPr algn="just"/>
            <a:r>
              <a:rPr lang="vi-VN" sz="2000" b="1" i="1" dirty="0" smtClean="0">
                <a:latin typeface="Times New Roman" panose="02020603050405020304" pitchFamily="18" charset="0"/>
                <a:cs typeface="Times New Roman" panose="02020603050405020304" pitchFamily="18" charset="0"/>
              </a:rPr>
              <a:t>Câu </a:t>
            </a:r>
            <a:r>
              <a:rPr lang="vi-VN" sz="2000" b="1" i="1" dirty="0">
                <a:latin typeface="Times New Roman" panose="02020603050405020304" pitchFamily="18" charset="0"/>
                <a:cs typeface="Times New Roman" panose="02020603050405020304" pitchFamily="18" charset="0"/>
              </a:rPr>
              <a:t>1.</a:t>
            </a:r>
            <a:r>
              <a:rPr lang="vi-VN" sz="2000" i="1" dirty="0">
                <a:latin typeface="Times New Roman" panose="02020603050405020304" pitchFamily="18" charset="0"/>
                <a:cs typeface="Times New Roman" panose="02020603050405020304" pitchFamily="18" charset="0"/>
              </a:rPr>
              <a:t> Nêu nội dung nghệ thuật của văn bản “Lão Hạc” – Nam Cao?</a:t>
            </a:r>
          </a:p>
          <a:p>
            <a:pPr algn="just"/>
            <a:r>
              <a:rPr lang="vi-VN" sz="2000" b="1" i="1" dirty="0">
                <a:latin typeface="Times New Roman" panose="02020603050405020304" pitchFamily="18" charset="0"/>
                <a:cs typeface="Times New Roman" panose="02020603050405020304" pitchFamily="18" charset="0"/>
              </a:rPr>
              <a:t>Câu 2.</a:t>
            </a:r>
            <a:r>
              <a:rPr lang="vi-VN" sz="2000" i="1" dirty="0">
                <a:latin typeface="Times New Roman" panose="02020603050405020304" pitchFamily="18" charset="0"/>
                <a:cs typeface="Times New Roman" panose="02020603050405020304" pitchFamily="18" charset="0"/>
              </a:rPr>
              <a:t> Tìm các từ thuộc trường từ vựng chỉ bộ phận cơ thể người trong đoạn trích trên?</a:t>
            </a:r>
          </a:p>
          <a:p>
            <a:pPr algn="just"/>
            <a:r>
              <a:rPr lang="vi-VN" sz="2000" b="1" i="1" dirty="0">
                <a:latin typeface="Times New Roman" panose="02020603050405020304" pitchFamily="18" charset="0"/>
                <a:cs typeface="Times New Roman" panose="02020603050405020304" pitchFamily="18" charset="0"/>
              </a:rPr>
              <a:t>Câu 3.</a:t>
            </a:r>
            <a:r>
              <a:rPr lang="vi-VN" sz="2000" i="1" dirty="0">
                <a:latin typeface="Times New Roman" panose="02020603050405020304" pitchFamily="18" charset="0"/>
                <a:cs typeface="Times New Roman" panose="02020603050405020304" pitchFamily="18" charset="0"/>
              </a:rPr>
              <a:t> Xác định từ tượng hình, tượng thanh được sử dụng trong đoạn trích trên? Phân tích tác dụng của từ tượng hình, tượng thanh đó</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16959" y="760678"/>
            <a:ext cx="8770188" cy="4401205"/>
          </a:xfrm>
          <a:prstGeom prst="rect">
            <a:avLst/>
          </a:prstGeom>
        </p:spPr>
        <p:txBody>
          <a:bodyPr wrap="square">
            <a:spAutoFit/>
          </a:bodyPr>
          <a:lstStyle/>
          <a:p>
            <a:pPr algn="just"/>
            <a:endParaRPr lang="en-US" sz="2000"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a:solidFill>
                  <a:prstClr val="black"/>
                </a:solidFill>
                <a:latin typeface="Times New Roman" panose="02020603050405020304" pitchFamily="18" charset="0"/>
                <a:cs typeface="Times New Roman" panose="02020603050405020304" pitchFamily="18" charset="0"/>
              </a:rPr>
              <a:t>1. </a:t>
            </a:r>
            <a:r>
              <a:rPr lang="vi-VN" sz="2000" b="1" i="1" dirty="0">
                <a:solidFill>
                  <a:prstClr val="black"/>
                </a:solidFill>
                <a:latin typeface="Times New Roman" panose="02020603050405020304" pitchFamily="18" charset="0"/>
                <a:cs typeface="Times New Roman" panose="02020603050405020304" pitchFamily="18" charset="0"/>
              </a:rPr>
              <a:t>Nêu nội dung nghệ thuật của văn bản “Lão Hạc” – Nam Cao</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endPar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a:latin typeface="Times New Roman" panose="02020603050405020304" pitchFamily="18" charset="0"/>
                <a:cs typeface="Times New Roman" panose="02020603050405020304" pitchFamily="18" charset="0"/>
                <a:sym typeface="Wingdings" panose="05000000000000000000" pitchFamily="2" charset="2"/>
              </a:rPr>
              <a:t>*</a:t>
            </a:r>
            <a:r>
              <a:rPr lang="vi-VN" sz="2000" b="1" i="1" dirty="0" smtClean="0">
                <a:latin typeface="Times New Roman" panose="02020603050405020304" pitchFamily="18" charset="0"/>
                <a:cs typeface="Times New Roman" panose="02020603050405020304" pitchFamily="18" charset="0"/>
              </a:rPr>
              <a:t>Nội </a:t>
            </a:r>
            <a:r>
              <a:rPr lang="vi-VN" sz="2000" b="1" i="1" dirty="0">
                <a:latin typeface="Times New Roman" panose="02020603050405020304" pitchFamily="18" charset="0"/>
                <a:cs typeface="Times New Roman" panose="02020603050405020304" pitchFamily="18" charset="0"/>
              </a:rPr>
              <a:t>dung</a:t>
            </a:r>
          </a:p>
          <a:p>
            <a:pPr algn="just"/>
            <a:r>
              <a:rPr lang="vi-VN" sz="2000" i="1" dirty="0">
                <a:latin typeface="Times New Roman" panose="02020603050405020304" pitchFamily="18" charset="0"/>
                <a:cs typeface="Times New Roman" panose="02020603050405020304" pitchFamily="18" charset="0"/>
              </a:rPr>
              <a:t>"Lão Hạc" là một truyện ngắn đặc sắc của Nam Cao tái hiện chân thực cuộc sống cũng như số phận đau thương của người nông dân nghèo trong xã hội cũ với những phẩm chất cao quý, đáng trân trọng. Đồng thời thông qua tác phẩm tác giả cũng bày tỏ lòng yêu thương, đồng cảm và trân trọng đối với hình ảnh người nông dân nghèo.</a:t>
            </a:r>
          </a:p>
          <a:p>
            <a:pPr algn="just"/>
            <a:r>
              <a:rPr lang="en-US" sz="2000" b="1"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Nghệ </a:t>
            </a:r>
            <a:r>
              <a:rPr lang="vi-VN" sz="2000" b="1" i="1" dirty="0">
                <a:latin typeface="Times New Roman" panose="02020603050405020304" pitchFamily="18" charset="0"/>
                <a:cs typeface="Times New Roman" panose="02020603050405020304" pitchFamily="18" charset="0"/>
              </a:rPr>
              <a:t>thuật</a:t>
            </a:r>
          </a:p>
          <a:p>
            <a:pPr algn="just"/>
            <a:r>
              <a:rPr lang="vi-VN" sz="2000" i="1" dirty="0">
                <a:latin typeface="Times New Roman" panose="02020603050405020304" pitchFamily="18" charset="0"/>
                <a:cs typeface="Times New Roman" panose="02020603050405020304" pitchFamily="18" charset="0"/>
              </a:rPr>
              <a:t>- Xây dựng tình huống truyện độc đáo</a:t>
            </a:r>
          </a:p>
          <a:p>
            <a:pPr algn="just"/>
            <a:r>
              <a:rPr lang="vi-VN" sz="2000" i="1" dirty="0">
                <a:latin typeface="Times New Roman" panose="02020603050405020304" pitchFamily="18" charset="0"/>
                <a:cs typeface="Times New Roman" panose="02020603050405020304" pitchFamily="18" charset="0"/>
              </a:rPr>
              <a:t>- Khắc họa tâm lí, nội tâm nhân vật</a:t>
            </a:r>
          </a:p>
          <a:p>
            <a:pPr algn="just"/>
            <a:r>
              <a:rPr lang="vi-VN" sz="2000" i="1" dirty="0">
                <a:latin typeface="Times New Roman" panose="02020603050405020304" pitchFamily="18" charset="0"/>
                <a:cs typeface="Times New Roman" panose="02020603050405020304" pitchFamily="18" charset="0"/>
              </a:rPr>
              <a:t>- Ngôn ngữ truyện cô đọng, hàm súc</a:t>
            </a:r>
          </a:p>
          <a:p>
            <a:pPr algn="just"/>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a:t>
            </a:r>
            <a:r>
              <a:rPr lang="en-US" sz="3200" b="1" dirty="0" smtClean="0">
                <a:solidFill>
                  <a:srgbClr val="FF0000"/>
                </a:solidFill>
                <a:latin typeface="Times New Roman" panose="02020603050405020304" pitchFamily="18" charset="0"/>
                <a:cs typeface="Times New Roman" panose="02020603050405020304" pitchFamily="18" charset="0"/>
                <a:sym typeface="Arial"/>
              </a:rPr>
              <a:t>3-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10248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Effect transition="in" filter="wipe(down)">
                                      <p:cBhvr>
                                        <p:cTn id="17" dur="500"/>
                                        <p:tgtEl>
                                          <p:spTgt spid="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circle(in)">
                                      <p:cBhvr>
                                        <p:cTn id="22" dur="2000"/>
                                        <p:tgtEl>
                                          <p:spTgt spid="3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6">
                                            <p:txEl>
                                              <p:pRg st="5" end="5"/>
                                            </p:txEl>
                                          </p:spTgt>
                                        </p:tgtEl>
                                        <p:attrNameLst>
                                          <p:attrName>style.visibility</p:attrName>
                                        </p:attrNameLst>
                                      </p:cBhvr>
                                      <p:to>
                                        <p:strVal val="visible"/>
                                      </p:to>
                                    </p:set>
                                    <p:animEffect transition="in" filter="circle(in)">
                                      <p:cBhvr>
                                        <p:cTn id="27" dur="2000"/>
                                        <p:tgtEl>
                                          <p:spTgt spid="3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6">
                                            <p:txEl>
                                              <p:pRg st="6" end="6"/>
                                            </p:txEl>
                                          </p:spTgt>
                                        </p:tgtEl>
                                        <p:attrNameLst>
                                          <p:attrName>style.visibility</p:attrName>
                                        </p:attrNameLst>
                                      </p:cBhvr>
                                      <p:to>
                                        <p:strVal val="visible"/>
                                      </p:to>
                                    </p:set>
                                    <p:animEffect transition="in" filter="wipe(down)">
                                      <p:cBhvr>
                                        <p:cTn id="32" dur="580">
                                          <p:stCondLst>
                                            <p:cond delay="0"/>
                                          </p:stCondLst>
                                        </p:cTn>
                                        <p:tgtEl>
                                          <p:spTgt spid="36">
                                            <p:txEl>
                                              <p:pRg st="6" end="6"/>
                                            </p:txEl>
                                          </p:spTgt>
                                        </p:tgtEl>
                                      </p:cBhvr>
                                    </p:animEffect>
                                    <p:anim calcmode="lin" valueType="num">
                                      <p:cBhvr>
                                        <p:cTn id="33" dur="1822" tmFilter="0,0; 0.14,0.36; 0.43,0.73; 0.71,0.91; 1.0,1.0">
                                          <p:stCondLst>
                                            <p:cond delay="0"/>
                                          </p:stCondLst>
                                        </p:cTn>
                                        <p:tgtEl>
                                          <p:spTgt spid="36">
                                            <p:txEl>
                                              <p:pRg st="6" end="6"/>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6">
                                            <p:txEl>
                                              <p:pRg st="6" end="6"/>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6">
                                            <p:txEl>
                                              <p:pRg st="6" end="6"/>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6">
                                            <p:txEl>
                                              <p:pRg st="6" end="6"/>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6">
                                            <p:txEl>
                                              <p:pRg st="6" end="6"/>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6">
                                            <p:txEl>
                                              <p:pRg st="6" end="6"/>
                                            </p:txEl>
                                          </p:spTgt>
                                        </p:tgtEl>
                                      </p:cBhvr>
                                      <p:to x="100000" y="60000"/>
                                    </p:animScale>
                                    <p:animScale>
                                      <p:cBhvr>
                                        <p:cTn id="39" dur="166" decel="50000">
                                          <p:stCondLst>
                                            <p:cond delay="676"/>
                                          </p:stCondLst>
                                        </p:cTn>
                                        <p:tgtEl>
                                          <p:spTgt spid="36">
                                            <p:txEl>
                                              <p:pRg st="6" end="6"/>
                                            </p:txEl>
                                          </p:spTgt>
                                        </p:tgtEl>
                                      </p:cBhvr>
                                      <p:to x="100000" y="100000"/>
                                    </p:animScale>
                                    <p:animScale>
                                      <p:cBhvr>
                                        <p:cTn id="40" dur="26">
                                          <p:stCondLst>
                                            <p:cond delay="1312"/>
                                          </p:stCondLst>
                                        </p:cTn>
                                        <p:tgtEl>
                                          <p:spTgt spid="36">
                                            <p:txEl>
                                              <p:pRg st="6" end="6"/>
                                            </p:txEl>
                                          </p:spTgt>
                                        </p:tgtEl>
                                      </p:cBhvr>
                                      <p:to x="100000" y="80000"/>
                                    </p:animScale>
                                    <p:animScale>
                                      <p:cBhvr>
                                        <p:cTn id="41" dur="166" decel="50000">
                                          <p:stCondLst>
                                            <p:cond delay="1338"/>
                                          </p:stCondLst>
                                        </p:cTn>
                                        <p:tgtEl>
                                          <p:spTgt spid="36">
                                            <p:txEl>
                                              <p:pRg st="6" end="6"/>
                                            </p:txEl>
                                          </p:spTgt>
                                        </p:tgtEl>
                                      </p:cBhvr>
                                      <p:to x="100000" y="100000"/>
                                    </p:animScale>
                                    <p:animScale>
                                      <p:cBhvr>
                                        <p:cTn id="42" dur="26">
                                          <p:stCondLst>
                                            <p:cond delay="1642"/>
                                          </p:stCondLst>
                                        </p:cTn>
                                        <p:tgtEl>
                                          <p:spTgt spid="36">
                                            <p:txEl>
                                              <p:pRg st="6" end="6"/>
                                            </p:txEl>
                                          </p:spTgt>
                                        </p:tgtEl>
                                      </p:cBhvr>
                                      <p:to x="100000" y="90000"/>
                                    </p:animScale>
                                    <p:animScale>
                                      <p:cBhvr>
                                        <p:cTn id="43" dur="166" decel="50000">
                                          <p:stCondLst>
                                            <p:cond delay="1668"/>
                                          </p:stCondLst>
                                        </p:cTn>
                                        <p:tgtEl>
                                          <p:spTgt spid="36">
                                            <p:txEl>
                                              <p:pRg st="6" end="6"/>
                                            </p:txEl>
                                          </p:spTgt>
                                        </p:tgtEl>
                                      </p:cBhvr>
                                      <p:to x="100000" y="100000"/>
                                    </p:animScale>
                                    <p:animScale>
                                      <p:cBhvr>
                                        <p:cTn id="44" dur="26">
                                          <p:stCondLst>
                                            <p:cond delay="1808"/>
                                          </p:stCondLst>
                                        </p:cTn>
                                        <p:tgtEl>
                                          <p:spTgt spid="36">
                                            <p:txEl>
                                              <p:pRg st="6" end="6"/>
                                            </p:txEl>
                                          </p:spTgt>
                                        </p:tgtEl>
                                      </p:cBhvr>
                                      <p:to x="100000" y="95000"/>
                                    </p:animScale>
                                    <p:animScale>
                                      <p:cBhvr>
                                        <p:cTn id="45" dur="166" decel="50000">
                                          <p:stCondLst>
                                            <p:cond delay="1834"/>
                                          </p:stCondLst>
                                        </p:cTn>
                                        <p:tgtEl>
                                          <p:spTgt spid="36">
                                            <p:txEl>
                                              <p:pRg st="6" end="6"/>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36">
                                            <p:txEl>
                                              <p:pRg st="7" end="7"/>
                                            </p:txEl>
                                          </p:spTgt>
                                        </p:tgtEl>
                                        <p:attrNameLst>
                                          <p:attrName>style.visibility</p:attrName>
                                        </p:attrNameLst>
                                      </p:cBhvr>
                                      <p:to>
                                        <p:strVal val="visible"/>
                                      </p:to>
                                    </p:set>
                                    <p:animEffect transition="in" filter="wipe(down)">
                                      <p:cBhvr>
                                        <p:cTn id="48" dur="580">
                                          <p:stCondLst>
                                            <p:cond delay="0"/>
                                          </p:stCondLst>
                                        </p:cTn>
                                        <p:tgtEl>
                                          <p:spTgt spid="36">
                                            <p:txEl>
                                              <p:pRg st="7" end="7"/>
                                            </p:txEl>
                                          </p:spTgt>
                                        </p:tgtEl>
                                      </p:cBhvr>
                                    </p:animEffect>
                                    <p:anim calcmode="lin" valueType="num">
                                      <p:cBhvr>
                                        <p:cTn id="49" dur="1822" tmFilter="0,0; 0.14,0.36; 0.43,0.73; 0.71,0.91; 1.0,1.0">
                                          <p:stCondLst>
                                            <p:cond delay="0"/>
                                          </p:stCondLst>
                                        </p:cTn>
                                        <p:tgtEl>
                                          <p:spTgt spid="36">
                                            <p:txEl>
                                              <p:pRg st="7" end="7"/>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6">
                                            <p:txEl>
                                              <p:pRg st="7" end="7"/>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6">
                                            <p:txEl>
                                              <p:pRg st="7" end="7"/>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6">
                                            <p:txEl>
                                              <p:pRg st="7" end="7"/>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6">
                                            <p:txEl>
                                              <p:pRg st="7" end="7"/>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6">
                                            <p:txEl>
                                              <p:pRg st="7" end="7"/>
                                            </p:txEl>
                                          </p:spTgt>
                                        </p:tgtEl>
                                      </p:cBhvr>
                                      <p:to x="100000" y="60000"/>
                                    </p:animScale>
                                    <p:animScale>
                                      <p:cBhvr>
                                        <p:cTn id="55" dur="166" decel="50000">
                                          <p:stCondLst>
                                            <p:cond delay="676"/>
                                          </p:stCondLst>
                                        </p:cTn>
                                        <p:tgtEl>
                                          <p:spTgt spid="36">
                                            <p:txEl>
                                              <p:pRg st="7" end="7"/>
                                            </p:txEl>
                                          </p:spTgt>
                                        </p:tgtEl>
                                      </p:cBhvr>
                                      <p:to x="100000" y="100000"/>
                                    </p:animScale>
                                    <p:animScale>
                                      <p:cBhvr>
                                        <p:cTn id="56" dur="26">
                                          <p:stCondLst>
                                            <p:cond delay="1312"/>
                                          </p:stCondLst>
                                        </p:cTn>
                                        <p:tgtEl>
                                          <p:spTgt spid="36">
                                            <p:txEl>
                                              <p:pRg st="7" end="7"/>
                                            </p:txEl>
                                          </p:spTgt>
                                        </p:tgtEl>
                                      </p:cBhvr>
                                      <p:to x="100000" y="80000"/>
                                    </p:animScale>
                                    <p:animScale>
                                      <p:cBhvr>
                                        <p:cTn id="57" dur="166" decel="50000">
                                          <p:stCondLst>
                                            <p:cond delay="1338"/>
                                          </p:stCondLst>
                                        </p:cTn>
                                        <p:tgtEl>
                                          <p:spTgt spid="36">
                                            <p:txEl>
                                              <p:pRg st="7" end="7"/>
                                            </p:txEl>
                                          </p:spTgt>
                                        </p:tgtEl>
                                      </p:cBhvr>
                                      <p:to x="100000" y="100000"/>
                                    </p:animScale>
                                    <p:animScale>
                                      <p:cBhvr>
                                        <p:cTn id="58" dur="26">
                                          <p:stCondLst>
                                            <p:cond delay="1642"/>
                                          </p:stCondLst>
                                        </p:cTn>
                                        <p:tgtEl>
                                          <p:spTgt spid="36">
                                            <p:txEl>
                                              <p:pRg st="7" end="7"/>
                                            </p:txEl>
                                          </p:spTgt>
                                        </p:tgtEl>
                                      </p:cBhvr>
                                      <p:to x="100000" y="90000"/>
                                    </p:animScale>
                                    <p:animScale>
                                      <p:cBhvr>
                                        <p:cTn id="59" dur="166" decel="50000">
                                          <p:stCondLst>
                                            <p:cond delay="1668"/>
                                          </p:stCondLst>
                                        </p:cTn>
                                        <p:tgtEl>
                                          <p:spTgt spid="36">
                                            <p:txEl>
                                              <p:pRg st="7" end="7"/>
                                            </p:txEl>
                                          </p:spTgt>
                                        </p:tgtEl>
                                      </p:cBhvr>
                                      <p:to x="100000" y="100000"/>
                                    </p:animScale>
                                    <p:animScale>
                                      <p:cBhvr>
                                        <p:cTn id="60" dur="26">
                                          <p:stCondLst>
                                            <p:cond delay="1808"/>
                                          </p:stCondLst>
                                        </p:cTn>
                                        <p:tgtEl>
                                          <p:spTgt spid="36">
                                            <p:txEl>
                                              <p:pRg st="7" end="7"/>
                                            </p:txEl>
                                          </p:spTgt>
                                        </p:tgtEl>
                                      </p:cBhvr>
                                      <p:to x="100000" y="95000"/>
                                    </p:animScale>
                                    <p:animScale>
                                      <p:cBhvr>
                                        <p:cTn id="61" dur="166" decel="50000">
                                          <p:stCondLst>
                                            <p:cond delay="1834"/>
                                          </p:stCondLst>
                                        </p:cTn>
                                        <p:tgtEl>
                                          <p:spTgt spid="36">
                                            <p:txEl>
                                              <p:pRg st="7" end="7"/>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6">
                                            <p:txEl>
                                              <p:pRg st="8" end="8"/>
                                            </p:txEl>
                                          </p:spTgt>
                                        </p:tgtEl>
                                        <p:attrNameLst>
                                          <p:attrName>style.visibility</p:attrName>
                                        </p:attrNameLst>
                                      </p:cBhvr>
                                      <p:to>
                                        <p:strVal val="visible"/>
                                      </p:to>
                                    </p:set>
                                    <p:animEffect transition="in" filter="wipe(down)">
                                      <p:cBhvr>
                                        <p:cTn id="64" dur="580">
                                          <p:stCondLst>
                                            <p:cond delay="0"/>
                                          </p:stCondLst>
                                        </p:cTn>
                                        <p:tgtEl>
                                          <p:spTgt spid="36">
                                            <p:txEl>
                                              <p:pRg st="8" end="8"/>
                                            </p:txEl>
                                          </p:spTgt>
                                        </p:tgtEl>
                                      </p:cBhvr>
                                    </p:animEffect>
                                    <p:anim calcmode="lin" valueType="num">
                                      <p:cBhvr>
                                        <p:cTn id="65" dur="1822" tmFilter="0,0; 0.14,0.36; 0.43,0.73; 0.71,0.91; 1.0,1.0">
                                          <p:stCondLst>
                                            <p:cond delay="0"/>
                                          </p:stCondLst>
                                        </p:cTn>
                                        <p:tgtEl>
                                          <p:spTgt spid="36">
                                            <p:txEl>
                                              <p:pRg st="8" end="8"/>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6">
                                            <p:txEl>
                                              <p:pRg st="8" end="8"/>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6">
                                            <p:txEl>
                                              <p:pRg st="8" end="8"/>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6">
                                            <p:txEl>
                                              <p:pRg st="8" end="8"/>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6">
                                            <p:txEl>
                                              <p:pRg st="8" end="8"/>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6">
                                            <p:txEl>
                                              <p:pRg st="8" end="8"/>
                                            </p:txEl>
                                          </p:spTgt>
                                        </p:tgtEl>
                                      </p:cBhvr>
                                      <p:to x="100000" y="60000"/>
                                    </p:animScale>
                                    <p:animScale>
                                      <p:cBhvr>
                                        <p:cTn id="71" dur="166" decel="50000">
                                          <p:stCondLst>
                                            <p:cond delay="676"/>
                                          </p:stCondLst>
                                        </p:cTn>
                                        <p:tgtEl>
                                          <p:spTgt spid="36">
                                            <p:txEl>
                                              <p:pRg st="8" end="8"/>
                                            </p:txEl>
                                          </p:spTgt>
                                        </p:tgtEl>
                                      </p:cBhvr>
                                      <p:to x="100000" y="100000"/>
                                    </p:animScale>
                                    <p:animScale>
                                      <p:cBhvr>
                                        <p:cTn id="72" dur="26">
                                          <p:stCondLst>
                                            <p:cond delay="1312"/>
                                          </p:stCondLst>
                                        </p:cTn>
                                        <p:tgtEl>
                                          <p:spTgt spid="36">
                                            <p:txEl>
                                              <p:pRg st="8" end="8"/>
                                            </p:txEl>
                                          </p:spTgt>
                                        </p:tgtEl>
                                      </p:cBhvr>
                                      <p:to x="100000" y="80000"/>
                                    </p:animScale>
                                    <p:animScale>
                                      <p:cBhvr>
                                        <p:cTn id="73" dur="166" decel="50000">
                                          <p:stCondLst>
                                            <p:cond delay="1338"/>
                                          </p:stCondLst>
                                        </p:cTn>
                                        <p:tgtEl>
                                          <p:spTgt spid="36">
                                            <p:txEl>
                                              <p:pRg st="8" end="8"/>
                                            </p:txEl>
                                          </p:spTgt>
                                        </p:tgtEl>
                                      </p:cBhvr>
                                      <p:to x="100000" y="100000"/>
                                    </p:animScale>
                                    <p:animScale>
                                      <p:cBhvr>
                                        <p:cTn id="74" dur="26">
                                          <p:stCondLst>
                                            <p:cond delay="1642"/>
                                          </p:stCondLst>
                                        </p:cTn>
                                        <p:tgtEl>
                                          <p:spTgt spid="36">
                                            <p:txEl>
                                              <p:pRg st="8" end="8"/>
                                            </p:txEl>
                                          </p:spTgt>
                                        </p:tgtEl>
                                      </p:cBhvr>
                                      <p:to x="100000" y="90000"/>
                                    </p:animScale>
                                    <p:animScale>
                                      <p:cBhvr>
                                        <p:cTn id="75" dur="166" decel="50000">
                                          <p:stCondLst>
                                            <p:cond delay="1668"/>
                                          </p:stCondLst>
                                        </p:cTn>
                                        <p:tgtEl>
                                          <p:spTgt spid="36">
                                            <p:txEl>
                                              <p:pRg st="8" end="8"/>
                                            </p:txEl>
                                          </p:spTgt>
                                        </p:tgtEl>
                                      </p:cBhvr>
                                      <p:to x="100000" y="100000"/>
                                    </p:animScale>
                                    <p:animScale>
                                      <p:cBhvr>
                                        <p:cTn id="76" dur="26">
                                          <p:stCondLst>
                                            <p:cond delay="1808"/>
                                          </p:stCondLst>
                                        </p:cTn>
                                        <p:tgtEl>
                                          <p:spTgt spid="36">
                                            <p:txEl>
                                              <p:pRg st="8" end="8"/>
                                            </p:txEl>
                                          </p:spTgt>
                                        </p:tgtEl>
                                      </p:cBhvr>
                                      <p:to x="100000" y="95000"/>
                                    </p:animScale>
                                    <p:animScale>
                                      <p:cBhvr>
                                        <p:cTn id="77" dur="166" decel="50000">
                                          <p:stCondLst>
                                            <p:cond delay="1834"/>
                                          </p:stCondLst>
                                        </p:cTn>
                                        <p:tgtEl>
                                          <p:spTgt spid="36">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16959" y="760678"/>
            <a:ext cx="8770188" cy="3323987"/>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Đọc đoạn trích sau và trả lời các câu hỏi:</a:t>
            </a:r>
          </a:p>
          <a:p>
            <a:pPr algn="just"/>
            <a:r>
              <a:rPr lang="vi-VN" sz="2000" i="1" dirty="0">
                <a:solidFill>
                  <a:prstClr val="black"/>
                </a:solidFill>
                <a:latin typeface="Times New Roman" panose="02020603050405020304" pitchFamily="18" charset="0"/>
                <a:cs typeface="Times New Roman" panose="02020603050405020304" pitchFamily="18" charset="0"/>
              </a:rPr>
              <a:t>...“Mấy người hàng xóm đến trước tôi đang xôn xao ở trong nhà. Tôi xồng xộc chạy vào. Lão Hạc đang vật vã trên giường, đầu tóc rũ rượi, quần áo xộc xệch, hai mắt long sòng sọc. Lão tru tréo, bọt mép sùi ra, khắp người chốc chốc lại bị giật mạnh một cái, nảy lên.”</a:t>
            </a:r>
          </a:p>
          <a:p>
            <a:pPr algn="just"/>
            <a:r>
              <a:rPr lang="vi-VN" sz="2000" i="1" dirty="0">
                <a:solidFill>
                  <a:prstClr val="black"/>
                </a:solidFill>
                <a:latin typeface="Times New Roman" panose="02020603050405020304" pitchFamily="18" charset="0"/>
                <a:cs typeface="Times New Roman" panose="02020603050405020304" pitchFamily="18" charset="0"/>
              </a:rPr>
              <a:t>(Trích văn bản Lão Hạc Nam Cao)</a:t>
            </a:r>
          </a:p>
          <a:p>
            <a:pPr algn="just"/>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a:solidFill>
                  <a:prstClr val="black"/>
                </a:solidFill>
                <a:latin typeface="Times New Roman" panose="02020603050405020304" pitchFamily="18" charset="0"/>
                <a:cs typeface="Times New Roman" panose="02020603050405020304" pitchFamily="18" charset="0"/>
              </a:rPr>
              <a:t>2. Tìm các từ thuộc trường từ vựng chỉ bộ phận cơ thể người trong đoạn trích trên</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r>
              <a:rPr lang="en-US" sz="2000" b="1"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i="1" dirty="0">
                <a:latin typeface="Times New Roman" panose="02020603050405020304" pitchFamily="18" charset="0"/>
                <a:cs typeface="Times New Roman" panose="02020603050405020304" pitchFamily="18" charset="0"/>
              </a:rPr>
              <a:t>Trường từ vựng chỉ bộ phận của cơ thể người: </a:t>
            </a:r>
            <a:r>
              <a:rPr lang="vi-VN" sz="2000" b="1" i="1" dirty="0">
                <a:latin typeface="Times New Roman" panose="02020603050405020304" pitchFamily="18" charset="0"/>
                <a:cs typeface="Times New Roman" panose="02020603050405020304" pitchFamily="18" charset="0"/>
              </a:rPr>
              <a:t>đầu, tóc, mắt, mép</a:t>
            </a:r>
            <a:r>
              <a:rPr lang="vi-VN" sz="2000" b="1" i="1" dirty="0" smtClean="0">
                <a:latin typeface="Times New Roman" panose="02020603050405020304" pitchFamily="18" charset="0"/>
                <a:cs typeface="Times New Roman" panose="02020603050405020304" pitchFamily="18" charset="0"/>
              </a:rPr>
              <a:t>.</a:t>
            </a:r>
            <a:endParaRPr lang="vi-VN" sz="20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3-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17150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xEl>
                                              <p:pRg st="4" end="4"/>
                                            </p:txEl>
                                          </p:spTgt>
                                        </p:tgtEl>
                                        <p:attrNameLst>
                                          <p:attrName>style.visibility</p:attrName>
                                        </p:attrNameLst>
                                      </p:cBhvr>
                                      <p:to>
                                        <p:strVal val="visible"/>
                                      </p:to>
                                    </p:set>
                                    <p:animEffect transition="in" filter="wipe(down)">
                                      <p:cBhvr>
                                        <p:cTn id="12" dur="500"/>
                                        <p:tgtEl>
                                          <p:spTgt spid="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xEl>
                                              <p:pRg st="5" end="5"/>
                                            </p:txEl>
                                          </p:spTgt>
                                        </p:tgtEl>
                                        <p:attrNameLst>
                                          <p:attrName>style.visibility</p:attrName>
                                        </p:attrNameLst>
                                      </p:cBhvr>
                                      <p:to>
                                        <p:strVal val="visible"/>
                                      </p:to>
                                    </p:set>
                                    <p:animEffect transition="in" filter="wipe(down)">
                                      <p:cBhvr>
                                        <p:cTn id="17" dur="5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sp>
        <p:nvSpPr>
          <p:cNvPr id="36" name="Rectangle 35"/>
          <p:cNvSpPr/>
          <p:nvPr/>
        </p:nvSpPr>
        <p:spPr>
          <a:xfrm>
            <a:off x="116959" y="760678"/>
            <a:ext cx="8770188" cy="4078039"/>
          </a:xfrm>
          <a:prstGeom prst="rect">
            <a:avLst/>
          </a:prstGeom>
        </p:spPr>
        <p:txBody>
          <a:bodyPr wrap="square">
            <a:spAutoFit/>
          </a:bodyPr>
          <a:lstStyle/>
          <a:p>
            <a:pPr algn="just">
              <a:lnSpc>
                <a:spcPct val="150000"/>
              </a:lnSpc>
            </a:pPr>
            <a:r>
              <a:rPr lang="vi-VN" sz="1800" b="1" i="1" dirty="0">
                <a:solidFill>
                  <a:prstClr val="black"/>
                </a:solidFill>
                <a:latin typeface="Times New Roman" panose="02020603050405020304" pitchFamily="18" charset="0"/>
                <a:cs typeface="Times New Roman" panose="02020603050405020304" pitchFamily="18" charset="0"/>
              </a:rPr>
              <a:t>Đọc đoạn trích sau và trả lời các câu hỏi:</a:t>
            </a:r>
          </a:p>
          <a:p>
            <a:pPr algn="just"/>
            <a:r>
              <a:rPr lang="vi-VN" sz="1800" i="1" dirty="0">
                <a:solidFill>
                  <a:prstClr val="black"/>
                </a:solidFill>
                <a:latin typeface="Times New Roman" panose="02020603050405020304" pitchFamily="18" charset="0"/>
                <a:cs typeface="Times New Roman" panose="02020603050405020304" pitchFamily="18" charset="0"/>
              </a:rPr>
              <a:t>...“Mấy người hàng xóm đến trước tôi đang xôn xao ở trong nhà. Tôi xồng xộc chạy vào. Lão Hạc đang vật vã trên giường, đầu tóc rũ rượi, quần áo xộc xệch, hai mắt long sòng sọc. Lão tru tréo, bọt mép sùi ra, khắp người chốc chốc lại bị giật mạnh một cái, nảy lên.”</a:t>
            </a:r>
          </a:p>
          <a:p>
            <a:pPr algn="just"/>
            <a:r>
              <a:rPr lang="vi-VN" sz="1800" i="1" dirty="0">
                <a:solidFill>
                  <a:prstClr val="black"/>
                </a:solidFill>
                <a:latin typeface="Times New Roman" panose="02020603050405020304" pitchFamily="18" charset="0"/>
                <a:cs typeface="Times New Roman" panose="02020603050405020304" pitchFamily="18" charset="0"/>
              </a:rPr>
              <a:t>(Trích văn bản Lão Hạc Nam Cao</a:t>
            </a:r>
            <a:r>
              <a:rPr lang="vi-VN" sz="1800" i="1" dirty="0" smtClean="0">
                <a:solidFill>
                  <a:prstClr val="black"/>
                </a:solidFill>
                <a:latin typeface="Times New Roman" panose="02020603050405020304" pitchFamily="18" charset="0"/>
                <a:cs typeface="Times New Roman" panose="02020603050405020304" pitchFamily="18" charset="0"/>
              </a:rPr>
              <a:t>)</a:t>
            </a:r>
          </a:p>
          <a:p>
            <a:pPr algn="just"/>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Câu </a:t>
            </a:r>
            <a:r>
              <a:rPr lang="vi-VN" sz="2000" b="1" i="1" dirty="0">
                <a:solidFill>
                  <a:prstClr val="black"/>
                </a:solidFill>
                <a:latin typeface="Times New Roman" panose="02020603050405020304" pitchFamily="18" charset="0"/>
                <a:cs typeface="Times New Roman" panose="02020603050405020304" pitchFamily="18" charset="0"/>
              </a:rPr>
              <a:t>3. </a:t>
            </a:r>
            <a:r>
              <a:rPr lang="vi-VN" sz="2000" b="1" i="1" dirty="0">
                <a:solidFill>
                  <a:prstClr val="black"/>
                </a:solidFill>
                <a:latin typeface="Times New Roman" panose="02020603050405020304" pitchFamily="18" charset="0"/>
                <a:cs typeface="Times New Roman" panose="02020603050405020304" pitchFamily="18" charset="0"/>
              </a:rPr>
              <a:t>Xác định từ tượng hình, tượng thanh được sử dụng trong đoạn trích trên? </a:t>
            </a:r>
            <a:r>
              <a:rPr lang="vi-VN" sz="2000" b="1" i="1" dirty="0">
                <a:solidFill>
                  <a:prstClr val="black"/>
                </a:solidFill>
                <a:latin typeface="Times New Roman" panose="02020603050405020304" pitchFamily="18" charset="0"/>
                <a:cs typeface="Times New Roman" panose="02020603050405020304" pitchFamily="18" charset="0"/>
              </a:rPr>
              <a:t>Phân tích tác dụng của từ tượng hình, tượng thanh đó</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endParaRPr lang="en-US" sz="2000" b="1"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000" b="1"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b="1" i="1" dirty="0" smtClean="0">
                <a:solidFill>
                  <a:prstClr val="black"/>
                </a:solidFill>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 Từ tượng hình: </a:t>
            </a:r>
            <a:r>
              <a:rPr lang="vi-VN" sz="2000" i="1" dirty="0">
                <a:latin typeface="Times New Roman" panose="02020603050405020304" pitchFamily="18" charset="0"/>
                <a:cs typeface="Times New Roman" panose="02020603050405020304" pitchFamily="18" charset="0"/>
              </a:rPr>
              <a:t>xồng xộc, vật vã, xộc xệch, rũ rượi, long sòng sòng.</a:t>
            </a:r>
          </a:p>
          <a:p>
            <a:pPr algn="just"/>
            <a:r>
              <a:rPr lang="vi-VN" sz="2000" b="1" i="1" dirty="0">
                <a:latin typeface="Times New Roman" panose="02020603050405020304" pitchFamily="18" charset="0"/>
                <a:cs typeface="Times New Roman" panose="02020603050405020304" pitchFamily="18" charset="0"/>
              </a:rPr>
              <a:t>+ Từ tượng thanh</a:t>
            </a:r>
            <a:r>
              <a:rPr lang="vi-VN" sz="2000" i="1" dirty="0">
                <a:latin typeface="Times New Roman" panose="02020603050405020304" pitchFamily="18" charset="0"/>
                <a:cs typeface="Times New Roman" panose="02020603050405020304" pitchFamily="18" charset="0"/>
              </a:rPr>
              <a:t>: xôn xao, tru tréo.</a:t>
            </a:r>
          </a:p>
          <a:p>
            <a:pPr algn="just"/>
            <a:r>
              <a:rPr lang="vi-VN" sz="2000" b="1" i="1" dirty="0">
                <a:latin typeface="Times New Roman" panose="02020603050405020304" pitchFamily="18" charset="0"/>
                <a:cs typeface="Times New Roman" panose="02020603050405020304" pitchFamily="18" charset="0"/>
              </a:rPr>
              <a:t>- Tác dụng</a:t>
            </a:r>
            <a:r>
              <a:rPr lang="vi-VN" sz="2000" b="1"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Gợi tả một cách cụ thể, chân thực và cảm động về cái chết vô cùng đau đớn, dữ dội, thê thảm của lão Hạc</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
        <p:nvSpPr>
          <p:cNvPr id="5" name="Rectangle 4"/>
          <p:cNvSpPr/>
          <p:nvPr/>
        </p:nvSpPr>
        <p:spPr>
          <a:xfrm>
            <a:off x="350877" y="312821"/>
            <a:ext cx="8102008" cy="584775"/>
          </a:xfrm>
          <a:prstGeom prst="rect">
            <a:avLst/>
          </a:prstGeom>
        </p:spPr>
        <p:txBody>
          <a:bodyPr wrap="square">
            <a:spAutoFit/>
          </a:bodyPr>
          <a:lstStyle/>
          <a:p>
            <a:pPr algn="ctr">
              <a:defRPr/>
            </a:pPr>
            <a:r>
              <a:rPr lang="en-US" sz="3200" b="1" dirty="0">
                <a:solidFill>
                  <a:srgbClr val="FF0000"/>
                </a:solidFill>
                <a:latin typeface="Times New Roman" panose="02020603050405020304" pitchFamily="18" charset="0"/>
                <a:cs typeface="Times New Roman" panose="02020603050405020304" pitchFamily="18" charset="0"/>
                <a:sym typeface="Arial"/>
              </a:rPr>
              <a:t>ĐỀ ĐỌC </a:t>
            </a:r>
            <a:r>
              <a:rPr lang="en-US" sz="3200" b="1" dirty="0" smtClean="0">
                <a:solidFill>
                  <a:srgbClr val="FF0000"/>
                </a:solidFill>
                <a:latin typeface="Times New Roman" panose="02020603050405020304" pitchFamily="18" charset="0"/>
                <a:cs typeface="Times New Roman" panose="02020603050405020304" pitchFamily="18" charset="0"/>
                <a:sym typeface="Arial"/>
              </a:rPr>
              <a:t>HIỂU SỐ 3-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Hướng</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dẫn</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trả</a:t>
            </a:r>
            <a:r>
              <a:rPr lang="en-US" sz="3200" b="1" dirty="0" smtClean="0">
                <a:solidFill>
                  <a:srgbClr val="FF0000"/>
                </a:solidFill>
                <a:latin typeface="Times New Roman" panose="02020603050405020304" pitchFamily="18" charset="0"/>
                <a:cs typeface="Times New Roman" panose="02020603050405020304" pitchFamily="18" charset="0"/>
                <a:sym typeface="Arial"/>
              </a:rPr>
              <a:t> </a:t>
            </a:r>
            <a:r>
              <a:rPr lang="en-US" sz="3200" b="1" dirty="0" err="1" smtClean="0">
                <a:solidFill>
                  <a:srgbClr val="FF0000"/>
                </a:solidFill>
                <a:latin typeface="Times New Roman" panose="02020603050405020304" pitchFamily="18" charset="0"/>
                <a:cs typeface="Times New Roman" panose="02020603050405020304" pitchFamily="18" charset="0"/>
                <a:sym typeface="Arial"/>
              </a:rPr>
              <a:t>lời</a:t>
            </a:r>
            <a:endParaRPr lang="en-US" sz="2800" b="1" dirty="0">
              <a:solidFill>
                <a:prstClr val="black"/>
              </a:solidFill>
            </a:endParaRPr>
          </a:p>
        </p:txBody>
      </p:sp>
    </p:spTree>
    <p:extLst>
      <p:ext uri="{BB962C8B-B14F-4D97-AF65-F5344CB8AC3E}">
        <p14:creationId xmlns:p14="http://schemas.microsoft.com/office/powerpoint/2010/main" val="22770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6">
                                            <p:txEl>
                                              <p:pRg st="4" end="4"/>
                                            </p:txEl>
                                          </p:spTgt>
                                        </p:tgtEl>
                                        <p:attrNameLst>
                                          <p:attrName>style.visibility</p:attrName>
                                        </p:attrNameLst>
                                      </p:cBhvr>
                                      <p:to>
                                        <p:strVal val="visible"/>
                                      </p:to>
                                    </p:set>
                                    <p:animEffect transition="in" filter="circle(in)">
                                      <p:cBhvr>
                                        <p:cTn id="12" dur="2000"/>
                                        <p:tgtEl>
                                          <p:spTgt spid="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6">
                                            <p:txEl>
                                              <p:pRg st="6" end="6"/>
                                            </p:txEl>
                                          </p:spTgt>
                                        </p:tgtEl>
                                        <p:attrNameLst>
                                          <p:attrName>style.visibility</p:attrName>
                                        </p:attrNameLst>
                                      </p:cBhvr>
                                      <p:to>
                                        <p:strVal val="visible"/>
                                      </p:to>
                                    </p:set>
                                    <p:anim calcmode="lin" valueType="num">
                                      <p:cBhvr>
                                        <p:cTn id="17" dur="500" fill="hold"/>
                                        <p:tgtEl>
                                          <p:spTgt spid="36">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6">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6">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xEl>
                                              <p:pRg st="7" end="7"/>
                                            </p:txEl>
                                          </p:spTgt>
                                        </p:tgtEl>
                                        <p:attrNameLst>
                                          <p:attrName>style.visibility</p:attrName>
                                        </p:attrNameLst>
                                      </p:cBhvr>
                                      <p:to>
                                        <p:strVal val="visible"/>
                                      </p:to>
                                    </p:set>
                                    <p:anim calcmode="lin" valueType="num">
                                      <p:cBhvr>
                                        <p:cTn id="22" dur="500" fill="hold"/>
                                        <p:tgtEl>
                                          <p:spTgt spid="36">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36">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36">
                                            <p:txEl>
                                              <p:pRg st="7" end="7"/>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6">
                                            <p:txEl>
                                              <p:pRg st="8" end="8"/>
                                            </p:txEl>
                                          </p:spTgt>
                                        </p:tgtEl>
                                        <p:attrNameLst>
                                          <p:attrName>style.visibility</p:attrName>
                                        </p:attrNameLst>
                                      </p:cBhvr>
                                      <p:to>
                                        <p:strVal val="visible"/>
                                      </p:to>
                                    </p:set>
                                    <p:anim calcmode="lin" valueType="num">
                                      <p:cBhvr>
                                        <p:cTn id="27" dur="500" fill="hold"/>
                                        <p:tgtEl>
                                          <p:spTgt spid="36">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36">
                                            <p:txEl>
                                              <p:pRg st="8" end="8"/>
                                            </p:txEl>
                                          </p:spTgt>
                                        </p:tgtEl>
                                        <p:attrNameLst>
                                          <p:attrName>ppt_h</p:attrName>
                                        </p:attrNameLst>
                                      </p:cBhvr>
                                      <p:tavLst>
                                        <p:tav tm="0">
                                          <p:val>
                                            <p:fltVal val="0"/>
                                          </p:val>
                                        </p:tav>
                                        <p:tav tm="100000">
                                          <p:val>
                                            <p:strVal val="#ppt_h"/>
                                          </p:val>
                                        </p:tav>
                                      </p:tavLst>
                                    </p:anim>
                                    <p:animEffect transition="in" filter="fade">
                                      <p:cBhvr>
                                        <p:cTn id="29" dur="5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35" name="Group 34"/>
          <p:cNvGrpSpPr/>
          <p:nvPr/>
        </p:nvGrpSpPr>
        <p:grpSpPr>
          <a:xfrm>
            <a:off x="750721" y="632738"/>
            <a:ext cx="7504238" cy="4028043"/>
            <a:chOff x="3076279" y="2238293"/>
            <a:chExt cx="19328108" cy="9338798"/>
          </a:xfrm>
        </p:grpSpPr>
        <p:sp>
          <p:nvSpPr>
            <p:cNvPr id="36" name="Rounded Rectangle 35"/>
            <p:cNvSpPr/>
            <p:nvPr/>
          </p:nvSpPr>
          <p:spPr>
            <a:xfrm>
              <a:off x="3076279" y="2767164"/>
              <a:ext cx="19328108" cy="8809927"/>
            </a:xfrm>
            <a:prstGeom prst="roundRect">
              <a:avLst>
                <a:gd name="adj" fmla="val 321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582"/>
              <a:endParaRPr lang="en-US" sz="1600">
                <a:solidFill>
                  <a:prstClr val="white"/>
                </a:solidFill>
                <a:latin typeface="Times New Roman" pitchFamily="18" charset="0"/>
                <a:cs typeface="Times New Roman" pitchFamily="18" charset="0"/>
              </a:endParaRPr>
            </a:p>
          </p:txBody>
        </p:sp>
        <p:grpSp>
          <p:nvGrpSpPr>
            <p:cNvPr id="47" name="Group 46"/>
            <p:cNvGrpSpPr/>
            <p:nvPr/>
          </p:nvGrpSpPr>
          <p:grpSpPr>
            <a:xfrm>
              <a:off x="8010143" y="2238293"/>
              <a:ext cx="9097521" cy="973590"/>
              <a:chOff x="8010143" y="2171292"/>
              <a:chExt cx="9097521" cy="1008425"/>
            </a:xfrm>
          </p:grpSpPr>
          <p:sp>
            <p:nvSpPr>
              <p:cNvPr id="48" name="Rectangle 47"/>
              <p:cNvSpPr/>
              <p:nvPr/>
            </p:nvSpPr>
            <p:spPr>
              <a:xfrm>
                <a:off x="8010143" y="2221477"/>
                <a:ext cx="9097521" cy="774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582"/>
                <a:endParaRPr lang="en-US" sz="1600">
                  <a:solidFill>
                    <a:prstClr val="white"/>
                  </a:solidFill>
                  <a:latin typeface="Times New Roman" pitchFamily="18" charset="0"/>
                  <a:cs typeface="Times New Roman" pitchFamily="18" charset="0"/>
                </a:endParaRPr>
              </a:p>
            </p:txBody>
          </p:sp>
          <p:sp>
            <p:nvSpPr>
              <p:cNvPr id="49" name="Rounded Rectangle 48"/>
              <p:cNvSpPr/>
              <p:nvPr/>
            </p:nvSpPr>
            <p:spPr>
              <a:xfrm>
                <a:off x="8014819" y="2171292"/>
                <a:ext cx="9092845" cy="1008425"/>
              </a:xfrm>
              <a:prstGeom prst="roundRect">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4582"/>
                <a:endParaRPr lang="en-US" sz="1600">
                  <a:solidFill>
                    <a:prstClr val="white"/>
                  </a:solidFill>
                  <a:latin typeface="Times New Roman" pitchFamily="18" charset="0"/>
                  <a:cs typeface="Times New Roman" pitchFamily="18" charset="0"/>
                </a:endParaRPr>
              </a:p>
            </p:txBody>
          </p:sp>
          <p:sp>
            <p:nvSpPr>
              <p:cNvPr id="50" name="TextBox 49"/>
              <p:cNvSpPr txBox="1"/>
              <p:nvPr/>
            </p:nvSpPr>
            <p:spPr>
              <a:xfrm>
                <a:off x="9104552" y="2311551"/>
                <a:ext cx="475798" cy="813004"/>
              </a:xfrm>
              <a:prstGeom prst="rect">
                <a:avLst/>
              </a:prstGeom>
              <a:noFill/>
              <a:ln>
                <a:noFill/>
              </a:ln>
            </p:spPr>
            <p:txBody>
              <a:bodyPr wrap="none" rtlCol="0" anchor="ctr">
                <a:spAutoFit/>
              </a:bodyPr>
              <a:lstStyle/>
              <a:p>
                <a:pPr defTabSz="804582"/>
                <a:endParaRPr lang="en-US" sz="1600" b="1" dirty="0">
                  <a:solidFill>
                    <a:srgbClr val="4BACC6"/>
                  </a:solidFill>
                  <a:latin typeface="Times New Roman" pitchFamily="18" charset="0"/>
                  <a:ea typeface="Tahoma" panose="020B0604030504040204" pitchFamily="34" charset="0"/>
                  <a:cs typeface="Times New Roman" pitchFamily="18" charset="0"/>
                </a:endParaRPr>
              </a:p>
            </p:txBody>
          </p:sp>
        </p:grpSp>
      </p:grpSp>
      <p:sp>
        <p:nvSpPr>
          <p:cNvPr id="2" name="Rectangle 1"/>
          <p:cNvSpPr/>
          <p:nvPr/>
        </p:nvSpPr>
        <p:spPr>
          <a:xfrm>
            <a:off x="1299009" y="1583108"/>
            <a:ext cx="3191678" cy="2308324"/>
          </a:xfrm>
          <a:prstGeom prst="rect">
            <a:avLst/>
          </a:prstGeom>
        </p:spPr>
        <p:txBody>
          <a:bodyPr wrap="square">
            <a:spAutoFit/>
          </a:bodyPr>
          <a:lstStyle/>
          <a:p>
            <a:pPr lvl="0" defTabSz="914400">
              <a:defRPr/>
            </a:pPr>
            <a:r>
              <a:rPr lang="en-US" altLang="zh-CN" sz="4800" b="1" dirty="0" smtClean="0">
                <a:solidFill>
                  <a:srgbClr val="FF0000"/>
                </a:solidFill>
                <a:latin typeface="Times New Roman" panose="02020603050405020304" pitchFamily="18" charset="0"/>
                <a:cs typeface="Times New Roman" panose="02020603050405020304" pitchFamily="18" charset="0"/>
              </a:rPr>
              <a:t>1. TRÒ </a:t>
            </a:r>
            <a:r>
              <a:rPr lang="en-US" altLang="zh-CN" sz="4800" b="1" dirty="0" smtClean="0">
                <a:solidFill>
                  <a:srgbClr val="FF0000"/>
                </a:solidFill>
                <a:latin typeface="Times New Roman" panose="02020603050405020304" pitchFamily="18" charset="0"/>
                <a:cs typeface="Times New Roman" panose="02020603050405020304" pitchFamily="18" charset="0"/>
              </a:rPr>
              <a:t>CHƠI </a:t>
            </a:r>
            <a:endParaRPr lang="vi-VN" altLang="zh-CN" sz="4800" b="1" dirty="0" smtClean="0">
              <a:solidFill>
                <a:srgbClr val="FF0000"/>
              </a:solidFill>
              <a:latin typeface="Times New Roman" panose="02020603050405020304" pitchFamily="18" charset="0"/>
              <a:cs typeface="Times New Roman" panose="02020603050405020304" pitchFamily="18" charset="0"/>
            </a:endParaRPr>
          </a:p>
          <a:p>
            <a:pPr lvl="0" defTabSz="914400">
              <a:defRPr/>
            </a:pPr>
            <a:r>
              <a:rPr lang="en-US" altLang="zh-CN" sz="4800" b="1" dirty="0" smtClean="0">
                <a:solidFill>
                  <a:srgbClr val="FF0000"/>
                </a:solidFill>
                <a:latin typeface="Times New Roman" panose="02020603050405020304" pitchFamily="18" charset="0"/>
                <a:cs typeface="Times New Roman" panose="02020603050405020304" pitchFamily="18" charset="0"/>
              </a:rPr>
              <a:t>ÔN </a:t>
            </a:r>
            <a:r>
              <a:rPr lang="en-US" altLang="zh-CN" sz="4800" b="1" dirty="0">
                <a:solidFill>
                  <a:srgbClr val="FF0000"/>
                </a:solidFill>
                <a:latin typeface="Times New Roman" panose="02020603050405020304" pitchFamily="18" charset="0"/>
                <a:cs typeface="Times New Roman" panose="02020603050405020304" pitchFamily="18" charset="0"/>
              </a:rPr>
              <a:t>TẬP</a:t>
            </a:r>
            <a:endParaRPr lang="zh-CN" alt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19" name="vong quay"/>
          <p:cNvGrpSpPr/>
          <p:nvPr/>
        </p:nvGrpSpPr>
        <p:grpSpPr>
          <a:xfrm>
            <a:off x="4639643" y="1158240"/>
            <a:ext cx="3281625" cy="3283340"/>
            <a:chOff x="5425622" y="292790"/>
            <a:chExt cx="5834378" cy="5828280"/>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21" name="TextBox 20"/>
            <p:cNvSpPr txBox="1"/>
            <p:nvPr/>
          </p:nvSpPr>
          <p:spPr>
            <a:xfrm rot="14949661">
              <a:off x="6674684" y="1306657"/>
              <a:ext cx="2025647" cy="601913"/>
            </a:xfrm>
            <a:prstGeom prst="rect">
              <a:avLst/>
            </a:prstGeom>
            <a:noFill/>
          </p:spPr>
          <p:txBody>
            <a:bodyPr wrap="square" rtlCol="0">
              <a:spAutoFit/>
            </a:bodyPr>
            <a:lstStyle/>
            <a:p>
              <a:pPr algn="ctr" defTabSz="685766">
                <a:defRPr/>
              </a:pPr>
              <a:r>
                <a:rPr lang="en-GB" sz="16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6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rot="20155085">
              <a:off x="9058289" y="1993016"/>
              <a:ext cx="2197710" cy="928772"/>
            </a:xfrm>
            <a:prstGeom prst="rect">
              <a:avLst/>
            </a:prstGeom>
            <a:noFill/>
          </p:spPr>
          <p:txBody>
            <a:bodyPr wrap="square" rtlCol="0">
              <a:spAutoFit/>
            </a:bodyPr>
            <a:lstStyle/>
            <a:p>
              <a:pPr algn="ctr" defTabSz="685766">
                <a:defRPr/>
              </a:pPr>
              <a:r>
                <a:rPr lang="en-GB" sz="14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4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4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4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rot="9501114">
              <a:off x="5699618" y="3523568"/>
              <a:ext cx="2025648" cy="655604"/>
            </a:xfrm>
            <a:prstGeom prst="rect">
              <a:avLst/>
            </a:prstGeom>
            <a:noFill/>
          </p:spPr>
          <p:txBody>
            <a:bodyPr wrap="square" rtlCol="0">
              <a:spAutoFit/>
            </a:bodyPr>
            <a:lstStyle/>
            <a:p>
              <a:pPr algn="ctr" defTabSz="685766">
                <a:defRPr/>
              </a:pPr>
              <a:r>
                <a:rPr lang="en-GB"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 </a:t>
              </a:r>
              <a:r>
                <a:rPr lang="en-GB"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điểm</a:t>
              </a:r>
              <a:endPar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rot="6703311">
              <a:off x="6688632" y="4512723"/>
              <a:ext cx="2025647" cy="930229"/>
            </a:xfrm>
            <a:prstGeom prst="rect">
              <a:avLst/>
            </a:prstGeom>
            <a:noFill/>
          </p:spPr>
          <p:txBody>
            <a:bodyPr wrap="square" rtlCol="0">
              <a:spAutoFit/>
            </a:bodyPr>
            <a:lstStyle/>
            <a:p>
              <a:pPr algn="ctr" defTabSz="685766">
                <a:defRPr/>
              </a:pPr>
              <a:r>
                <a:rPr lang="en-GB" sz="1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rot="3829829">
              <a:off x="8100816" y="4378148"/>
              <a:ext cx="2025647" cy="1039667"/>
            </a:xfrm>
            <a:prstGeom prst="rect">
              <a:avLst/>
            </a:prstGeom>
            <a:noFill/>
          </p:spPr>
          <p:txBody>
            <a:bodyPr wrap="square" rtlCol="0">
              <a:spAutoFit/>
            </a:bodyPr>
            <a:lstStyle/>
            <a:p>
              <a:pPr algn="ctr" defTabSz="685766">
                <a:defRPr/>
              </a:pPr>
              <a:r>
                <a:rPr lang="en-GB" sz="16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6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6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rot="1321648">
              <a:off x="9084359" y="3449007"/>
              <a:ext cx="2025648" cy="712272"/>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9"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52277" y="-706941"/>
            <a:ext cx="397376" cy="39737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0539" y="230057"/>
            <a:ext cx="465675" cy="776125"/>
          </a:xfrm>
          <a:prstGeom prst="rect">
            <a:avLst/>
          </a:prstGeom>
        </p:spPr>
      </p:pic>
      <p:sp>
        <p:nvSpPr>
          <p:cNvPr id="31" name="Isosceles Triangle 30"/>
          <p:cNvSpPr/>
          <p:nvPr/>
        </p:nvSpPr>
        <p:spPr>
          <a:xfrm rot="16200000">
            <a:off x="8278446" y="2023513"/>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Heart 31">
            <a:hlinkClick r:id="" action="ppaction://noaction"/>
          </p:cNvPr>
          <p:cNvSpPr/>
          <p:nvPr/>
        </p:nvSpPr>
        <p:spPr>
          <a:xfrm rot="5400000">
            <a:off x="8789530" y="2279316"/>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8299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nodeType="clickEffect">
                                  <p:stCondLst>
                                    <p:cond delay="0"/>
                                  </p:stCondLst>
                                  <p:endCondLst>
                                    <p:cond evt="onNext" delay="0">
                                      <p:tgtEl>
                                        <p:sldTgt/>
                                      </p:tgtEl>
                                    </p:cond>
                                  </p:endCondLst>
                                  <p:childTnLst>
                                    <p:animRot by="21600000">
                                      <p:cBhvr>
                                        <p:cTn id="18" dur="500" fill="hold"/>
                                        <p:tgtEl>
                                          <p:spTgt spid="19"/>
                                        </p:tgtEl>
                                        <p:attrNameLst>
                                          <p:attrName>r</p:attrName>
                                        </p:attrNameLst>
                                      </p:cBhvr>
                                    </p:animRot>
                                  </p:childTnLst>
                                </p:cTn>
                              </p:par>
                              <p:par>
                                <p:cTn id="19" presetID="1" presetClass="mediacall" presetSubtype="0" fill="hold" nodeType="withEffect">
                                  <p:stCondLst>
                                    <p:cond delay="0"/>
                                  </p:stCondLst>
                                  <p:childTnLst>
                                    <p:cmd type="call" cmd="playFrom(0.0)">
                                      <p:cBhvr>
                                        <p:cTn id="20" dur="3040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21" fill="hold" display="0">
                  <p:stCondLst>
                    <p:cond delay="indefinite"/>
                  </p:stCondLst>
                  <p:endCondLst>
                    <p:cond evt="onStopAudio" delay="0">
                      <p:tgtEl>
                        <p:sldTgt/>
                      </p:tgtEl>
                    </p:cond>
                  </p:endCondLst>
                </p:cTn>
                <p:tgtEl>
                  <p:spTgt spid="29"/>
                </p:tgtEl>
              </p:cMediaNode>
            </p:audio>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017538" y="0"/>
            <a:ext cx="5126462" cy="2123658"/>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vi-VN" sz="6600" dirty="0">
                <a:solidFill>
                  <a:srgbClr val="FF0000"/>
                </a:solidFill>
                <a:latin typeface="Times New Roman" panose="02020603050405020304" pitchFamily="18" charset="0"/>
                <a:cs typeface="Times New Roman" panose="02020603050405020304" pitchFamily="18" charset="0"/>
                <a:sym typeface="Arial"/>
              </a:rPr>
              <a:t>3</a:t>
            </a:r>
            <a:r>
              <a:rPr kumimoji="0" lang="en-US" sz="66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.BỘ ĐỀ </a:t>
            </a:r>
            <a:r>
              <a:rPr kumimoji="0" lang="vi-VN" sz="66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TẬP</a:t>
            </a:r>
            <a:r>
              <a:rPr kumimoji="0" lang="vi-VN" sz="6600"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Arial"/>
              </a:rPr>
              <a:t> LÀM VĂN</a:t>
            </a:r>
            <a:endPar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78835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06655" y="748056"/>
            <a:ext cx="8102008"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vi-VN" sz="3200" b="1" dirty="0" smtClean="0">
                <a:solidFill>
                  <a:srgbClr val="FF0000"/>
                </a:solidFill>
                <a:latin typeface="Times New Roman" panose="02020603050405020304" pitchFamily="18" charset="0"/>
                <a:cs typeface="Times New Roman" panose="02020603050405020304" pitchFamily="18" charset="0"/>
                <a:sym typeface="Arial"/>
              </a:rPr>
              <a:t>NHỮNG</a:t>
            </a:r>
            <a:r>
              <a:rPr kumimoji="0" lang="vi-VN" sz="32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ĐỀ THƯỜNG GẶP</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Google Shape;426;p41"/>
          <p:cNvSpPr txBox="1"/>
          <p:nvPr/>
        </p:nvSpPr>
        <p:spPr>
          <a:xfrm>
            <a:off x="911662" y="2214444"/>
            <a:ext cx="1329300" cy="377400"/>
          </a:xfrm>
          <a:prstGeom prst="rect">
            <a:avLst/>
          </a:prstGeom>
          <a:noFill/>
          <a:ln>
            <a:noFill/>
          </a:ln>
        </p:spPr>
        <p:txBody>
          <a:bodyPr spcFirstLastPara="1" wrap="square" lIns="91425" tIns="91425" rIns="91425" bIns="91425" anchor="b" anchorCtr="0">
            <a:noAutofit/>
          </a:bodyPr>
          <a:lstStyle/>
          <a:p>
            <a:pPr algn="ctr" defTabSz="914400">
              <a:buClr>
                <a:srgbClr val="000000"/>
              </a:buClr>
            </a:pPr>
            <a:r>
              <a:rPr lang="en" sz="2000" kern="0">
                <a:solidFill>
                  <a:srgbClr val="C66E5C"/>
                </a:solidFill>
                <a:latin typeface="Prata"/>
                <a:ea typeface="Prata"/>
                <a:cs typeface="Prata"/>
                <a:sym typeface="Prata"/>
              </a:rPr>
              <a:t>01</a:t>
            </a:r>
            <a:endParaRPr sz="2000" kern="0">
              <a:solidFill>
                <a:srgbClr val="C66E5C"/>
              </a:solidFill>
              <a:latin typeface="Prata"/>
              <a:ea typeface="Prata"/>
              <a:cs typeface="Prata"/>
              <a:sym typeface="Prata"/>
            </a:endParaRPr>
          </a:p>
        </p:txBody>
      </p:sp>
      <p:sp>
        <p:nvSpPr>
          <p:cNvPr id="10" name="Google Shape;427;p41"/>
          <p:cNvSpPr txBox="1"/>
          <p:nvPr/>
        </p:nvSpPr>
        <p:spPr>
          <a:xfrm>
            <a:off x="591917" y="3197457"/>
            <a:ext cx="2759384" cy="1062600"/>
          </a:xfrm>
          <a:prstGeom prst="rect">
            <a:avLst/>
          </a:prstGeom>
          <a:no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kern="0" dirty="0" smtClean="0">
                <a:solidFill>
                  <a:srgbClr val="482400"/>
                </a:solidFill>
                <a:latin typeface="+mj-lt"/>
                <a:ea typeface="Raleway Light"/>
                <a:cs typeface="Raleway Light"/>
                <a:sym typeface="Raleway Light"/>
              </a:rPr>
              <a:t>Phân </a:t>
            </a:r>
            <a:r>
              <a:rPr lang="vi-VN" sz="2400" kern="0" dirty="0" smtClean="0">
                <a:solidFill>
                  <a:srgbClr val="482400"/>
                </a:solidFill>
                <a:latin typeface="+mj-lt"/>
                <a:ea typeface="Raleway Light"/>
                <a:cs typeface="Raleway Light"/>
                <a:sym typeface="Raleway Light"/>
              </a:rPr>
              <a:t>tích</a:t>
            </a:r>
            <a:r>
              <a:rPr lang="en-US" sz="2400" kern="0" dirty="0" smtClean="0">
                <a:solidFill>
                  <a:srgbClr val="482400"/>
                </a:solidFill>
                <a:latin typeface="+mj-lt"/>
                <a:ea typeface="Raleway Light"/>
                <a:cs typeface="Raleway Light"/>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truyện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ngắn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Lão</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Hạc</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của</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nhà</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văn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Nam Cao</a:t>
            </a:r>
            <a:endParaRPr sz="2400" kern="0" dirty="0">
              <a:solidFill>
                <a:srgbClr val="482400"/>
              </a:solidFill>
              <a:latin typeface="Times New Roman" panose="02020603050405020304" pitchFamily="18" charset="0"/>
              <a:ea typeface="Raleway Light"/>
              <a:cs typeface="Times New Roman" panose="02020603050405020304" pitchFamily="18" charset="0"/>
              <a:sym typeface="Raleway Light"/>
            </a:endParaRPr>
          </a:p>
        </p:txBody>
      </p:sp>
      <p:cxnSp>
        <p:nvCxnSpPr>
          <p:cNvPr id="12" name="Google Shape;429;p41"/>
          <p:cNvCxnSpPr/>
          <p:nvPr/>
        </p:nvCxnSpPr>
        <p:spPr>
          <a:xfrm>
            <a:off x="731850" y="2925719"/>
            <a:ext cx="7680300" cy="0"/>
          </a:xfrm>
          <a:prstGeom prst="straightConnector1">
            <a:avLst/>
          </a:prstGeom>
          <a:noFill/>
          <a:ln w="19050" cap="flat" cmpd="sng">
            <a:solidFill>
              <a:srgbClr val="C66E5C"/>
            </a:solidFill>
            <a:prstDash val="solid"/>
            <a:round/>
            <a:headEnd type="none" w="med" len="med"/>
            <a:tailEnd type="none" w="med" len="med"/>
          </a:ln>
        </p:spPr>
      </p:cxnSp>
      <p:sp>
        <p:nvSpPr>
          <p:cNvPr id="14" name="Google Shape;431;p41"/>
          <p:cNvSpPr txBox="1"/>
          <p:nvPr/>
        </p:nvSpPr>
        <p:spPr>
          <a:xfrm>
            <a:off x="6619511" y="2214444"/>
            <a:ext cx="1329300" cy="377400"/>
          </a:xfrm>
          <a:prstGeom prst="rect">
            <a:avLst/>
          </a:prstGeom>
          <a:noFill/>
          <a:ln>
            <a:noFill/>
          </a:ln>
        </p:spPr>
        <p:txBody>
          <a:bodyPr spcFirstLastPara="1" wrap="square" lIns="91425" tIns="91425" rIns="91425" bIns="91425" anchor="b" anchorCtr="0">
            <a:noAutofit/>
          </a:bodyPr>
          <a:lstStyle/>
          <a:p>
            <a:pPr algn="ctr" defTabSz="914400">
              <a:buClr>
                <a:srgbClr val="000000"/>
              </a:buClr>
            </a:pPr>
            <a:r>
              <a:rPr lang="en" sz="2000" kern="0" dirty="0">
                <a:solidFill>
                  <a:srgbClr val="C66E5C"/>
                </a:solidFill>
                <a:latin typeface="Prata"/>
                <a:ea typeface="Prata"/>
                <a:cs typeface="Prata"/>
                <a:sym typeface="Prata"/>
              </a:rPr>
              <a:t>03</a:t>
            </a:r>
            <a:endParaRPr sz="2000" kern="0" dirty="0">
              <a:solidFill>
                <a:srgbClr val="C66E5C"/>
              </a:solidFill>
              <a:latin typeface="Prata"/>
              <a:ea typeface="Prata"/>
              <a:cs typeface="Prata"/>
              <a:sym typeface="Prata"/>
            </a:endParaRPr>
          </a:p>
        </p:txBody>
      </p:sp>
      <p:sp>
        <p:nvSpPr>
          <p:cNvPr id="15" name="Google Shape;432;p41"/>
          <p:cNvSpPr txBox="1"/>
          <p:nvPr/>
        </p:nvSpPr>
        <p:spPr>
          <a:xfrm>
            <a:off x="5013674" y="3088846"/>
            <a:ext cx="4087265" cy="1582948"/>
          </a:xfrm>
          <a:prstGeom prst="rect">
            <a:avLst/>
          </a:prstGeom>
          <a:noFill/>
          <a:ln>
            <a:noFill/>
          </a:ln>
        </p:spPr>
        <p:txBody>
          <a:bodyPr spcFirstLastPara="1" wrap="square" lIns="91425" tIns="182875" rIns="91425" bIns="0" anchor="ctr" anchorCtr="0">
            <a:noAutofit/>
          </a:bodyPr>
          <a:lstStyle/>
          <a:p>
            <a:pPr algn="ctr" defTabSz="914400">
              <a:spcAft>
                <a:spcPts val="1600"/>
              </a:spcAft>
              <a:buClr>
                <a:srgbClr val="000000"/>
              </a:buClr>
            </a:pP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Q</a:t>
            </a:r>
            <a:r>
              <a:rPr lang="vi-VN" sz="2400" kern="0" dirty="0" smtClean="0">
                <a:solidFill>
                  <a:srgbClr val="482400"/>
                </a:solidFill>
                <a:latin typeface="+mj-lt"/>
                <a:ea typeface="Raleway Light"/>
                <a:cs typeface="Raleway Light"/>
                <a:sym typeface="Raleway Light"/>
              </a:rPr>
              <a:t>ua </a:t>
            </a:r>
            <a:r>
              <a:rPr lang="vi-VN" sz="2400" kern="0" dirty="0">
                <a:solidFill>
                  <a:srgbClr val="482400"/>
                </a:solidFill>
                <a:latin typeface="+mj-lt"/>
                <a:ea typeface="Raleway Light"/>
                <a:cs typeface="Raleway Light"/>
                <a:sym typeface="Raleway Light"/>
              </a:rPr>
              <a:t>Tức nước vỡ bờ và Lão Hạc, chứng minh rằng: mặc dù gặp nhiều đau khổ bất hạnh, người nông dân trước </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CMT8</a:t>
            </a:r>
            <a:endParaRPr sz="2400" kern="0" dirty="0">
              <a:solidFill>
                <a:srgbClr val="482400"/>
              </a:solidFill>
              <a:latin typeface="Times New Roman" panose="02020603050405020304" pitchFamily="18" charset="0"/>
              <a:ea typeface="Raleway Light"/>
              <a:cs typeface="Times New Roman" panose="02020603050405020304" pitchFamily="18" charset="0"/>
              <a:sym typeface="Raleway Light"/>
            </a:endParaRPr>
          </a:p>
        </p:txBody>
      </p:sp>
      <p:sp>
        <p:nvSpPr>
          <p:cNvPr id="16" name="Google Shape;433;p41"/>
          <p:cNvSpPr txBox="1"/>
          <p:nvPr/>
        </p:nvSpPr>
        <p:spPr>
          <a:xfrm>
            <a:off x="3793009" y="3276516"/>
            <a:ext cx="1329300" cy="377400"/>
          </a:xfrm>
          <a:prstGeom prst="rect">
            <a:avLst/>
          </a:prstGeom>
          <a:noFill/>
          <a:ln>
            <a:noFill/>
          </a:ln>
        </p:spPr>
        <p:txBody>
          <a:bodyPr spcFirstLastPara="1" wrap="square" lIns="91425" tIns="91425" rIns="91425" bIns="91425" anchor="t" anchorCtr="0">
            <a:noAutofit/>
          </a:bodyPr>
          <a:lstStyle/>
          <a:p>
            <a:pPr algn="ctr" defTabSz="914400">
              <a:buClr>
                <a:srgbClr val="000000"/>
              </a:buClr>
            </a:pPr>
            <a:r>
              <a:rPr lang="en" sz="2000" kern="0">
                <a:solidFill>
                  <a:srgbClr val="C66E5C"/>
                </a:solidFill>
                <a:latin typeface="Prata"/>
                <a:ea typeface="Prata"/>
                <a:cs typeface="Prata"/>
                <a:sym typeface="Prata"/>
              </a:rPr>
              <a:t>02</a:t>
            </a:r>
            <a:endParaRPr sz="2000" kern="0">
              <a:solidFill>
                <a:srgbClr val="C66E5C"/>
              </a:solidFill>
              <a:latin typeface="Prata"/>
              <a:ea typeface="Prata"/>
              <a:cs typeface="Prata"/>
              <a:sym typeface="Prata"/>
            </a:endParaRPr>
          </a:p>
        </p:txBody>
      </p:sp>
      <p:sp>
        <p:nvSpPr>
          <p:cNvPr id="17" name="Google Shape;434;p41"/>
          <p:cNvSpPr txBox="1"/>
          <p:nvPr/>
        </p:nvSpPr>
        <p:spPr>
          <a:xfrm>
            <a:off x="2607425" y="1539668"/>
            <a:ext cx="3622893" cy="1062600"/>
          </a:xfrm>
          <a:prstGeom prst="rect">
            <a:avLst/>
          </a:prstGeom>
          <a:no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kern="0" dirty="0" smtClean="0">
                <a:solidFill>
                  <a:srgbClr val="482400"/>
                </a:solidFill>
                <a:latin typeface="+mj-lt"/>
                <a:ea typeface="Raleway Light"/>
                <a:cs typeface="Raleway Light"/>
                <a:sym typeface="Raleway Light"/>
              </a:rPr>
              <a:t>Phân tích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nhân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vật</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Lão</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Hạc</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trong</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truyện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ngắn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cùng</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tên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của</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nhà</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a:t>
            </a:r>
            <a:r>
              <a:rPr lang="en-US" sz="2400" kern="0" dirty="0" err="1" smtClean="0">
                <a:solidFill>
                  <a:srgbClr val="482400"/>
                </a:solidFill>
                <a:latin typeface="Times New Roman" panose="02020603050405020304" pitchFamily="18" charset="0"/>
                <a:ea typeface="Raleway Light"/>
                <a:cs typeface="Times New Roman" panose="02020603050405020304" pitchFamily="18" charset="0"/>
                <a:sym typeface="Raleway Light"/>
              </a:rPr>
              <a:t>văn</a:t>
            </a:r>
            <a:r>
              <a:rPr lang="en-US" sz="2400" kern="0" dirty="0" smtClean="0">
                <a:solidFill>
                  <a:srgbClr val="482400"/>
                </a:solidFill>
                <a:latin typeface="Times New Roman" panose="02020603050405020304" pitchFamily="18" charset="0"/>
                <a:ea typeface="Raleway Light"/>
                <a:cs typeface="Times New Roman" panose="02020603050405020304" pitchFamily="18" charset="0"/>
                <a:sym typeface="Raleway Light"/>
              </a:rPr>
              <a:t> Nam Cao</a:t>
            </a:r>
            <a:endParaRPr sz="2400" kern="0" dirty="0">
              <a:solidFill>
                <a:srgbClr val="482400"/>
              </a:solidFill>
              <a:latin typeface="Times New Roman" panose="02020603050405020304" pitchFamily="18" charset="0"/>
              <a:ea typeface="Raleway Light"/>
              <a:cs typeface="Times New Roman" panose="02020603050405020304" pitchFamily="18" charset="0"/>
              <a:sym typeface="Raleway Light"/>
            </a:endParaRPr>
          </a:p>
        </p:txBody>
      </p:sp>
      <p:pic>
        <p:nvPicPr>
          <p:cNvPr id="18" name="Google Shape;435;p41"/>
          <p:cNvPicPr preferRelativeResize="0"/>
          <p:nvPr/>
        </p:nvPicPr>
        <p:blipFill rotWithShape="1">
          <a:blip r:embed="rId3">
            <a:alphaModFix/>
          </a:blip>
          <a:srcRect l="14363" t="7594" r="35412" b="60296"/>
          <a:stretch/>
        </p:blipFill>
        <p:spPr>
          <a:xfrm>
            <a:off x="6987366" y="2377571"/>
            <a:ext cx="593651" cy="548148"/>
          </a:xfrm>
          <a:prstGeom prst="rect">
            <a:avLst/>
          </a:prstGeom>
          <a:noFill/>
          <a:ln>
            <a:noFill/>
          </a:ln>
        </p:spPr>
      </p:pic>
      <p:pic>
        <p:nvPicPr>
          <p:cNvPr id="20" name="Google Shape;437;p41"/>
          <p:cNvPicPr preferRelativeResize="0"/>
          <p:nvPr/>
        </p:nvPicPr>
        <p:blipFill rotWithShape="1">
          <a:blip r:embed="rId3">
            <a:alphaModFix/>
          </a:blip>
          <a:srcRect l="14363" t="7594" r="35412" b="60296"/>
          <a:stretch/>
        </p:blipFill>
        <p:spPr>
          <a:xfrm>
            <a:off x="1278125" y="2377571"/>
            <a:ext cx="593651" cy="548148"/>
          </a:xfrm>
          <a:prstGeom prst="rect">
            <a:avLst/>
          </a:prstGeom>
          <a:noFill/>
          <a:ln>
            <a:noFill/>
          </a:ln>
        </p:spPr>
      </p:pic>
      <p:pic>
        <p:nvPicPr>
          <p:cNvPr id="21" name="Google Shape;438;p41"/>
          <p:cNvPicPr preferRelativeResize="0"/>
          <p:nvPr/>
        </p:nvPicPr>
        <p:blipFill rotWithShape="1">
          <a:blip r:embed="rId3">
            <a:alphaModFix/>
          </a:blip>
          <a:srcRect l="14363" t="7594" r="35412" b="60296"/>
          <a:stretch/>
        </p:blipFill>
        <p:spPr>
          <a:xfrm rot="10800000">
            <a:off x="4086950" y="2915888"/>
            <a:ext cx="593651" cy="548148"/>
          </a:xfrm>
          <a:prstGeom prst="rect">
            <a:avLst/>
          </a:prstGeom>
          <a:noFill/>
          <a:ln>
            <a:noFill/>
          </a:ln>
        </p:spPr>
      </p:pic>
    </p:spTree>
    <p:extLst>
      <p:ext uri="{BB962C8B-B14F-4D97-AF65-F5344CB8AC3E}">
        <p14:creationId xmlns:p14="http://schemas.microsoft.com/office/powerpoint/2010/main" val="3196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rPr>
              <a:t>truyện ngắn “Lão Hạc” của nhà văn Nam Cao</a:t>
            </a:r>
            <a:endPar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
        <p:nvSpPr>
          <p:cNvPr id="19" name="空心弧 92"/>
          <p:cNvSpPr/>
          <p:nvPr/>
        </p:nvSpPr>
        <p:spPr>
          <a:xfrm rot="10800000" flipV="1">
            <a:off x="2459483" y="2018757"/>
            <a:ext cx="4544576" cy="4544576"/>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Light"/>
              <a:ea typeface="微软雅黑 Light"/>
            </a:endParaRPr>
          </a:p>
        </p:txBody>
      </p:sp>
      <p:grpSp>
        <p:nvGrpSpPr>
          <p:cNvPr id="22" name="淘宝网chenying0907出品 141"/>
          <p:cNvGrpSpPr/>
          <p:nvPr/>
        </p:nvGrpSpPr>
        <p:grpSpPr>
          <a:xfrm>
            <a:off x="3761359" y="2388761"/>
            <a:ext cx="1940821" cy="1902284"/>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a:ea typeface="微软雅黑 Light"/>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pPr>
              <a:endParaRPr lang="zh-CN" altLang="en-US" kern="2000" dirty="0">
                <a:solidFill>
                  <a:prstClr val="black"/>
                </a:solidFill>
                <a:latin typeface="微软雅黑 Light"/>
                <a:ea typeface="微软雅黑 Light"/>
              </a:endParaRPr>
            </a:p>
          </p:txBody>
        </p:sp>
      </p:grpSp>
      <p:grpSp>
        <p:nvGrpSpPr>
          <p:cNvPr id="26" name="淘宝网chenying0907出品 2"/>
          <p:cNvGrpSpPr/>
          <p:nvPr/>
        </p:nvGrpSpPr>
        <p:grpSpPr>
          <a:xfrm>
            <a:off x="798252" y="1990629"/>
            <a:ext cx="2447984" cy="530956"/>
            <a:chOff x="920129" y="2403230"/>
            <a:chExt cx="3263979" cy="707942"/>
          </a:xfrm>
        </p:grpSpPr>
        <p:sp>
          <p:nvSpPr>
            <p:cNvPr id="27" name="淘宝网chenying0907出品 105"/>
            <p:cNvSpPr/>
            <p:nvPr/>
          </p:nvSpPr>
          <p:spPr>
            <a:xfrm flipV="1">
              <a:off x="3476166"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28" name="淘宝网chenying0907出品 136"/>
            <p:cNvSpPr>
              <a:spLocks noEditPoints="1"/>
            </p:cNvSpPr>
            <p:nvPr/>
          </p:nvSpPr>
          <p:spPr bwMode="auto">
            <a:xfrm>
              <a:off x="3619385" y="2597206"/>
              <a:ext cx="421502" cy="35585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29" name="淘宝网chenying0907出品 96"/>
            <p:cNvSpPr/>
            <p:nvPr/>
          </p:nvSpPr>
          <p:spPr>
            <a:xfrm>
              <a:off x="920129" y="2458525"/>
              <a:ext cx="2395272" cy="409686"/>
            </a:xfrm>
            <a:prstGeom prst="rect">
              <a:avLst/>
            </a:prstGeom>
            <a:noFill/>
          </p:spPr>
          <p:txBody>
            <a:bodyPr vert="horz" wrap="square" rtlCol="0">
              <a:spAutoFit/>
            </a:bodyPr>
            <a:lstStyle/>
            <a:p>
              <a:pPr algn="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grpSp>
        <p:nvGrpSpPr>
          <p:cNvPr id="35" name="淘宝网chenying0907出品 4"/>
          <p:cNvGrpSpPr/>
          <p:nvPr/>
        </p:nvGrpSpPr>
        <p:grpSpPr>
          <a:xfrm>
            <a:off x="6114075" y="1710654"/>
            <a:ext cx="2593317" cy="810934"/>
            <a:chOff x="8007893" y="2029927"/>
            <a:chExt cx="3457756" cy="1081245"/>
          </a:xfrm>
        </p:grpSpPr>
        <p:sp>
          <p:nvSpPr>
            <p:cNvPr id="36" name="淘宝网chenying0907出品 119"/>
            <p:cNvSpPr/>
            <p:nvPr/>
          </p:nvSpPr>
          <p:spPr>
            <a:xfrm flipV="1">
              <a:off x="8007893"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37" name="淘宝网chenying0907出品 101"/>
            <p:cNvSpPr>
              <a:spLocks noEditPoints="1"/>
            </p:cNvSpPr>
            <p:nvPr/>
          </p:nvSpPr>
          <p:spPr bwMode="auto">
            <a:xfrm>
              <a:off x="8206603" y="2577318"/>
              <a:ext cx="310520" cy="372944"/>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38" name="淘宝网chenying0907出品 110"/>
            <p:cNvSpPr/>
            <p:nvPr/>
          </p:nvSpPr>
          <p:spPr>
            <a:xfrm>
              <a:off x="9070377" y="2399259"/>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sp>
          <p:nvSpPr>
            <p:cNvPr id="39" name="淘宝网chenying0907出品 111"/>
            <p:cNvSpPr txBox="1"/>
            <p:nvPr/>
          </p:nvSpPr>
          <p:spPr>
            <a:xfrm>
              <a:off x="9070377" y="2029927"/>
              <a:ext cx="246308" cy="400109"/>
            </a:xfrm>
            <a:prstGeom prst="rect">
              <a:avLst/>
            </a:prstGeom>
            <a:noFill/>
          </p:spPr>
          <p:txBody>
            <a:bodyPr wrap="none" rtlCol="0">
              <a:spAutoFit/>
            </a:bodyPr>
            <a:lstStyle/>
            <a:p>
              <a:endParaRPr lang="zh-CN" altLang="en-US" dirty="0">
                <a:solidFill>
                  <a:prstClr val="black"/>
                </a:solidFill>
                <a:latin typeface="微软雅黑 Light" panose="020B0502040204020203" pitchFamily="34" charset="-122"/>
                <a:ea typeface="微软雅黑 Light" panose="020B0502040204020203" pitchFamily="34" charset="-122"/>
              </a:endParaRPr>
            </a:p>
          </p:txBody>
        </p:sp>
      </p:grpSp>
      <p:grpSp>
        <p:nvGrpSpPr>
          <p:cNvPr id="40" name="淘宝网chenying0907出品 3"/>
          <p:cNvGrpSpPr/>
          <p:nvPr/>
        </p:nvGrpSpPr>
        <p:grpSpPr>
          <a:xfrm>
            <a:off x="4371377" y="688183"/>
            <a:ext cx="2632682" cy="1120322"/>
            <a:chOff x="5742029" y="553261"/>
            <a:chExt cx="3510242" cy="1493762"/>
          </a:xfrm>
        </p:grpSpPr>
        <p:sp>
          <p:nvSpPr>
            <p:cNvPr id="41" name="淘宝网chenying0907出品 126"/>
            <p:cNvSpPr/>
            <p:nvPr/>
          </p:nvSpPr>
          <p:spPr>
            <a:xfrm flipV="1">
              <a:off x="5742029" y="1339081"/>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42" name="淘宝网chenying0907出品 44"/>
            <p:cNvSpPr>
              <a:spLocks noEditPoints="1"/>
            </p:cNvSpPr>
            <p:nvPr/>
          </p:nvSpPr>
          <p:spPr bwMode="auto">
            <a:xfrm>
              <a:off x="5921133" y="1558242"/>
              <a:ext cx="349732" cy="34973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43" name="淘宝网chenying0907出品 124"/>
            <p:cNvSpPr/>
            <p:nvPr/>
          </p:nvSpPr>
          <p:spPr>
            <a:xfrm>
              <a:off x="6856999" y="553261"/>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sp>
        <p:nvSpPr>
          <p:cNvPr id="45" name="矩形 19"/>
          <p:cNvSpPr/>
          <p:nvPr/>
        </p:nvSpPr>
        <p:spPr>
          <a:xfrm>
            <a:off x="1547116" y="1326316"/>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MỞ</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46" name="矩形 19"/>
          <p:cNvSpPr/>
          <p:nvPr/>
        </p:nvSpPr>
        <p:spPr>
          <a:xfrm>
            <a:off x="3454277" y="544076"/>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THÂN</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47" name="矩形 19"/>
          <p:cNvSpPr/>
          <p:nvPr/>
        </p:nvSpPr>
        <p:spPr>
          <a:xfrm>
            <a:off x="5193232" y="1361540"/>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6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1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4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6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1100"/>
                            </p:stCondLst>
                            <p:childTnLst>
                              <p:par>
                                <p:cTn id="23" presetID="22" presetClass="entr" presetSubtype="2"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childTnLst>
                          </p:cTn>
                        </p:par>
                        <p:par>
                          <p:cTn id="26" fill="hold">
                            <p:stCondLst>
                              <p:cond delay="1600"/>
                            </p:stCondLst>
                            <p:childTnLst>
                              <p:par>
                                <p:cTn id="27" presetID="22" presetClass="entr" presetSubtype="2"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2100"/>
                            </p:stCondLst>
                            <p:childTnLst>
                              <p:par>
                                <p:cTn id="31" presetID="22" presetClass="entr" presetSubtype="2"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right)">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p:bldP spid="46" grpId="0"/>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097027" y="1791730"/>
            <a:ext cx="6004560" cy="1938992"/>
          </a:xfrm>
          <a:prstGeom prst="rect">
            <a:avLst/>
          </a:prstGeom>
        </p:spPr>
        <p:txBody>
          <a:bodyPr wrap="square">
            <a:spAutoFit/>
          </a:bodyPr>
          <a:lstStyle/>
          <a:p>
            <a:pPr algn="just"/>
            <a:r>
              <a:rPr lang="vi-VN" sz="2000" b="1" i="1" dirty="0" smtClean="0">
                <a:solidFill>
                  <a:srgbClr val="001A33"/>
                </a:solidFill>
                <a:latin typeface="Times New Roman" panose="02020603050405020304" pitchFamily="18" charset="0"/>
                <a:cs typeface="Times New Roman" panose="02020603050405020304" pitchFamily="18" charset="0"/>
              </a:rPr>
              <a:t>- Giới </a:t>
            </a:r>
            <a:r>
              <a:rPr lang="vi-VN" sz="2000" b="1" i="1" dirty="0">
                <a:solidFill>
                  <a:srgbClr val="001A33"/>
                </a:solidFill>
                <a:latin typeface="Times New Roman" panose="02020603050405020304" pitchFamily="18" charset="0"/>
                <a:cs typeface="Times New Roman" panose="02020603050405020304" pitchFamily="18" charset="0"/>
              </a:rPr>
              <a:t>thiệu sơ lược về tác giả, tác phẩm: </a:t>
            </a:r>
            <a:endParaRPr lang="vi-VN" sz="2000" b="1" i="1" dirty="0" smtClean="0">
              <a:solidFill>
                <a:srgbClr val="001A33"/>
              </a:solidFill>
              <a:latin typeface="Times New Roman" panose="02020603050405020304" pitchFamily="18" charset="0"/>
              <a:cs typeface="Times New Roman" panose="02020603050405020304" pitchFamily="18" charset="0"/>
            </a:endParaRPr>
          </a:p>
          <a:p>
            <a:pPr algn="just"/>
            <a:r>
              <a:rPr lang="vi-VN" sz="2000" i="1" dirty="0" smtClean="0">
                <a:solidFill>
                  <a:srgbClr val="001A33"/>
                </a:solidFill>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Nhà văn hiện thực xuất sắc </a:t>
            </a:r>
            <a:endParaRPr lang="en-US" sz="2000" i="1" dirty="0" smtClean="0">
              <a:latin typeface="Times New Roman" panose="02020603050405020304" pitchFamily="18" charset="0"/>
              <a:cs typeface="Times New Roman" panose="02020603050405020304" pitchFamily="18" charset="0"/>
            </a:endParaRPr>
          </a:p>
          <a:p>
            <a:pPr algn="just"/>
            <a:r>
              <a:rPr lang="vi-VN" sz="2000" i="1" dirty="0" smtClean="0">
                <a:solidFill>
                  <a:srgbClr val="001A33"/>
                </a:solidFill>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Khái quát về tác phẩm Lão Hạc: thể hiện sự chân thực và cảm động về số phận đau thương của người nông dân trong xã hội phong kiến cũ và ca ngợi những phẩm chất cao quí của họ thông qua hình tượng nhân vật Lão Hạc</a:t>
            </a:r>
            <a:endParaRPr lang="en-US"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srgbClr val="FF7C80"/>
                </a:solidFill>
                <a:effectLst/>
                <a:uLnTx/>
                <a:uFillTx/>
                <a:latin typeface="Times New Roman" panose="02020603050405020304" pitchFamily="18" charset="0"/>
                <a:cs typeface="Times New Roman" panose="02020603050405020304" pitchFamily="18" charset="0"/>
              </a:rPr>
              <a:t>MỞ</a:t>
            </a:r>
            <a:r>
              <a:rPr kumimoji="0" lang="vi-VN" altLang="zh-CN" sz="2800" b="1" i="0" u="none" strike="noStrike" kern="1200" cap="none" spc="0" normalizeH="0" noProof="0" dirty="0" smtClean="0">
                <a:ln>
                  <a:noFill/>
                </a:ln>
                <a:solidFill>
                  <a:srgbClr val="FF7C80"/>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srgbClr val="FF7C80"/>
              </a:solidFill>
              <a:effectLst/>
              <a:uLnTx/>
              <a:uFillTx/>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rPr>
              <a:t>truyện ngắn “Lão Hạc” của nhà văn Nam Cao</a:t>
            </a:r>
            <a:endParaRPr lang="vi-VN" sz="2200" b="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21372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2" name="淘宝网chenying0907出品 141"/>
          <p:cNvGrpSpPr/>
          <p:nvPr/>
        </p:nvGrpSpPr>
        <p:grpSpPr>
          <a:xfrm>
            <a:off x="274103" y="874403"/>
            <a:ext cx="2546025" cy="3376645"/>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Light"/>
                <a:ea typeface="微软雅黑 Light"/>
                <a:cs typeface="+mn-cs"/>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marL="0" marR="0" lvl="0" indent="0" algn="ctr" defTabSz="685800" rtl="0" eaLnBrk="1" fontAlgn="auto" latinLnBrk="0" hangingPunct="1">
                <a:lnSpc>
                  <a:spcPct val="200000"/>
                </a:lnSpc>
                <a:spcBef>
                  <a:spcPts val="0"/>
                </a:spcBef>
                <a:spcAft>
                  <a:spcPts val="0"/>
                </a:spcAft>
                <a:buClrTx/>
                <a:buSzTx/>
                <a:buFontTx/>
                <a:buNone/>
                <a:tabLst/>
                <a:defRPr/>
              </a:pPr>
              <a:endParaRPr kumimoji="0" lang="zh-CN" altLang="en-US" sz="1350" b="0" i="0" u="none" strike="noStrike" kern="2000" cap="none" spc="0" normalizeH="0" baseline="0" noProof="0" dirty="0">
                <a:ln>
                  <a:noFill/>
                </a:ln>
                <a:solidFill>
                  <a:prstClr val="black"/>
                </a:solidFill>
                <a:effectLst/>
                <a:uLnTx/>
                <a:uFillTx/>
                <a:latin typeface="微软雅黑 Light"/>
                <a:ea typeface="微软雅黑 Light"/>
                <a:cs typeface="+mn-cs"/>
              </a:endParaRPr>
            </a:p>
          </p:txBody>
        </p:sp>
      </p:grpSp>
      <p:sp>
        <p:nvSpPr>
          <p:cNvPr id="45" name="矩形 19"/>
          <p:cNvSpPr/>
          <p:nvPr/>
        </p:nvSpPr>
        <p:spPr>
          <a:xfrm>
            <a:off x="57205" y="2413543"/>
            <a:ext cx="272359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MỞ BÀI MẪU</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p:cNvSpPr/>
          <p:nvPr/>
        </p:nvSpPr>
        <p:spPr>
          <a:xfrm>
            <a:off x="2941938" y="736160"/>
            <a:ext cx="5762244" cy="3785652"/>
          </a:xfrm>
          <a:prstGeom prst="rect">
            <a:avLst/>
          </a:prstGeom>
        </p:spPr>
        <p:txBody>
          <a:bodyPr wrap="square">
            <a:spAutoFit/>
          </a:bodyPr>
          <a:lstStyle/>
          <a:p>
            <a:pPr algn="just"/>
            <a:r>
              <a:rPr lang="vi-VN" sz="2400" i="1" dirty="0">
                <a:latin typeface="Times New Roman" panose="02020603050405020304" pitchFamily="18" charset="0"/>
                <a:cs typeface="Times New Roman" panose="02020603050405020304" pitchFamily="18" charset="0"/>
              </a:rPr>
              <a:t>Nam Cao là một trong những cây bút hiện thực xuất sắc nhất của văn học hiện thực trước cách mạng. Các tác phẩm của ông sáng tác trên hai đề tài lớn là người trí thức và người nông dân, nhưng thành công hơn cả là khi ông viết về đề tài người nông dân. Viết về người nông dân, nhà văn có khuynh hướng khám phá, phát hiện những vẻ đẹp phẩm chất ẩn sâu trong con người họ. Truyện ngắn Lão Hạc là một tác phẩm như vậy.</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04560" cy="2806987"/>
          </a:xfrm>
          <a:prstGeom prst="rect">
            <a:avLst/>
          </a:prstGeom>
        </p:spPr>
        <p:txBody>
          <a:bodyPr wrap="square">
            <a:spAutoFit/>
          </a:bodyPr>
          <a:lstStyle/>
          <a:p>
            <a:pPr algn="just">
              <a:lnSpc>
                <a:spcPct val="150000"/>
              </a:lnSpc>
            </a:pPr>
            <a:r>
              <a:rPr lang="vi-VN" sz="2000" b="1" i="1" dirty="0">
                <a:latin typeface="Times New Roman" panose="02020603050405020304" pitchFamily="18" charset="0"/>
                <a:cs typeface="Times New Roman" panose="02020603050405020304" pitchFamily="18" charset="0"/>
              </a:rPr>
              <a:t>1. Nhân vật lão </a:t>
            </a:r>
            <a:r>
              <a:rPr lang="vi-VN" sz="2000" b="1" i="1" dirty="0" smtClean="0">
                <a:latin typeface="Times New Roman" panose="02020603050405020304" pitchFamily="18" charset="0"/>
                <a:cs typeface="Times New Roman" panose="02020603050405020304" pitchFamily="18" charset="0"/>
              </a:rPr>
              <a:t>Hạc</a:t>
            </a:r>
            <a:endParaRPr lang="vi-VN" sz="2000" b="1" i="1" dirty="0">
              <a:latin typeface="Times New Roman" panose="02020603050405020304" pitchFamily="18" charset="0"/>
              <a:cs typeface="Times New Roman" panose="02020603050405020304" pitchFamily="18" charset="0"/>
            </a:endParaRPr>
          </a:p>
          <a:p>
            <a:pPr algn="just">
              <a:lnSpc>
                <a:spcPct val="150000"/>
              </a:lnSpc>
            </a:pPr>
            <a:r>
              <a:rPr lang="vi-VN" sz="2000" b="1" i="1" dirty="0">
                <a:latin typeface="Times New Roman" panose="02020603050405020304" pitchFamily="18" charset="0"/>
                <a:cs typeface="Times New Roman" panose="02020603050405020304" pitchFamily="18" charset="0"/>
              </a:rPr>
              <a:t>a. Tình cảnh Lão </a:t>
            </a:r>
            <a:r>
              <a:rPr lang="vi-VN" sz="2000" b="1" i="1" dirty="0" smtClean="0">
                <a:latin typeface="Times New Roman" panose="02020603050405020304" pitchFamily="18" charset="0"/>
                <a:cs typeface="Times New Roman" panose="02020603050405020304" pitchFamily="18" charset="0"/>
              </a:rPr>
              <a:t>Hạc</a:t>
            </a:r>
            <a:endParaRPr lang="vi-VN" sz="2000" b="1" i="1" dirty="0">
              <a:latin typeface="Times New Roman" panose="02020603050405020304" pitchFamily="18" charset="0"/>
              <a:cs typeface="Times New Roman" panose="02020603050405020304" pitchFamily="18" charset="0"/>
            </a:endParaRPr>
          </a:p>
          <a:p>
            <a:pPr algn="just">
              <a:lnSpc>
                <a:spcPct val="150000"/>
              </a:lnSpc>
            </a:pPr>
            <a:r>
              <a:rPr lang="en-US" sz="2000" i="1"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Một </a:t>
            </a:r>
            <a:r>
              <a:rPr lang="vi-VN" sz="2000" i="1" dirty="0">
                <a:latin typeface="Times New Roman" panose="02020603050405020304" pitchFamily="18" charset="0"/>
                <a:cs typeface="Times New Roman" panose="02020603050405020304" pitchFamily="18" charset="0"/>
              </a:rPr>
              <a:t>lão nông già yếu, cô đơn ⇒ tình cảnh bi đát</a:t>
            </a:r>
          </a:p>
          <a:p>
            <a:pPr algn="just">
              <a:lnSpc>
                <a:spcPct val="150000"/>
              </a:lnSpc>
            </a:pPr>
            <a:r>
              <a:rPr lang="en-US" sz="2000" i="1"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Vì </a:t>
            </a:r>
            <a:r>
              <a:rPr lang="vi-VN" sz="2000" i="1" dirty="0">
                <a:latin typeface="Times New Roman" panose="02020603050405020304" pitchFamily="18" charset="0"/>
                <a:cs typeface="Times New Roman" panose="02020603050405020304" pitchFamily="18" charset="0"/>
              </a:rPr>
              <a:t>nghèo, lão dự định bán đi cậu Vàng – kỉ vật của anh con trai, người bạn thân thiết của bản thân mình - và chọn con đường kết thúc cho mình</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a:t>
            </a:r>
            <a:r>
              <a:rPr lang="vi-VN" altLang="zh-CN" sz="2800" b="1" dirty="0" smtClean="0">
                <a:solidFill>
                  <a:srgbClr val="FF7C80"/>
                </a:solidFill>
                <a:latin typeface="Times New Roman" panose="02020603050405020304" pitchFamily="18" charset="0"/>
                <a:cs typeface="Times New Roman" panose="02020603050405020304" pitchFamily="18" charset="0"/>
              </a:rPr>
              <a:t>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239536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2" y="1568665"/>
            <a:ext cx="6409975" cy="2862322"/>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Diễn biến tâm trạng lão Hạc quanh việc bán cậu </a:t>
            </a:r>
            <a:r>
              <a:rPr lang="vi-VN" sz="2000" b="1" i="1" dirty="0" smtClean="0">
                <a:solidFill>
                  <a:prstClr val="black"/>
                </a:solidFill>
                <a:latin typeface="Times New Roman" panose="02020603050405020304" pitchFamily="18" charset="0"/>
                <a:cs typeface="Times New Roman" panose="02020603050405020304" pitchFamily="18" charset="0"/>
              </a:rPr>
              <a:t>Vàng</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Cậu Vàng là con chó của lão Hạc rất yêu quý</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Cho </a:t>
            </a:r>
            <a:r>
              <a:rPr lang="vi-VN" sz="2000" i="1" dirty="0">
                <a:solidFill>
                  <a:prstClr val="black"/>
                </a:solidFill>
                <a:latin typeface="Times New Roman" panose="02020603050405020304" pitchFamily="18" charset="0"/>
                <a:cs typeface="Times New Roman" panose="02020603050405020304" pitchFamily="18" charset="0"/>
              </a:rPr>
              <a:t>ăn trong một bát lớn như của nhà giàu; ăn gì cũng gắp cho nó cùng ăn</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Rỗi </a:t>
            </a:r>
            <a:r>
              <a:rPr lang="vi-VN" sz="2000" i="1" dirty="0">
                <a:solidFill>
                  <a:prstClr val="black"/>
                </a:solidFill>
                <a:latin typeface="Times New Roman" panose="02020603050405020304" pitchFamily="18" charset="0"/>
                <a:cs typeface="Times New Roman" panose="02020603050405020304" pitchFamily="18" charset="0"/>
              </a:rPr>
              <a:t>rãi thì đem nó ra ao tắm, bắt rận cho nó</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Mỗi </a:t>
            </a:r>
            <a:r>
              <a:rPr lang="vi-VN" sz="2000" i="1" dirty="0">
                <a:solidFill>
                  <a:prstClr val="black"/>
                </a:solidFill>
                <a:latin typeface="Times New Roman" panose="02020603050405020304" pitchFamily="18" charset="0"/>
                <a:cs typeface="Times New Roman" panose="02020603050405020304" pitchFamily="18" charset="0"/>
              </a:rPr>
              <a:t>khi uống rượu lão nhắm vài miếng thì lại gắp cho nó một miếng như người ta gắp thức ăn cho cháu</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Thường </a:t>
            </a:r>
            <a:r>
              <a:rPr lang="vi-VN" sz="2000" i="1" dirty="0">
                <a:solidFill>
                  <a:prstClr val="black"/>
                </a:solidFill>
                <a:latin typeface="Times New Roman" panose="02020603050405020304" pitchFamily="18" charset="0"/>
                <a:cs typeface="Times New Roman" panose="02020603050405020304" pitchFamily="18" charset="0"/>
              </a:rPr>
              <a:t>xuyên tâm sự với nó về bố nó, rồi thủ thỉ, âu </a:t>
            </a:r>
            <a:r>
              <a:rPr lang="vi-VN" sz="2000" i="1" dirty="0" smtClean="0">
                <a:solidFill>
                  <a:prstClr val="black"/>
                </a:solidFill>
                <a:latin typeface="Times New Roman" panose="02020603050405020304" pitchFamily="18" charset="0"/>
                <a:cs typeface="Times New Roman" panose="02020603050405020304" pitchFamily="18" charset="0"/>
              </a:rPr>
              <a:t>yếm</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26888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04560" cy="2806987"/>
          </a:xfrm>
          <a:prstGeom prst="rect">
            <a:avLst/>
          </a:prstGeom>
        </p:spPr>
        <p:txBody>
          <a:bodyPr wrap="square">
            <a:spAutoFit/>
          </a:bodyPr>
          <a:lstStyle/>
          <a:p>
            <a:pPr algn="just">
              <a:lnSpc>
                <a:spcPct val="150000"/>
              </a:lnSpc>
            </a:pPr>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Diễn biến tâm trạng lão Hạc quanh việc bán cậu </a:t>
            </a:r>
            <a:r>
              <a:rPr lang="vi-VN" sz="2000" b="1" i="1" dirty="0" smtClean="0">
                <a:solidFill>
                  <a:prstClr val="black"/>
                </a:solidFill>
                <a:latin typeface="Times New Roman" panose="02020603050405020304" pitchFamily="18" charset="0"/>
                <a:cs typeface="Times New Roman" panose="02020603050405020304" pitchFamily="18" charset="0"/>
              </a:rPr>
              <a:t>Vàng</a:t>
            </a:r>
            <a:endParaRPr lang="vi-VN" sz="2000" b="1" i="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Quyết định bán đi con chó Vàng là một việc làm rất khó khăn, một việc hệ trọng ⇒ đắn đo, do dự, suy tính </a:t>
            </a:r>
            <a:r>
              <a:rPr lang="vi-VN" sz="2000" i="1" dirty="0" smtClean="0">
                <a:solidFill>
                  <a:prstClr val="black"/>
                </a:solidFill>
                <a:latin typeface="Times New Roman" panose="02020603050405020304" pitchFamily="18" charset="0"/>
                <a:cs typeface="Times New Roman" panose="02020603050405020304" pitchFamily="18" charset="0"/>
              </a:rPr>
              <a:t>mãi</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7171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04560" cy="3170099"/>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Diễn biến tâm trạng lão Hạc quanh việc bán cậu </a:t>
            </a:r>
            <a:r>
              <a:rPr lang="vi-VN" sz="2000" b="1" i="1" dirty="0" smtClean="0">
                <a:solidFill>
                  <a:prstClr val="black"/>
                </a:solidFill>
                <a:latin typeface="Times New Roman" panose="02020603050405020304" pitchFamily="18" charset="0"/>
                <a:cs typeface="Times New Roman" panose="02020603050405020304" pitchFamily="18" charset="0"/>
              </a:rPr>
              <a:t>Vàng</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Tâm trạng, biểu hiện khi bán chó</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Lão </a:t>
            </a:r>
            <a:r>
              <a:rPr lang="vi-VN" sz="2000" i="1" dirty="0">
                <a:solidFill>
                  <a:prstClr val="black"/>
                </a:solidFill>
                <a:latin typeface="Times New Roman" panose="02020603050405020304" pitchFamily="18" charset="0"/>
                <a:cs typeface="Times New Roman" panose="02020603050405020304" pitchFamily="18" charset="0"/>
              </a:rPr>
              <a:t>cười như mếu, đôi mắt ầng ậng nước</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Mặt </a:t>
            </a:r>
            <a:r>
              <a:rPr lang="vi-VN" sz="2000" i="1" dirty="0">
                <a:solidFill>
                  <a:prstClr val="black"/>
                </a:solidFill>
                <a:latin typeface="Times New Roman" panose="02020603050405020304" pitchFamily="18" charset="0"/>
                <a:cs typeface="Times New Roman" panose="02020603050405020304" pitchFamily="18" charset="0"/>
              </a:rPr>
              <a:t>lão đột nhiên co rúm lại, vết nhăn xô lại với nhau ép cho nước mắt chảy ra,</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Đầu </a:t>
            </a:r>
            <a:r>
              <a:rPr lang="vi-VN" sz="2000" i="1" dirty="0">
                <a:solidFill>
                  <a:prstClr val="black"/>
                </a:solidFill>
                <a:latin typeface="Times New Roman" panose="02020603050405020304" pitchFamily="18" charset="0"/>
                <a:cs typeface="Times New Roman" panose="02020603050405020304" pitchFamily="18" charset="0"/>
              </a:rPr>
              <a:t>ngoẹo về một bên, miệng móm mém mếu như con nít</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Lão </a:t>
            </a:r>
            <a:r>
              <a:rPr lang="vi-VN" sz="2000" i="1" dirty="0">
                <a:solidFill>
                  <a:prstClr val="black"/>
                </a:solidFill>
                <a:latin typeface="Times New Roman" panose="02020603050405020304" pitchFamily="18" charset="0"/>
                <a:cs typeface="Times New Roman" panose="02020603050405020304" pitchFamily="18" charset="0"/>
              </a:rPr>
              <a:t>hu hu khóc</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1357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04560" cy="3170099"/>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Diễn biến tâm trạng lão Hạc quanh việc bán cậu </a:t>
            </a:r>
            <a:r>
              <a:rPr lang="vi-VN" sz="2000" b="1" i="1" dirty="0" smtClean="0">
                <a:solidFill>
                  <a:prstClr val="black"/>
                </a:solidFill>
                <a:latin typeface="Times New Roman" panose="02020603050405020304" pitchFamily="18" charset="0"/>
                <a:cs typeface="Times New Roman" panose="02020603050405020304" pitchFamily="18" charset="0"/>
              </a:rPr>
              <a:t>Vàng</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Sử dụng từ tượng hình, từ tượng thanh dày đặc, liên tiếp ⇒ vô cùng đau khổ đang hối hận, xót xa, thương tiếc dâng trào</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Lão Hạc là một người nông dân sống có tình có nghĩa, thủy chung, rất mực trung </a:t>
            </a:r>
            <a:r>
              <a:rPr lang="vi-VN" sz="2000" i="1" dirty="0" smtClean="0">
                <a:solidFill>
                  <a:prstClr val="black"/>
                </a:solidFill>
                <a:latin typeface="Times New Roman" panose="02020603050405020304" pitchFamily="18" charset="0"/>
                <a:cs typeface="Times New Roman" panose="02020603050405020304" pitchFamily="18" charset="0"/>
              </a:rPr>
              <a:t>thực</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Tấm lòng thương yêu con của một người cha nghèo khổ</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6202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nip Diagonal Corner Rectangle 21"/>
          <p:cNvSpPr/>
          <p:nvPr/>
        </p:nvSpPr>
        <p:spPr>
          <a:xfrm>
            <a:off x="624477" y="70949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600" i="1" dirty="0">
                <a:solidFill>
                  <a:srgbClr val="FF0000"/>
                </a:solidFill>
                <a:latin typeface="+mj-lt"/>
              </a:rPr>
              <a:t>Tác phẩm Lão Hạc được viết theo thể loại nào?</a:t>
            </a:r>
            <a:endParaRPr lang="vi-VN" sz="3600" i="1" dirty="0">
              <a:solidFill>
                <a:srgbClr val="FF0000"/>
              </a:solidFill>
              <a:latin typeface="+mj-lt"/>
            </a:endParaRPr>
          </a:p>
        </p:txBody>
      </p:sp>
      <p:sp>
        <p:nvSpPr>
          <p:cNvPr id="23" name="Rectangle 22"/>
          <p:cNvSpPr/>
          <p:nvPr/>
        </p:nvSpPr>
        <p:spPr>
          <a:xfrm>
            <a:off x="832668" y="202160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cs typeface="Times New Roman" panose="02020603050405020304" pitchFamily="18" charset="0"/>
              </a:rPr>
              <a:t>Truyện ngắn</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597964" y="202474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B. </a:t>
            </a:r>
            <a:r>
              <a:rPr lang="vi-VN" sz="2400" dirty="0" smtClean="0">
                <a:solidFill>
                  <a:srgbClr val="000000"/>
                </a:solidFill>
                <a:latin typeface="Times New Roman" panose="02020603050405020304" pitchFamily="18" charset="0"/>
                <a:cs typeface="Times New Roman" panose="02020603050405020304" pitchFamily="18" charset="0"/>
              </a:rPr>
              <a:t>Truyện </a:t>
            </a:r>
            <a:r>
              <a:rPr lang="vi-VN" sz="2400" dirty="0">
                <a:solidFill>
                  <a:srgbClr val="000000"/>
                </a:solidFill>
                <a:latin typeface="Times New Roman" panose="02020603050405020304" pitchFamily="18" charset="0"/>
                <a:cs typeface="Times New Roman" panose="02020603050405020304" pitchFamily="18" charset="0"/>
              </a:rPr>
              <a:t>vừa</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832668" y="2688483"/>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cs typeface="Times New Roman" panose="02020603050405020304" pitchFamily="18" charset="0"/>
              </a:rPr>
              <a:t>Truyện dài</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597964" y="269162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cs typeface="Times New Roman" panose="02020603050405020304" pitchFamily="18" charset="0"/>
              </a:rPr>
              <a:t>Tiểu thuyết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4" y="2040710"/>
            <a:ext cx="663853" cy="531044"/>
          </a:xfrm>
          <a:prstGeom prst="rect">
            <a:avLst/>
          </a:prstGeom>
        </p:spPr>
      </p:pic>
      <p:pic>
        <p:nvPicPr>
          <p:cNvPr id="30" name="Picture 29"/>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713506"/>
            <a:ext cx="603402" cy="52806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4506" y="2722204"/>
            <a:ext cx="603557" cy="530398"/>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4506" y="2055688"/>
            <a:ext cx="603557" cy="530398"/>
          </a:xfrm>
          <a:prstGeom prst="rect">
            <a:avLst/>
          </a:prstGeom>
        </p:spPr>
      </p:pic>
    </p:spTree>
    <p:extLst>
      <p:ext uri="{BB962C8B-B14F-4D97-AF65-F5344CB8AC3E}">
        <p14:creationId xmlns:p14="http://schemas.microsoft.com/office/powerpoint/2010/main" val="2186823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3"/>
                                        </p:tgtEl>
                                        <p:attrNameLst>
                                          <p:attrName>fillcolor</p:attrName>
                                        </p:attrNameLst>
                                      </p:cBhvr>
                                      <p:to>
                                        <a:srgbClr val="FFF2CC"/>
                                      </p:to>
                                    </p:animClr>
                                    <p:set>
                                      <p:cBhvr>
                                        <p:cTn id="35" dur="250" fill="hold"/>
                                        <p:tgtEl>
                                          <p:spTgt spid="23"/>
                                        </p:tgtEl>
                                        <p:attrNameLst>
                                          <p:attrName>fill.type</p:attrName>
                                        </p:attrNameLst>
                                      </p:cBhvr>
                                      <p:to>
                                        <p:strVal val="solid"/>
                                      </p:to>
                                    </p:set>
                                    <p:set>
                                      <p:cBhvr>
                                        <p:cTn id="36" dur="25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250" fill="hold"/>
                                        <p:tgtEl>
                                          <p:spTgt spid="29"/>
                                        </p:tgtEl>
                                        <p:attrNameLst>
                                          <p:attrName>ppt_w</p:attrName>
                                        </p:attrNameLst>
                                      </p:cBhvr>
                                      <p:tavLst>
                                        <p:tav tm="0">
                                          <p:val>
                                            <p:strVal val="4*#ppt_w"/>
                                          </p:val>
                                        </p:tav>
                                        <p:tav tm="100000">
                                          <p:val>
                                            <p:strVal val="#ppt_w"/>
                                          </p:val>
                                        </p:tav>
                                      </p:tavLst>
                                    </p:anim>
                                    <p:anim calcmode="lin" valueType="num">
                                      <p:cBhvr>
                                        <p:cTn id="4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23"/>
                                        </p:tgtEl>
                                        <p:attrNameLst>
                                          <p:attrName>fillcolor</p:attrName>
                                        </p:attrNameLst>
                                      </p:cBhvr>
                                      <p:to>
                                        <a:srgbClr val="00B050"/>
                                      </p:to>
                                    </p:animClr>
                                    <p:set>
                                      <p:cBhvr>
                                        <p:cTn id="43" dur="250" fill="hold"/>
                                        <p:tgtEl>
                                          <p:spTgt spid="23"/>
                                        </p:tgtEl>
                                        <p:attrNameLst>
                                          <p:attrName>fill.type</p:attrName>
                                        </p:attrNameLst>
                                      </p:cBhvr>
                                      <p:to>
                                        <p:strVal val="solid"/>
                                      </p:to>
                                    </p:set>
                                    <p:set>
                                      <p:cBhvr>
                                        <p:cTn id="44"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26"/>
                                        </p:tgtEl>
                                        <p:attrNameLst>
                                          <p:attrName>fillcolor</p:attrName>
                                        </p:attrNameLst>
                                      </p:cBhvr>
                                      <p:to>
                                        <a:srgbClr val="FFF2CC"/>
                                      </p:to>
                                    </p:animClr>
                                    <p:set>
                                      <p:cBhvr>
                                        <p:cTn id="50" dur="250" fill="hold"/>
                                        <p:tgtEl>
                                          <p:spTgt spid="26"/>
                                        </p:tgtEl>
                                        <p:attrNameLst>
                                          <p:attrName>fill.type</p:attrName>
                                        </p:attrNameLst>
                                      </p:cBhvr>
                                      <p:to>
                                        <p:strVal val="solid"/>
                                      </p:to>
                                    </p:set>
                                    <p:set>
                                      <p:cBhvr>
                                        <p:cTn id="51" dur="250" fill="hold"/>
                                        <p:tgtEl>
                                          <p:spTgt spid="2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250" fill="hold"/>
                                        <p:tgtEl>
                                          <p:spTgt spid="32"/>
                                        </p:tgtEl>
                                        <p:attrNameLst>
                                          <p:attrName>ppt_w</p:attrName>
                                        </p:attrNameLst>
                                      </p:cBhvr>
                                      <p:tavLst>
                                        <p:tav tm="0">
                                          <p:val>
                                            <p:strVal val="4*#ppt_w"/>
                                          </p:val>
                                        </p:tav>
                                        <p:tav tm="100000">
                                          <p:val>
                                            <p:strVal val="#ppt_w"/>
                                          </p:val>
                                        </p:tav>
                                      </p:tavLst>
                                    </p:anim>
                                    <p:anim calcmode="lin" valueType="num">
                                      <p:cBhvr>
                                        <p:cTn id="5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26"/>
                                        </p:tgtEl>
                                        <p:attrNameLst>
                                          <p:attrName>fillcolor</p:attrName>
                                        </p:attrNameLst>
                                      </p:cBhvr>
                                      <p:to>
                                        <a:srgbClr val="FFFF00"/>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27"/>
                                        </p:tgtEl>
                                        <p:attrNameLst>
                                          <p:attrName>fillcolor</p:attrName>
                                        </p:attrNameLst>
                                      </p:cBhvr>
                                      <p:to>
                                        <a:srgbClr val="FFF2CC"/>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30"/>
                                        </p:tgtEl>
                                        <p:attrNameLst>
                                          <p:attrName>style.visibility</p:attrName>
                                        </p:attrNameLst>
                                      </p:cBhvr>
                                      <p:to>
                                        <p:strVal val="visible"/>
                                      </p:to>
                                    </p:set>
                                    <p:anim calcmode="lin" valueType="num">
                                      <p:cBhvr>
                                        <p:cTn id="69" dur="250" fill="hold"/>
                                        <p:tgtEl>
                                          <p:spTgt spid="30"/>
                                        </p:tgtEl>
                                        <p:attrNameLst>
                                          <p:attrName>ppt_w</p:attrName>
                                        </p:attrNameLst>
                                      </p:cBhvr>
                                      <p:tavLst>
                                        <p:tav tm="0">
                                          <p:val>
                                            <p:strVal val="4*#ppt_w"/>
                                          </p:val>
                                        </p:tav>
                                        <p:tav tm="100000">
                                          <p:val>
                                            <p:strVal val="#ppt_w"/>
                                          </p:val>
                                        </p:tav>
                                      </p:tavLst>
                                    </p:anim>
                                    <p:anim calcmode="lin" valueType="num">
                                      <p:cBhvr>
                                        <p:cTn id="7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27"/>
                                        </p:tgtEl>
                                        <p:attrNameLst>
                                          <p:attrName>fillcolor</p:attrName>
                                        </p:attrNameLst>
                                      </p:cBhvr>
                                      <p:to>
                                        <a:srgbClr val="FFFF00"/>
                                      </p:to>
                                    </p:animClr>
                                    <p:set>
                                      <p:cBhvr>
                                        <p:cTn id="73" dur="250" fill="hold"/>
                                        <p:tgtEl>
                                          <p:spTgt spid="27"/>
                                        </p:tgtEl>
                                        <p:attrNameLst>
                                          <p:attrName>fill.type</p:attrName>
                                        </p:attrNameLst>
                                      </p:cBhvr>
                                      <p:to>
                                        <p:strVal val="solid"/>
                                      </p:to>
                                    </p:set>
                                    <p:set>
                                      <p:cBhvr>
                                        <p:cTn id="74"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2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8"/>
                                        </p:tgtEl>
                                        <p:attrNameLst>
                                          <p:attrName>fillcolor</p:attrName>
                                        </p:attrNameLst>
                                      </p:cBhvr>
                                      <p:to>
                                        <a:srgbClr val="FFF2CC"/>
                                      </p:to>
                                    </p:animClr>
                                    <p:set>
                                      <p:cBhvr>
                                        <p:cTn id="80" dur="250" fill="hold"/>
                                        <p:tgtEl>
                                          <p:spTgt spid="28"/>
                                        </p:tgtEl>
                                        <p:attrNameLst>
                                          <p:attrName>fill.type</p:attrName>
                                        </p:attrNameLst>
                                      </p:cBhvr>
                                      <p:to>
                                        <p:strVal val="solid"/>
                                      </p:to>
                                    </p:set>
                                    <p:set>
                                      <p:cBhvr>
                                        <p:cTn id="81" dur="250" fill="hold"/>
                                        <p:tgtEl>
                                          <p:spTgt spid="2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31"/>
                                        </p:tgtEl>
                                        <p:attrNameLst>
                                          <p:attrName>style.visibility</p:attrName>
                                        </p:attrNameLst>
                                      </p:cBhvr>
                                      <p:to>
                                        <p:strVal val="visible"/>
                                      </p:to>
                                    </p:set>
                                    <p:anim calcmode="lin" valueType="num">
                                      <p:cBhvr>
                                        <p:cTn id="84" dur="250" fill="hold"/>
                                        <p:tgtEl>
                                          <p:spTgt spid="31"/>
                                        </p:tgtEl>
                                        <p:attrNameLst>
                                          <p:attrName>ppt_w</p:attrName>
                                        </p:attrNameLst>
                                      </p:cBhvr>
                                      <p:tavLst>
                                        <p:tav tm="0">
                                          <p:val>
                                            <p:strVal val="4*#ppt_w"/>
                                          </p:val>
                                        </p:tav>
                                        <p:tav tm="100000">
                                          <p:val>
                                            <p:strVal val="#ppt_w"/>
                                          </p:val>
                                        </p:tav>
                                      </p:tavLst>
                                    </p:anim>
                                    <p:anim calcmode="lin" valueType="num">
                                      <p:cBhvr>
                                        <p:cTn id="8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28"/>
                                        </p:tgtEl>
                                        <p:attrNameLst>
                                          <p:attrName>fillcolor</p:attrName>
                                        </p:attrNameLst>
                                      </p:cBhvr>
                                      <p:to>
                                        <a:srgbClr val="FFFF00"/>
                                      </p:to>
                                    </p:animClr>
                                    <p:set>
                                      <p:cBhvr>
                                        <p:cTn id="88" dur="250" fill="hold"/>
                                        <p:tgtEl>
                                          <p:spTgt spid="28"/>
                                        </p:tgtEl>
                                        <p:attrNameLst>
                                          <p:attrName>fill.type</p:attrName>
                                        </p:attrNameLst>
                                      </p:cBhvr>
                                      <p:to>
                                        <p:strVal val="solid"/>
                                      </p:to>
                                    </p:set>
                                    <p:set>
                                      <p:cBhvr>
                                        <p:cTn id="89"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childTnLst>
        </p:cTn>
      </p:par>
    </p:tnLst>
    <p:bldLst>
      <p:bldP spid="22" grpId="0" animBg="1"/>
      <p:bldP spid="23" grpId="0" animBg="1"/>
      <p:bldP spid="26" grpId="0" animBg="1"/>
      <p:bldP spid="27"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307234" cy="2862322"/>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Cái chết của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a:solidFill>
                  <a:prstClr val="black"/>
                </a:solidFill>
                <a:latin typeface="Times New Roman" panose="02020603050405020304" pitchFamily="18" charset="0"/>
                <a:cs typeface="Times New Roman" panose="02020603050405020304" pitchFamily="18" charset="0"/>
              </a:rPr>
              <a:t>- Lão nhờ ông giáo 2 việc</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Trông </a:t>
            </a:r>
            <a:r>
              <a:rPr lang="vi-VN" sz="2000" i="1" dirty="0">
                <a:solidFill>
                  <a:prstClr val="black"/>
                </a:solidFill>
                <a:latin typeface="Times New Roman" panose="02020603050405020304" pitchFamily="18" charset="0"/>
                <a:cs typeface="Times New Roman" panose="02020603050405020304" pitchFamily="18" charset="0"/>
              </a:rPr>
              <a:t>nom hộ mảnh vườn, khi nào con trai lão về thì giao lại cho nó</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Mang </a:t>
            </a:r>
            <a:r>
              <a:rPr lang="vi-VN" sz="2000" i="1" dirty="0">
                <a:solidFill>
                  <a:prstClr val="black"/>
                </a:solidFill>
                <a:latin typeface="Times New Roman" panose="02020603050405020304" pitchFamily="18" charset="0"/>
                <a:cs typeface="Times New Roman" panose="02020603050405020304" pitchFamily="18" charset="0"/>
              </a:rPr>
              <a:t>hết tiền dành dụm nhờ ông giáo và bà con chòm xóm làm ma cho nếu lão chết đi.</a:t>
            </a:r>
          </a:p>
          <a:p>
            <a:pPr algn="just"/>
            <a:r>
              <a:rPr lang="vi-VN" sz="2000"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Nguyên nhân</a:t>
            </a:r>
            <a:r>
              <a:rPr lang="vi-VN" sz="2000" i="1" dirty="0">
                <a:solidFill>
                  <a:prstClr val="black"/>
                </a:solidFill>
                <a:latin typeface="Times New Roman" panose="02020603050405020304" pitchFamily="18" charset="0"/>
                <a:cs typeface="Times New Roman" panose="02020603050405020304" pitchFamily="18" charset="0"/>
              </a:rPr>
              <a:t>: Ý thức sâu sắc, rõ ràng hoàn cảnh cùng đường, không có lối thoát của mình</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14217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91476" cy="2554545"/>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a:t>
            </a:r>
            <a:r>
              <a:rPr lang="vi-VN" sz="2000" b="1" i="1" dirty="0">
                <a:solidFill>
                  <a:prstClr val="black"/>
                </a:solidFill>
                <a:latin typeface="Times New Roman" panose="02020603050405020304" pitchFamily="18" charset="0"/>
                <a:cs typeface="Times New Roman" panose="02020603050405020304" pitchFamily="18" charset="0"/>
              </a:rPr>
              <a:t>. Cái chết của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Mục đích</a:t>
            </a:r>
            <a:r>
              <a:rPr lang="vi-VN" sz="2000" i="1" dirty="0">
                <a:solidFill>
                  <a:prstClr val="black"/>
                </a:solidFill>
                <a:latin typeface="Times New Roman" panose="02020603050405020304" pitchFamily="18" charset="0"/>
                <a:cs typeface="Times New Roman" panose="02020603050405020304" pitchFamily="18" charset="0"/>
              </a:rPr>
              <a:t>: Bảo toàn tài sản cho con và không muốn phiền hà đến bà con hàng xóm</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Vật vã trên giường, đầu tóc rũ rượi, quần áo xộc xệch, mắt long sòng sọc, lão tru tréo, bọt mép sùi ra.... </a:t>
            </a:r>
            <a:r>
              <a:rPr lang="vi-VN" sz="2000" i="1" dirty="0">
                <a:solidFill>
                  <a:prstClr val="black"/>
                </a:solidFill>
                <a:latin typeface="Times New Roman" panose="02020603050405020304" pitchFamily="18" charset="0"/>
                <a:cs typeface="Times New Roman" panose="02020603050405020304" pitchFamily="18" charset="0"/>
              </a:rPr>
              <a:t>người lão chốc chốc lại giật mạnh....vật vã đến hai giờ đồng hồ mới </a:t>
            </a:r>
            <a:r>
              <a:rPr lang="vi-VN" sz="2000" i="1" dirty="0" smtClean="0">
                <a:solidFill>
                  <a:prstClr val="black"/>
                </a:solidFill>
                <a:latin typeface="Times New Roman" panose="02020603050405020304" pitchFamily="18" charset="0"/>
                <a:cs typeface="Times New Roman" panose="02020603050405020304" pitchFamily="18" charset="0"/>
              </a:rPr>
              <a:t>chết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35731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91476" cy="2862322"/>
          </a:xfrm>
          <a:prstGeom prst="rect">
            <a:avLst/>
          </a:prstGeom>
        </p:spPr>
        <p:txBody>
          <a:bodyPr wrap="square">
            <a:spAutoFit/>
          </a:bodyPr>
          <a:lstStyle/>
          <a:p>
            <a:pPr algn="just"/>
            <a:r>
              <a:rPr lang="vi-VN" sz="2000" b="1" i="1" dirty="0">
                <a:solidFill>
                  <a:prstClr val="black"/>
                </a:solidFill>
                <a:latin typeface="Times New Roman" panose="02020603050405020304" pitchFamily="18" charset="0"/>
                <a:cs typeface="Times New Roman" panose="02020603050405020304" pitchFamily="18" charset="0"/>
              </a:rPr>
              <a:t>1. Nhân vật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c</a:t>
            </a:r>
            <a:r>
              <a:rPr lang="vi-VN" sz="2000" b="1" i="1" dirty="0">
                <a:solidFill>
                  <a:prstClr val="black"/>
                </a:solidFill>
                <a:latin typeface="Times New Roman" panose="02020603050405020304" pitchFamily="18" charset="0"/>
                <a:cs typeface="Times New Roman" panose="02020603050405020304" pitchFamily="18" charset="0"/>
              </a:rPr>
              <a:t>. Cái chết của lão </a:t>
            </a:r>
            <a:r>
              <a:rPr lang="vi-VN" sz="2000" b="1" i="1" dirty="0" smtClean="0">
                <a:solidFill>
                  <a:prstClr val="black"/>
                </a:solidFill>
                <a:latin typeface="Times New Roman" panose="02020603050405020304" pitchFamily="18" charset="0"/>
                <a:cs typeface="Times New Roman" panose="02020603050405020304" pitchFamily="18" charset="0"/>
              </a:rPr>
              <a:t>Hạc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Sử dụng dày đặc và liên tiếp các từ tượng hình, tượng thanh ⇒ Làm nổi bật cái chết dữ dội, thê thảm đầy bất ngờ của lão </a:t>
            </a:r>
            <a:r>
              <a:rPr lang="vi-VN" sz="2000" i="1" dirty="0" smtClean="0">
                <a:solidFill>
                  <a:prstClr val="black"/>
                </a:solidFill>
                <a:latin typeface="Times New Roman" panose="02020603050405020304" pitchFamily="18" charset="0"/>
                <a:cs typeface="Times New Roman" panose="02020603050405020304" pitchFamily="18" charset="0"/>
              </a:rPr>
              <a:t>Hạc</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Là người có ý thức cao về lẽ sống, trọng danh dự làm người hơn cả sự sống; một người cha hết lòng thương con, một người nông dân trung thực, thật thà, giàu lòng tự trọng</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31828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91476" cy="3170099"/>
          </a:xfrm>
          <a:prstGeom prst="rect">
            <a:avLst/>
          </a:prstGeom>
        </p:spPr>
        <p:txBody>
          <a:bodyPr wrap="square">
            <a:spAutoFit/>
          </a:bodyPr>
          <a:lstStyle/>
          <a:p>
            <a:pPr algn="just"/>
            <a:r>
              <a:rPr lang="vi-VN" sz="2000" b="1" i="1" dirty="0" smtClean="0">
                <a:solidFill>
                  <a:prstClr val="black"/>
                </a:solidFill>
                <a:latin typeface="Times New Roman" panose="02020603050405020304" pitchFamily="18" charset="0"/>
                <a:cs typeface="Times New Roman" panose="02020603050405020304" pitchFamily="18" charset="0"/>
              </a:rPr>
              <a:t>2</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Nhân vật ông </a:t>
            </a:r>
            <a:r>
              <a:rPr lang="vi-VN" sz="2000" b="1" i="1" dirty="0" smtClean="0">
                <a:solidFill>
                  <a:prstClr val="black"/>
                </a:solidFill>
                <a:latin typeface="Times New Roman" panose="02020603050405020304" pitchFamily="18" charset="0"/>
                <a:cs typeface="Times New Roman" panose="02020603050405020304" pitchFamily="18" charset="0"/>
              </a:rPr>
              <a:t>giáo</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Có </a:t>
            </a:r>
            <a:r>
              <a:rPr lang="vi-VN" sz="2000" i="1" dirty="0">
                <a:solidFill>
                  <a:prstClr val="black"/>
                </a:solidFill>
                <a:latin typeface="Times New Roman" panose="02020603050405020304" pitchFamily="18" charset="0"/>
                <a:cs typeface="Times New Roman" panose="02020603050405020304" pitchFamily="18" charset="0"/>
              </a:rPr>
              <a:t>cùng nỗi khổ của sự nghèo túng; có cùng nỗi đau phải bán đi những thứ mà mình yêu quí nhất</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Thông </a:t>
            </a:r>
            <a:r>
              <a:rPr lang="vi-VN" sz="2000" i="1" dirty="0">
                <a:solidFill>
                  <a:prstClr val="black"/>
                </a:solidFill>
                <a:latin typeface="Times New Roman" panose="02020603050405020304" pitchFamily="18" charset="0"/>
                <a:cs typeface="Times New Roman" panose="02020603050405020304" pitchFamily="18" charset="0"/>
              </a:rPr>
              <a:t>cảm, thương xót cho hoàn cảnh của lão Hạc, tìm mọi cách an ủi, giúp đỡ lão.</a:t>
            </a: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vi-VN" sz="2000" i="1" dirty="0" smtClean="0">
                <a:solidFill>
                  <a:prstClr val="black"/>
                </a:solidFill>
                <a:latin typeface="Times New Roman" panose="02020603050405020304" pitchFamily="18" charset="0"/>
                <a:cs typeface="Times New Roman" panose="02020603050405020304" pitchFamily="18" charset="0"/>
              </a:rPr>
              <a:t>Ông </a:t>
            </a:r>
            <a:r>
              <a:rPr lang="vi-VN" sz="2000" i="1" dirty="0">
                <a:solidFill>
                  <a:prstClr val="black"/>
                </a:solidFill>
                <a:latin typeface="Times New Roman" panose="02020603050405020304" pitchFamily="18" charset="0"/>
                <a:cs typeface="Times New Roman" panose="02020603050405020304" pitchFamily="18" charset="0"/>
              </a:rPr>
              <a:t>là người hiểu đời hiểu người, có tấm lòng vị tha cao cả</a:t>
            </a:r>
          </a:p>
          <a:p>
            <a:pPr algn="just"/>
            <a:r>
              <a:rPr lang="vi-VN" sz="2000" i="1" dirty="0">
                <a:solidFill>
                  <a:prstClr val="black"/>
                </a:solidFill>
                <a:latin typeface="Times New Roman" panose="02020603050405020304" pitchFamily="18" charset="0"/>
                <a:cs typeface="Times New Roman" panose="02020603050405020304" pitchFamily="18" charset="0"/>
              </a:rPr>
              <a:t>⇒ Ông giáo là người trí thức chân chính, trọng nhân cách, không mất đi lòng tin vào những điều tốt đẹp ở con người.</a:t>
            </a: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1760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91476" cy="2554545"/>
          </a:xfrm>
          <a:prstGeom prst="rect">
            <a:avLst/>
          </a:prstGeom>
        </p:spPr>
        <p:txBody>
          <a:bodyPr wrap="square">
            <a:spAutoFit/>
          </a:bodyPr>
          <a:lstStyle/>
          <a:p>
            <a:pPr algn="just"/>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Khái</a:t>
            </a:r>
            <a:r>
              <a:rPr lang="en-US" sz="2000" b="1" i="1" dirty="0" smtClean="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quát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trị</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nội</a:t>
            </a:r>
            <a:r>
              <a:rPr lang="en-US" sz="2000" b="1" i="1" dirty="0">
                <a:latin typeface="Times New Roman" panose="02020603050405020304" pitchFamily="18" charset="0"/>
                <a:cs typeface="Times New Roman" panose="02020603050405020304" pitchFamily="18" charset="0"/>
              </a:rPr>
              <a:t> dung </a:t>
            </a:r>
            <a:r>
              <a:rPr lang="en-US" sz="2000" b="1" i="1" dirty="0" err="1">
                <a:latin typeface="Times New Roman" panose="02020603050405020304" pitchFamily="18" charset="0"/>
                <a:cs typeface="Times New Roman" panose="02020603050405020304" pitchFamily="18" charset="0"/>
              </a:rPr>
              <a:t>và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nghệ</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thuật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Nội</a:t>
            </a:r>
            <a:r>
              <a:rPr lang="en-US" sz="2000" i="1" dirty="0" smtClean="0">
                <a:latin typeface="Times New Roman" panose="02020603050405020304" pitchFamily="18" charset="0"/>
                <a:cs typeface="Times New Roman" panose="02020603050405020304" pitchFamily="18" charset="0"/>
              </a:rPr>
              <a:t> dung: </a:t>
            </a:r>
            <a:r>
              <a:rPr lang="vi-VN" sz="2000" i="1" dirty="0" smtClean="0">
                <a:latin typeface="Times New Roman" panose="02020603050405020304" pitchFamily="18" charset="0"/>
                <a:cs typeface="Times New Roman" panose="02020603050405020304" pitchFamily="18" charset="0"/>
              </a:rPr>
              <a:t>"Lão </a:t>
            </a:r>
            <a:r>
              <a:rPr lang="vi-VN" sz="2000" i="1" dirty="0">
                <a:latin typeface="Times New Roman" panose="02020603050405020304" pitchFamily="18" charset="0"/>
                <a:cs typeface="Times New Roman" panose="02020603050405020304" pitchFamily="18" charset="0"/>
              </a:rPr>
              <a:t>Hạc" là một truyện ngắn đặc sắc của Nam Cao tái hiện chân thực cuộc sống cũng như số phận đau thương của người nông dân nghèo trong xã hội cũ với những phẩm chất cao quý, đáng trân trọng. Đồng thời thông qua tác phẩm tác giả cũng bày tỏ lòng yêu thương, đồng cảm và trân trọng đối với hình ảnh người nông dân nghèo</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KẾT</a:t>
            </a:r>
            <a:r>
              <a:rPr lang="vi-VN" altLang="zh-CN" sz="2800" b="1" dirty="0" smtClean="0">
                <a:solidFill>
                  <a:srgbClr val="FF7C80"/>
                </a:solidFill>
                <a:latin typeface="Times New Roman" panose="02020603050405020304" pitchFamily="18" charset="0"/>
                <a:cs typeface="Times New Roman" panose="02020603050405020304" pitchFamily="18" charset="0"/>
              </a:rPr>
              <a:t> </a:t>
            </a:r>
            <a:r>
              <a:rPr lang="vi-VN" altLang="zh-CN" sz="2800" b="1" dirty="0" smtClean="0">
                <a:solidFill>
                  <a:srgbClr val="FF7C80"/>
                </a:solidFill>
                <a:latin typeface="Times New Roman" panose="02020603050405020304" pitchFamily="18" charset="0"/>
                <a:cs typeface="Times New Roman" panose="02020603050405020304" pitchFamily="18" charset="0"/>
              </a:rPr>
              <a:t>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20664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86753" y="1568665"/>
            <a:ext cx="6091476" cy="2554545"/>
          </a:xfrm>
          <a:prstGeom prst="rect">
            <a:avLst/>
          </a:prstGeom>
        </p:spPr>
        <p:txBody>
          <a:bodyPr wrap="square">
            <a:spAutoFit/>
          </a:bodyPr>
          <a:lstStyle/>
          <a:p>
            <a:pPr algn="just"/>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Khái</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quát</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giá</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trị</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nội</a:t>
            </a:r>
            <a:r>
              <a:rPr lang="en-US" sz="2000" b="1" i="1" dirty="0">
                <a:solidFill>
                  <a:prstClr val="black"/>
                </a:solidFill>
                <a:latin typeface="Times New Roman" panose="02020603050405020304" pitchFamily="18" charset="0"/>
                <a:cs typeface="Times New Roman" panose="02020603050405020304" pitchFamily="18" charset="0"/>
              </a:rPr>
              <a:t> dung </a:t>
            </a:r>
            <a:r>
              <a:rPr lang="en-US" sz="2000" b="1" i="1" dirty="0" err="1">
                <a:solidFill>
                  <a:prstClr val="black"/>
                </a:solidFill>
                <a:latin typeface="Times New Roman" panose="02020603050405020304" pitchFamily="18" charset="0"/>
                <a:cs typeface="Times New Roman" panose="02020603050405020304" pitchFamily="18" charset="0"/>
              </a:rPr>
              <a:t>và</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nghệ</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thuật</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tác</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phẩm</a:t>
            </a:r>
            <a:r>
              <a:rPr lang="en-US" sz="2000" b="1" i="1" dirty="0">
                <a:solidFill>
                  <a:prstClr val="black"/>
                </a:solidFill>
                <a:latin typeface="Times New Roman" panose="02020603050405020304" pitchFamily="18" charset="0"/>
                <a:cs typeface="Times New Roman" panose="02020603050405020304" pitchFamily="18" charset="0"/>
              </a:rPr>
              <a:t> </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en-US" sz="2000" i="1" dirty="0" smtClean="0">
                <a:solidFill>
                  <a:prstClr val="black"/>
                </a:solidFill>
                <a:latin typeface="Times New Roman" panose="02020603050405020304" pitchFamily="18" charset="0"/>
                <a:cs typeface="Times New Roman" panose="02020603050405020304" pitchFamily="18" charset="0"/>
              </a:rPr>
              <a:t>+ </a:t>
            </a:r>
            <a:r>
              <a:rPr lang="en-US" sz="2000" i="1" dirty="0" err="1" smtClean="0">
                <a:solidFill>
                  <a:prstClr val="black"/>
                </a:solidFill>
                <a:latin typeface="Times New Roman" panose="02020603050405020304" pitchFamily="18" charset="0"/>
                <a:cs typeface="Times New Roman" panose="02020603050405020304" pitchFamily="18" charset="0"/>
              </a:rPr>
              <a:t>Nghệ</a:t>
            </a:r>
            <a:r>
              <a:rPr lang="en-US" sz="2000" i="1" dirty="0" smtClean="0">
                <a:solidFill>
                  <a:prstClr val="black"/>
                </a:solidFill>
                <a:latin typeface="Times New Roman" panose="02020603050405020304" pitchFamily="18" charset="0"/>
                <a:cs typeface="Times New Roman" panose="02020603050405020304" pitchFamily="18" charset="0"/>
              </a:rPr>
              <a:t> </a:t>
            </a:r>
            <a:r>
              <a:rPr lang="en-US" sz="2000" i="1" dirty="0" err="1" smtClean="0">
                <a:solidFill>
                  <a:prstClr val="black"/>
                </a:solidFill>
                <a:latin typeface="Times New Roman" panose="02020603050405020304" pitchFamily="18" charset="0"/>
                <a:cs typeface="Times New Roman" panose="02020603050405020304" pitchFamily="18" charset="0"/>
              </a:rPr>
              <a:t>thuật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Xây dựng tình huống truyện độc đáo</a:t>
            </a:r>
          </a:p>
          <a:p>
            <a:pPr algn="just"/>
            <a:r>
              <a:rPr lang="vi-VN" sz="2000" i="1" dirty="0">
                <a:solidFill>
                  <a:prstClr val="black"/>
                </a:solidFill>
                <a:latin typeface="Times New Roman" panose="02020603050405020304" pitchFamily="18" charset="0"/>
                <a:cs typeface="Times New Roman" panose="02020603050405020304" pitchFamily="18" charset="0"/>
              </a:rPr>
              <a:t>- Khắc họa tâm lí, nội tâm nhân vật</a:t>
            </a:r>
          </a:p>
          <a:p>
            <a:pPr algn="just"/>
            <a:r>
              <a:rPr lang="vi-VN" sz="2000" i="1" dirty="0">
                <a:solidFill>
                  <a:prstClr val="black"/>
                </a:solidFill>
                <a:latin typeface="Times New Roman" panose="02020603050405020304" pitchFamily="18" charset="0"/>
                <a:cs typeface="Times New Roman" panose="02020603050405020304" pitchFamily="18" charset="0"/>
              </a:rPr>
              <a:t>- Ngôn ngữ truyện cô đọng, hàm súc</a:t>
            </a:r>
          </a:p>
          <a:p>
            <a:pPr algn="just"/>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Liên</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hệ</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trình</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bày</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cảm</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nhận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của</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bản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thân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thông</a:t>
            </a:r>
            <a:r>
              <a:rPr lang="en-US" sz="2000" b="1" i="1" dirty="0">
                <a:solidFill>
                  <a:prstClr val="black"/>
                </a:solidFill>
                <a:latin typeface="Times New Roman" panose="02020603050405020304" pitchFamily="18" charset="0"/>
                <a:cs typeface="Times New Roman" panose="02020603050405020304" pitchFamily="18" charset="0"/>
              </a:rPr>
              <a:t> qua </a:t>
            </a:r>
            <a:r>
              <a:rPr lang="en-US" sz="2000" b="1" i="1" dirty="0" err="1">
                <a:solidFill>
                  <a:prstClr val="black"/>
                </a:solidFill>
                <a:latin typeface="Times New Roman" panose="02020603050405020304" pitchFamily="18" charset="0"/>
                <a:cs typeface="Times New Roman" panose="02020603050405020304" pitchFamily="18" charset="0"/>
              </a:rPr>
              <a:t>truyện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ngắn</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i="1" dirty="0" err="1">
                <a:solidFill>
                  <a:prstClr val="black"/>
                </a:solidFill>
                <a:latin typeface="Times New Roman" panose="02020603050405020304" pitchFamily="18" charset="0"/>
                <a:cs typeface="Times New Roman" panose="02020603050405020304" pitchFamily="18" charset="0"/>
              </a:rPr>
              <a:t>này</a:t>
            </a:r>
            <a:endParaRPr lang="vi-VN" sz="2000" b="1"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KẾT</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408507" y="989749"/>
            <a:ext cx="1304521" cy="3218457"/>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b="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truyện ngắn “Lão Hạc” của nhà văn Nam Cao</a:t>
            </a:r>
          </a:p>
        </p:txBody>
      </p:sp>
    </p:spTree>
    <p:extLst>
      <p:ext uri="{BB962C8B-B14F-4D97-AF65-F5344CB8AC3E}">
        <p14:creationId xmlns:p14="http://schemas.microsoft.com/office/powerpoint/2010/main" val="80195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22" name="淘宝网chenying0907出品 141"/>
          <p:cNvGrpSpPr/>
          <p:nvPr/>
        </p:nvGrpSpPr>
        <p:grpSpPr>
          <a:xfrm>
            <a:off x="274103" y="874403"/>
            <a:ext cx="2546025" cy="3376645"/>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Light"/>
                <a:ea typeface="微软雅黑 Light"/>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defRPr/>
              </a:pPr>
              <a:endParaRPr lang="zh-CN" altLang="en-US" kern="2000" dirty="0">
                <a:solidFill>
                  <a:prstClr val="black"/>
                </a:solidFill>
                <a:latin typeface="微软雅黑 Light"/>
                <a:ea typeface="微软雅黑 Light"/>
              </a:endParaRPr>
            </a:p>
          </p:txBody>
        </p:sp>
      </p:grpSp>
      <p:sp>
        <p:nvSpPr>
          <p:cNvPr id="45" name="矩形 19"/>
          <p:cNvSpPr/>
          <p:nvPr/>
        </p:nvSpPr>
        <p:spPr>
          <a:xfrm>
            <a:off x="57205" y="2413543"/>
            <a:ext cx="2723595" cy="523220"/>
          </a:xfrm>
          <a:prstGeom prst="rect">
            <a:avLst/>
          </a:prstGeom>
        </p:spPr>
        <p:txBody>
          <a:bodyPr wrap="square">
            <a:spAutoFit/>
          </a:bodyPr>
          <a:lstStyle/>
          <a:p>
            <a:pPr algn="r" defTabSz="914400">
              <a:defRPr/>
            </a:pPr>
            <a:r>
              <a:rPr lang="en-US"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BÀI MẪU</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97698" y="874403"/>
            <a:ext cx="5762244" cy="3477875"/>
          </a:xfrm>
          <a:prstGeom prst="rect">
            <a:avLst/>
          </a:prstGeom>
        </p:spPr>
        <p:txBody>
          <a:bodyPr wrap="square">
            <a:spAutoFit/>
          </a:bodyPr>
          <a:lstStyle/>
          <a:p>
            <a:pPr algn="just"/>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ngắn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Lão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chỉ</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về</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nội</a:t>
            </a:r>
            <a:r>
              <a:rPr lang="en-US" sz="2200" i="1" dirty="0" smtClean="0">
                <a:latin typeface="Times New Roman" panose="02020603050405020304" pitchFamily="18" charset="0"/>
                <a:cs typeface="Times New Roman" panose="02020603050405020304" pitchFamily="18" charset="0"/>
              </a:rPr>
              <a:t> dung </a:t>
            </a:r>
            <a:r>
              <a:rPr lang="en-US" sz="2200" i="1" dirty="0" err="1" smtClean="0">
                <a:latin typeface="Times New Roman" panose="02020603050405020304" pitchFamily="18" charset="0"/>
                <a:cs typeface="Times New Roman" panose="02020603050405020304" pitchFamily="18" charset="0"/>
              </a:rPr>
              <a:t>và</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nghệ</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thuật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miêu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lí</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vật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tình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huống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truyện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đáo</a:t>
            </a:r>
            <a:r>
              <a:rPr lang="en-US" sz="2200" i="1" dirty="0" smtClean="0">
                <a:latin typeface="Times New Roman" panose="02020603050405020304" pitchFamily="18" charset="0"/>
                <a:cs typeface="Times New Roman" panose="02020603050405020304" pitchFamily="18" charset="0"/>
              </a:rPr>
              <a:t>…</a:t>
            </a:r>
            <a:r>
              <a:rPr lang="vi-VN" sz="2200" i="1" dirty="0" smtClean="0">
                <a:latin typeface="Times New Roman" panose="02020603050405020304" pitchFamily="18" charset="0"/>
                <a:cs typeface="Times New Roman" panose="02020603050405020304" pitchFamily="18" charset="0"/>
              </a:rPr>
              <a:t>Nhà </a:t>
            </a:r>
            <a:r>
              <a:rPr lang="vi-VN" sz="2200" i="1" dirty="0">
                <a:latin typeface="Times New Roman" panose="02020603050405020304" pitchFamily="18" charset="0"/>
                <a:cs typeface="Times New Roman" panose="02020603050405020304" pitchFamily="18" charset="0"/>
              </a:rPr>
              <a:t>văn Nam Cao đã giúp chúng ta hiểu được nỗi khổ tâm, bất hạnh vì nghèo đói cùng những vẻ đẹp cao quý trong tâm hồn người nông dân Việt Nam trước Cách mạng tháng Tám. Từ những trang sách của Nam Cao, hình ảnh lão Hạc luôn nhắc chúng ta nhớ đến những con người nghèo khó mà trong sạch với một tình cảm trân trọng và yêu quý.</a:t>
            </a:r>
            <a:endParaRPr lang="en-US" sz="22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1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Google Shape;427;p41"/>
          <p:cNvSpPr txBox="1"/>
          <p:nvPr/>
        </p:nvSpPr>
        <p:spPr>
          <a:xfrm>
            <a:off x="1470391" y="678300"/>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nhân vật Lão Hạc trong truyện ngắn cùng tên của nhà văn Nam Cao</a:t>
            </a:r>
            <a:endPar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
        <p:nvSpPr>
          <p:cNvPr id="9" name="空心弧 92"/>
          <p:cNvSpPr/>
          <p:nvPr/>
        </p:nvSpPr>
        <p:spPr>
          <a:xfrm rot="10800000" flipV="1">
            <a:off x="2380825" y="3111309"/>
            <a:ext cx="4544576" cy="3515633"/>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Light"/>
              <a:ea typeface="微软雅黑 Light"/>
            </a:endParaRPr>
          </a:p>
        </p:txBody>
      </p:sp>
      <p:grpSp>
        <p:nvGrpSpPr>
          <p:cNvPr id="11" name="淘宝网chenying0907出品 141"/>
          <p:cNvGrpSpPr/>
          <p:nvPr/>
        </p:nvGrpSpPr>
        <p:grpSpPr>
          <a:xfrm>
            <a:off x="3935492" y="3195301"/>
            <a:ext cx="1497383" cy="1564931"/>
            <a:chOff x="3835980" y="2519218"/>
            <a:chExt cx="4520040" cy="4338782"/>
          </a:xfrm>
        </p:grpSpPr>
        <p:sp>
          <p:nvSpPr>
            <p:cNvPr id="12"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a:ea typeface="微软雅黑 Light"/>
              </a:endParaRPr>
            </a:p>
          </p:txBody>
        </p:sp>
        <p:pic>
          <p:nvPicPr>
            <p:cNvPr id="13"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14"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pPr>
              <a:endParaRPr lang="zh-CN" altLang="en-US" kern="2000" dirty="0">
                <a:solidFill>
                  <a:prstClr val="black"/>
                </a:solidFill>
                <a:latin typeface="微软雅黑 Light"/>
                <a:ea typeface="微软雅黑 Light"/>
              </a:endParaRPr>
            </a:p>
          </p:txBody>
        </p:sp>
      </p:grpSp>
      <p:grpSp>
        <p:nvGrpSpPr>
          <p:cNvPr id="15" name="淘宝网chenying0907出品 2"/>
          <p:cNvGrpSpPr/>
          <p:nvPr/>
        </p:nvGrpSpPr>
        <p:grpSpPr>
          <a:xfrm>
            <a:off x="594394" y="3037970"/>
            <a:ext cx="2447984" cy="530956"/>
            <a:chOff x="920129" y="2403230"/>
            <a:chExt cx="3263979" cy="707942"/>
          </a:xfrm>
        </p:grpSpPr>
        <p:sp>
          <p:nvSpPr>
            <p:cNvPr id="16" name="淘宝网chenying0907出品 105"/>
            <p:cNvSpPr/>
            <p:nvPr/>
          </p:nvSpPr>
          <p:spPr>
            <a:xfrm flipV="1">
              <a:off x="3476166"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17" name="淘宝网chenying0907出品 136"/>
            <p:cNvSpPr>
              <a:spLocks noEditPoints="1"/>
            </p:cNvSpPr>
            <p:nvPr/>
          </p:nvSpPr>
          <p:spPr bwMode="auto">
            <a:xfrm>
              <a:off x="3619385" y="2597206"/>
              <a:ext cx="421502" cy="35585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18" name="淘宝网chenying0907出品 96"/>
            <p:cNvSpPr/>
            <p:nvPr/>
          </p:nvSpPr>
          <p:spPr>
            <a:xfrm>
              <a:off x="920129" y="2458525"/>
              <a:ext cx="2395272" cy="409686"/>
            </a:xfrm>
            <a:prstGeom prst="rect">
              <a:avLst/>
            </a:prstGeom>
            <a:noFill/>
          </p:spPr>
          <p:txBody>
            <a:bodyPr vert="horz" wrap="square" rtlCol="0">
              <a:spAutoFit/>
            </a:bodyPr>
            <a:lstStyle/>
            <a:p>
              <a:pPr algn="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grpSp>
        <p:nvGrpSpPr>
          <p:cNvPr id="19" name="淘宝网chenying0907出品 4"/>
          <p:cNvGrpSpPr/>
          <p:nvPr/>
        </p:nvGrpSpPr>
        <p:grpSpPr>
          <a:xfrm>
            <a:off x="6151916" y="2719185"/>
            <a:ext cx="2593317" cy="810934"/>
            <a:chOff x="8007893" y="2029927"/>
            <a:chExt cx="3457756" cy="1081245"/>
          </a:xfrm>
        </p:grpSpPr>
        <p:sp>
          <p:nvSpPr>
            <p:cNvPr id="20" name="淘宝网chenying0907出品 119"/>
            <p:cNvSpPr/>
            <p:nvPr/>
          </p:nvSpPr>
          <p:spPr>
            <a:xfrm flipV="1">
              <a:off x="8007893"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21" name="淘宝网chenying0907出品 101"/>
            <p:cNvSpPr>
              <a:spLocks noEditPoints="1"/>
            </p:cNvSpPr>
            <p:nvPr/>
          </p:nvSpPr>
          <p:spPr bwMode="auto">
            <a:xfrm>
              <a:off x="8206603" y="2577318"/>
              <a:ext cx="310520" cy="372944"/>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22" name="淘宝网chenying0907出品 110"/>
            <p:cNvSpPr/>
            <p:nvPr/>
          </p:nvSpPr>
          <p:spPr>
            <a:xfrm>
              <a:off x="9070377" y="2399259"/>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sp>
          <p:nvSpPr>
            <p:cNvPr id="23" name="淘宝网chenying0907出品 111"/>
            <p:cNvSpPr txBox="1"/>
            <p:nvPr/>
          </p:nvSpPr>
          <p:spPr>
            <a:xfrm>
              <a:off x="9070377" y="2029927"/>
              <a:ext cx="246308" cy="400109"/>
            </a:xfrm>
            <a:prstGeom prst="rect">
              <a:avLst/>
            </a:prstGeom>
            <a:noFill/>
          </p:spPr>
          <p:txBody>
            <a:bodyPr wrap="none" rtlCol="0">
              <a:spAutoFit/>
            </a:bodyPr>
            <a:lstStyle/>
            <a:p>
              <a:endParaRPr lang="zh-CN" altLang="en-US" dirty="0">
                <a:solidFill>
                  <a:prstClr val="black"/>
                </a:solidFill>
                <a:latin typeface="微软雅黑 Light" panose="020B0502040204020203" pitchFamily="34" charset="-122"/>
                <a:ea typeface="微软雅黑 Light" panose="020B0502040204020203" pitchFamily="34" charset="-122"/>
              </a:endParaRPr>
            </a:p>
          </p:txBody>
        </p:sp>
      </p:grpSp>
      <p:grpSp>
        <p:nvGrpSpPr>
          <p:cNvPr id="24" name="淘宝网chenying0907出品 3"/>
          <p:cNvGrpSpPr/>
          <p:nvPr/>
        </p:nvGrpSpPr>
        <p:grpSpPr>
          <a:xfrm>
            <a:off x="4292719" y="1780735"/>
            <a:ext cx="2632682" cy="1120322"/>
            <a:chOff x="5742029" y="553261"/>
            <a:chExt cx="3510242" cy="1493762"/>
          </a:xfrm>
        </p:grpSpPr>
        <p:sp>
          <p:nvSpPr>
            <p:cNvPr id="25" name="淘宝网chenying0907出品 126"/>
            <p:cNvSpPr/>
            <p:nvPr/>
          </p:nvSpPr>
          <p:spPr>
            <a:xfrm flipV="1">
              <a:off x="5742029" y="1339081"/>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26" name="淘宝网chenying0907出品 44"/>
            <p:cNvSpPr>
              <a:spLocks noEditPoints="1"/>
            </p:cNvSpPr>
            <p:nvPr/>
          </p:nvSpPr>
          <p:spPr bwMode="auto">
            <a:xfrm>
              <a:off x="5921133" y="1558242"/>
              <a:ext cx="349732" cy="34973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27" name="淘宝网chenying0907出品 124"/>
            <p:cNvSpPr/>
            <p:nvPr/>
          </p:nvSpPr>
          <p:spPr>
            <a:xfrm>
              <a:off x="6856999" y="553261"/>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sp>
        <p:nvSpPr>
          <p:cNvPr id="28" name="矩形 19"/>
          <p:cNvSpPr/>
          <p:nvPr/>
        </p:nvSpPr>
        <p:spPr>
          <a:xfrm>
            <a:off x="1468458" y="2418868"/>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MỞ</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29" name="矩形 19"/>
          <p:cNvSpPr/>
          <p:nvPr/>
        </p:nvSpPr>
        <p:spPr>
          <a:xfrm>
            <a:off x="3375619" y="1636628"/>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THÂN</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30" name="矩形 19"/>
          <p:cNvSpPr/>
          <p:nvPr/>
        </p:nvSpPr>
        <p:spPr>
          <a:xfrm>
            <a:off x="5114574" y="2454092"/>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a:t>
            </a:r>
            <a:r>
              <a:rPr kumimoji="0" lang="vi-VN" altLang="zh-CN" sz="2800" b="1"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BÀI</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4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1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4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6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100"/>
                            </p:stCondLst>
                            <p:childTnLst>
                              <p:par>
                                <p:cTn id="23" presetID="2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600"/>
                            </p:stCondLst>
                            <p:childTnLst>
                              <p:par>
                                <p:cTn id="27" presetID="22" presetClass="entr" presetSubtype="2"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right)">
                                      <p:cBhvr>
                                        <p:cTn id="29" dur="500"/>
                                        <p:tgtEl>
                                          <p:spTgt spid="29"/>
                                        </p:tgtEl>
                                      </p:cBhvr>
                                    </p:animEffect>
                                  </p:childTnLst>
                                </p:cTn>
                              </p:par>
                            </p:childTnLst>
                          </p:cTn>
                        </p:par>
                        <p:par>
                          <p:cTn id="30" fill="hold">
                            <p:stCondLst>
                              <p:cond delay="2100"/>
                            </p:stCondLst>
                            <p:childTnLst>
                              <p:par>
                                <p:cTn id="31" presetID="22" presetClass="entr" presetSubtype="2"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p:bldP spid="29" grpId="0"/>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33791" y="1759252"/>
            <a:ext cx="7513795" cy="2862322"/>
          </a:xfrm>
          <a:prstGeom prst="rect">
            <a:avLst/>
          </a:prstGeom>
        </p:spPr>
        <p:txBody>
          <a:bodyPr wrap="square">
            <a:spAutoFit/>
          </a:bodyPr>
          <a:lstStyle/>
          <a:p>
            <a:pPr algn="just"/>
            <a:r>
              <a:rPr lang="en-US" sz="2000" b="1" i="1" dirty="0" smtClean="0">
                <a:latin typeface="+mj-lt"/>
              </a:rPr>
              <a:t>- </a:t>
            </a:r>
            <a:r>
              <a:rPr lang="vi-VN" sz="2000" b="1" i="1" dirty="0" smtClean="0">
                <a:latin typeface="+mj-lt"/>
              </a:rPr>
              <a:t>Giới </a:t>
            </a:r>
            <a:r>
              <a:rPr lang="vi-VN" sz="2000" b="1" i="1" dirty="0">
                <a:latin typeface="+mj-lt"/>
              </a:rPr>
              <a:t>thiệu về tác giả Nam Cao, tác phẩm “Lão Hạc” và nhân vật Lão </a:t>
            </a:r>
            <a:r>
              <a:rPr lang="vi-VN" sz="2000" b="1" i="1" dirty="0" smtClean="0">
                <a:latin typeface="+mj-lt"/>
              </a:rPr>
              <a:t>Hạc</a:t>
            </a:r>
            <a:r>
              <a:rPr lang="en-US" sz="2000" b="1" i="1" dirty="0" smtClean="0">
                <a:latin typeface="+mj-lt"/>
              </a:rPr>
              <a:t>:</a:t>
            </a:r>
          </a:p>
          <a:p>
            <a:pPr algn="just"/>
            <a:r>
              <a:rPr lang="vi-VN" sz="2000" i="1" dirty="0" smtClean="0">
                <a:solidFill>
                  <a:srgbClr val="001A33"/>
                </a:solidFill>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Nhà văn hiện thực xuất sắc </a:t>
            </a:r>
            <a:endParaRPr lang="en-US" sz="2000" i="1" dirty="0">
              <a:latin typeface="Times New Roman" panose="02020603050405020304" pitchFamily="18" charset="0"/>
              <a:cs typeface="Times New Roman" panose="02020603050405020304" pitchFamily="18" charset="0"/>
            </a:endParaRPr>
          </a:p>
          <a:p>
            <a:pPr algn="just"/>
            <a:r>
              <a:rPr lang="vi-VN" sz="2000" i="1" dirty="0">
                <a:solidFill>
                  <a:srgbClr val="001A33"/>
                </a:solidFill>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Khái quát về tác phẩm Lão Hạc: thể hiện sự chân thực và cảm động về số phận đau thương của người nông dân trong xã hội phong kiến cũ và ca ngợi những phẩm chất cao quí của họ thông qua hình tượng nhân vật Lão Hạc</a:t>
            </a:r>
            <a:endParaRPr lang="en-US" sz="2000" i="1" dirty="0">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Lão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vật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trung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tâm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phẩm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vật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diện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số</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nghèo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khổ</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trong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hội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xưa</a:t>
            </a:r>
            <a:endParaRPr lang="vi-VN"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srgbClr val="FF7C80"/>
                </a:solidFill>
                <a:latin typeface="Times New Roman" panose="02020603050405020304" pitchFamily="18" charset="0"/>
                <a:ea typeface="宋体" panose="02010600030101010101" pitchFamily="2" charset="-122"/>
                <a:cs typeface="Times New Roman" panose="02020603050405020304" pitchFamily="18" charset="0"/>
              </a:rPr>
              <a:t>MỞ</a:t>
            </a:r>
            <a:r>
              <a:rPr kumimoji="0" lang="vi-VN" altLang="zh-CN" sz="2800" b="1" i="0" u="none" strike="noStrike" kern="1200" cap="none" spc="0" normalizeH="0" baseline="0" noProof="0" dirty="0" smtClean="0">
                <a:ln>
                  <a:noFill/>
                </a:ln>
                <a:solidFill>
                  <a:srgbClr val="FF7C80"/>
                </a:solidFill>
                <a:effectLst/>
                <a:uLnTx/>
                <a:uFillTx/>
                <a:latin typeface="Times New Roman" panose="02020603050405020304" pitchFamily="18" charset="0"/>
                <a:ea typeface="宋体" panose="02010600030101010101" pitchFamily="2" charset="-122"/>
                <a:cs typeface="Times New Roman" panose="02020603050405020304" pitchFamily="18" charset="0"/>
              </a:rPr>
              <a:t> BÀI</a:t>
            </a:r>
            <a:endParaRPr kumimoji="0" lang="zh-CN" altLang="en-US" sz="2800" b="1" i="0" u="none" strike="noStrike" kern="1200" cap="none" spc="0" normalizeH="0" baseline="0" noProof="0" dirty="0">
              <a:ln>
                <a:noFill/>
              </a:ln>
              <a:solidFill>
                <a:srgbClr val="FF7C8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nhân vật Lão Hạc trong truyện ngắn cùng tên của nhà văn Nam Cao</a:t>
            </a:r>
            <a:endPar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25116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782613" y="1633942"/>
            <a:ext cx="5595695" cy="2862322"/>
          </a:xfrm>
          <a:prstGeom prst="rect">
            <a:avLst/>
          </a:prstGeom>
        </p:spPr>
        <p:txBody>
          <a:bodyPr wrap="square">
            <a:spAutoFit/>
          </a:bodyPr>
          <a:lstStyle/>
          <a:p>
            <a:pPr algn="just"/>
            <a:r>
              <a:rPr lang="vi-VN" sz="2000" i="1" dirty="0">
                <a:latin typeface="+mj-lt"/>
              </a:rPr>
              <a:t>Nam Cao là một nhà văn hiện thực xuất sắc với những truyện ngắn chân thực viết về những người nông dân nghèo và những người trí thức sống mòn mỏi trong xã hội cũ. “Lão Hạc” là một truyện ngắn xuất sắc của ông viết về người nông dân Việt Nam trước Cách mạng. Tác phẩm xoay quanh cuộc đời của lão Hạc, một lão nông nghèo, có số phận đau thương nhưng ẩn chứa bên trong con người lão là những phẩm chất cao quý, tiềm tàng.</a:t>
            </a:r>
            <a:endParaRPr kumimoji="0" lang="vi-VN" sz="2000" b="0" i="1" u="none" strike="noStrike" kern="1200" cap="none" spc="0" normalizeH="0" baseline="0" noProof="0" dirty="0">
              <a:ln>
                <a:noFill/>
              </a:ln>
              <a:solidFill>
                <a:prstClr val="black"/>
              </a:solidFill>
              <a:effectLst/>
              <a:uLnTx/>
              <a:uFillTx/>
              <a:latin typeface="+mj-lt"/>
            </a:endParaRPr>
          </a:p>
        </p:txBody>
      </p:sp>
      <p:grpSp>
        <p:nvGrpSpPr>
          <p:cNvPr id="9" name="淘宝网chenying0907出品 141"/>
          <p:cNvGrpSpPr/>
          <p:nvPr/>
        </p:nvGrpSpPr>
        <p:grpSpPr>
          <a:xfrm>
            <a:off x="-37864" y="874403"/>
            <a:ext cx="2546025" cy="3376645"/>
            <a:chOff x="3835980" y="2519218"/>
            <a:chExt cx="4520040" cy="4338782"/>
          </a:xfrm>
        </p:grpSpPr>
        <p:sp>
          <p:nvSpPr>
            <p:cNvPr id="11"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微软雅黑 Light"/>
                <a:ea typeface="微软雅黑 Light"/>
                <a:cs typeface="+mn-cs"/>
              </a:endParaRPr>
            </a:p>
          </p:txBody>
        </p:sp>
        <p:pic>
          <p:nvPicPr>
            <p:cNvPr id="12"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13"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marL="0" marR="0" lvl="0" indent="0" algn="ctr" defTabSz="685800" rtl="0" eaLnBrk="1" fontAlgn="auto" latinLnBrk="0" hangingPunct="1">
                <a:lnSpc>
                  <a:spcPct val="200000"/>
                </a:lnSpc>
                <a:spcBef>
                  <a:spcPts val="0"/>
                </a:spcBef>
                <a:spcAft>
                  <a:spcPts val="0"/>
                </a:spcAft>
                <a:buClrTx/>
                <a:buSzTx/>
                <a:buFontTx/>
                <a:buNone/>
                <a:tabLst/>
                <a:defRPr/>
              </a:pPr>
              <a:endParaRPr kumimoji="0" lang="zh-CN" altLang="en-US" sz="1350" b="0" i="0" u="none" strike="noStrike" kern="2000" cap="none" spc="0" normalizeH="0" baseline="0" noProof="0" dirty="0">
                <a:ln>
                  <a:noFill/>
                </a:ln>
                <a:solidFill>
                  <a:prstClr val="black"/>
                </a:solidFill>
                <a:effectLst/>
                <a:uLnTx/>
                <a:uFillTx/>
                <a:latin typeface="微软雅黑 Light"/>
                <a:ea typeface="微软雅黑 Light"/>
                <a:cs typeface="+mn-cs"/>
              </a:endParaRPr>
            </a:p>
          </p:txBody>
        </p:sp>
      </p:grpSp>
      <p:sp>
        <p:nvSpPr>
          <p:cNvPr id="14" name="矩形 19"/>
          <p:cNvSpPr/>
          <p:nvPr/>
        </p:nvSpPr>
        <p:spPr>
          <a:xfrm>
            <a:off x="-253011" y="2413543"/>
            <a:ext cx="272359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noProof="0" dirty="0" smtClean="0">
                <a:solidFill>
                  <a:prstClr val="black">
                    <a:lumMod val="75000"/>
                    <a:lumOff val="25000"/>
                  </a:prstClr>
                </a:solidFill>
                <a:latin typeface="Times New Roman" panose="02020603050405020304" pitchFamily="18" charset="0"/>
                <a:ea typeface="宋体" panose="02010600030101010101" pitchFamily="2" charset="-122"/>
                <a:cs typeface="Times New Roman" panose="02020603050405020304" pitchFamily="18" charset="0"/>
              </a:rPr>
              <a:t>MỞ</a:t>
            </a:r>
            <a:r>
              <a:rPr kumimoji="0" lang="vi-VN" altLang="zh-CN" sz="2800" b="1"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 BÀI MẪU</a:t>
            </a: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nhân vật Lão Hạc trong truyện ngắn cùng tên của nhà văn Nam Cao</a:t>
            </a:r>
            <a:endPar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22280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20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20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lỗi</a:t>
              </a:r>
              <a:endPar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 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Trả</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1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câu</a:t>
              </a:r>
              <a:endParaRPr kumimoji="0" lang="vi-VN"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10 </a:t>
              </a:r>
              <a:r>
                <a:rPr kumimoji="0" lang="en-GB" sz="20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xóa</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GB"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8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xấu</a:t>
              </a:r>
              <a:endParaRPr kumimoji="0" lang="vi-VN"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Chúc</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GB" sz="19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may </a:t>
              </a:r>
              <a:r>
                <a:rPr kumimoji="0" lang="en-GB" sz="1900" b="1" i="0"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mắn</a:t>
              </a:r>
              <a:endParaRPr kumimoji="0" lang="vi-VN" sz="19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 </a:t>
              </a:r>
              <a:r>
                <a:rPr kumimoji="0" lang="en-GB" sz="2400" b="1" i="0" u="none" strike="noStrike" kern="1200" cap="none" spc="0" normalizeH="0" baseline="0" noProof="0" dirty="0" err="1"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8945" y="299007"/>
            <a:ext cx="9164622" cy="684801"/>
          </a:xfrm>
          <a:prstGeom prst="rect">
            <a:avLst/>
          </a:prstGeom>
        </p:spPr>
        <p:txBody>
          <a:bodyPr wrap="square" lIns="68577" tIns="34289" rIns="68577" bIns="34289">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ooper Black" pitchFamily="18" charset="0"/>
                <a:ea typeface="+mn-ea"/>
                <a:cs typeface="+mn-cs"/>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87582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67255" y="1660930"/>
            <a:ext cx="7513795" cy="2246769"/>
          </a:xfrm>
          <a:prstGeom prst="rect">
            <a:avLst/>
          </a:prstGeom>
        </p:spPr>
        <p:txBody>
          <a:bodyPr wrap="square">
            <a:spAutoFit/>
          </a:bodyPr>
          <a:lstStyle/>
          <a:p>
            <a:pPr algn="just"/>
            <a:r>
              <a:rPr lang="vi-VN" sz="2000" b="1" i="1" dirty="0">
                <a:latin typeface="Times New Roman" panose="02020603050405020304" pitchFamily="18" charset="0"/>
                <a:cs typeface="Times New Roman" panose="02020603050405020304" pitchFamily="18" charset="0"/>
              </a:rPr>
              <a:t>a. Khái quát chung:</a:t>
            </a:r>
          </a:p>
          <a:p>
            <a:pPr algn="just"/>
            <a:r>
              <a:rPr lang="vi-VN" sz="2000" i="1" dirty="0">
                <a:latin typeface="Times New Roman" panose="02020603050405020304" pitchFamily="18" charset="0"/>
                <a:cs typeface="Times New Roman" panose="02020603050405020304" pitchFamily="18" charset="0"/>
              </a:rPr>
              <a:t>– Truyện ngắn Lão Hạc được sáng tác năm 1943, lấy bối cảnh nông thôn Việt Nam dưới chế độ phong kiến nửa thực dân.</a:t>
            </a:r>
          </a:p>
          <a:p>
            <a:pPr algn="just"/>
            <a:r>
              <a:rPr lang="vi-VN" sz="2000" i="1" dirty="0">
                <a:latin typeface="Times New Roman" panose="02020603050405020304" pitchFamily="18" charset="0"/>
                <a:cs typeface="Times New Roman" panose="02020603050405020304" pitchFamily="18" charset="0"/>
              </a:rPr>
              <a:t>– Tác phẩm cho thấy tình cảnh khốn cùng của người nông dân vào thời điểm đó đồng thời làm sáng rõ nhân cách cao cả của họ.</a:t>
            </a:r>
          </a:p>
          <a:p>
            <a:pPr algn="just"/>
            <a:r>
              <a:rPr lang="vi-VN" sz="2000" i="1" dirty="0">
                <a:latin typeface="Times New Roman" panose="02020603050405020304" pitchFamily="18" charset="0"/>
                <a:cs typeface="Times New Roman" panose="02020603050405020304" pitchFamily="18" charset="0"/>
              </a:rPr>
              <a:t>– Nhân vật lão Hạc là nhân vật chính của tác phẩm, được dựng lên hết sức chân thực qua lời khắc họa của nhà văn Nam Cao</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srgbClr val="FF7C80"/>
                </a:solidFill>
                <a:latin typeface="Times New Roman" panose="02020603050405020304" pitchFamily="18" charset="0"/>
                <a:ea typeface="宋体" panose="02010600030101010101" pitchFamily="2" charset="-122"/>
                <a:cs typeface="Times New Roman" panose="02020603050405020304" pitchFamily="18" charset="0"/>
              </a:rPr>
              <a:t>THÂN</a:t>
            </a:r>
            <a:r>
              <a:rPr kumimoji="0" lang="vi-VN" altLang="zh-CN" sz="2800" b="1" i="0" u="none" strike="noStrike" kern="1200" cap="none" spc="0" normalizeH="0" baseline="0" noProof="0" dirty="0" smtClean="0">
                <a:ln>
                  <a:noFill/>
                </a:ln>
                <a:solidFill>
                  <a:srgbClr val="FF7C80"/>
                </a:solidFill>
                <a:effectLst/>
                <a:uLnTx/>
                <a:uFillTx/>
                <a:latin typeface="Times New Roman" panose="02020603050405020304" pitchFamily="18" charset="0"/>
                <a:ea typeface="宋体" panose="02010600030101010101" pitchFamily="2" charset="-122"/>
                <a:cs typeface="Times New Roman" panose="02020603050405020304" pitchFamily="18" charset="0"/>
              </a:rPr>
              <a:t> BÀI</a:t>
            </a:r>
            <a:endParaRPr kumimoji="0" lang="zh-CN" altLang="en-US" sz="2800" b="1" i="0" u="none" strike="noStrike" kern="1200" cap="none" spc="0" normalizeH="0" baseline="0" noProof="0" dirty="0">
              <a:ln>
                <a:noFill/>
              </a:ln>
              <a:solidFill>
                <a:srgbClr val="FF7C8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Phân tích </a:t>
            </a:r>
            <a:r>
              <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rPr>
              <a:t>nhân vật Lão Hạc trong truyện ngắn cùng tên của nhà văn Nam Cao</a:t>
            </a:r>
            <a:endParaRPr lang="vi-VN" sz="2400" i="1"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20203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767255" y="1660930"/>
            <a:ext cx="7513795" cy="2554545"/>
          </a:xfrm>
          <a:prstGeom prst="rect">
            <a:avLst/>
          </a:prstGeom>
        </p:spPr>
        <p:txBody>
          <a:bodyPr wrap="square">
            <a:spAutoFit/>
          </a:bodyPr>
          <a:lstStyle/>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Hoàn cảnh của lão Hạc:</a:t>
            </a:r>
          </a:p>
          <a:p>
            <a:pPr algn="just"/>
            <a:r>
              <a:rPr lang="vi-VN" sz="2000" i="1" dirty="0">
                <a:solidFill>
                  <a:prstClr val="black"/>
                </a:solidFill>
                <a:latin typeface="Times New Roman" panose="02020603050405020304" pitchFamily="18" charset="0"/>
                <a:cs typeface="Times New Roman" panose="02020603050405020304" pitchFamily="18" charset="0"/>
              </a:rPr>
              <a:t>– Lão Hạc là một lão nông nghèo, vợ mất sớm, một mình nuôi con trai trưởng thành.</a:t>
            </a:r>
          </a:p>
          <a:p>
            <a:pPr algn="just"/>
            <a:r>
              <a:rPr lang="vi-VN" sz="2000" i="1" dirty="0">
                <a:solidFill>
                  <a:prstClr val="black"/>
                </a:solidFill>
                <a:latin typeface="Times New Roman" panose="02020603050405020304" pitchFamily="18" charset="0"/>
                <a:cs typeface="Times New Roman" panose="02020603050405020304" pitchFamily="18" charset="0"/>
              </a:rPr>
              <a:t>– Nhà nghèo, không có tiền lấy vợ → Con trai phẫn uất mà bỏ đi đồn điền cao su.</a:t>
            </a:r>
          </a:p>
          <a:p>
            <a:pPr algn="just"/>
            <a:r>
              <a:rPr lang="vi-VN" sz="2000" i="1" dirty="0">
                <a:solidFill>
                  <a:prstClr val="black"/>
                </a:solidFill>
                <a:latin typeface="Times New Roman" panose="02020603050405020304" pitchFamily="18" charset="0"/>
                <a:cs typeface="Times New Roman" panose="02020603050405020304" pitchFamily="18" charset="0"/>
              </a:rPr>
              <a:t>– Lão Hạc sống lủi thủi cùng cậu Vàng – con chó mà con trai mua về.</a:t>
            </a:r>
          </a:p>
          <a:p>
            <a:pPr algn="just"/>
            <a:r>
              <a:rPr lang="vi-VN" sz="2000" i="1" dirty="0">
                <a:solidFill>
                  <a:prstClr val="black"/>
                </a:solidFill>
                <a:latin typeface="Times New Roman" panose="02020603050405020304" pitchFamily="18" charset="0"/>
                <a:cs typeface="Times New Roman" panose="02020603050405020304" pitchFamily="18" charset="0"/>
              </a:rPr>
              <a:t>– Cái đói nghèo đã dồn lão Hạc vào đường cùng, buộc lão phải bán cậu Vàng và quyết định tự tử bằng bả chó</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algn="r" defTabSz="914400">
              <a:defRPr/>
            </a:pPr>
            <a:r>
              <a:rPr lang="vi-VN" altLang="zh-CN" sz="2800" b="1" dirty="0" smtClean="0">
                <a:solidFill>
                  <a:srgbClr val="FF7C80"/>
                </a:solidFill>
                <a:latin typeface="Times New Roman" panose="02020603050405020304" pitchFamily="18" charset="0"/>
                <a:cs typeface="Times New Roman" panose="02020603050405020304" pitchFamily="18" charset="0"/>
              </a:rPr>
              <a:t>THÂN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31319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767255" y="1660930"/>
            <a:ext cx="7513795" cy="2862322"/>
          </a:xfrm>
          <a:prstGeom prst="rect">
            <a:avLst/>
          </a:prstGeom>
        </p:spPr>
        <p:txBody>
          <a:bodyPr wrap="square">
            <a:spAutoFit/>
          </a:bodyPr>
          <a:lstStyle/>
          <a:p>
            <a:pPr algn="just"/>
            <a:r>
              <a:rPr lang="vi-VN" sz="2000" b="1" i="1" dirty="0" smtClean="0">
                <a:solidFill>
                  <a:prstClr val="black"/>
                </a:solidFill>
                <a:latin typeface="Times New Roman" panose="02020603050405020304" pitchFamily="18" charset="0"/>
                <a:cs typeface="Times New Roman" panose="02020603050405020304" pitchFamily="18" charset="0"/>
              </a:rPr>
              <a:t>c</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Vẻ đẹp phẩm chất của lão Hạc</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Lão là một người cha có lòng thương con sâu sắc:</a:t>
            </a:r>
          </a:p>
          <a:p>
            <a:pPr algn="just"/>
            <a:r>
              <a:rPr lang="vi-VN" sz="2000" i="1" dirty="0">
                <a:solidFill>
                  <a:prstClr val="black"/>
                </a:solidFill>
                <a:latin typeface="Times New Roman" panose="02020603050405020304" pitchFamily="18" charset="0"/>
                <a:cs typeface="Times New Roman" panose="02020603050405020304" pitchFamily="18" charset="0"/>
              </a:rPr>
              <a:t>+ Đau khổ, tự trách khi không lo được tiền cho con trai lấy vợ.</a:t>
            </a:r>
          </a:p>
          <a:p>
            <a:pPr algn="just"/>
            <a:r>
              <a:rPr lang="vi-VN" sz="2000" i="1" dirty="0">
                <a:solidFill>
                  <a:prstClr val="black"/>
                </a:solidFill>
                <a:latin typeface="Times New Roman" panose="02020603050405020304" pitchFamily="18" charset="0"/>
                <a:cs typeface="Times New Roman" panose="02020603050405020304" pitchFamily="18" charset="0"/>
              </a:rPr>
              <a:t>+ Thương con nên dù đói nghèo, lão nhất quyết không động tới mảnh vườn và khoản tiền để dành cho con.</a:t>
            </a:r>
          </a:p>
          <a:p>
            <a:pPr algn="just"/>
            <a:r>
              <a:rPr lang="vi-VN" sz="2000" i="1" dirty="0">
                <a:solidFill>
                  <a:prstClr val="black"/>
                </a:solidFill>
                <a:latin typeface="Times New Roman" panose="02020603050405020304" pitchFamily="18" charset="0"/>
                <a:cs typeface="Times New Roman" panose="02020603050405020304" pitchFamily="18" charset="0"/>
              </a:rPr>
              <a:t>+ Quyết định tự tử bằng bả chó để giữ lại mảnh vườn – thứ tài sản cuối cùng cho con trai mình</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Lão Hạc là một người nông dân lương thiện, sống tình nghĩa và có lòng tự trọng</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algn="r" defTabSz="914400">
              <a:defRPr/>
            </a:pPr>
            <a:r>
              <a:rPr lang="vi-VN" altLang="zh-CN" sz="2800" b="1" dirty="0" smtClean="0">
                <a:solidFill>
                  <a:srgbClr val="FF7C80"/>
                </a:solidFill>
                <a:latin typeface="Times New Roman" panose="02020603050405020304" pitchFamily="18" charset="0"/>
                <a:cs typeface="Times New Roman" panose="02020603050405020304" pitchFamily="18" charset="0"/>
              </a:rPr>
              <a:t>THÂN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408850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767255" y="1660930"/>
            <a:ext cx="7513795" cy="2862322"/>
          </a:xfrm>
          <a:prstGeom prst="rect">
            <a:avLst/>
          </a:prstGeom>
        </p:spPr>
        <p:txBody>
          <a:bodyPr wrap="square">
            <a:spAutoFit/>
          </a:bodyPr>
          <a:lstStyle/>
          <a:p>
            <a:pPr algn="just"/>
            <a:r>
              <a:rPr lang="vi-VN" sz="2000" b="1" i="1" dirty="0" smtClean="0">
                <a:solidFill>
                  <a:prstClr val="black"/>
                </a:solidFill>
                <a:latin typeface="Times New Roman" panose="02020603050405020304" pitchFamily="18" charset="0"/>
                <a:cs typeface="Times New Roman" panose="02020603050405020304" pitchFamily="18" charset="0"/>
              </a:rPr>
              <a:t>c</a:t>
            </a:r>
            <a:r>
              <a:rPr lang="vi-VN" sz="2000" b="1" i="1" dirty="0">
                <a:solidFill>
                  <a:prstClr val="black"/>
                </a:solidFill>
                <a:latin typeface="Times New Roman" panose="02020603050405020304" pitchFamily="18" charset="0"/>
                <a:cs typeface="Times New Roman" panose="02020603050405020304" pitchFamily="18" charset="0"/>
              </a:rPr>
              <a:t>. Vẻ đẹp phẩm chất của lão Hạc</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Yêu quý cậu Vàng như “một bà mẹ yêu quý đứa con cầu tự của mình”, cho cậu Vàng ăn trong bát “như một nhà giàu”, cưng nựng, vỗ về cậu như đứa cháu nội của mình.</a:t>
            </a:r>
          </a:p>
          <a:p>
            <a:pPr algn="just"/>
            <a:r>
              <a:rPr lang="vi-VN" sz="2000" i="1" dirty="0">
                <a:solidFill>
                  <a:prstClr val="black"/>
                </a:solidFill>
                <a:latin typeface="Times New Roman" panose="02020603050405020304" pitchFamily="18" charset="0"/>
                <a:cs typeface="Times New Roman" panose="02020603050405020304" pitchFamily="18" charset="0"/>
              </a:rPr>
              <a:t>+ Ân hận, dằn vặt khi lừa bán cậu Vàng.</a:t>
            </a:r>
          </a:p>
          <a:p>
            <a:pPr algn="just"/>
            <a:r>
              <a:rPr lang="vi-VN" sz="2000" i="1" dirty="0">
                <a:solidFill>
                  <a:prstClr val="black"/>
                </a:solidFill>
                <a:latin typeface="Times New Roman" panose="02020603050405020304" pitchFamily="18" charset="0"/>
                <a:cs typeface="Times New Roman" panose="02020603050405020304" pitchFamily="18" charset="0"/>
              </a:rPr>
              <a:t>+ Lòng tự trọng của lão Hạc thể hiện ở việc từ chối sự giúp đỡ “ngấm ngầm”, “giấu giếm” của ông Giáo.</a:t>
            </a:r>
          </a:p>
          <a:p>
            <a:pPr algn="just"/>
            <a:r>
              <a:rPr lang="vi-VN" sz="2000" i="1" dirty="0">
                <a:solidFill>
                  <a:prstClr val="black"/>
                </a:solidFill>
                <a:latin typeface="Times New Roman" panose="02020603050405020304" pitchFamily="18" charset="0"/>
                <a:cs typeface="Times New Roman" panose="02020603050405020304" pitchFamily="18" charset="0"/>
              </a:rPr>
              <a:t>+ Không muốn phiền lụy đến hàng xóm nên đã ăn bả chó tự tử; chuẩn bị một khoản tiền để lo hậu sự cho chính mình</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algn="r" defTabSz="914400">
              <a:defRPr/>
            </a:pPr>
            <a:r>
              <a:rPr lang="vi-VN" altLang="zh-CN" sz="2800" b="1" dirty="0" smtClean="0">
                <a:solidFill>
                  <a:srgbClr val="FF7C80"/>
                </a:solidFill>
                <a:latin typeface="Times New Roman" panose="02020603050405020304" pitchFamily="18" charset="0"/>
                <a:cs typeface="Times New Roman" panose="02020603050405020304" pitchFamily="18" charset="0"/>
              </a:rPr>
              <a:t>THÂN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41918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767255" y="1660930"/>
            <a:ext cx="7513795" cy="3170099"/>
          </a:xfrm>
          <a:prstGeom prst="rect">
            <a:avLst/>
          </a:prstGeom>
        </p:spPr>
        <p:txBody>
          <a:bodyPr wrap="square">
            <a:spAutoFit/>
          </a:bodyPr>
          <a:lstStyle/>
          <a:p>
            <a:pPr algn="just"/>
            <a:r>
              <a:rPr lang="vi-VN" sz="2000" b="1" i="1" dirty="0" smtClean="0">
                <a:solidFill>
                  <a:prstClr val="black"/>
                </a:solidFill>
                <a:latin typeface="Times New Roman" panose="02020603050405020304" pitchFamily="18" charset="0"/>
                <a:cs typeface="Times New Roman" panose="02020603050405020304" pitchFamily="18" charset="0"/>
              </a:rPr>
              <a:t>d</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Đánh giá nội dung, nghệ thuật</a:t>
            </a:r>
            <a:r>
              <a:rPr lang="vi-VN" sz="2000" b="1" i="1" dirty="0" smtClean="0">
                <a:solidFill>
                  <a:prstClr val="black"/>
                </a:solidFill>
                <a:latin typeface="Times New Roman" panose="02020603050405020304" pitchFamily="18" charset="0"/>
                <a:cs typeface="Times New Roman" panose="02020603050405020304" pitchFamily="18" charset="0"/>
              </a:rPr>
              <a:t>:</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Nội dung: </a:t>
            </a:r>
            <a:r>
              <a:rPr lang="vi-VN" sz="2000" i="1" dirty="0">
                <a:solidFill>
                  <a:prstClr val="black"/>
                </a:solidFill>
                <a:latin typeface="Times New Roman" panose="02020603050405020304" pitchFamily="18" charset="0"/>
                <a:cs typeface="Times New Roman" panose="02020603050405020304" pitchFamily="18" charset="0"/>
              </a:rPr>
              <a:t>Lão Hạc là mình chứng cho số phận của những người nông dân trong xã hội cũ với những phẩm chất cao đẹp như thương yêu con, sống tự trọng và lương thiện, tình nghĩa</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Nghệ thuật</a:t>
            </a:r>
            <a:r>
              <a:rPr lang="vi-VN" sz="2000" i="1" dirty="0">
                <a:solidFill>
                  <a:prstClr val="black"/>
                </a:solidFill>
                <a:latin typeface="Times New Roman" panose="02020603050405020304" pitchFamily="18" charset="0"/>
                <a:cs typeface="Times New Roman" panose="02020603050405020304" pitchFamily="18" charset="0"/>
              </a:rPr>
              <a:t>:</a:t>
            </a:r>
          </a:p>
          <a:p>
            <a:pPr algn="just"/>
            <a:r>
              <a:rPr lang="vi-VN" sz="2000" i="1" dirty="0">
                <a:solidFill>
                  <a:prstClr val="black"/>
                </a:solidFill>
                <a:latin typeface="Times New Roman" panose="02020603050405020304" pitchFamily="18" charset="0"/>
                <a:cs typeface="Times New Roman" panose="02020603050405020304" pitchFamily="18" charset="0"/>
              </a:rPr>
              <a:t>+ Nghệ thuật kể chuyện và miêu tả tâm lý nhân vật xuất sắc.</a:t>
            </a:r>
          </a:p>
          <a:p>
            <a:pPr algn="just"/>
            <a:r>
              <a:rPr lang="vi-VN" sz="2000" i="1" dirty="0">
                <a:solidFill>
                  <a:prstClr val="black"/>
                </a:solidFill>
                <a:latin typeface="Times New Roman" panose="02020603050405020304" pitchFamily="18" charset="0"/>
                <a:cs typeface="Times New Roman" panose="02020603050405020304" pitchFamily="18" charset="0"/>
              </a:rPr>
              <a:t>+ Ngôn ngữ trong truyện rất gần gũi, giản dị, mộc mạc với người nông dân.</a:t>
            </a:r>
          </a:p>
          <a:p>
            <a:pPr algn="just"/>
            <a:r>
              <a:rPr lang="vi-VN" sz="2000" i="1" dirty="0">
                <a:solidFill>
                  <a:prstClr val="black"/>
                </a:solidFill>
                <a:latin typeface="Times New Roman" panose="02020603050405020304" pitchFamily="18" charset="0"/>
                <a:cs typeface="Times New Roman" panose="02020603050405020304" pitchFamily="18" charset="0"/>
              </a:rPr>
              <a:t/>
            </a:r>
            <a:br>
              <a:rPr lang="vi-VN" sz="2000" i="1" dirty="0">
                <a:solidFill>
                  <a:prstClr val="black"/>
                </a:solidFill>
                <a:latin typeface="Times New Roman" panose="02020603050405020304" pitchFamily="18" charset="0"/>
                <a:cs typeface="Times New Roman" panose="02020603050405020304" pitchFamily="18" charset="0"/>
              </a:rPr>
            </a:b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95694" y="906826"/>
            <a:ext cx="2139752" cy="523220"/>
          </a:xfrm>
          <a:prstGeom prst="rect">
            <a:avLst/>
          </a:prstGeom>
        </p:spPr>
        <p:txBody>
          <a:bodyPr wrap="square">
            <a:spAutoFit/>
          </a:bodyPr>
          <a:lstStyle/>
          <a:p>
            <a:pPr algn="r" defTabSz="914400">
              <a:defRPr/>
            </a:pPr>
            <a:r>
              <a:rPr lang="vi-VN" altLang="zh-CN" sz="2800" b="1" dirty="0" smtClean="0">
                <a:solidFill>
                  <a:srgbClr val="FF7C80"/>
                </a:solidFill>
                <a:latin typeface="Times New Roman" panose="02020603050405020304" pitchFamily="18" charset="0"/>
                <a:cs typeface="Times New Roman" panose="02020603050405020304" pitchFamily="18" charset="0"/>
              </a:rPr>
              <a:t>THÂN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1027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767255" y="1660930"/>
            <a:ext cx="7513795" cy="1323439"/>
          </a:xfrm>
          <a:prstGeom prst="rect">
            <a:avLst/>
          </a:prstGeom>
        </p:spPr>
        <p:txBody>
          <a:bodyPr wrap="square">
            <a:spAutoFit/>
          </a:bodyPr>
          <a:lstStyle/>
          <a:p>
            <a:pPr algn="just"/>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Nêu</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cảm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nhận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về</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nhân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vật</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Lão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Hạc</a:t>
            </a:r>
            <a:r>
              <a:rPr lang="en-US" sz="2000" b="1" i="1" dirty="0" smtClean="0">
                <a:latin typeface="Times New Roman" panose="02020603050405020304" pitchFamily="18" charset="0"/>
                <a:cs typeface="Times New Roman" panose="02020603050405020304" pitchFamily="18" charset="0"/>
              </a:rPr>
              <a:t>: </a:t>
            </a:r>
          </a:p>
          <a:p>
            <a:pPr algn="just"/>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diện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những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nghèo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khổ</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nhưng</a:t>
            </a:r>
            <a:r>
              <a:rPr lang="en-US" sz="2000" i="1" dirty="0" smtClean="0">
                <a:latin typeface="Times New Roman" panose="02020603050405020304" pitchFamily="18" charset="0"/>
                <a:cs typeface="Times New Roman" panose="02020603050405020304" pitchFamily="18" charset="0"/>
              </a:rPr>
              <a:t> sang </a:t>
            </a:r>
            <a:r>
              <a:rPr lang="en-US" sz="2000" i="1" dirty="0" err="1" smtClean="0">
                <a:latin typeface="Times New Roman" panose="02020603050405020304" pitchFamily="18" charset="0"/>
                <a:cs typeface="Times New Roman" panose="02020603050405020304" pitchFamily="18" charset="0"/>
              </a:rPr>
              <a:t>ngời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phẩm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chất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tốt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đẹp</a:t>
            </a:r>
            <a:endParaRPr lang="en-US" sz="2000" i="1" dirty="0" smtClean="0">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nhân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vật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truyền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tải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thông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điệp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văn</a:t>
            </a:r>
            <a:r>
              <a:rPr lang="en-US" sz="2000" i="1" dirty="0" smtClean="0">
                <a:latin typeface="Times New Roman" panose="02020603050405020304" pitchFamily="18" charset="0"/>
                <a:cs typeface="Times New Roman" panose="02020603050405020304" pitchFamily="18" charset="0"/>
              </a:rPr>
              <a:t> Nam Cao.</a:t>
            </a:r>
          </a:p>
        </p:txBody>
      </p:sp>
      <p:sp>
        <p:nvSpPr>
          <p:cNvPr id="8" name="矩形 19"/>
          <p:cNvSpPr/>
          <p:nvPr/>
        </p:nvSpPr>
        <p:spPr>
          <a:xfrm>
            <a:off x="-95694" y="906826"/>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KẾT</a:t>
            </a:r>
            <a:r>
              <a:rPr lang="vi-VN" altLang="zh-CN" sz="2800" b="1" dirty="0" smtClean="0">
                <a:solidFill>
                  <a:srgbClr val="FF7C80"/>
                </a:solidFill>
                <a:latin typeface="Times New Roman" panose="02020603050405020304" pitchFamily="18" charset="0"/>
                <a:cs typeface="Times New Roman" panose="02020603050405020304" pitchFamily="18" charset="0"/>
              </a:rPr>
              <a:t> </a:t>
            </a:r>
            <a:r>
              <a:rPr lang="vi-VN" altLang="zh-CN" sz="2800" b="1" dirty="0" smtClean="0">
                <a:solidFill>
                  <a:srgbClr val="FF7C80"/>
                </a:solidFill>
                <a:latin typeface="Times New Roman" panose="02020603050405020304" pitchFamily="18" charset="0"/>
                <a:cs typeface="Times New Roman" panose="02020603050405020304" pitchFamily="18" charset="0"/>
              </a:rPr>
              <a:t>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9"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126951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782613" y="1633942"/>
            <a:ext cx="5595695" cy="2554545"/>
          </a:xfrm>
          <a:prstGeom prst="rect">
            <a:avLst/>
          </a:prstGeom>
        </p:spPr>
        <p:txBody>
          <a:bodyPr wrap="square">
            <a:spAutoFit/>
          </a:bodyPr>
          <a:lstStyle/>
          <a:p>
            <a:pPr algn="just"/>
            <a:r>
              <a:rPr lang="vi-VN" sz="2000" i="1" dirty="0">
                <a:latin typeface="Times New Roman" panose="02020603050405020304" pitchFamily="18" charset="0"/>
                <a:cs typeface="Times New Roman" panose="02020603050405020304" pitchFamily="18" charset="0"/>
              </a:rPr>
              <a:t>Thông qua hình tượng lão Hạc trong tác phẩm cùng tên, Nam Cao muốn cho mọi người thấy được số phận của biết bao người nông dân trong xã hội phong kiến nửa thực dân. Để từ đó, ông muốn lên tiếng tố cáo xã hội xã hội bất công, thối nát đã chèn ép con người vào đường cùng, đồng thời ông muốn bày tỏ sự trân trọng, yêu thương dành cho những người nông dân như lão Hạc.</a:t>
            </a:r>
            <a:endParaRPr lang="vi-VN" sz="2000" i="1" dirty="0">
              <a:solidFill>
                <a:prstClr val="black"/>
              </a:solidFill>
              <a:latin typeface="Times New Roman" panose="02020603050405020304" pitchFamily="18" charset="0"/>
              <a:cs typeface="Times New Roman" panose="02020603050405020304" pitchFamily="18" charset="0"/>
            </a:endParaRPr>
          </a:p>
        </p:txBody>
      </p:sp>
      <p:grpSp>
        <p:nvGrpSpPr>
          <p:cNvPr id="9" name="淘宝网chenying0907出品 141"/>
          <p:cNvGrpSpPr/>
          <p:nvPr/>
        </p:nvGrpSpPr>
        <p:grpSpPr>
          <a:xfrm>
            <a:off x="-37864" y="874403"/>
            <a:ext cx="2546025" cy="3376645"/>
            <a:chOff x="3835980" y="2519218"/>
            <a:chExt cx="4520040" cy="4338782"/>
          </a:xfrm>
        </p:grpSpPr>
        <p:sp>
          <p:nvSpPr>
            <p:cNvPr id="11"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Light"/>
                <a:ea typeface="微软雅黑 Light"/>
              </a:endParaRPr>
            </a:p>
          </p:txBody>
        </p:sp>
        <p:pic>
          <p:nvPicPr>
            <p:cNvPr id="12"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13"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defRPr/>
              </a:pPr>
              <a:endParaRPr lang="zh-CN" altLang="en-US" kern="2000" dirty="0">
                <a:solidFill>
                  <a:prstClr val="black"/>
                </a:solidFill>
                <a:latin typeface="微软雅黑 Light"/>
                <a:ea typeface="微软雅黑 Light"/>
              </a:endParaRPr>
            </a:p>
          </p:txBody>
        </p:sp>
      </p:grpSp>
      <p:sp>
        <p:nvSpPr>
          <p:cNvPr id="14" name="矩形 19"/>
          <p:cNvSpPr/>
          <p:nvPr/>
        </p:nvSpPr>
        <p:spPr>
          <a:xfrm>
            <a:off x="-253011" y="2413543"/>
            <a:ext cx="2723595" cy="523220"/>
          </a:xfrm>
          <a:prstGeom prst="rect">
            <a:avLst/>
          </a:prstGeom>
        </p:spPr>
        <p:txBody>
          <a:bodyPr wrap="square">
            <a:spAutoFit/>
          </a:bodyPr>
          <a:lstStyle/>
          <a:p>
            <a:pPr algn="r" defTabSz="914400">
              <a:defRPr/>
            </a:pPr>
            <a:r>
              <a:rPr lang="en-US"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BÀI MẪU</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5" name="Google Shape;427;p41"/>
          <p:cNvSpPr txBox="1"/>
          <p:nvPr/>
        </p:nvSpPr>
        <p:spPr>
          <a:xfrm>
            <a:off x="2661792" y="526629"/>
            <a:ext cx="5864474" cy="760393"/>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400" i="1" kern="0" dirty="0">
                <a:solidFill>
                  <a:prstClr val="white"/>
                </a:solidFill>
                <a:latin typeface="Times New Roman" panose="02020603050405020304" pitchFamily="18" charset="0"/>
                <a:ea typeface="Raleway Light"/>
                <a:cs typeface="Times New Roman" panose="02020603050405020304" pitchFamily="18" charset="0"/>
                <a:sym typeface="Raleway Light"/>
              </a:rPr>
              <a:t>Phân tích nhân vật Lão Hạc trong truyện ngắn cùng tên của nhà văn Nam Cao</a:t>
            </a:r>
          </a:p>
        </p:txBody>
      </p:sp>
    </p:spTree>
    <p:extLst>
      <p:ext uri="{BB962C8B-B14F-4D97-AF65-F5344CB8AC3E}">
        <p14:creationId xmlns:p14="http://schemas.microsoft.com/office/powerpoint/2010/main" val="32869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Q</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ua Tức nước vỡ bờ và Lão Hạc, chứng minh rằng: mặc dù gặp nhiều đau khổ bất hạnh, người nông dân trước </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CMT8</a:t>
            </a:r>
            <a:endPar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
        <p:nvSpPr>
          <p:cNvPr id="19" name="空心弧 92"/>
          <p:cNvSpPr/>
          <p:nvPr/>
        </p:nvSpPr>
        <p:spPr>
          <a:xfrm rot="10800000" flipV="1">
            <a:off x="2459483" y="2018757"/>
            <a:ext cx="4544576" cy="4544576"/>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Light"/>
              <a:ea typeface="微软雅黑 Light"/>
            </a:endParaRPr>
          </a:p>
        </p:txBody>
      </p:sp>
      <p:grpSp>
        <p:nvGrpSpPr>
          <p:cNvPr id="22" name="淘宝网chenying0907出品 141"/>
          <p:cNvGrpSpPr/>
          <p:nvPr/>
        </p:nvGrpSpPr>
        <p:grpSpPr>
          <a:xfrm>
            <a:off x="3761359" y="2388761"/>
            <a:ext cx="1940821" cy="1902284"/>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Light"/>
                <a:ea typeface="微软雅黑 Light"/>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pPr>
              <a:endParaRPr lang="zh-CN" altLang="en-US" kern="2000" dirty="0">
                <a:solidFill>
                  <a:prstClr val="black"/>
                </a:solidFill>
                <a:latin typeface="微软雅黑 Light"/>
                <a:ea typeface="微软雅黑 Light"/>
              </a:endParaRPr>
            </a:p>
          </p:txBody>
        </p:sp>
      </p:grpSp>
      <p:grpSp>
        <p:nvGrpSpPr>
          <p:cNvPr id="26" name="淘宝网chenying0907出品 2"/>
          <p:cNvGrpSpPr/>
          <p:nvPr/>
        </p:nvGrpSpPr>
        <p:grpSpPr>
          <a:xfrm>
            <a:off x="798252" y="1990629"/>
            <a:ext cx="2447984" cy="530956"/>
            <a:chOff x="920129" y="2403230"/>
            <a:chExt cx="3263979" cy="707942"/>
          </a:xfrm>
        </p:grpSpPr>
        <p:sp>
          <p:nvSpPr>
            <p:cNvPr id="27" name="淘宝网chenying0907出品 105"/>
            <p:cNvSpPr/>
            <p:nvPr/>
          </p:nvSpPr>
          <p:spPr>
            <a:xfrm flipV="1">
              <a:off x="3476166"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28" name="淘宝网chenying0907出品 136"/>
            <p:cNvSpPr>
              <a:spLocks noEditPoints="1"/>
            </p:cNvSpPr>
            <p:nvPr/>
          </p:nvSpPr>
          <p:spPr bwMode="auto">
            <a:xfrm>
              <a:off x="3619385" y="2597206"/>
              <a:ext cx="421502" cy="35585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29" name="淘宝网chenying0907出品 96"/>
            <p:cNvSpPr/>
            <p:nvPr/>
          </p:nvSpPr>
          <p:spPr>
            <a:xfrm>
              <a:off x="920129" y="2458525"/>
              <a:ext cx="2395272" cy="409686"/>
            </a:xfrm>
            <a:prstGeom prst="rect">
              <a:avLst/>
            </a:prstGeom>
            <a:noFill/>
          </p:spPr>
          <p:txBody>
            <a:bodyPr vert="horz" wrap="square" rtlCol="0">
              <a:spAutoFit/>
            </a:bodyPr>
            <a:lstStyle/>
            <a:p>
              <a:pPr algn="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grpSp>
        <p:nvGrpSpPr>
          <p:cNvPr id="35" name="淘宝网chenying0907出品 4"/>
          <p:cNvGrpSpPr/>
          <p:nvPr/>
        </p:nvGrpSpPr>
        <p:grpSpPr>
          <a:xfrm>
            <a:off x="6114075" y="1710654"/>
            <a:ext cx="2593317" cy="810934"/>
            <a:chOff x="8007893" y="2029927"/>
            <a:chExt cx="3457756" cy="1081245"/>
          </a:xfrm>
        </p:grpSpPr>
        <p:sp>
          <p:nvSpPr>
            <p:cNvPr id="36" name="淘宝网chenying0907出品 119"/>
            <p:cNvSpPr/>
            <p:nvPr/>
          </p:nvSpPr>
          <p:spPr>
            <a:xfrm flipV="1">
              <a:off x="8007893" y="2403230"/>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37" name="淘宝网chenying0907出品 101"/>
            <p:cNvSpPr>
              <a:spLocks noEditPoints="1"/>
            </p:cNvSpPr>
            <p:nvPr/>
          </p:nvSpPr>
          <p:spPr bwMode="auto">
            <a:xfrm>
              <a:off x="8206603" y="2577318"/>
              <a:ext cx="310520" cy="372944"/>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38" name="淘宝网chenying0907出品 110"/>
            <p:cNvSpPr/>
            <p:nvPr/>
          </p:nvSpPr>
          <p:spPr>
            <a:xfrm>
              <a:off x="9070377" y="2399259"/>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sp>
          <p:nvSpPr>
            <p:cNvPr id="39" name="淘宝网chenying0907出品 111"/>
            <p:cNvSpPr txBox="1"/>
            <p:nvPr/>
          </p:nvSpPr>
          <p:spPr>
            <a:xfrm>
              <a:off x="9070377" y="2029927"/>
              <a:ext cx="246308" cy="400109"/>
            </a:xfrm>
            <a:prstGeom prst="rect">
              <a:avLst/>
            </a:prstGeom>
            <a:noFill/>
          </p:spPr>
          <p:txBody>
            <a:bodyPr wrap="none" rtlCol="0">
              <a:spAutoFit/>
            </a:bodyPr>
            <a:lstStyle/>
            <a:p>
              <a:endParaRPr lang="zh-CN" altLang="en-US" dirty="0">
                <a:solidFill>
                  <a:prstClr val="black"/>
                </a:solidFill>
                <a:latin typeface="微软雅黑 Light" panose="020B0502040204020203" pitchFamily="34" charset="-122"/>
                <a:ea typeface="微软雅黑 Light" panose="020B0502040204020203" pitchFamily="34" charset="-122"/>
              </a:endParaRPr>
            </a:p>
          </p:txBody>
        </p:sp>
      </p:grpSp>
      <p:grpSp>
        <p:nvGrpSpPr>
          <p:cNvPr id="40" name="淘宝网chenying0907出品 3"/>
          <p:cNvGrpSpPr/>
          <p:nvPr/>
        </p:nvGrpSpPr>
        <p:grpSpPr>
          <a:xfrm>
            <a:off x="4371377" y="688183"/>
            <a:ext cx="2632682" cy="1120322"/>
            <a:chOff x="5742029" y="553261"/>
            <a:chExt cx="3510242" cy="1493762"/>
          </a:xfrm>
        </p:grpSpPr>
        <p:sp>
          <p:nvSpPr>
            <p:cNvPr id="41" name="淘宝网chenying0907出品 126"/>
            <p:cNvSpPr/>
            <p:nvPr/>
          </p:nvSpPr>
          <p:spPr>
            <a:xfrm flipV="1">
              <a:off x="5742029" y="1339081"/>
              <a:ext cx="707942" cy="707942"/>
            </a:xfrm>
            <a:prstGeom prst="ellipse">
              <a:avLst/>
            </a:prstGeom>
            <a:solidFill>
              <a:schemeClr val="accent2"/>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prstClr val="white"/>
                </a:solidFill>
                <a:latin typeface="微软雅黑 Light"/>
                <a:ea typeface="微软雅黑 Light"/>
              </a:endParaRPr>
            </a:p>
          </p:txBody>
        </p:sp>
        <p:sp>
          <p:nvSpPr>
            <p:cNvPr id="42" name="淘宝网chenying0907出品 44"/>
            <p:cNvSpPr>
              <a:spLocks noEditPoints="1"/>
            </p:cNvSpPr>
            <p:nvPr/>
          </p:nvSpPr>
          <p:spPr bwMode="auto">
            <a:xfrm>
              <a:off x="5921133" y="1558242"/>
              <a:ext cx="349732" cy="34973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latin typeface="微软雅黑 Light"/>
                <a:ea typeface="微软雅黑 Light"/>
              </a:endParaRPr>
            </a:p>
          </p:txBody>
        </p:sp>
        <p:sp>
          <p:nvSpPr>
            <p:cNvPr id="43" name="淘宝网chenying0907出品 124"/>
            <p:cNvSpPr/>
            <p:nvPr/>
          </p:nvSpPr>
          <p:spPr>
            <a:xfrm>
              <a:off x="6856999" y="553261"/>
              <a:ext cx="2395272" cy="409685"/>
            </a:xfrm>
            <a:prstGeom prst="rect">
              <a:avLst/>
            </a:prstGeom>
            <a:noFill/>
          </p:spPr>
          <p:txBody>
            <a:bodyPr vert="horz" wrap="square" rtlCol="0">
              <a:spAutoFit/>
            </a:bodyPr>
            <a:lstStyle/>
            <a:p>
              <a:pPr>
                <a:lnSpc>
                  <a:spcPct val="150000"/>
                </a:lnSpc>
                <a:spcBef>
                  <a:spcPts val="900"/>
                </a:spcBef>
              </a:pPr>
              <a:endParaRPr lang="zh-CN" altLang="en-US" sz="1050" dirty="0">
                <a:solidFill>
                  <a:prstClr val="black">
                    <a:lumMod val="85000"/>
                    <a:lumOff val="15000"/>
                  </a:prstClr>
                </a:solidFill>
                <a:latin typeface="微软雅黑 Light"/>
                <a:ea typeface="微软雅黑 Light"/>
              </a:endParaRPr>
            </a:p>
          </p:txBody>
        </p:sp>
      </p:grpSp>
      <p:sp>
        <p:nvSpPr>
          <p:cNvPr id="45" name="矩形 19"/>
          <p:cNvSpPr/>
          <p:nvPr/>
        </p:nvSpPr>
        <p:spPr>
          <a:xfrm>
            <a:off x="1547116" y="1326316"/>
            <a:ext cx="2139752" cy="523220"/>
          </a:xfrm>
          <a:prstGeom prst="rect">
            <a:avLst/>
          </a:prstGeom>
        </p:spPr>
        <p:txBody>
          <a:bodyPr wrap="square">
            <a:spAutoFit/>
          </a:bodyPr>
          <a:lstStyle/>
          <a:p>
            <a:pPr algn="r" defTabSz="914400">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MỞ BÀI</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46" name="矩形 19"/>
          <p:cNvSpPr/>
          <p:nvPr/>
        </p:nvSpPr>
        <p:spPr>
          <a:xfrm>
            <a:off x="3454277" y="544076"/>
            <a:ext cx="2139752" cy="523220"/>
          </a:xfrm>
          <a:prstGeom prst="rect">
            <a:avLst/>
          </a:prstGeom>
        </p:spPr>
        <p:txBody>
          <a:bodyPr wrap="square">
            <a:spAutoFit/>
          </a:bodyPr>
          <a:lstStyle/>
          <a:p>
            <a:pPr algn="r" defTabSz="914400">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THÂN BÀI</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47" name="矩形 19"/>
          <p:cNvSpPr/>
          <p:nvPr/>
        </p:nvSpPr>
        <p:spPr>
          <a:xfrm>
            <a:off x="5193232" y="1361540"/>
            <a:ext cx="2139752" cy="523220"/>
          </a:xfrm>
          <a:prstGeom prst="rect">
            <a:avLst/>
          </a:prstGeom>
        </p:spPr>
        <p:txBody>
          <a:bodyPr wrap="square">
            <a:spAutoFit/>
          </a:bodyPr>
          <a:lstStyle/>
          <a:p>
            <a:pPr algn="r" defTabSz="914400">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 BÀI</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2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100"/>
                                        <p:tgtEl>
                                          <p:spTgt spid="19"/>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2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4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6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1100"/>
                            </p:stCondLst>
                            <p:childTnLst>
                              <p:par>
                                <p:cTn id="23" presetID="22" presetClass="entr" presetSubtype="2"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childTnLst>
                          </p:cTn>
                        </p:par>
                        <p:par>
                          <p:cTn id="26" fill="hold">
                            <p:stCondLst>
                              <p:cond delay="1600"/>
                            </p:stCondLst>
                            <p:childTnLst>
                              <p:par>
                                <p:cTn id="27" presetID="22" presetClass="entr" presetSubtype="2"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2100"/>
                            </p:stCondLst>
                            <p:childTnLst>
                              <p:par>
                                <p:cTn id="31" presetID="22" presetClass="entr" presetSubtype="2"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right)">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p:bldP spid="46" grpId="0"/>
      <p:bldP spid="4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97027" y="1791730"/>
            <a:ext cx="6004560" cy="1938992"/>
          </a:xfrm>
          <a:prstGeom prst="rect">
            <a:avLst/>
          </a:prstGeom>
        </p:spPr>
        <p:txBody>
          <a:bodyPr wrap="square">
            <a:spAutoFit/>
          </a:bodyPr>
          <a:lstStyle/>
          <a:p>
            <a:pPr algn="just"/>
            <a:r>
              <a:rPr lang="en-US" sz="2000"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Giới </a:t>
            </a:r>
            <a:r>
              <a:rPr lang="vi-VN" sz="2000" b="1" i="1" dirty="0">
                <a:latin typeface="Times New Roman" panose="02020603050405020304" pitchFamily="18" charset="0"/>
                <a:cs typeface="Times New Roman" panose="02020603050405020304" pitchFamily="18" charset="0"/>
              </a:rPr>
              <a:t>thiệu tác giả, tác phẩm "Tức nước vỡ bờ" - Ngô Tất Tố và "Lão Hạc" - Nam Cao</a:t>
            </a:r>
            <a:r>
              <a:rPr lang="vi-VN" sz="2000" b="1" i="1" dirty="0" smtClean="0">
                <a:latin typeface="Times New Roman" panose="02020603050405020304" pitchFamily="18" charset="0"/>
                <a:cs typeface="Times New Roman" panose="02020603050405020304" pitchFamily="18" charset="0"/>
              </a:rPr>
              <a:t>.</a:t>
            </a:r>
            <a:endParaRPr lang="vi-VN" sz="2000" b="1" i="1" dirty="0">
              <a:latin typeface="Times New Roman" panose="02020603050405020304" pitchFamily="18" charset="0"/>
              <a:cs typeface="Times New Roman" panose="02020603050405020304" pitchFamily="18" charset="0"/>
            </a:endParaRPr>
          </a:p>
          <a:p>
            <a:pPr algn="just"/>
            <a:endParaRPr lang="en-US" sz="2000" i="1" dirty="0" smtClean="0">
              <a:latin typeface="Times New Roman" panose="02020603050405020304" pitchFamily="18" charset="0"/>
              <a:cs typeface="Times New Roman" panose="02020603050405020304" pitchFamily="18" charset="0"/>
            </a:endParaRPr>
          </a:p>
          <a:p>
            <a:pPr algn="just"/>
            <a:r>
              <a:rPr lang="vi-VN" sz="2000"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Dẫn dắt nhận định </a:t>
            </a:r>
            <a:r>
              <a:rPr lang="vi-VN" sz="2000" i="1" dirty="0">
                <a:latin typeface="Times New Roman" panose="02020603050405020304" pitchFamily="18" charset="0"/>
                <a:cs typeface="Times New Roman" panose="02020603050405020304" pitchFamily="18" charset="0"/>
              </a:rPr>
              <a:t>"Mặc dù gặp nhiều đau khổ bất hạnh, người nông dân trước cách mang tháng Tám vẫn giữ trọn những phẩm chất tốt đẹp của mình</a:t>
            </a:r>
          </a:p>
        </p:txBody>
      </p:sp>
      <p:sp>
        <p:nvSpPr>
          <p:cNvPr id="8" name="矩形 19"/>
          <p:cNvSpPr/>
          <p:nvPr/>
        </p:nvSpPr>
        <p:spPr>
          <a:xfrm>
            <a:off x="1592826" y="1017597"/>
            <a:ext cx="2139752" cy="523220"/>
          </a:xfrm>
          <a:prstGeom prst="rect">
            <a:avLst/>
          </a:prstGeom>
        </p:spPr>
        <p:txBody>
          <a:bodyPr wrap="square">
            <a:spAutoFit/>
          </a:bodyPr>
          <a:lstStyle/>
          <a:p>
            <a:pPr algn="r" defTabSz="914400">
              <a:defRPr/>
            </a:pPr>
            <a:r>
              <a:rPr lang="vi-VN" altLang="zh-CN" sz="2800" b="1" dirty="0" smtClean="0">
                <a:solidFill>
                  <a:srgbClr val="FF7C80"/>
                </a:solidFill>
                <a:latin typeface="Times New Roman" panose="02020603050405020304" pitchFamily="18" charset="0"/>
                <a:cs typeface="Times New Roman" panose="02020603050405020304" pitchFamily="18" charset="0"/>
              </a:rPr>
              <a:t>MỞ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Q</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ua Tức nước vỡ bờ và Lão Hạc, chứng minh rằng: mặc dù gặp nhiều đau khổ bất hạnh, người nông dân trước </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CMT8</a:t>
            </a:r>
            <a:endPar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25492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22" name="淘宝网chenying0907出品 141"/>
          <p:cNvGrpSpPr/>
          <p:nvPr/>
        </p:nvGrpSpPr>
        <p:grpSpPr>
          <a:xfrm>
            <a:off x="274103" y="874403"/>
            <a:ext cx="2546025" cy="3376645"/>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Light"/>
                <a:ea typeface="微软雅黑 Light"/>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defRPr/>
              </a:pPr>
              <a:endParaRPr lang="zh-CN" altLang="en-US" kern="2000" dirty="0">
                <a:solidFill>
                  <a:prstClr val="black"/>
                </a:solidFill>
                <a:latin typeface="微软雅黑 Light"/>
                <a:ea typeface="微软雅黑 Light"/>
              </a:endParaRPr>
            </a:p>
          </p:txBody>
        </p:sp>
      </p:grpSp>
      <p:sp>
        <p:nvSpPr>
          <p:cNvPr id="45" name="矩形 19"/>
          <p:cNvSpPr/>
          <p:nvPr/>
        </p:nvSpPr>
        <p:spPr>
          <a:xfrm>
            <a:off x="57205" y="2413543"/>
            <a:ext cx="2723595" cy="523220"/>
          </a:xfrm>
          <a:prstGeom prst="rect">
            <a:avLst/>
          </a:prstGeom>
        </p:spPr>
        <p:txBody>
          <a:bodyPr wrap="square">
            <a:spAutoFit/>
          </a:bodyPr>
          <a:lstStyle/>
          <a:p>
            <a:pPr algn="r" defTabSz="914400">
              <a:defRPr/>
            </a:pP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MỞ BÀI MẪU</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41938" y="736160"/>
            <a:ext cx="5762244" cy="3785652"/>
          </a:xfrm>
          <a:prstGeom prst="rect">
            <a:avLst/>
          </a:prstGeom>
        </p:spPr>
        <p:txBody>
          <a:bodyPr wrap="square">
            <a:spAutoFit/>
          </a:bodyPr>
          <a:lstStyle/>
          <a:p>
            <a:pPr algn="just"/>
            <a:r>
              <a:rPr lang="vi-VN" sz="2000" i="1" dirty="0">
                <a:latin typeface="Times New Roman" panose="02020603050405020304" pitchFamily="18" charset="0"/>
                <a:cs typeface="Times New Roman" panose="02020603050405020304" pitchFamily="18" charset="0"/>
              </a:rPr>
              <a:t>Việt Nam, đất nước nông nghiệp, cái nôi của nền văn minh lúa nước. Trước cách mạng tháng Tám hơn 90% dân số sống bằng nghề nông. Và từ buổi đầu khi văn học ra đời và phát triển, đề tài người nông dân đã trở thành mảnh đất tốt để ươm lên những mầm cây văn học với những tác phẩm đặc sắc. Tắt đèn của Ngô Tất Tố và Lão Hạc của Nam Cao là hai tác phẩm như vậy. Đọc những sáng tác này ta thấy vẻ đẹp toả sáng trong tâm hồn của tầng lớp lao động: "Mặc dù gặp nhiều đau khổ bất hạnh nhưng người nông dân trước cách mạng tháng Tám vẫn giữ trọn phẩm chất tốt đẹp của mình".</a:t>
            </a:r>
            <a:endParaRPr lang="en-US"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4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624477" y="57741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200" i="1" dirty="0">
                <a:solidFill>
                  <a:srgbClr val="FF0000"/>
                </a:solidFill>
                <a:latin typeface="+mj-lt"/>
              </a:rPr>
              <a:t>Ý nào nói đúng nhất nội dung của truyện Lão Hạc?</a:t>
            </a:r>
            <a:endParaRPr lang="vi-VN" sz="3200" i="1" dirty="0">
              <a:solidFill>
                <a:srgbClr val="FF0000"/>
              </a:solidFill>
              <a:latin typeface="+mj-lt"/>
            </a:endParaRPr>
          </a:p>
        </p:txBody>
      </p:sp>
      <p:sp>
        <p:nvSpPr>
          <p:cNvPr id="15" name="Rectangle 14"/>
          <p:cNvSpPr/>
          <p:nvPr/>
        </p:nvSpPr>
        <p:spPr>
          <a:xfrm>
            <a:off x="832668" y="1889523"/>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cs typeface="Times New Roman" panose="02020603050405020304" pitchFamily="18" charset="0"/>
              </a:rPr>
              <a:t>Tác động của cái đói và miếng ăn đến đời sống con người</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69883" y="3064702"/>
            <a:ext cx="3680099" cy="8751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400" dirty="0">
                <a:solidFill>
                  <a:prstClr val="black"/>
                </a:solidFill>
                <a:latin typeface="Times New Roman" panose="02020603050405020304" pitchFamily="18" charset="0"/>
                <a:cs typeface="Times New Roman" panose="02020603050405020304" pitchFamily="18" charset="0"/>
              </a:rPr>
              <a:t>D</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Cả ba ý kiến trên đều đúng</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32668" y="3064702"/>
            <a:ext cx="3680099" cy="8751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400" dirty="0">
                <a:solidFill>
                  <a:prstClr val="black"/>
                </a:solidFill>
                <a:latin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cs typeface="Times New Roman" panose="02020603050405020304" pitchFamily="18" charset="0"/>
              </a:rPr>
              <a:t>Số phận đau thương của người nông dân</a:t>
            </a:r>
            <a:endParaRPr lang="vi-VN" sz="2400" dirty="0">
              <a:solidFill>
                <a:srgbClr val="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669883" y="1879577"/>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400" dirty="0">
                <a:solidFill>
                  <a:prstClr val="black"/>
                </a:solidFill>
                <a:latin typeface="Times New Roman" panose="02020603050405020304" pitchFamily="18" charset="0"/>
                <a:cs typeface="Times New Roman" panose="02020603050405020304" pitchFamily="18" charset="0"/>
              </a:rPr>
              <a:t>B</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Phẩm chất cao quý của người nông dân</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473" y="1908630"/>
            <a:ext cx="604292" cy="793310"/>
          </a:xfrm>
          <a:prstGeom prst="rect">
            <a:avLst/>
          </a:prstGeom>
        </p:spPr>
      </p:pic>
      <p:pic>
        <p:nvPicPr>
          <p:cNvPr id="24" name="Picture 23"/>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089724"/>
            <a:ext cx="603402" cy="79940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425" y="1910158"/>
            <a:ext cx="603557" cy="79234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425" y="3119424"/>
            <a:ext cx="603557" cy="730948"/>
          </a:xfrm>
          <a:prstGeom prst="rect">
            <a:avLst/>
          </a:prstGeom>
        </p:spPr>
      </p:pic>
    </p:spTree>
    <p:extLst>
      <p:ext uri="{BB962C8B-B14F-4D97-AF65-F5344CB8AC3E}">
        <p14:creationId xmlns:p14="http://schemas.microsoft.com/office/powerpoint/2010/main" val="496004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ppt_w</p:attrName>
                                        </p:attrNameLst>
                                      </p:cBhvr>
                                      <p:tavLst>
                                        <p:tav tm="0">
                                          <p:val>
                                            <p:strVal val="4*#ppt_w"/>
                                          </p:val>
                                        </p:tav>
                                        <p:tav tm="100000">
                                          <p:val>
                                            <p:strVal val="#ppt_w"/>
                                          </p:val>
                                        </p:tav>
                                      </p:tavLst>
                                    </p:anim>
                                    <p:anim calcmode="lin" valueType="num">
                                      <p:cBhvr>
                                        <p:cTn id="4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8"/>
                                        </p:tgtEl>
                                        <p:attrNameLst>
                                          <p:attrName>fillcolor</p:attrName>
                                        </p:attrNameLst>
                                      </p:cBhvr>
                                      <p:to>
                                        <a:srgbClr val="FFF2CC"/>
                                      </p:to>
                                    </p:animClr>
                                    <p:set>
                                      <p:cBhvr>
                                        <p:cTn id="50" dur="250" fill="hold"/>
                                        <p:tgtEl>
                                          <p:spTgt spid="18"/>
                                        </p:tgtEl>
                                        <p:attrNameLst>
                                          <p:attrName>fill.type</p:attrName>
                                        </p:attrNameLst>
                                      </p:cBhvr>
                                      <p:to>
                                        <p:strVal val="solid"/>
                                      </p:to>
                                    </p:set>
                                    <p:set>
                                      <p:cBhvr>
                                        <p:cTn id="51" dur="25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strVal val="4*#ppt_w"/>
                                          </p:val>
                                        </p:tav>
                                        <p:tav tm="100000">
                                          <p:val>
                                            <p:strVal val="#ppt_w"/>
                                          </p:val>
                                        </p:tav>
                                      </p:tavLst>
                                    </p:anim>
                                    <p:anim calcmode="lin" valueType="num">
                                      <p:cBhvr>
                                        <p:cTn id="55"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8"/>
                                        </p:tgtEl>
                                        <p:attrNameLst>
                                          <p:attrName>fillcolor</p:attrName>
                                        </p:attrNameLst>
                                      </p:cBhvr>
                                      <p:to>
                                        <a:srgbClr val="00B050"/>
                                      </p:to>
                                    </p:animClr>
                                    <p:set>
                                      <p:cBhvr>
                                        <p:cTn id="58" dur="250" fill="hold"/>
                                        <p:tgtEl>
                                          <p:spTgt spid="18"/>
                                        </p:tgtEl>
                                        <p:attrNameLst>
                                          <p:attrName>fill.type</p:attrName>
                                        </p:attrNameLst>
                                      </p:cBhvr>
                                      <p:to>
                                        <p:strVal val="solid"/>
                                      </p:to>
                                    </p:set>
                                    <p:set>
                                      <p:cBhvr>
                                        <p:cTn id="5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9"/>
                                        </p:tgtEl>
                                        <p:attrNameLst>
                                          <p:attrName>fillcolor</p:attrName>
                                        </p:attrNameLst>
                                      </p:cBhvr>
                                      <p:to>
                                        <a:srgbClr val="FFF2CC"/>
                                      </p:to>
                                    </p:animClr>
                                    <p:set>
                                      <p:cBhvr>
                                        <p:cTn id="65" dur="250" fill="hold"/>
                                        <p:tgtEl>
                                          <p:spTgt spid="19"/>
                                        </p:tgtEl>
                                        <p:attrNameLst>
                                          <p:attrName>fill.type</p:attrName>
                                        </p:attrNameLst>
                                      </p:cBhvr>
                                      <p:to>
                                        <p:strVal val="solid"/>
                                      </p:to>
                                    </p:set>
                                    <p:set>
                                      <p:cBhvr>
                                        <p:cTn id="66" dur="250" fill="hold"/>
                                        <p:tgtEl>
                                          <p:spTgt spid="1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250" fill="hold"/>
                                        <p:tgtEl>
                                          <p:spTgt spid="24"/>
                                        </p:tgtEl>
                                        <p:attrNameLst>
                                          <p:attrName>ppt_w</p:attrName>
                                        </p:attrNameLst>
                                      </p:cBhvr>
                                      <p:tavLst>
                                        <p:tav tm="0">
                                          <p:val>
                                            <p:strVal val="4*#ppt_w"/>
                                          </p:val>
                                        </p:tav>
                                        <p:tav tm="100000">
                                          <p:val>
                                            <p:strVal val="#ppt_w"/>
                                          </p:val>
                                        </p:tav>
                                      </p:tavLst>
                                    </p:anim>
                                    <p:anim calcmode="lin" valueType="num">
                                      <p:cBhvr>
                                        <p:cTn id="7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9"/>
                                        </p:tgtEl>
                                        <p:attrNameLst>
                                          <p:attrName>fillcolor</p:attrName>
                                        </p:attrNameLst>
                                      </p:cBhvr>
                                      <p:to>
                                        <a:srgbClr val="FFFF00"/>
                                      </p:to>
                                    </p:animClr>
                                    <p:set>
                                      <p:cBhvr>
                                        <p:cTn id="73" dur="250" fill="hold"/>
                                        <p:tgtEl>
                                          <p:spTgt spid="19"/>
                                        </p:tgtEl>
                                        <p:attrNameLst>
                                          <p:attrName>fill.type</p:attrName>
                                        </p:attrNameLst>
                                      </p:cBhvr>
                                      <p:to>
                                        <p:strVal val="solid"/>
                                      </p:to>
                                    </p:set>
                                    <p:set>
                                      <p:cBhvr>
                                        <p:cTn id="74"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0"/>
                                        </p:tgtEl>
                                        <p:attrNameLst>
                                          <p:attrName>fillcolor</p:attrName>
                                        </p:attrNameLst>
                                      </p:cBhvr>
                                      <p:to>
                                        <a:srgbClr val="FFF2CC"/>
                                      </p:to>
                                    </p:animClr>
                                    <p:set>
                                      <p:cBhvr>
                                        <p:cTn id="80" dur="250" fill="hold"/>
                                        <p:tgtEl>
                                          <p:spTgt spid="20"/>
                                        </p:tgtEl>
                                        <p:attrNameLst>
                                          <p:attrName>fill.type</p:attrName>
                                        </p:attrNameLst>
                                      </p:cBhvr>
                                      <p:to>
                                        <p:strVal val="solid"/>
                                      </p:to>
                                    </p:set>
                                    <p:set>
                                      <p:cBhvr>
                                        <p:cTn id="81" dur="25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strVal val="4*#ppt_w"/>
                                          </p:val>
                                        </p:tav>
                                        <p:tav tm="100000">
                                          <p:val>
                                            <p:strVal val="#ppt_w"/>
                                          </p:val>
                                        </p:tav>
                                      </p:tavLst>
                                    </p:anim>
                                    <p:anim calcmode="lin" valueType="num">
                                      <p:cBhvr>
                                        <p:cTn id="85"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0"/>
                                        </p:tgtEl>
                                        <p:attrNameLst>
                                          <p:attrName>fillcolor</p:attrName>
                                        </p:attrNameLst>
                                      </p:cBhvr>
                                      <p:to>
                                        <a:srgbClr val="FFFF00"/>
                                      </p:to>
                                    </p:animClr>
                                    <p:set>
                                      <p:cBhvr>
                                        <p:cTn id="88" dur="250" fill="hold"/>
                                        <p:tgtEl>
                                          <p:spTgt spid="20"/>
                                        </p:tgtEl>
                                        <p:attrNameLst>
                                          <p:attrName>fill.type</p:attrName>
                                        </p:attrNameLst>
                                      </p:cBhvr>
                                      <p:to>
                                        <p:strVal val="solid"/>
                                      </p:to>
                                    </p:set>
                                    <p:set>
                                      <p:cBhvr>
                                        <p:cTn id="89"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4" grpId="0" animBg="1"/>
      <p:bldP spid="15"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316728" y="1026980"/>
            <a:ext cx="6703982" cy="3785652"/>
          </a:xfrm>
          <a:prstGeom prst="rect">
            <a:avLst/>
          </a:prstGeom>
        </p:spPr>
        <p:txBody>
          <a:bodyPr wrap="square">
            <a:spAutoFit/>
          </a:bodyPr>
          <a:lstStyle/>
          <a:p>
            <a:pPr algn="just"/>
            <a:r>
              <a:rPr lang="en-US" sz="2000" b="1" i="1" dirty="0" smtClean="0">
                <a:solidFill>
                  <a:prstClr val="black"/>
                </a:solidFill>
                <a:latin typeface="Times New Roman" panose="02020603050405020304" pitchFamily="18" charset="0"/>
                <a:cs typeface="Times New Roman" panose="02020603050405020304" pitchFamily="18" charset="0"/>
              </a:rPr>
              <a:t>1. </a:t>
            </a:r>
            <a:r>
              <a:rPr lang="en-US" sz="2000" b="1" i="1" dirty="0" err="1" smtClean="0">
                <a:solidFill>
                  <a:prstClr val="black"/>
                </a:solidFill>
                <a:latin typeface="Times New Roman" panose="02020603050405020304" pitchFamily="18" charset="0"/>
                <a:cs typeface="Times New Roman" panose="02020603050405020304" pitchFamily="18" charset="0"/>
              </a:rPr>
              <a:t>Khái</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quát</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chung</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en-US" sz="2000" i="1"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Trước </a:t>
            </a:r>
            <a:r>
              <a:rPr lang="en-US" sz="2000" i="1" dirty="0" smtClean="0">
                <a:latin typeface="Times New Roman" panose="02020603050405020304" pitchFamily="18" charset="0"/>
                <a:cs typeface="Times New Roman" panose="02020603050405020304" pitchFamily="18" charset="0"/>
              </a:rPr>
              <a:t>CMT8</a:t>
            </a:r>
            <a:r>
              <a:rPr lang="vi-VN"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số phận của những người nông dân thấp cổ bé họng gần như rơi vào tuyệt vọng bởi sự chà đạp bất công của những tên "cai trị" hống hách, ngang ngược, lộng hành, vô nhân tính thêm vào đó là một xã hội tù đọng, đẩy tình cảnh của những người ngông dân nghèo rơi vào bế tắc. Đó là bế tắc đến mức phải bán chó, bán cả con để đủ nộp tiền sưu cho một người đã chết của gia đình chị Dậu, đó là bế tắc phải bán con chó mình yêu quý vì hoàn cảnh túng quẫn. Thế nhưng, những người nông dân ấy không vì hoàn cảnh trớ trêu mà cho phép bản thân mình mất đi những phẩm chất đáng quý vốn có của mình</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2039490" y="503760"/>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Q</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ua Tức nước vỡ bờ và Lão Hạc, chứng minh rằng: mặc dù gặp nhiều đau khổ bất hạnh, người nông dân trước </a:t>
            </a:r>
            <a:r>
              <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rPr>
              <a:t>CMT8</a:t>
            </a:r>
            <a:endParaRPr lang="vi-VN" sz="2200" kern="0" dirty="0">
              <a:solidFill>
                <a:schemeClr val="bg1"/>
              </a:solidFill>
              <a:latin typeface="Times New Roman" panose="02020603050405020304" pitchFamily="18" charset="0"/>
              <a:ea typeface="Raleway Light"/>
              <a:cs typeface="Times New Roman" panose="02020603050405020304" pitchFamily="18" charset="0"/>
              <a:sym typeface="Raleway Light"/>
            </a:endParaRPr>
          </a:p>
        </p:txBody>
      </p:sp>
    </p:spTree>
    <p:extLst>
      <p:ext uri="{BB962C8B-B14F-4D97-AF65-F5344CB8AC3E}">
        <p14:creationId xmlns:p14="http://schemas.microsoft.com/office/powerpoint/2010/main" val="11555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97027" y="1791730"/>
            <a:ext cx="6004560" cy="2246769"/>
          </a:xfrm>
          <a:prstGeom prst="rect">
            <a:avLst/>
          </a:prstGeom>
        </p:spPr>
        <p:txBody>
          <a:bodyPr wrap="square">
            <a:spAutoFit/>
          </a:bodyPr>
          <a:lstStyle/>
          <a:p>
            <a:pPr algn="just"/>
            <a:r>
              <a:rPr lang="en-US" sz="2000" b="1" i="1" dirty="0" smtClean="0">
                <a:latin typeface="Times New Roman" panose="02020603050405020304" pitchFamily="18" charset="0"/>
                <a:cs typeface="Times New Roman" panose="02020603050405020304" pitchFamily="18" charset="0"/>
              </a:rPr>
              <a:t>2. </a:t>
            </a:r>
            <a:r>
              <a:rPr lang="en-US" sz="2000" b="1" i="1" dirty="0" err="1" smtClean="0">
                <a:latin typeface="Times New Roman" panose="02020603050405020304" pitchFamily="18" charset="0"/>
                <a:cs typeface="Times New Roman" panose="02020603050405020304" pitchFamily="18" charset="0"/>
              </a:rPr>
              <a:t>Chứng</a:t>
            </a:r>
            <a:r>
              <a:rPr lang="en-US" sz="2000" b="1" i="1" dirty="0" smtClean="0">
                <a:latin typeface="Times New Roman" panose="02020603050405020304" pitchFamily="18" charset="0"/>
                <a:cs typeface="Times New Roman" panose="02020603050405020304" pitchFamily="18" charset="0"/>
              </a:rPr>
              <a:t> minh </a:t>
            </a:r>
            <a:r>
              <a:rPr lang="en-US" sz="2000" b="1" i="1" dirty="0" err="1" smtClean="0">
                <a:latin typeface="Times New Roman" panose="02020603050405020304" pitchFamily="18" charset="0"/>
                <a:cs typeface="Times New Roman" panose="02020603050405020304" pitchFamily="18" charset="0"/>
              </a:rPr>
              <a:t>nhận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định</a:t>
            </a:r>
            <a:endParaRPr lang="en-US" sz="2000" b="1" i="1" dirty="0" smtClean="0">
              <a:latin typeface="Times New Roman" panose="02020603050405020304" pitchFamily="18" charset="0"/>
              <a:cs typeface="Times New Roman" panose="02020603050405020304" pitchFamily="18" charset="0"/>
            </a:endParaRPr>
          </a:p>
          <a:p>
            <a:pPr algn="just"/>
            <a:r>
              <a:rPr lang="vi-VN" sz="2000" b="1" i="1" dirty="0" smtClean="0">
                <a:latin typeface="Times New Roman" panose="02020603050405020304" pitchFamily="18" charset="0"/>
                <a:cs typeface="Times New Roman" panose="02020603050405020304" pitchFamily="18" charset="0"/>
              </a:rPr>
              <a:t>a</a:t>
            </a:r>
            <a:r>
              <a:rPr lang="vi-VN" sz="2000" b="1" i="1" dirty="0">
                <a:latin typeface="Times New Roman" panose="02020603050405020304" pitchFamily="18" charset="0"/>
                <a:cs typeface="Times New Roman" panose="02020603050405020304" pitchFamily="18" charset="0"/>
              </a:rPr>
              <a:t>. Người nông dân với những đau khổ cùng </a:t>
            </a:r>
            <a:r>
              <a:rPr lang="vi-VN" sz="2000" b="1" i="1" dirty="0" smtClean="0">
                <a:latin typeface="Times New Roman" panose="02020603050405020304" pitchFamily="18" charset="0"/>
                <a:cs typeface="Times New Roman" panose="02020603050405020304" pitchFamily="18" charset="0"/>
              </a:rPr>
              <a:t>cực</a:t>
            </a:r>
            <a:endParaRPr lang="vi-VN" sz="2000" b="1"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Chị Dậu</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Nghèo khổ cùng cực, phải bán chó, bán con vẫn không đủ tiền đóng thuế</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 Bị cường hà, ác bá hành hạ, chị đã chống trả quyết liệt để bảo vệ chồng</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
        <p:nvSpPr>
          <p:cNvPr id="8" name="矩形 19"/>
          <p:cNvSpPr/>
          <p:nvPr/>
        </p:nvSpPr>
        <p:spPr>
          <a:xfrm>
            <a:off x="1936748" y="819219"/>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a:t>
            </a:r>
            <a:r>
              <a:rPr lang="vi-VN" altLang="zh-CN" sz="2800" b="1" dirty="0" smtClean="0">
                <a:solidFill>
                  <a:srgbClr val="FF7C80"/>
                </a:solidFill>
                <a:latin typeface="Times New Roman" panose="02020603050405020304" pitchFamily="18" charset="0"/>
                <a:cs typeface="Times New Roman" panose="02020603050405020304" pitchFamily="18" charset="0"/>
              </a:rPr>
              <a:t>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prstClr val="white"/>
                </a:solidFill>
                <a:latin typeface="Times New Roman" panose="02020603050405020304" pitchFamily="18" charset="0"/>
                <a:ea typeface="Raleway Light"/>
                <a:cs typeface="Times New Roman" panose="02020603050405020304" pitchFamily="18" charset="0"/>
                <a:sym typeface="Raleway Light"/>
              </a:rPr>
              <a:t>Qua Tức nước vỡ bờ và Lão Hạc, chứng minh rằng: mặc dù gặp nhiều đau khổ bất hạnh, người nông dân trước CMT8</a:t>
            </a:r>
          </a:p>
        </p:txBody>
      </p:sp>
    </p:spTree>
    <p:extLst>
      <p:ext uri="{BB962C8B-B14F-4D97-AF65-F5344CB8AC3E}">
        <p14:creationId xmlns:p14="http://schemas.microsoft.com/office/powerpoint/2010/main" val="34855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97027" y="1791730"/>
            <a:ext cx="6004560" cy="2246769"/>
          </a:xfrm>
          <a:prstGeom prst="rect">
            <a:avLst/>
          </a:prstGeom>
        </p:spPr>
        <p:txBody>
          <a:bodyPr wrap="square">
            <a:spAutoFit/>
          </a:bodyPr>
          <a:lstStyle/>
          <a:p>
            <a:pPr algn="just"/>
            <a:r>
              <a:rPr lang="en-US" sz="2000" b="1" i="1" dirty="0" smtClean="0">
                <a:solidFill>
                  <a:prstClr val="black"/>
                </a:solidFill>
                <a:latin typeface="Times New Roman" panose="02020603050405020304" pitchFamily="18" charset="0"/>
                <a:cs typeface="Times New Roman" panose="02020603050405020304" pitchFamily="18" charset="0"/>
              </a:rPr>
              <a:t>2. </a:t>
            </a:r>
            <a:r>
              <a:rPr lang="en-US" sz="2000" b="1" i="1" dirty="0" err="1" smtClean="0">
                <a:solidFill>
                  <a:prstClr val="black"/>
                </a:solidFill>
                <a:latin typeface="Times New Roman" panose="02020603050405020304" pitchFamily="18" charset="0"/>
                <a:cs typeface="Times New Roman" panose="02020603050405020304" pitchFamily="18" charset="0"/>
              </a:rPr>
              <a:t>Chứng</a:t>
            </a:r>
            <a:r>
              <a:rPr lang="en-US" sz="2000" b="1" i="1" dirty="0" smtClean="0">
                <a:solidFill>
                  <a:prstClr val="black"/>
                </a:solidFill>
                <a:latin typeface="Times New Roman" panose="02020603050405020304" pitchFamily="18" charset="0"/>
                <a:cs typeface="Times New Roman" panose="02020603050405020304" pitchFamily="18" charset="0"/>
              </a:rPr>
              <a:t> minh </a:t>
            </a:r>
            <a:r>
              <a:rPr lang="en-US" sz="2000" b="1" i="1" dirty="0" err="1" smtClean="0">
                <a:solidFill>
                  <a:prstClr val="black"/>
                </a:solidFill>
                <a:latin typeface="Times New Roman" panose="02020603050405020304" pitchFamily="18" charset="0"/>
                <a:cs typeface="Times New Roman" panose="02020603050405020304" pitchFamily="18" charset="0"/>
              </a:rPr>
              <a:t>nhận</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định</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a</a:t>
            </a:r>
            <a:r>
              <a:rPr lang="vi-VN" sz="2000" b="1" i="1" dirty="0">
                <a:solidFill>
                  <a:prstClr val="black"/>
                </a:solidFill>
                <a:latin typeface="Times New Roman" panose="02020603050405020304" pitchFamily="18" charset="0"/>
                <a:cs typeface="Times New Roman" panose="02020603050405020304" pitchFamily="18" charset="0"/>
              </a:rPr>
              <a:t>. Người nông dân với những đau khổ cùng </a:t>
            </a:r>
            <a:r>
              <a:rPr lang="vi-VN" sz="2000" b="1" i="1" dirty="0" smtClean="0">
                <a:solidFill>
                  <a:prstClr val="black"/>
                </a:solidFill>
                <a:latin typeface="Times New Roman" panose="02020603050405020304" pitchFamily="18" charset="0"/>
                <a:cs typeface="Times New Roman" panose="02020603050405020304" pitchFamily="18" charset="0"/>
              </a:rPr>
              <a:t>cực</a:t>
            </a:r>
            <a:endParaRPr lang="vi-VN" sz="2000" b="1" i="1" dirty="0">
              <a:solidFill>
                <a:prstClr val="black"/>
              </a:solidFill>
              <a:latin typeface="Times New Roman" panose="02020603050405020304" pitchFamily="18" charset="0"/>
              <a:cs typeface="Times New Roman" panose="02020603050405020304" pitchFamily="18" charset="0"/>
            </a:endParaRPr>
          </a:p>
          <a:p>
            <a:pPr algn="just"/>
            <a:endParaRPr lang="en-US" sz="2000" i="1" dirty="0" smtClean="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Lão Hạc</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Cuộc sống cô đơn, buồn tủi chỉ có con chó làm bạn</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Nghèo đói, túng quẫn phải ăn bã chó để tự vẫn</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936748" y="819219"/>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prstClr val="white"/>
                </a:solidFill>
                <a:latin typeface="Times New Roman" panose="02020603050405020304" pitchFamily="18" charset="0"/>
                <a:ea typeface="Raleway Light"/>
                <a:cs typeface="Times New Roman" panose="02020603050405020304" pitchFamily="18" charset="0"/>
                <a:sym typeface="Raleway Light"/>
              </a:rPr>
              <a:t>Qua Tức nước vỡ bờ và Lão Hạc, chứng minh rằng: mặc dù gặp nhiều đau khổ bất hạnh, người nông dân trước CMT8</a:t>
            </a:r>
          </a:p>
        </p:txBody>
      </p:sp>
    </p:spTree>
    <p:extLst>
      <p:ext uri="{BB962C8B-B14F-4D97-AF65-F5344CB8AC3E}">
        <p14:creationId xmlns:p14="http://schemas.microsoft.com/office/powerpoint/2010/main" val="9627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97027" y="1791730"/>
            <a:ext cx="6004560" cy="2246769"/>
          </a:xfrm>
          <a:prstGeom prst="rect">
            <a:avLst/>
          </a:prstGeom>
        </p:spPr>
        <p:txBody>
          <a:bodyPr wrap="square">
            <a:spAutoFit/>
          </a:bodyPr>
          <a:lstStyle/>
          <a:p>
            <a:pPr algn="just"/>
            <a:r>
              <a:rPr lang="en-US" sz="2000" b="1" i="1" dirty="0" smtClean="0">
                <a:solidFill>
                  <a:prstClr val="black"/>
                </a:solidFill>
                <a:latin typeface="Times New Roman" panose="02020603050405020304" pitchFamily="18" charset="0"/>
                <a:cs typeface="Times New Roman" panose="02020603050405020304" pitchFamily="18" charset="0"/>
              </a:rPr>
              <a:t>2. </a:t>
            </a:r>
            <a:r>
              <a:rPr lang="en-US" sz="2000" b="1" i="1" dirty="0" err="1" smtClean="0">
                <a:solidFill>
                  <a:prstClr val="black"/>
                </a:solidFill>
                <a:latin typeface="Times New Roman" panose="02020603050405020304" pitchFamily="18" charset="0"/>
                <a:cs typeface="Times New Roman" panose="02020603050405020304" pitchFamily="18" charset="0"/>
              </a:rPr>
              <a:t>Chứng</a:t>
            </a:r>
            <a:r>
              <a:rPr lang="en-US" sz="2000" b="1" i="1" dirty="0" smtClean="0">
                <a:solidFill>
                  <a:prstClr val="black"/>
                </a:solidFill>
                <a:latin typeface="Times New Roman" panose="02020603050405020304" pitchFamily="18" charset="0"/>
                <a:cs typeface="Times New Roman" panose="02020603050405020304" pitchFamily="18" charset="0"/>
              </a:rPr>
              <a:t> minh </a:t>
            </a:r>
            <a:r>
              <a:rPr lang="en-US" sz="2000" b="1" i="1" dirty="0" err="1" smtClean="0">
                <a:solidFill>
                  <a:prstClr val="black"/>
                </a:solidFill>
                <a:latin typeface="Times New Roman" panose="02020603050405020304" pitchFamily="18" charset="0"/>
                <a:cs typeface="Times New Roman" panose="02020603050405020304" pitchFamily="18" charset="0"/>
              </a:rPr>
              <a:t>nhận</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định</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Những phẩm chất tốt đẹp của người nông </a:t>
            </a:r>
            <a:r>
              <a:rPr lang="vi-VN" sz="2000" b="1" i="1" dirty="0" smtClean="0">
                <a:solidFill>
                  <a:prstClr val="black"/>
                </a:solidFill>
                <a:latin typeface="Times New Roman" panose="02020603050405020304" pitchFamily="18" charset="0"/>
                <a:cs typeface="Times New Roman" panose="02020603050405020304" pitchFamily="18" charset="0"/>
              </a:rPr>
              <a:t>dân</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Chị Dậu</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Yêu thương chồng </a:t>
            </a:r>
            <a:r>
              <a:rPr lang="vi-VN" sz="2000" i="1" dirty="0" smtClean="0">
                <a:solidFill>
                  <a:prstClr val="black"/>
                </a:solidFill>
                <a:latin typeface="Times New Roman" panose="02020603050405020304" pitchFamily="18" charset="0"/>
                <a:cs typeface="Times New Roman" panose="02020603050405020304" pitchFamily="18" charset="0"/>
              </a:rPr>
              <a:t>con</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Đảm đang tháo </a:t>
            </a:r>
            <a:r>
              <a:rPr lang="vi-VN" sz="2000" i="1" dirty="0" smtClean="0">
                <a:solidFill>
                  <a:prstClr val="black"/>
                </a:solidFill>
                <a:latin typeface="Times New Roman" panose="02020603050405020304" pitchFamily="18" charset="0"/>
                <a:cs typeface="Times New Roman" panose="02020603050405020304" pitchFamily="18" charset="0"/>
              </a:rPr>
              <a:t>vát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Tiềm tàng sức sống, phản kháng mãnh liệt khi bị áp bức để giành lấy sự sống cho mình</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936748" y="819219"/>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prstClr val="white"/>
                </a:solidFill>
                <a:latin typeface="Times New Roman" panose="02020603050405020304" pitchFamily="18" charset="0"/>
                <a:ea typeface="Raleway Light"/>
                <a:cs typeface="Times New Roman" panose="02020603050405020304" pitchFamily="18" charset="0"/>
                <a:sym typeface="Raleway Light"/>
              </a:rPr>
              <a:t>Qua Tức nước vỡ bờ và Lão Hạc, chứng minh rằng: mặc dù gặp nhiều đau khổ bất hạnh, người nông dân trước CMT8</a:t>
            </a:r>
          </a:p>
        </p:txBody>
      </p:sp>
    </p:spTree>
    <p:extLst>
      <p:ext uri="{BB962C8B-B14F-4D97-AF65-F5344CB8AC3E}">
        <p14:creationId xmlns:p14="http://schemas.microsoft.com/office/powerpoint/2010/main" val="28707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097026" y="1473475"/>
            <a:ext cx="6666829" cy="3170099"/>
          </a:xfrm>
          <a:prstGeom prst="rect">
            <a:avLst/>
          </a:prstGeom>
        </p:spPr>
        <p:txBody>
          <a:bodyPr wrap="square">
            <a:spAutoFit/>
          </a:bodyPr>
          <a:lstStyle/>
          <a:p>
            <a:pPr algn="just"/>
            <a:r>
              <a:rPr lang="en-US" sz="2000" b="1" i="1" dirty="0" smtClean="0">
                <a:solidFill>
                  <a:prstClr val="black"/>
                </a:solidFill>
                <a:latin typeface="Times New Roman" panose="02020603050405020304" pitchFamily="18" charset="0"/>
                <a:cs typeface="Times New Roman" panose="02020603050405020304" pitchFamily="18" charset="0"/>
              </a:rPr>
              <a:t>2. </a:t>
            </a:r>
            <a:r>
              <a:rPr lang="en-US" sz="2000" b="1" i="1" dirty="0" err="1" smtClean="0">
                <a:solidFill>
                  <a:prstClr val="black"/>
                </a:solidFill>
                <a:latin typeface="Times New Roman" panose="02020603050405020304" pitchFamily="18" charset="0"/>
                <a:cs typeface="Times New Roman" panose="02020603050405020304" pitchFamily="18" charset="0"/>
              </a:rPr>
              <a:t>Chứng</a:t>
            </a:r>
            <a:r>
              <a:rPr lang="en-US" sz="2000" b="1" i="1" dirty="0" smtClean="0">
                <a:solidFill>
                  <a:prstClr val="black"/>
                </a:solidFill>
                <a:latin typeface="Times New Roman" panose="02020603050405020304" pitchFamily="18" charset="0"/>
                <a:cs typeface="Times New Roman" panose="02020603050405020304" pitchFamily="18" charset="0"/>
              </a:rPr>
              <a:t> minh </a:t>
            </a:r>
            <a:r>
              <a:rPr lang="en-US" sz="2000" b="1" i="1" dirty="0" err="1" smtClean="0">
                <a:solidFill>
                  <a:prstClr val="black"/>
                </a:solidFill>
                <a:latin typeface="Times New Roman" panose="02020603050405020304" pitchFamily="18" charset="0"/>
                <a:cs typeface="Times New Roman" panose="02020603050405020304" pitchFamily="18" charset="0"/>
              </a:rPr>
              <a:t>nhận</a:t>
            </a:r>
            <a:r>
              <a:rPr lang="en-US" sz="2000" b="1" i="1" dirty="0" smtClean="0">
                <a:solidFill>
                  <a:prstClr val="black"/>
                </a:solidFill>
                <a:latin typeface="Times New Roman" panose="02020603050405020304" pitchFamily="18" charset="0"/>
                <a:cs typeface="Times New Roman" panose="02020603050405020304" pitchFamily="18" charset="0"/>
              </a:rPr>
              <a:t> </a:t>
            </a:r>
            <a:r>
              <a:rPr lang="en-US" sz="2000" b="1" i="1" dirty="0" err="1" smtClean="0">
                <a:solidFill>
                  <a:prstClr val="black"/>
                </a:solidFill>
                <a:latin typeface="Times New Roman" panose="02020603050405020304" pitchFamily="18" charset="0"/>
                <a:cs typeface="Times New Roman" panose="02020603050405020304" pitchFamily="18" charset="0"/>
              </a:rPr>
              <a:t>định</a:t>
            </a:r>
            <a:endParaRPr lang="en-US" sz="2000" b="1" i="1" dirty="0" smtClean="0">
              <a:solidFill>
                <a:prstClr val="black"/>
              </a:solidFill>
              <a:latin typeface="Times New Roman" panose="02020603050405020304" pitchFamily="18" charset="0"/>
              <a:cs typeface="Times New Roman" panose="02020603050405020304" pitchFamily="18" charset="0"/>
            </a:endParaRPr>
          </a:p>
          <a:p>
            <a:pPr algn="just"/>
            <a:r>
              <a:rPr lang="vi-VN" sz="2000" b="1" i="1" dirty="0" smtClean="0">
                <a:solidFill>
                  <a:prstClr val="black"/>
                </a:solidFill>
                <a:latin typeface="Times New Roman" panose="02020603050405020304" pitchFamily="18" charset="0"/>
                <a:cs typeface="Times New Roman" panose="02020603050405020304" pitchFamily="18" charset="0"/>
              </a:rPr>
              <a:t>b</a:t>
            </a:r>
            <a:r>
              <a:rPr lang="vi-VN" sz="2000" b="1" i="1" dirty="0">
                <a:solidFill>
                  <a:prstClr val="black"/>
                </a:solidFill>
                <a:latin typeface="Times New Roman" panose="02020603050405020304" pitchFamily="18" charset="0"/>
                <a:cs typeface="Times New Roman" panose="02020603050405020304" pitchFamily="18" charset="0"/>
              </a:rPr>
              <a:t>. Những phẩm chất tốt đẹp của người nông </a:t>
            </a:r>
            <a:r>
              <a:rPr lang="vi-VN" sz="2000" b="1" i="1" dirty="0" smtClean="0">
                <a:solidFill>
                  <a:prstClr val="black"/>
                </a:solidFill>
                <a:latin typeface="Times New Roman" panose="02020603050405020304" pitchFamily="18" charset="0"/>
                <a:cs typeface="Times New Roman" panose="02020603050405020304" pitchFamily="18" charset="0"/>
              </a:rPr>
              <a:t>dân</a:t>
            </a:r>
            <a:endParaRPr lang="vi-VN" sz="2000" b="1"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Lão </a:t>
            </a:r>
            <a:r>
              <a:rPr lang="vi-VN" sz="2000" i="1" dirty="0" smtClean="0">
                <a:solidFill>
                  <a:prstClr val="black"/>
                </a:solidFill>
                <a:latin typeface="Times New Roman" panose="02020603050405020304" pitchFamily="18" charset="0"/>
                <a:cs typeface="Times New Roman" panose="02020603050405020304" pitchFamily="18" charset="0"/>
              </a:rPr>
              <a:t>Hạc</a:t>
            </a:r>
            <a:r>
              <a:rPr lang="en-US" sz="2000" i="1" dirty="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Nhân hậu, lòng yêu thương bao la, đức hi sinh cao cả đối với con và con chó nhỏ</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a:solidFill>
                  <a:prstClr val="black"/>
                </a:solidFill>
                <a:latin typeface="Times New Roman" panose="02020603050405020304" pitchFamily="18" charset="0"/>
                <a:cs typeface="Times New Roman" panose="02020603050405020304" pitchFamily="18" charset="0"/>
              </a:rPr>
              <a:t>+ Là người có lòng tự trọng cao, không muốn phiền hà tới người khác</a:t>
            </a:r>
            <a:r>
              <a:rPr lang="vi-VN" sz="2000" i="1" dirty="0" smtClean="0">
                <a:solidFill>
                  <a:prstClr val="black"/>
                </a:solidFill>
                <a:latin typeface="Times New Roman" panose="02020603050405020304" pitchFamily="18" charset="0"/>
                <a:cs typeface="Times New Roman" panose="02020603050405020304" pitchFamily="18" charset="0"/>
              </a:rPr>
              <a:t>.</a:t>
            </a:r>
            <a:endParaRPr lang="vi-VN" sz="2000" i="1" dirty="0">
              <a:solidFill>
                <a:prstClr val="black"/>
              </a:solidFill>
              <a:latin typeface="Times New Roman" panose="02020603050405020304" pitchFamily="18" charset="0"/>
              <a:cs typeface="Times New Roman" panose="02020603050405020304" pitchFamily="18" charset="0"/>
            </a:endParaRPr>
          </a:p>
          <a:p>
            <a:pPr algn="just"/>
            <a:r>
              <a:rPr lang="vi-VN" sz="2000"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000" i="1" dirty="0" smtClean="0">
                <a:solidFill>
                  <a:prstClr val="black"/>
                </a:solidFill>
                <a:latin typeface="Times New Roman" panose="02020603050405020304" pitchFamily="18" charset="0"/>
                <a:cs typeface="Times New Roman" panose="02020603050405020304" pitchFamily="18" charset="0"/>
              </a:rPr>
              <a:t> </a:t>
            </a:r>
            <a:r>
              <a:rPr lang="vi-VN" sz="2000" i="1" dirty="0">
                <a:solidFill>
                  <a:prstClr val="black"/>
                </a:solidFill>
                <a:latin typeface="Times New Roman" panose="02020603050405020304" pitchFamily="18" charset="0"/>
                <a:cs typeface="Times New Roman" panose="02020603050405020304" pitchFamily="18" charset="0"/>
              </a:rPr>
              <a:t>Chị Dậu và lão Hạc là những đại diện tiêu biểu cho người nông dân trước cách mạng, bị áp bức dã man nhưng vẫn tỏa sáng bởi những phẩm chất cao đẹp</a:t>
            </a:r>
          </a:p>
        </p:txBody>
      </p:sp>
      <p:sp>
        <p:nvSpPr>
          <p:cNvPr id="8" name="矩形 19"/>
          <p:cNvSpPr/>
          <p:nvPr/>
        </p:nvSpPr>
        <p:spPr>
          <a:xfrm>
            <a:off x="1936748" y="819219"/>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THÂN</a:t>
            </a:r>
            <a:r>
              <a:rPr lang="vi-VN" altLang="zh-CN" sz="2800" b="1" dirty="0" smtClean="0">
                <a:solidFill>
                  <a:srgbClr val="FF7C80"/>
                </a:solidFill>
                <a:latin typeface="Times New Roman" panose="02020603050405020304" pitchFamily="18" charset="0"/>
                <a:cs typeface="Times New Roman" panose="02020603050405020304" pitchFamily="18" charset="0"/>
              </a:rPr>
              <a:t> 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prstClr val="white"/>
                </a:solidFill>
                <a:latin typeface="Times New Roman" panose="02020603050405020304" pitchFamily="18" charset="0"/>
                <a:ea typeface="Raleway Light"/>
                <a:cs typeface="Times New Roman" panose="02020603050405020304" pitchFamily="18" charset="0"/>
                <a:sym typeface="Raleway Light"/>
              </a:rPr>
              <a:t>Qua Tức nước vỡ bờ và Lão Hạc, chứng minh rằng: mặc dù gặp nhiều đau khổ bất hạnh, người nông dân trước CMT8</a:t>
            </a:r>
          </a:p>
        </p:txBody>
      </p:sp>
    </p:spTree>
    <p:extLst>
      <p:ext uri="{BB962C8B-B14F-4D97-AF65-F5344CB8AC3E}">
        <p14:creationId xmlns:p14="http://schemas.microsoft.com/office/powerpoint/2010/main" val="17592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ectangle 1"/>
          <p:cNvSpPr/>
          <p:nvPr/>
        </p:nvSpPr>
        <p:spPr>
          <a:xfrm>
            <a:off x="2316728" y="1586491"/>
            <a:ext cx="5875720" cy="1631216"/>
          </a:xfrm>
          <a:prstGeom prst="rect">
            <a:avLst/>
          </a:prstGeom>
        </p:spPr>
        <p:txBody>
          <a:bodyPr wrap="square">
            <a:spAutoFit/>
          </a:bodyPr>
          <a:lstStyle/>
          <a:p>
            <a:pPr algn="just"/>
            <a:r>
              <a:rPr lang="en-US" sz="2000" b="1" i="1" dirty="0" smtClean="0">
                <a:latin typeface="Times New Roman" panose="02020603050405020304" pitchFamily="18" charset="0"/>
                <a:cs typeface="Times New Roman" panose="02020603050405020304" pitchFamily="18" charset="0"/>
              </a:rPr>
              <a:t>- </a:t>
            </a:r>
            <a:r>
              <a:rPr lang="vi-VN" sz="2000" b="1" i="1" dirty="0" smtClean="0">
                <a:latin typeface="Times New Roman" panose="02020603050405020304" pitchFamily="18" charset="0"/>
                <a:cs typeface="Times New Roman" panose="02020603050405020304" pitchFamily="18" charset="0"/>
              </a:rPr>
              <a:t>Khẳng </a:t>
            </a:r>
            <a:r>
              <a:rPr lang="vi-VN" sz="2000" b="1" i="1" dirty="0">
                <a:latin typeface="Times New Roman" panose="02020603050405020304" pitchFamily="18" charset="0"/>
                <a:cs typeface="Times New Roman" panose="02020603050405020304" pitchFamily="18" charset="0"/>
              </a:rPr>
              <a:t>định nhận định trên hoàn toàn đúng đắn khi nói về người nông dân trước Cách </a:t>
            </a:r>
            <a:r>
              <a:rPr lang="vi-VN" sz="2000" b="1" i="1" dirty="0" smtClean="0">
                <a:latin typeface="Times New Roman" panose="02020603050405020304" pitchFamily="18" charset="0"/>
                <a:cs typeface="Times New Roman" panose="02020603050405020304" pitchFamily="18" charset="0"/>
              </a:rPr>
              <a:t>mạng</a:t>
            </a:r>
            <a:r>
              <a:rPr lang="en-US" sz="2000" b="1"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Họ đã cho chúng ta hiểu rõ cái cuộc sống cùng quẫn, bi thảm của người nông dân, làm chúng ta càng cảm phục trước những phẩm chất cảo quý, đẹp đẽ và trong sáng của họ</a:t>
            </a:r>
            <a:endParaRPr lang="vi-VN" sz="2000" b="1" i="1" dirty="0">
              <a:solidFill>
                <a:prstClr val="black"/>
              </a:solidFill>
              <a:latin typeface="Times New Roman" panose="02020603050405020304" pitchFamily="18" charset="0"/>
              <a:cs typeface="Times New Roman" panose="02020603050405020304" pitchFamily="18" charset="0"/>
            </a:endParaRPr>
          </a:p>
        </p:txBody>
      </p:sp>
      <p:sp>
        <p:nvSpPr>
          <p:cNvPr id="8" name="矩形 19"/>
          <p:cNvSpPr/>
          <p:nvPr/>
        </p:nvSpPr>
        <p:spPr>
          <a:xfrm>
            <a:off x="1936748" y="819219"/>
            <a:ext cx="2139752" cy="523220"/>
          </a:xfrm>
          <a:prstGeom prst="rect">
            <a:avLst/>
          </a:prstGeom>
        </p:spPr>
        <p:txBody>
          <a:bodyPr wrap="square">
            <a:spAutoFit/>
          </a:bodyPr>
          <a:lstStyle/>
          <a:p>
            <a:pPr algn="r" defTabSz="914400">
              <a:defRPr/>
            </a:pPr>
            <a:r>
              <a:rPr lang="en-US" altLang="zh-CN" sz="2800" b="1" dirty="0" smtClean="0">
                <a:solidFill>
                  <a:srgbClr val="FF7C80"/>
                </a:solidFill>
                <a:latin typeface="Times New Roman" panose="02020603050405020304" pitchFamily="18" charset="0"/>
                <a:cs typeface="Times New Roman" panose="02020603050405020304" pitchFamily="18" charset="0"/>
              </a:rPr>
              <a:t>KẾT</a:t>
            </a:r>
            <a:r>
              <a:rPr lang="vi-VN" altLang="zh-CN" sz="2800" b="1" dirty="0" smtClean="0">
                <a:solidFill>
                  <a:srgbClr val="FF7C80"/>
                </a:solidFill>
                <a:latin typeface="Times New Roman" panose="02020603050405020304" pitchFamily="18" charset="0"/>
                <a:cs typeface="Times New Roman" panose="02020603050405020304" pitchFamily="18" charset="0"/>
              </a:rPr>
              <a:t> </a:t>
            </a:r>
            <a:r>
              <a:rPr lang="vi-VN" altLang="zh-CN" sz="2800" b="1" dirty="0" smtClean="0">
                <a:solidFill>
                  <a:srgbClr val="FF7C80"/>
                </a:solidFill>
                <a:latin typeface="Times New Roman" panose="02020603050405020304" pitchFamily="18" charset="0"/>
                <a:cs typeface="Times New Roman" panose="02020603050405020304" pitchFamily="18" charset="0"/>
              </a:rPr>
              <a:t>BÀI</a:t>
            </a:r>
            <a:endParaRPr lang="zh-CN" altLang="en-US" sz="2800" b="1" dirty="0">
              <a:solidFill>
                <a:srgbClr val="FF7C80"/>
              </a:solidFill>
              <a:latin typeface="Times New Roman" panose="02020603050405020304" pitchFamily="18" charset="0"/>
              <a:cs typeface="Times New Roman" panose="02020603050405020304" pitchFamily="18" charset="0"/>
            </a:endParaRPr>
          </a:p>
        </p:txBody>
      </p:sp>
      <p:sp>
        <p:nvSpPr>
          <p:cNvPr id="6" name="Google Shape;427;p41"/>
          <p:cNvSpPr txBox="1"/>
          <p:nvPr/>
        </p:nvSpPr>
        <p:spPr>
          <a:xfrm>
            <a:off x="284286" y="688183"/>
            <a:ext cx="1652462" cy="3770801"/>
          </a:xfrm>
          <a:prstGeom prst="rect">
            <a:avLst/>
          </a:prstGeom>
          <a:solidFill>
            <a:srgbClr val="FF7C80"/>
          </a:solidFill>
          <a:ln>
            <a:noFill/>
          </a:ln>
        </p:spPr>
        <p:txBody>
          <a:bodyPr spcFirstLastPara="1" wrap="square" lIns="91425" tIns="182875" rIns="91425" bIns="0" anchor="ctr" anchorCtr="0">
            <a:noAutofit/>
          </a:bodyPr>
          <a:lstStyle/>
          <a:p>
            <a:pPr algn="ctr" defTabSz="914400">
              <a:spcAft>
                <a:spcPts val="1600"/>
              </a:spcAft>
              <a:buClr>
                <a:srgbClr val="000000"/>
              </a:buClr>
            </a:pPr>
            <a:r>
              <a:rPr lang="vi-VN" sz="2200" kern="0" dirty="0">
                <a:solidFill>
                  <a:prstClr val="white"/>
                </a:solidFill>
                <a:latin typeface="Times New Roman" panose="02020603050405020304" pitchFamily="18" charset="0"/>
                <a:ea typeface="Raleway Light"/>
                <a:cs typeface="Times New Roman" panose="02020603050405020304" pitchFamily="18" charset="0"/>
                <a:sym typeface="Raleway Light"/>
              </a:rPr>
              <a:t>Qua Tức nước vỡ bờ và Lão Hạc, chứng minh rằng: mặc dù gặp nhiều đau khổ bất hạnh, người nông dân trước CMT8</a:t>
            </a:r>
          </a:p>
        </p:txBody>
      </p:sp>
    </p:spTree>
    <p:extLst>
      <p:ext uri="{BB962C8B-B14F-4D97-AF65-F5344CB8AC3E}">
        <p14:creationId xmlns:p14="http://schemas.microsoft.com/office/powerpoint/2010/main" val="8447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5694" y="312821"/>
            <a:ext cx="9239694"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22" name="淘宝网chenying0907出品 141"/>
          <p:cNvGrpSpPr/>
          <p:nvPr/>
        </p:nvGrpSpPr>
        <p:grpSpPr>
          <a:xfrm>
            <a:off x="274103" y="874403"/>
            <a:ext cx="2546025" cy="3376645"/>
            <a:chOff x="3835980" y="2519218"/>
            <a:chExt cx="4520040" cy="4338782"/>
          </a:xfrm>
        </p:grpSpPr>
        <p:sp>
          <p:nvSpPr>
            <p:cNvPr id="23" name="淘宝网chenying0907出品 136"/>
            <p:cNvSpPr/>
            <p:nvPr/>
          </p:nvSpPr>
          <p:spPr>
            <a:xfrm>
              <a:off x="3835980" y="4352014"/>
              <a:ext cx="4520040" cy="962116"/>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微软雅黑 Light"/>
                <a:ea typeface="微软雅黑 Light"/>
              </a:endParaRPr>
            </a:p>
          </p:txBody>
        </p:sp>
        <p:pic>
          <p:nvPicPr>
            <p:cNvPr id="24"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25" name="淘宝网chenying0907出品 130"/>
            <p:cNvSpPr txBox="1"/>
            <p:nvPr/>
          </p:nvSpPr>
          <p:spPr>
            <a:xfrm>
              <a:off x="4195667" y="4323841"/>
              <a:ext cx="3800668" cy="1018463"/>
            </a:xfrm>
            <a:prstGeom prst="rect">
              <a:avLst/>
            </a:prstGeom>
            <a:solidFill>
              <a:schemeClr val="bg1">
                <a:alpha val="85000"/>
              </a:schemeClr>
            </a:solidFill>
            <a:ln>
              <a:solidFill>
                <a:schemeClr val="accent2">
                  <a:lumMod val="20000"/>
                  <a:lumOff val="80000"/>
                </a:schemeClr>
              </a:solidFill>
            </a:ln>
          </p:spPr>
          <p:txBody>
            <a:bodyPr wrap="square" rtlCol="0" anchor="ctr">
              <a:spAutoFit/>
            </a:bodyPr>
            <a:lstStyle/>
            <a:p>
              <a:pPr algn="ctr">
                <a:lnSpc>
                  <a:spcPct val="200000"/>
                </a:lnSpc>
                <a:defRPr/>
              </a:pPr>
              <a:endParaRPr lang="zh-CN" altLang="en-US" kern="2000" dirty="0">
                <a:solidFill>
                  <a:prstClr val="black"/>
                </a:solidFill>
                <a:latin typeface="微软雅黑 Light"/>
                <a:ea typeface="微软雅黑 Light"/>
              </a:endParaRPr>
            </a:p>
          </p:txBody>
        </p:sp>
      </p:grpSp>
      <p:sp>
        <p:nvSpPr>
          <p:cNvPr id="45" name="矩形 19"/>
          <p:cNvSpPr/>
          <p:nvPr/>
        </p:nvSpPr>
        <p:spPr>
          <a:xfrm>
            <a:off x="57205" y="2413543"/>
            <a:ext cx="2723595" cy="523220"/>
          </a:xfrm>
          <a:prstGeom prst="rect">
            <a:avLst/>
          </a:prstGeom>
        </p:spPr>
        <p:txBody>
          <a:bodyPr wrap="square">
            <a:spAutoFit/>
          </a:bodyPr>
          <a:lstStyle/>
          <a:p>
            <a:pPr algn="r" defTabSz="914400">
              <a:defRPr/>
            </a:pPr>
            <a:r>
              <a:rPr lang="en-US"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KẾT</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vi-VN" altLang="zh-CN" sz="2800" b="1" dirty="0" smtClean="0">
                <a:solidFill>
                  <a:prstClr val="black">
                    <a:lumMod val="75000"/>
                    <a:lumOff val="25000"/>
                  </a:prstClr>
                </a:solidFill>
                <a:latin typeface="Times New Roman" panose="02020603050405020304" pitchFamily="18" charset="0"/>
                <a:cs typeface="Times New Roman" panose="02020603050405020304" pitchFamily="18" charset="0"/>
              </a:rPr>
              <a:t>BÀI MẪU</a:t>
            </a:r>
            <a:endParaRPr lang="zh-CN" altLang="en-US" sz="28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41938" y="736160"/>
            <a:ext cx="5762244" cy="3785652"/>
          </a:xfrm>
          <a:prstGeom prst="rect">
            <a:avLst/>
          </a:prstGeom>
        </p:spPr>
        <p:txBody>
          <a:bodyPr wrap="square">
            <a:spAutoFit/>
          </a:bodyPr>
          <a:lstStyle/>
          <a:p>
            <a:pPr algn="just"/>
            <a:r>
              <a:rPr lang="vi-VN" sz="2400" i="1" dirty="0">
                <a:latin typeface="Times New Roman" panose="02020603050405020304" pitchFamily="18" charset="0"/>
                <a:cs typeface="Times New Roman" panose="02020603050405020304" pitchFamily="18" charset="0"/>
              </a:rPr>
              <a:t>Cảm ơn Ngô Tất Tố, cảm ơn Nam Cao! Họ đã cho chúng ta hiểu rõ cái cuộc sống cùng quẫn, bi thảm của người nông dân, làm chúng ta càng cảm phục trước những phẩm chất cảo quý, đẹp đẽ và trong sáng của họ. Giữa bùn đen nhưng tâm hồn họ vẫn toả hương thơm ngát như đoá hoa sen đồng nội. Nhìn vào cuộc sống của người nông dân ngày nay ta càng xót xa cho cha ông thuở trước và thêm tin yêu cuộc sống mới.</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9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12821"/>
            <a:ext cx="9144000" cy="449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a:t>
            </a:r>
            <a:endParaRPr lang="en-US" dirty="0">
              <a:solidFill>
                <a:prstClr val="white"/>
              </a:solidFill>
            </a:endParaRPr>
          </a:p>
        </p:txBody>
      </p:sp>
      <p:grpSp>
        <p:nvGrpSpPr>
          <p:cNvPr id="11" name="vong quay"/>
          <p:cNvGrpSpPr/>
          <p:nvPr/>
        </p:nvGrpSpPr>
        <p:grpSpPr>
          <a:xfrm>
            <a:off x="2572980" y="910404"/>
            <a:ext cx="3781594" cy="3777641"/>
            <a:chOff x="5425622" y="292790"/>
            <a:chExt cx="5834378" cy="5828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13" name="TextBox 12"/>
            <p:cNvSpPr txBox="1"/>
            <p:nvPr/>
          </p:nvSpPr>
          <p:spPr>
            <a:xfrm rot="14949661">
              <a:off x="6674685" y="1298963"/>
              <a:ext cx="2025648" cy="617304"/>
            </a:xfrm>
            <a:prstGeom prst="rect">
              <a:avLst/>
            </a:prstGeom>
            <a:noFill/>
          </p:spPr>
          <p:txBody>
            <a:bodyPr wrap="square" rtlCol="0">
              <a:spAutoFit/>
            </a:bodyPr>
            <a:lstStyle/>
            <a:p>
              <a:pPr algn="ctr" defTabSz="685766">
                <a:defRPr/>
              </a:pP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Xóa</a:t>
              </a:r>
              <a:r>
                <a:rPr lang="en-GB" sz="20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20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lỗi</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rot="12232592">
              <a:off x="5742638" y="221454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7 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rot="17590276">
              <a:off x="8020995" y="1296038"/>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8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rot="20155085">
              <a:off x="9058289" y="1745129"/>
              <a:ext cx="2197711" cy="1424547"/>
            </a:xfrm>
            <a:prstGeom prst="rect">
              <a:avLst/>
            </a:prstGeom>
            <a:noFill/>
          </p:spPr>
          <p:txBody>
            <a:bodyPr wrap="square" rtlCol="0">
              <a:spAutoFit/>
            </a:bodyPr>
            <a:lstStyle/>
            <a:p>
              <a:pPr algn="ctr" defTabSz="685766">
                <a:defRPr/>
              </a:pP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Trả</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thêm</a:t>
              </a:r>
              <a:r>
                <a:rPr lang="en-GB"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câu</a:t>
              </a:r>
              <a:endParaRPr lang="vi-VN"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54342"/>
              <a:ext cx="2025648" cy="617304"/>
            </a:xfrm>
            <a:prstGeom prst="rect">
              <a:avLst/>
            </a:prstGeom>
            <a:noFill/>
          </p:spPr>
          <p:txBody>
            <a:bodyPr wrap="square" rtlCol="0">
              <a:spAutoFit/>
            </a:bodyPr>
            <a:lstStyle/>
            <a:p>
              <a:pPr algn="ctr" defTabSz="685766">
                <a:defRPr/>
              </a:pP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10 </a:t>
              </a:r>
              <a:r>
                <a:rPr lang="en-GB" sz="20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6703311">
              <a:off x="6688632" y="4479247"/>
              <a:ext cx="2025648" cy="997183"/>
            </a:xfrm>
            <a:prstGeom prst="rect">
              <a:avLst/>
            </a:prstGeom>
            <a:noFill/>
          </p:spPr>
          <p:txBody>
            <a:bodyPr wrap="square" rtlCol="0">
              <a:spAutoFit/>
            </a:bodyPr>
            <a:lstStyle/>
            <a:p>
              <a:pPr algn="ctr" defTabSz="685766">
                <a:defRPr/>
              </a:pP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xóa</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1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1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xấu</a:t>
              </a:r>
              <a:endParaRPr lang="vi-VN" sz="1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3829829">
              <a:off x="8100816" y="4375648"/>
              <a:ext cx="2025648" cy="1044666"/>
            </a:xfrm>
            <a:prstGeom prst="rect">
              <a:avLst/>
            </a:prstGeom>
            <a:noFill/>
          </p:spPr>
          <p:txBody>
            <a:bodyPr wrap="square" rtlCol="0">
              <a:spAutoFit/>
            </a:bodyPr>
            <a:lstStyle/>
            <a:p>
              <a:pPr algn="ctr" defTabSz="685766">
                <a:defRPr/>
              </a:pP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GB" sz="1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GB" sz="19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mắn</a:t>
              </a:r>
              <a:endParaRPr lang="vi-VN" sz="19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1321648">
              <a:off x="8940448" y="3538367"/>
              <a:ext cx="2025648" cy="712273"/>
            </a:xfrm>
            <a:prstGeom prst="rect">
              <a:avLst/>
            </a:prstGeom>
            <a:noFill/>
          </p:spPr>
          <p:txBody>
            <a:bodyPr wrap="square" rtlCol="0">
              <a:spAutoFit/>
            </a:bodyPr>
            <a:lstStyle/>
            <a:p>
              <a:pPr algn="ctr" defTabSz="685766">
                <a:defRPr/>
              </a:pPr>
              <a:r>
                <a:rPr lang="en-GB"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9 </a:t>
              </a:r>
              <a:r>
                <a:rPr lang="en-GB"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1"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5614" y="-520300"/>
            <a:ext cx="457200" cy="457200"/>
          </a:xfrm>
          <a:prstGeom prst="rect">
            <a:avLst/>
          </a:prstGeom>
        </p:spPr>
      </p:pic>
      <p:sp>
        <p:nvSpPr>
          <p:cNvPr id="24" name="Rectangle 23">
            <a:extLst>
              <a:ext uri="{FF2B5EF4-FFF2-40B4-BE49-F238E27FC236}">
                <a16:creationId xmlns="" xmlns:a16="http://schemas.microsoft.com/office/drawing/2014/main" id="{200F22D1-61B0-48B0-A4D6-E7E6ACC515CD}"/>
              </a:ext>
            </a:extLst>
          </p:cNvPr>
          <p:cNvSpPr/>
          <p:nvPr/>
        </p:nvSpPr>
        <p:spPr>
          <a:xfrm>
            <a:off x="8945" y="299007"/>
            <a:ext cx="9164622" cy="684801"/>
          </a:xfrm>
          <a:prstGeom prst="rect">
            <a:avLst/>
          </a:prstGeom>
        </p:spPr>
        <p:txBody>
          <a:bodyPr wrap="square" lIns="68577" tIns="34289" rIns="68577" bIns="34289">
            <a:spAutoFit/>
          </a:bodyPr>
          <a:lstStyle/>
          <a:p>
            <a:pPr defTabSz="685766">
              <a:defRPr/>
            </a:pPr>
            <a:r>
              <a:rPr lang="en-US" sz="4000" b="1" dirty="0">
                <a:solidFill>
                  <a:srgbClr val="FF0000"/>
                </a:solidFill>
                <a:latin typeface="Cooper Black" pitchFamily="18" charset="0"/>
              </a:rPr>
              <a:t>TRÒ CHƠI: VÒNG QUAY MAY MẮN</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3876" y="359678"/>
            <a:ext cx="535781" cy="892969"/>
          </a:xfrm>
          <a:prstGeom prst="rect">
            <a:avLst/>
          </a:prstGeom>
        </p:spPr>
      </p:pic>
      <p:sp>
        <p:nvSpPr>
          <p:cNvPr id="33" name="Isosceles Triangle 32"/>
          <p:cNvSpPr/>
          <p:nvPr/>
        </p:nvSpPr>
        <p:spPr>
          <a:xfrm rot="16200000">
            <a:off x="6543744" y="190421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
        <p:nvSpPr>
          <p:cNvPr id="34" name="Heart 33">
            <a:hlinkClick r:id="" action="ppaction://noaction"/>
          </p:cNvPr>
          <p:cNvSpPr/>
          <p:nvPr/>
        </p:nvSpPr>
        <p:spPr>
          <a:xfrm rot="5400000">
            <a:off x="7054828" y="2160021"/>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vi-VN" sz="1800">
              <a:solidFill>
                <a:prstClr val="white"/>
              </a:solidFill>
            </a:endParaRPr>
          </a:p>
        </p:txBody>
      </p:sp>
    </p:spTree>
    <p:extLst>
      <p:ext uri="{BB962C8B-B14F-4D97-AF65-F5344CB8AC3E}">
        <p14:creationId xmlns:p14="http://schemas.microsoft.com/office/powerpoint/2010/main" val="3164248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1"/>
                                        </p:tgtEl>
                                        <p:attrNameLst>
                                          <p:attrName>r</p:attrName>
                                        </p:attrNameLst>
                                      </p:cBhvr>
                                    </p:animRot>
                                  </p:childTnLst>
                                </p:cTn>
                              </p:par>
                              <p:par>
                                <p:cTn id="7" presetID="1" presetClass="mediacall" presetSubtype="0" fill="hold" nodeType="withEffect">
                                  <p:stCondLst>
                                    <p:cond delay="0"/>
                                  </p:stCondLst>
                                  <p:childTnLst>
                                    <p:cmd type="call" cmd="playFrom(0.0)">
                                      <p:cBhvr>
                                        <p:cTn id="8" dur="30406" fill="hold"/>
                                        <p:tgtEl>
                                          <p:spTgt spid="21"/>
                                        </p:tgtEl>
                                      </p:cBhvr>
                                    </p:cmd>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34" presetClass="emph" presetSubtype="0" repeatCount="indefinite" fill="hold" grpId="1" nodeType="withEffect">
                                  <p:stCondLst>
                                    <p:cond delay="1000"/>
                                  </p:stCondLst>
                                  <p:iterate type="lt">
                                    <p:tmPct val="10000"/>
                                  </p:iterate>
                                  <p:childTnLst>
                                    <p:animMotion origin="layout" path="M -1.66667E-6 3.41561E-6 L -1.66667E-6 -0.0722 " pathEditMode="relative" rAng="0" ptsTypes="AA">
                                      <p:cBhvr>
                                        <p:cTn id="14" dur="250" accel="50000" decel="50000" autoRev="1" fill="hold">
                                          <p:stCondLst>
                                            <p:cond delay="0"/>
                                          </p:stCondLst>
                                        </p:cTn>
                                        <p:tgtEl>
                                          <p:spTgt spid="24"/>
                                        </p:tgtEl>
                                        <p:attrNameLst>
                                          <p:attrName>ppt_x</p:attrName>
                                          <p:attrName>ppt_y</p:attrName>
                                        </p:attrNameLst>
                                      </p:cBhvr>
                                      <p:rCtr x="0" y="-3610"/>
                                    </p:animMotion>
                                    <p:animRot by="1500000">
                                      <p:cBhvr>
                                        <p:cTn id="15" dur="125" fill="hold">
                                          <p:stCondLst>
                                            <p:cond delay="0"/>
                                          </p:stCondLst>
                                        </p:cTn>
                                        <p:tgtEl>
                                          <p:spTgt spid="24"/>
                                        </p:tgtEl>
                                        <p:attrNameLst>
                                          <p:attrName>r</p:attrName>
                                        </p:attrNameLst>
                                      </p:cBhvr>
                                    </p:animRot>
                                    <p:animRot by="-1500000">
                                      <p:cBhvr>
                                        <p:cTn id="16" dur="125" fill="hold">
                                          <p:stCondLst>
                                            <p:cond delay="125"/>
                                          </p:stCondLst>
                                        </p:cTn>
                                        <p:tgtEl>
                                          <p:spTgt spid="24"/>
                                        </p:tgtEl>
                                        <p:attrNameLst>
                                          <p:attrName>r</p:attrName>
                                        </p:attrNameLst>
                                      </p:cBhvr>
                                    </p:animRot>
                                    <p:animRot by="-1500000">
                                      <p:cBhvr>
                                        <p:cTn id="17" dur="125" fill="hold">
                                          <p:stCondLst>
                                            <p:cond delay="250"/>
                                          </p:stCondLst>
                                        </p:cTn>
                                        <p:tgtEl>
                                          <p:spTgt spid="24"/>
                                        </p:tgtEl>
                                        <p:attrNameLst>
                                          <p:attrName>r</p:attrName>
                                        </p:attrNameLst>
                                      </p:cBhvr>
                                    </p:animRot>
                                    <p:animRot by="1500000">
                                      <p:cBhvr>
                                        <p:cTn id="18"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9" fill="hold" display="0">
                  <p:stCondLst>
                    <p:cond delay="indefinite"/>
                  </p:stCondLst>
                  <p:endCondLst>
                    <p:cond evt="onStopAudio" delay="0">
                      <p:tgtEl>
                        <p:sldTgt/>
                      </p:tgtEl>
                    </p:cond>
                  </p:endCondLst>
                </p:cTn>
                <p:tgtEl>
                  <p:spTgt spid="21"/>
                </p:tgtEl>
              </p:cMediaNode>
            </p:audio>
          </p:childTnLst>
        </p:cTn>
      </p:par>
    </p:tnLst>
    <p:bldLst>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624477" y="577418"/>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vi-VN" sz="3200" i="1" dirty="0">
                <a:solidFill>
                  <a:srgbClr val="FF0000"/>
                </a:solidFill>
                <a:latin typeface="+mj-lt"/>
              </a:rPr>
              <a:t>Nhận định nào nói đúng nhất ý nghĩa cái chết của lão Hạc?</a:t>
            </a:r>
            <a:endParaRPr lang="vi-VN" sz="3200" i="1" dirty="0">
              <a:solidFill>
                <a:srgbClr val="FF0000"/>
              </a:solidFill>
              <a:latin typeface="+mj-lt"/>
            </a:endParaRPr>
          </a:p>
        </p:txBody>
      </p:sp>
      <p:sp>
        <p:nvSpPr>
          <p:cNvPr id="15" name="Rectangle 14"/>
          <p:cNvSpPr/>
          <p:nvPr/>
        </p:nvSpPr>
        <p:spPr>
          <a:xfrm>
            <a:off x="832668" y="1889523"/>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A. </a:t>
            </a:r>
            <a:r>
              <a:rPr lang="vi-VN" sz="2000" dirty="0">
                <a:solidFill>
                  <a:srgbClr val="000000"/>
                </a:solidFill>
                <a:latin typeface="Times New Roman" panose="02020603050405020304" pitchFamily="18" charset="0"/>
                <a:cs typeface="Times New Roman" panose="02020603050405020304" pitchFamily="18" charset="0"/>
              </a:rPr>
              <a:t>Thể hiện tính tự trọng và quyết tâm không rơi vào con đường tha hóa của một người nông dân.</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669883" y="3146898"/>
            <a:ext cx="3680099" cy="10757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400" dirty="0">
                <a:solidFill>
                  <a:prstClr val="black"/>
                </a:solidFill>
                <a:latin typeface="Times New Roman" panose="02020603050405020304" pitchFamily="18" charset="0"/>
                <a:cs typeface="Times New Roman" panose="02020603050405020304" pitchFamily="18" charset="0"/>
              </a:rPr>
              <a:t>D</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Cả ba ý kiến trên đều đúng</a:t>
            </a:r>
          </a:p>
        </p:txBody>
      </p:sp>
      <p:sp>
        <p:nvSpPr>
          <p:cNvPr id="19" name="Rectangle 18"/>
          <p:cNvSpPr/>
          <p:nvPr/>
        </p:nvSpPr>
        <p:spPr>
          <a:xfrm>
            <a:off x="832668" y="3146898"/>
            <a:ext cx="3680099" cy="107578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vi-VN" sz="2000" dirty="0">
                <a:solidFill>
                  <a:prstClr val="black"/>
                </a:solidFill>
                <a:latin typeface="Times New Roman" panose="02020603050405020304" pitchFamily="18" charset="0"/>
                <a:cs typeface="Times New Roman" panose="02020603050405020304" pitchFamily="18" charset="0"/>
              </a:rPr>
              <a:t>C. </a:t>
            </a:r>
            <a:r>
              <a:rPr lang="vi-VN" sz="2000" dirty="0">
                <a:solidFill>
                  <a:srgbClr val="000000"/>
                </a:solidFill>
                <a:latin typeface="Times New Roman" panose="02020603050405020304" pitchFamily="18" charset="0"/>
                <a:cs typeface="Times New Roman" panose="02020603050405020304" pitchFamily="18" charset="0"/>
              </a:rPr>
              <a:t>Là bằng chứng cảm động về tình phụ tử mộc mạc, giản dị nhưng cao quý vô ngần.</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669883" y="1879577"/>
            <a:ext cx="3680099" cy="1066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just"/>
            <a:r>
              <a:rPr lang="en-US" sz="2000" dirty="0">
                <a:solidFill>
                  <a:prstClr val="black"/>
                </a:solidFill>
                <a:latin typeface="Times New Roman" panose="02020603050405020304" pitchFamily="18" charset="0"/>
                <a:cs typeface="Times New Roman" panose="02020603050405020304" pitchFamily="18" charset="0"/>
              </a:rPr>
              <a:t>B</a:t>
            </a:r>
            <a:r>
              <a:rPr lang="vi-VN" sz="2000" dirty="0" smtClean="0">
                <a:solidFill>
                  <a:prstClr val="black"/>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Gián tiếp tố cáo xã hội thực dân phong kiến đã đẩy người nông dân vào hoàn cảnh khốn cùng.</a:t>
            </a:r>
            <a:endParaRPr lang="vi-VN" sz="2000" dirty="0">
              <a:solidFill>
                <a:srgbClr val="00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473" y="1908630"/>
            <a:ext cx="604292" cy="793310"/>
          </a:xfrm>
          <a:prstGeom prst="rect">
            <a:avLst/>
          </a:prstGeom>
        </p:spPr>
      </p:pic>
      <p:pic>
        <p:nvPicPr>
          <p:cNvPr id="24" name="Picture 23"/>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171920"/>
            <a:ext cx="603402" cy="79940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425" y="1910158"/>
            <a:ext cx="603557" cy="79234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6425" y="3201620"/>
            <a:ext cx="603557" cy="730948"/>
          </a:xfrm>
          <a:prstGeom prst="rect">
            <a:avLst/>
          </a:prstGeom>
        </p:spPr>
      </p:pic>
    </p:spTree>
    <p:extLst>
      <p:ext uri="{BB962C8B-B14F-4D97-AF65-F5344CB8AC3E}">
        <p14:creationId xmlns:p14="http://schemas.microsoft.com/office/powerpoint/2010/main" val="170425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250" fill="hold"/>
                                        <p:tgtEl>
                                          <p:spTgt spid="21"/>
                                        </p:tgtEl>
                                        <p:attrNameLst>
                                          <p:attrName>ppt_w</p:attrName>
                                        </p:attrNameLst>
                                      </p:cBhvr>
                                      <p:tavLst>
                                        <p:tav tm="0">
                                          <p:val>
                                            <p:strVal val="4*#ppt_w"/>
                                          </p:val>
                                        </p:tav>
                                        <p:tav tm="100000">
                                          <p:val>
                                            <p:strVal val="#ppt_w"/>
                                          </p:val>
                                        </p:tav>
                                      </p:tavLst>
                                    </p:anim>
                                    <p:anim calcmode="lin" valueType="num">
                                      <p:cBhvr>
                                        <p:cTn id="4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8"/>
                                        </p:tgtEl>
                                        <p:attrNameLst>
                                          <p:attrName>fillcolor</p:attrName>
                                        </p:attrNameLst>
                                      </p:cBhvr>
                                      <p:to>
                                        <a:srgbClr val="FFF2CC"/>
                                      </p:to>
                                    </p:animClr>
                                    <p:set>
                                      <p:cBhvr>
                                        <p:cTn id="50" dur="250" fill="hold"/>
                                        <p:tgtEl>
                                          <p:spTgt spid="18"/>
                                        </p:tgtEl>
                                        <p:attrNameLst>
                                          <p:attrName>fill.type</p:attrName>
                                        </p:attrNameLst>
                                      </p:cBhvr>
                                      <p:to>
                                        <p:strVal val="solid"/>
                                      </p:to>
                                    </p:set>
                                    <p:set>
                                      <p:cBhvr>
                                        <p:cTn id="51" dur="25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250" fill="hold"/>
                                        <p:tgtEl>
                                          <p:spTgt spid="33"/>
                                        </p:tgtEl>
                                        <p:attrNameLst>
                                          <p:attrName>ppt_w</p:attrName>
                                        </p:attrNameLst>
                                      </p:cBhvr>
                                      <p:tavLst>
                                        <p:tav tm="0">
                                          <p:val>
                                            <p:strVal val="4*#ppt_w"/>
                                          </p:val>
                                        </p:tav>
                                        <p:tav tm="100000">
                                          <p:val>
                                            <p:strVal val="#ppt_w"/>
                                          </p:val>
                                        </p:tav>
                                      </p:tavLst>
                                    </p:anim>
                                    <p:anim calcmode="lin" valueType="num">
                                      <p:cBhvr>
                                        <p:cTn id="55"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8"/>
                                        </p:tgtEl>
                                        <p:attrNameLst>
                                          <p:attrName>fillcolor</p:attrName>
                                        </p:attrNameLst>
                                      </p:cBhvr>
                                      <p:to>
                                        <a:srgbClr val="00B050"/>
                                      </p:to>
                                    </p:animClr>
                                    <p:set>
                                      <p:cBhvr>
                                        <p:cTn id="58" dur="250" fill="hold"/>
                                        <p:tgtEl>
                                          <p:spTgt spid="18"/>
                                        </p:tgtEl>
                                        <p:attrNameLst>
                                          <p:attrName>fill.type</p:attrName>
                                        </p:attrNameLst>
                                      </p:cBhvr>
                                      <p:to>
                                        <p:strVal val="solid"/>
                                      </p:to>
                                    </p:set>
                                    <p:set>
                                      <p:cBhvr>
                                        <p:cTn id="5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9"/>
                                        </p:tgtEl>
                                        <p:attrNameLst>
                                          <p:attrName>fillcolor</p:attrName>
                                        </p:attrNameLst>
                                      </p:cBhvr>
                                      <p:to>
                                        <a:srgbClr val="FFF2CC"/>
                                      </p:to>
                                    </p:animClr>
                                    <p:set>
                                      <p:cBhvr>
                                        <p:cTn id="65" dur="250" fill="hold"/>
                                        <p:tgtEl>
                                          <p:spTgt spid="19"/>
                                        </p:tgtEl>
                                        <p:attrNameLst>
                                          <p:attrName>fill.type</p:attrName>
                                        </p:attrNameLst>
                                      </p:cBhvr>
                                      <p:to>
                                        <p:strVal val="solid"/>
                                      </p:to>
                                    </p:set>
                                    <p:set>
                                      <p:cBhvr>
                                        <p:cTn id="66" dur="250" fill="hold"/>
                                        <p:tgtEl>
                                          <p:spTgt spid="1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250" fill="hold"/>
                                        <p:tgtEl>
                                          <p:spTgt spid="24"/>
                                        </p:tgtEl>
                                        <p:attrNameLst>
                                          <p:attrName>ppt_w</p:attrName>
                                        </p:attrNameLst>
                                      </p:cBhvr>
                                      <p:tavLst>
                                        <p:tav tm="0">
                                          <p:val>
                                            <p:strVal val="4*#ppt_w"/>
                                          </p:val>
                                        </p:tav>
                                        <p:tav tm="100000">
                                          <p:val>
                                            <p:strVal val="#ppt_w"/>
                                          </p:val>
                                        </p:tav>
                                      </p:tavLst>
                                    </p:anim>
                                    <p:anim calcmode="lin" valueType="num">
                                      <p:cBhvr>
                                        <p:cTn id="7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9"/>
                                        </p:tgtEl>
                                        <p:attrNameLst>
                                          <p:attrName>fillcolor</p:attrName>
                                        </p:attrNameLst>
                                      </p:cBhvr>
                                      <p:to>
                                        <a:srgbClr val="FFFF00"/>
                                      </p:to>
                                    </p:animClr>
                                    <p:set>
                                      <p:cBhvr>
                                        <p:cTn id="73" dur="250" fill="hold"/>
                                        <p:tgtEl>
                                          <p:spTgt spid="19"/>
                                        </p:tgtEl>
                                        <p:attrNameLst>
                                          <p:attrName>fill.type</p:attrName>
                                        </p:attrNameLst>
                                      </p:cBhvr>
                                      <p:to>
                                        <p:strVal val="solid"/>
                                      </p:to>
                                    </p:set>
                                    <p:set>
                                      <p:cBhvr>
                                        <p:cTn id="74"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0"/>
                                        </p:tgtEl>
                                        <p:attrNameLst>
                                          <p:attrName>fillcolor</p:attrName>
                                        </p:attrNameLst>
                                      </p:cBhvr>
                                      <p:to>
                                        <a:srgbClr val="FFF2CC"/>
                                      </p:to>
                                    </p:animClr>
                                    <p:set>
                                      <p:cBhvr>
                                        <p:cTn id="80" dur="250" fill="hold"/>
                                        <p:tgtEl>
                                          <p:spTgt spid="20"/>
                                        </p:tgtEl>
                                        <p:attrNameLst>
                                          <p:attrName>fill.type</p:attrName>
                                        </p:attrNameLst>
                                      </p:cBhvr>
                                      <p:to>
                                        <p:strVal val="solid"/>
                                      </p:to>
                                    </p:set>
                                    <p:set>
                                      <p:cBhvr>
                                        <p:cTn id="81" dur="25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strVal val="4*#ppt_w"/>
                                          </p:val>
                                        </p:tav>
                                        <p:tav tm="100000">
                                          <p:val>
                                            <p:strVal val="#ppt_w"/>
                                          </p:val>
                                        </p:tav>
                                      </p:tavLst>
                                    </p:anim>
                                    <p:anim calcmode="lin" valueType="num">
                                      <p:cBhvr>
                                        <p:cTn id="85"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0"/>
                                        </p:tgtEl>
                                        <p:attrNameLst>
                                          <p:attrName>fillcolor</p:attrName>
                                        </p:attrNameLst>
                                      </p:cBhvr>
                                      <p:to>
                                        <a:srgbClr val="FFFF00"/>
                                      </p:to>
                                    </p:animClr>
                                    <p:set>
                                      <p:cBhvr>
                                        <p:cTn id="88" dur="250" fill="hold"/>
                                        <p:tgtEl>
                                          <p:spTgt spid="20"/>
                                        </p:tgtEl>
                                        <p:attrNameLst>
                                          <p:attrName>fill.type</p:attrName>
                                        </p:attrNameLst>
                                      </p:cBhvr>
                                      <p:to>
                                        <p:strVal val="solid"/>
                                      </p:to>
                                    </p:set>
                                    <p:set>
                                      <p:cBhvr>
                                        <p:cTn id="89"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4" grpId="0" animBg="1"/>
      <p:bldP spid="15" grpId="0" animBg="1"/>
      <p:bldP spid="18" grpId="0" animBg="1"/>
      <p:bldP spid="19" grpId="0" animBg="1"/>
      <p:bldP spid="20"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自定义 3">
      <a:dk1>
        <a:srgbClr val="000000"/>
      </a:dk1>
      <a:lt1>
        <a:srgbClr val="FFFFFF"/>
      </a:lt1>
      <a:dk2>
        <a:srgbClr val="44546A"/>
      </a:dk2>
      <a:lt2>
        <a:srgbClr val="E7E6E6"/>
      </a:lt2>
      <a:accent1>
        <a:srgbClr val="92D050"/>
      </a:accent1>
      <a:accent2>
        <a:srgbClr val="61C0AA"/>
      </a:accent2>
      <a:accent3>
        <a:srgbClr val="FA8170"/>
      </a:accent3>
      <a:accent4>
        <a:srgbClr val="0092C3"/>
      </a:accent4>
      <a:accent5>
        <a:srgbClr val="4BACC6"/>
      </a:accent5>
      <a:accent6>
        <a:srgbClr val="636183"/>
      </a:accent6>
      <a:hlink>
        <a:srgbClr val="0563C1"/>
      </a:hlink>
      <a:folHlink>
        <a:srgbClr val="954F72"/>
      </a:folHlink>
    </a:clrScheme>
    <a:fontScheme name="Lizzysu-1">
      <a:majorFont>
        <a:latin typeface="Arial Black"/>
        <a:ea typeface="微软雅黑"/>
        <a:cs typeface=""/>
      </a:majorFont>
      <a:minorFont>
        <a:latin typeface="Arial"/>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自定义 1">
      <a:dk1>
        <a:srgbClr val="424554"/>
      </a:dk1>
      <a:lt1>
        <a:srgbClr val="44A6BA"/>
      </a:lt1>
      <a:dk2>
        <a:srgbClr val="E34B07"/>
      </a:dk2>
      <a:lt2>
        <a:srgbClr val="605958"/>
      </a:lt2>
      <a:accent1>
        <a:srgbClr val="F38D16"/>
      </a:accent1>
      <a:accent2>
        <a:srgbClr val="F3F4F6"/>
      </a:accent2>
      <a:accent3>
        <a:srgbClr val="42494D"/>
      </a:accent3>
      <a:accent4>
        <a:srgbClr val="424554"/>
      </a:accent4>
      <a:accent5>
        <a:srgbClr val="44A6BA"/>
      </a:accent5>
      <a:accent6>
        <a:srgbClr val="E34B07"/>
      </a:accent6>
      <a:hlink>
        <a:srgbClr val="F38D16"/>
      </a:hlink>
      <a:folHlink>
        <a:srgbClr val="60595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90204" pitchFamily="34" charset="0"/>
          <a:buNone/>
          <a:defRPr kumimoji="0" lang="zh-CN" sz="1800" b="0" i="0" u="none" strike="noStrike" cap="none" normalizeH="0" baseline="0" smtClean="0">
            <a:ln>
              <a:noFill/>
            </a:ln>
            <a:solidFill>
              <a:schemeClr val="tx1"/>
            </a:solidFill>
            <a:effectLst/>
            <a:latin typeface="Arial" panose="020B060402020209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1331</TotalTime>
  <Words>6655</Words>
  <Application>Microsoft Office PowerPoint</Application>
  <PresentationFormat>Custom</PresentationFormat>
  <Paragraphs>633</Paragraphs>
  <Slides>76</Slides>
  <Notes>74</Notes>
  <HiddenSlides>0</HiddenSlides>
  <MMClips>11</MMClips>
  <ScaleCrop>false</ScaleCrop>
  <HeadingPairs>
    <vt:vector size="6" baseType="variant">
      <vt:variant>
        <vt:lpstr>Fonts Used</vt:lpstr>
      </vt:variant>
      <vt:variant>
        <vt:i4>17</vt:i4>
      </vt:variant>
      <vt:variant>
        <vt:lpstr>Theme</vt:lpstr>
      </vt:variant>
      <vt:variant>
        <vt:i4>17</vt:i4>
      </vt:variant>
      <vt:variant>
        <vt:lpstr>Slide Titles</vt:lpstr>
      </vt:variant>
      <vt:variant>
        <vt:i4>76</vt:i4>
      </vt:variant>
    </vt:vector>
  </HeadingPairs>
  <TitlesOfParts>
    <vt:vector size="110" baseType="lpstr">
      <vt:lpstr>仿宋_GB2312</vt:lpstr>
      <vt:lpstr>Microsoft YaHei</vt:lpstr>
      <vt:lpstr>SimSun</vt:lpstr>
      <vt:lpstr>Agency FB</vt:lpstr>
      <vt:lpstr>Arial</vt:lpstr>
      <vt:lpstr>Arial Black</vt:lpstr>
      <vt:lpstr>Calibri</vt:lpstr>
      <vt:lpstr>Calibri Light</vt:lpstr>
      <vt:lpstr>Constantia</vt:lpstr>
      <vt:lpstr>Cooper Black</vt:lpstr>
      <vt:lpstr>Prata</vt:lpstr>
      <vt:lpstr>Raleway Light</vt:lpstr>
      <vt:lpstr>Tahoma</vt:lpstr>
      <vt:lpstr>Times New Roman</vt:lpstr>
      <vt:lpstr>Wingdings</vt:lpstr>
      <vt:lpstr>Yeseva One</vt:lpstr>
      <vt:lpstr>微软雅黑 Light</vt:lpstr>
      <vt:lpstr>Office 主题</vt:lpstr>
      <vt:lpstr>2_默认设计模板</vt:lpstr>
      <vt:lpstr>3_默认设计模板</vt:lpstr>
      <vt:lpstr>Office 主题​​</vt:lpstr>
      <vt:lpstr>1_Office 主题​​</vt:lpstr>
      <vt:lpstr>2_Office 主题​​</vt:lpstr>
      <vt:lpstr>3_Office 主题​​</vt:lpstr>
      <vt:lpstr>4_Office 主题​​</vt:lpstr>
      <vt:lpstr>5_Office 主题​​</vt:lpstr>
      <vt:lpstr>1_Office 主题</vt:lpstr>
      <vt:lpstr>6_Office 主题​​</vt:lpstr>
      <vt:lpstr>4_Office Theme</vt:lpstr>
      <vt:lpstr>2_Office Theme</vt:lpstr>
      <vt:lpstr>5_Office Theme</vt:lpstr>
      <vt:lpstr>3_Office Theme</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PGOS</dc:creator>
  <cp:lastModifiedBy>AutoBVT</cp:lastModifiedBy>
  <cp:revision>671</cp:revision>
  <dcterms:created xsi:type="dcterms:W3CDTF">2021-05-12T14:38:34Z</dcterms:created>
  <dcterms:modified xsi:type="dcterms:W3CDTF">2022-05-23T13:06:08Z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2052-3.4.0.5283</vt:lpwstr>
  </property>
</Properties>
</file>