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2"/>
  </p:notesMasterIdLst>
  <p:sldIdLst>
    <p:sldId id="470" r:id="rId11"/>
    <p:sldId id="353" r:id="rId12"/>
    <p:sldId id="518" r:id="rId13"/>
    <p:sldId id="520" r:id="rId14"/>
    <p:sldId id="521" r:id="rId15"/>
    <p:sldId id="522" r:id="rId16"/>
    <p:sldId id="352" r:id="rId17"/>
    <p:sldId id="524" r:id="rId18"/>
    <p:sldId id="531" r:id="rId19"/>
    <p:sldId id="529" r:id="rId20"/>
    <p:sldId id="526" r:id="rId21"/>
    <p:sldId id="527" r:id="rId22"/>
    <p:sldId id="528" r:id="rId23"/>
    <p:sldId id="500" r:id="rId24"/>
    <p:sldId id="543" r:id="rId25"/>
    <p:sldId id="534" r:id="rId26"/>
    <p:sldId id="535" r:id="rId27"/>
    <p:sldId id="536" r:id="rId28"/>
    <p:sldId id="544" r:id="rId29"/>
    <p:sldId id="546" r:id="rId30"/>
    <p:sldId id="547" r:id="rId31"/>
  </p:sldIdLst>
  <p:sldSz cx="12190413" cy="6859588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9C"/>
    <a:srgbClr val="4E4A4F"/>
    <a:srgbClr val="3296A8"/>
    <a:srgbClr val="6D8AAB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 autoAdjust="0"/>
    <p:restoredTop sz="97778" autoAdjust="0"/>
  </p:normalViewPr>
  <p:slideViewPr>
    <p:cSldViewPr snapToGrid="0" showGuides="1">
      <p:cViewPr>
        <p:scale>
          <a:sx n="82" d="100"/>
          <a:sy n="82" d="100"/>
        </p:scale>
        <p:origin x="-828" y="-2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B3966-C835-476C-AB5B-E48CA446AD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9EF49F-D534-46AF-8769-E166200EF595}">
      <dgm:prSet/>
      <dgm:spPr/>
      <dgm:t>
        <a:bodyPr/>
        <a:lstStyle/>
        <a:p>
          <a:pPr rtl="0"/>
          <a:r>
            <a:rPr lang="en-US" dirty="0" err="1" smtClean="0"/>
            <a:t>Sau</a:t>
          </a:r>
          <a:r>
            <a:rPr lang="en-US" dirty="0" smtClean="0"/>
            <a:t> </a:t>
          </a:r>
          <a:r>
            <a:rPr lang="en-US" dirty="0" err="1" smtClean="0"/>
            <a:t>khi</a:t>
          </a:r>
          <a:r>
            <a:rPr lang="en-US" dirty="0" smtClean="0"/>
            <a:t> đ</a:t>
          </a:r>
          <a:r>
            <a:rPr lang="vi-VN" dirty="0" smtClean="0"/>
            <a:t>ọc</a:t>
          </a:r>
          <a:r>
            <a:rPr lang="en-US" dirty="0" smtClean="0"/>
            <a:t> </a:t>
          </a:r>
          <a:r>
            <a:rPr lang="vi-VN" dirty="0" smtClean="0"/>
            <a:t>hai khổ thơ đầu,có người cho rằng:</a:t>
          </a:r>
          <a:endParaRPr lang="en-US" dirty="0"/>
        </a:p>
      </dgm:t>
    </dgm:pt>
    <dgm:pt modelId="{A32DCF32-03F1-4292-ABFA-09EE0A67E87D}" type="parTrans" cxnId="{F5DC4C4B-B90E-4026-90CF-BAF2D75AC939}">
      <dgm:prSet/>
      <dgm:spPr/>
      <dgm:t>
        <a:bodyPr/>
        <a:lstStyle/>
        <a:p>
          <a:endParaRPr lang="en-US"/>
        </a:p>
      </dgm:t>
    </dgm:pt>
    <dgm:pt modelId="{8DB6D0CA-59E3-4EEB-8579-938EDE051432}" type="sibTrans" cxnId="{F5DC4C4B-B90E-4026-90CF-BAF2D75AC939}">
      <dgm:prSet/>
      <dgm:spPr/>
      <dgm:t>
        <a:bodyPr/>
        <a:lstStyle/>
        <a:p>
          <a:endParaRPr lang="en-US"/>
        </a:p>
      </dgm:t>
    </dgm:pt>
    <dgm:pt modelId="{1649D2EC-394A-4E7C-8CA3-AE6A32D490F9}">
      <dgm:prSet/>
      <dgm:spPr/>
      <dgm:t>
        <a:bodyPr/>
        <a:lstStyle/>
        <a:p>
          <a:pPr rtl="0"/>
          <a:r>
            <a:rPr lang="vi-VN" dirty="0" smtClean="0"/>
            <a:t>Đây là những ngày huy hoàng đắc ý nhất của ông đồ. Nhưng lại có người bảo rằng: Ngay từ đầu bài thơ đã cho ta thấy những ngày tàn của Nho học và thân phận buồn của ông đồ. Ý kiến của em như thế nào trước hai nhận định trên?</a:t>
          </a:r>
          <a:endParaRPr lang="en-US" dirty="0"/>
        </a:p>
      </dgm:t>
    </dgm:pt>
    <dgm:pt modelId="{041386D5-12DC-4413-84C6-B121AD572323}" type="parTrans" cxnId="{BD2FEC00-7DCE-47D1-B308-6C6DD72022BF}">
      <dgm:prSet/>
      <dgm:spPr/>
      <dgm:t>
        <a:bodyPr/>
        <a:lstStyle/>
        <a:p>
          <a:endParaRPr lang="en-US"/>
        </a:p>
      </dgm:t>
    </dgm:pt>
    <dgm:pt modelId="{15E75C70-618F-46E1-A692-A0E397E9F01F}" type="sibTrans" cxnId="{BD2FEC00-7DCE-47D1-B308-6C6DD72022BF}">
      <dgm:prSet/>
      <dgm:spPr/>
      <dgm:t>
        <a:bodyPr/>
        <a:lstStyle/>
        <a:p>
          <a:endParaRPr lang="en-US"/>
        </a:p>
      </dgm:t>
    </dgm:pt>
    <dgm:pt modelId="{774A1F19-945F-4E8E-BA27-5F7A3809FA48}" type="pres">
      <dgm:prSet presAssocID="{1DCB3966-C835-476C-AB5B-E48CA446A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C4833A-BD2C-4D40-B4A4-6B3CEF009C83}" type="pres">
      <dgm:prSet presAssocID="{CE9EF49F-D534-46AF-8769-E166200EF595}" presName="parentText" presStyleLbl="node1" presStyleIdx="0" presStyleCnt="2" custLinFactY="-8612" custLinFactNeighborX="2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2E7E0-C587-4103-BCDD-D4C345287054}" type="pres">
      <dgm:prSet presAssocID="{8DB6D0CA-59E3-4EEB-8579-938EDE051432}" presName="spacer" presStyleCnt="0"/>
      <dgm:spPr/>
    </dgm:pt>
    <dgm:pt modelId="{72FC8D34-BA44-4E8B-9C48-DCCDF55254CF}" type="pres">
      <dgm:prSet presAssocID="{1649D2EC-394A-4E7C-8CA3-AE6A32D490F9}" presName="parentText" presStyleLbl="node1" presStyleIdx="1" presStyleCnt="2" custLinFactY="166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C4C4B-B90E-4026-90CF-BAF2D75AC939}" srcId="{1DCB3966-C835-476C-AB5B-E48CA446ADDE}" destId="{CE9EF49F-D534-46AF-8769-E166200EF595}" srcOrd="0" destOrd="0" parTransId="{A32DCF32-03F1-4292-ABFA-09EE0A67E87D}" sibTransId="{8DB6D0CA-59E3-4EEB-8579-938EDE051432}"/>
    <dgm:cxn modelId="{658049C0-828C-4572-9F97-1841C3654FE2}" type="presOf" srcId="{1649D2EC-394A-4E7C-8CA3-AE6A32D490F9}" destId="{72FC8D34-BA44-4E8B-9C48-DCCDF55254CF}" srcOrd="0" destOrd="0" presId="urn:microsoft.com/office/officeart/2005/8/layout/vList2"/>
    <dgm:cxn modelId="{94D322CD-9A7A-4140-BCDE-C68E7F2E5347}" type="presOf" srcId="{1DCB3966-C835-476C-AB5B-E48CA446ADDE}" destId="{774A1F19-945F-4E8E-BA27-5F7A3809FA48}" srcOrd="0" destOrd="0" presId="urn:microsoft.com/office/officeart/2005/8/layout/vList2"/>
    <dgm:cxn modelId="{BD2FEC00-7DCE-47D1-B308-6C6DD72022BF}" srcId="{1DCB3966-C835-476C-AB5B-E48CA446ADDE}" destId="{1649D2EC-394A-4E7C-8CA3-AE6A32D490F9}" srcOrd="1" destOrd="0" parTransId="{041386D5-12DC-4413-84C6-B121AD572323}" sibTransId="{15E75C70-618F-46E1-A692-A0E397E9F01F}"/>
    <dgm:cxn modelId="{22BB5679-C693-4D59-977B-BA9CF2F4CE70}" type="presOf" srcId="{CE9EF49F-D534-46AF-8769-E166200EF595}" destId="{ADC4833A-BD2C-4D40-B4A4-6B3CEF009C83}" srcOrd="0" destOrd="0" presId="urn:microsoft.com/office/officeart/2005/8/layout/vList2"/>
    <dgm:cxn modelId="{B2B43BA9-5908-4CF3-9F44-F04F3A6D5DE7}" type="presParOf" srcId="{774A1F19-945F-4E8E-BA27-5F7A3809FA48}" destId="{ADC4833A-BD2C-4D40-B4A4-6B3CEF009C83}" srcOrd="0" destOrd="0" presId="urn:microsoft.com/office/officeart/2005/8/layout/vList2"/>
    <dgm:cxn modelId="{646ACAFA-B810-4141-99F7-0C24F538C4A7}" type="presParOf" srcId="{774A1F19-945F-4E8E-BA27-5F7A3809FA48}" destId="{41B2E7E0-C587-4103-BCDD-D4C345287054}" srcOrd="1" destOrd="0" presId="urn:microsoft.com/office/officeart/2005/8/layout/vList2"/>
    <dgm:cxn modelId="{A2EC7A54-086E-4102-9DCD-E4492141376F}" type="presParOf" srcId="{774A1F19-945F-4E8E-BA27-5F7A3809FA48}" destId="{72FC8D34-BA44-4E8B-9C48-DCCDF55254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833A-BD2C-4D40-B4A4-6B3CEF009C83}">
      <dsp:nvSpPr>
        <dsp:cNvPr id="0" name=""/>
        <dsp:cNvSpPr/>
      </dsp:nvSpPr>
      <dsp:spPr>
        <a:xfrm>
          <a:off x="0" y="0"/>
          <a:ext cx="7920318" cy="1448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Sau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khi</a:t>
          </a:r>
          <a:r>
            <a:rPr lang="en-US" sz="2100" kern="1200" dirty="0" smtClean="0"/>
            <a:t> đ</a:t>
          </a:r>
          <a:r>
            <a:rPr lang="vi-VN" sz="2100" kern="1200" dirty="0" smtClean="0"/>
            <a:t>ọc</a:t>
          </a:r>
          <a:r>
            <a:rPr lang="en-US" sz="2100" kern="1200" dirty="0" smtClean="0"/>
            <a:t> </a:t>
          </a:r>
          <a:r>
            <a:rPr lang="vi-VN" sz="2100" kern="1200" dirty="0" smtClean="0"/>
            <a:t>hai khổ thơ đầu,có người cho rằng:</a:t>
          </a:r>
          <a:endParaRPr lang="en-US" sz="2100" kern="1200" dirty="0"/>
        </a:p>
      </dsp:txBody>
      <dsp:txXfrm>
        <a:off x="70690" y="70690"/>
        <a:ext cx="7778938" cy="1306714"/>
      </dsp:txXfrm>
    </dsp:sp>
    <dsp:sp modelId="{72FC8D34-BA44-4E8B-9C48-DCCDF55254CF}">
      <dsp:nvSpPr>
        <dsp:cNvPr id="0" name=""/>
        <dsp:cNvSpPr/>
      </dsp:nvSpPr>
      <dsp:spPr>
        <a:xfrm>
          <a:off x="0" y="1598893"/>
          <a:ext cx="7920318" cy="1448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100" kern="1200" dirty="0" smtClean="0"/>
            <a:t>Đây là những ngày huy hoàng đắc ý nhất của ông đồ. Nhưng lại có người bảo rằng: Ngay từ đầu bài thơ đã cho ta thấy những ngày tàn của Nho học và thân phận buồn của ông đồ. Ý kiến của em như thế nào trước hai nhận định trên?</a:t>
          </a:r>
          <a:endParaRPr lang="en-US" sz="2100" kern="1200" dirty="0"/>
        </a:p>
      </dsp:txBody>
      <dsp:txXfrm>
        <a:off x="70690" y="1669583"/>
        <a:ext cx="7778938" cy="1306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2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2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1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pic>
        <p:nvPicPr>
          <p:cNvPr id="3" name="图片 2" descr="图片包含 户外, 雪花, 水&#10;&#10;已生成高可信度的说明">
            <a:extLst>
              <a:ext uri="{FF2B5EF4-FFF2-40B4-BE49-F238E27FC236}">
                <a16:creationId xmlns:a16="http://schemas.microsoft.com/office/drawing/2014/main" xmlns="" id="{5A30D31C-5CF6-4F95-A270-82F0118CA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4180" y="993914"/>
            <a:ext cx="56220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i="1" dirty="0" err="1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4000" i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i="1" dirty="0" err="1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14000" i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6724" y="3235650"/>
            <a:ext cx="327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1986" y="1865587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91985" y="3260195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0070C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0070C0"/>
                </a:solidFill>
                <a:latin typeface="+mj-lt"/>
              </a:rPr>
              <a:t>luật tuần hoàn của thời gian, không gian và con người</a:t>
            </a:r>
            <a:endParaRPr lang="en-US" sz="3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1986" y="3986042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Sự tồn tại của ông đồ trong xã hội là không thể thiếu, góp phần làm nên nét đẹp văn hoá truyền thống dân tộc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797423" y="323654"/>
            <a:ext cx="9740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ng đồ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163" y="1524924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Bao nhiêu</a:t>
            </a:r>
            <a:r>
              <a:rPr lang="vi-VN" sz="3200" dirty="0">
                <a:latin typeface="+mj-lt"/>
              </a:rPr>
              <a:t>: gợi hình ảnh người đến thuê viết rất đông</a:t>
            </a:r>
            <a:r>
              <a:rPr lang="en-US" sz="3200" dirty="0">
                <a:latin typeface="+mj-lt"/>
              </a:rPr>
              <a:t>.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41" y="2417832"/>
            <a:ext cx="10381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Tấm tắc: </a:t>
            </a:r>
            <a:r>
              <a:rPr lang="vi-VN" sz="3200" dirty="0">
                <a:latin typeface="+mj-lt"/>
              </a:rPr>
              <a:t>biểu đạt sự thán phục, trân trọng tài nghệ của ông. 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2813" y="3366047"/>
            <a:ext cx="2341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- Nghệ thuật: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8449" y="3370024"/>
            <a:ext cx="8589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Phép hoán dụ </a:t>
            </a:r>
            <a:r>
              <a:rPr lang="en-US" sz="3200" dirty="0">
                <a:latin typeface="+mj-lt"/>
              </a:rPr>
              <a:t>(</a:t>
            </a:r>
            <a:r>
              <a:rPr lang="vi-VN" sz="3200" dirty="0">
                <a:latin typeface="+mj-lt"/>
              </a:rPr>
              <a:t>hoa tay</a:t>
            </a:r>
            <a:r>
              <a:rPr lang="en-US" sz="3200" dirty="0">
                <a:latin typeface="+mj-lt"/>
              </a:rPr>
              <a:t>) </a:t>
            </a:r>
            <a:r>
              <a:rPr lang="vi-VN" sz="3200" dirty="0">
                <a:latin typeface="+mj-lt"/>
              </a:rPr>
              <a:t>+ Phép so sánh + Sử dụng thành ngữ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“phượng múa rồng bay”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3953" y="4744721"/>
            <a:ext cx="752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i="1" dirty="0">
                <a:solidFill>
                  <a:srgbClr val="FF0000"/>
                </a:solidFill>
                <a:latin typeface="+mj-lt"/>
              </a:rPr>
              <a:t>àm nổi bật vẻ đẹp trong nét chữ của ông</a:t>
            </a:r>
            <a:endParaRPr lang="en-US" sz="32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0881" y="5609617"/>
            <a:ext cx="10053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 mọi người quý trọng, ngưỡng mộ.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3940339"/>
            <a:ext cx="3520035" cy="291924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7816988"/>
              </p:ext>
            </p:extLst>
          </p:nvPr>
        </p:nvGraphicFramePr>
        <p:xfrm>
          <a:off x="2135046" y="1009721"/>
          <a:ext cx="7920318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xmlns="" id="{2753F2A9-07F9-46D0-91C8-A5E614DB2FC6}"/>
              </a:ext>
            </a:extLst>
          </p:cNvPr>
          <p:cNvGrpSpPr/>
          <p:nvPr/>
        </p:nvGrpSpPr>
        <p:grpSpPr>
          <a:xfrm>
            <a:off x="683155" y="263970"/>
            <a:ext cx="10843721" cy="707886"/>
            <a:chOff x="-2655130" y="549901"/>
            <a:chExt cx="10843721" cy="707886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xmlns="" id="{66ACE986-6BFB-4F74-9A3D-C2A71225B4BB}"/>
                </a:ext>
              </a:extLst>
            </p:cNvPr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xmlns="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Hình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ảnh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ông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đồ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thời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tàn</a:t>
              </a:r>
              <a:endParaRPr lang="zh-CN" altLang="en-US" sz="4600" b="1" i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>
              <a:extLst>
                <a:ext uri="{FF2B5EF4-FFF2-40B4-BE49-F238E27FC236}">
                  <a16:creationId xmlns:a16="http://schemas.microsoft.com/office/drawing/2014/main" xmlns="" id="{BE0D71A5-955D-45D0-A824-8664A2C2376F}"/>
                </a:ext>
              </a:extLst>
            </p:cNvPr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1731" y="1710670"/>
            <a:ext cx="5008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Nhưng mỗi năm mỗi vắng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Người thuê viết nay đâu?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Giấy đỏ buồn không thắm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Mực đọng trong nghiên sầu...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Ông đồ vẫn ngồi đấy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Qua đường không ai hay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Lá vàng rơi trên giấy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Ngoài trời mưa bụi bay</a:t>
            </a:r>
            <a:endParaRPr lang="en-US" sz="3200" dirty="0">
              <a:latin typeface="+mj-lt"/>
            </a:endParaRPr>
          </a:p>
        </p:txBody>
      </p:sp>
      <p:pic>
        <p:nvPicPr>
          <p:cNvPr id="120834" name="Picture 2" descr="Káº¿t quáº£ hÃ¬nh áº£nh cho Ã´ng Äá» thá»i tÃ 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979" y="1467602"/>
            <a:ext cx="4436782" cy="443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198685" y="41907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Câu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hỏi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tu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từ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Người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thuê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viết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nay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đâu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?”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233884" y="2289916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Nhân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hóa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Giấy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đỏ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buồn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….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Nghiên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sầu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580726" y="134398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Buồn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tủi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xót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xa</a:t>
            </a:r>
            <a:endParaRPr lang="en-US" altLang="zh-CN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580726" y="3183300"/>
            <a:ext cx="9502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Nỗi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buồn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xót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xa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thấm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đẫm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vô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tri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vô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giác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312704" y="4491833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Đối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“…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vẫn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ngồi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đấy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/….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không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ai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hay”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659546" y="5385217"/>
            <a:ext cx="950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Sầu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tủi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lạc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lõng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cô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độc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3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3468920" y="387540"/>
            <a:ext cx="5249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“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Lá vàng rơi trên giấy</a:t>
            </a:r>
            <a:br>
              <a:rPr lang="vi-VN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Ngoài trời mưa bụi bay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zh-CN" sz="3600" i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186588" y="2037668"/>
            <a:ext cx="10609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+mj-lt"/>
              </a:rPr>
              <a:t> </a:t>
            </a:r>
            <a:r>
              <a:rPr lang="vi-VN" sz="3600" i="1" dirty="0">
                <a:latin typeface="+mj-lt"/>
              </a:rPr>
              <a:t>Lá vàng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dirty="0">
                <a:latin typeface="+mj-lt"/>
                <a:sym typeface="Wingdings" pitchFamily="2" charset="2"/>
              </a:rPr>
              <a:t>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Ẩ</a:t>
            </a:r>
            <a:r>
              <a:rPr lang="vi-VN" sz="3600" dirty="0">
                <a:latin typeface="+mj-lt"/>
              </a:rPr>
              <a:t>n dụ </a:t>
            </a:r>
            <a:r>
              <a:rPr lang="en-US" sz="3600" dirty="0">
                <a:latin typeface="+mj-lt"/>
                <a:sym typeface="Wingdings" pitchFamily="2" charset="2"/>
              </a:rPr>
              <a:t>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vi-VN" sz="3600" dirty="0">
                <a:latin typeface="+mj-lt"/>
              </a:rPr>
              <a:t>ợi sự tàn tạ, buồn bã, rơi rụng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>
                <a:latin typeface="+mj-lt"/>
                <a:sym typeface="Wingdings" pitchFamily="2" charset="2"/>
              </a:rPr>
              <a:t>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vi-VN" sz="3600" dirty="0">
                <a:latin typeface="+mj-lt"/>
              </a:rPr>
              <a:t>áo hiệu một sự tàn tạ của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vi-VN" sz="3600" dirty="0">
                <a:latin typeface="+mj-lt"/>
              </a:rPr>
              <a:t> Nho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218111" y="3514371"/>
            <a:ext cx="1060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Mưa bụi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ợi sự lạnh lẽo, ảm đạm, thê lương</a:t>
            </a:r>
            <a:endParaRPr lang="zh-CN" altLang="en-US" sz="36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6F247D3F-313D-41F8-BE7E-6CFCE322829E}"/>
              </a:ext>
            </a:extLst>
          </p:cNvPr>
          <p:cNvSpPr/>
          <p:nvPr/>
        </p:nvSpPr>
        <p:spPr>
          <a:xfrm>
            <a:off x="1375767" y="4486579"/>
            <a:ext cx="950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cảnh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ngụ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tình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2619" y="5269101"/>
            <a:ext cx="981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Nhấn mạnh nỗi buồn, sự cô đơn của ông đồ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3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4">
            <a:extLst>
              <a:ext uri="{FF2B5EF4-FFF2-40B4-BE49-F238E27FC236}">
                <a16:creationId xmlns:a16="http://schemas.microsoft.com/office/drawing/2014/main" xmlns="" id="{2753F2A9-07F9-46D0-91C8-A5E614DB2FC6}"/>
              </a:ext>
            </a:extLst>
          </p:cNvPr>
          <p:cNvGrpSpPr/>
          <p:nvPr/>
        </p:nvGrpSpPr>
        <p:grpSpPr>
          <a:xfrm>
            <a:off x="683155" y="263970"/>
            <a:ext cx="10843721" cy="830997"/>
            <a:chOff x="-2655130" y="549901"/>
            <a:chExt cx="10843721" cy="830997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xmlns="" id="{66ACE986-6BFB-4F74-9A3D-C2A71225B4BB}"/>
                </a:ext>
              </a:extLst>
            </p:cNvPr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xmlns="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3.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Nỗi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lòng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54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4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giả</a:t>
              </a:r>
              <a:endParaRPr lang="zh-CN" altLang="en-US" sz="5400" b="1" i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>
              <a:extLst>
                <a:ext uri="{FF2B5EF4-FFF2-40B4-BE49-F238E27FC236}">
                  <a16:creationId xmlns:a16="http://schemas.microsoft.com/office/drawing/2014/main" xmlns="" id="{BE0D71A5-955D-45D0-A824-8664A2C2376F}"/>
                </a:ext>
              </a:extLst>
            </p:cNvPr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791192" y="2325525"/>
            <a:ext cx="5815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Năm nay đào lại nở</a:t>
            </a:r>
            <a:br>
              <a:rPr lang="vi-VN" sz="3600" dirty="0">
                <a:latin typeface="+mj-lt"/>
              </a:rPr>
            </a:br>
            <a:r>
              <a:rPr lang="vi-VN" sz="3600" dirty="0" smtClean="0">
                <a:latin typeface="+mj-lt"/>
              </a:rPr>
              <a:t>Không </a:t>
            </a:r>
            <a:r>
              <a:rPr lang="vi-VN" sz="3600" dirty="0">
                <a:latin typeface="+mj-lt"/>
              </a:rPr>
              <a:t>thấy ông đồ xưa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Những người muôn năm cũ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Hồn ở đâu bây giờ?</a:t>
            </a:r>
            <a:endParaRPr lang="en-US" sz="3600" dirty="0">
              <a:latin typeface="+mj-lt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6FFA19FB-0CBB-43A2-B612-1B04B6D100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100">
            <a:off x="-870451" y="3317749"/>
            <a:ext cx="6563660" cy="35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102" y="1710670"/>
            <a:ext cx="682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+mj-lt"/>
              </a:rPr>
              <a:t>đào nở</a:t>
            </a:r>
            <a:br>
              <a:rPr lang="vi-VN" sz="4000" dirty="0">
                <a:latin typeface="+mj-lt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317" y="3660339"/>
            <a:ext cx="682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Năm nay đào lại nở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solidFill>
                  <a:srgbClr val="FF0000"/>
                </a:solidFill>
                <a:latin typeface="+mj-lt"/>
              </a:rPr>
              <a:t>Không thấy ông đồ xưa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675586" y="1135117"/>
            <a:ext cx="977462" cy="46192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2131" y="1705414"/>
            <a:ext cx="4240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2641" y="2756442"/>
            <a:ext cx="4403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7389" y="4359273"/>
            <a:ext cx="4598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2656" y="507235"/>
            <a:ext cx="682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latin typeface="+mj-lt"/>
              </a:rPr>
              <a:t>Những người muôn năm cũ</a:t>
            </a:r>
            <a:br>
              <a:rPr lang="vi-VN" sz="3600" i="1" dirty="0">
                <a:latin typeface="+mj-lt"/>
              </a:rPr>
            </a:br>
            <a:r>
              <a:rPr lang="vi-VN" sz="3600" i="1" dirty="0">
                <a:latin typeface="+mj-lt"/>
              </a:rPr>
              <a:t>Hồn ở đâu bây giờ?</a:t>
            </a:r>
            <a:endParaRPr lang="en-US" sz="3600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890" y="2157349"/>
            <a:ext cx="11104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muôn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Nho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5159961" y="1775011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168" y="3083683"/>
            <a:ext cx="10999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237" y="4418497"/>
            <a:ext cx="10074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/>
              <a:buChar char="à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>
            <a:extLst>
              <a:ext uri="{FF2B5EF4-FFF2-40B4-BE49-F238E27FC236}">
                <a16:creationId xmlns:a16="http://schemas.microsoft.com/office/drawing/2014/main" xmlns="" id="{7EFA18E6-9978-44EB-B6BC-B306965CE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-1"/>
            <a:ext cx="12190413" cy="6857107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93CBD16-916C-45DF-96B0-F94F47C67591}"/>
              </a:ext>
            </a:extLst>
          </p:cNvPr>
          <p:cNvSpPr/>
          <p:nvPr/>
        </p:nvSpPr>
        <p:spPr>
          <a:xfrm>
            <a:off x="1242032" y="2139501"/>
            <a:ext cx="9868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III.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Tổng</a:t>
            </a:r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kết</a:t>
            </a:r>
            <a:endParaRPr lang="zh-CN" altLang="en-US" sz="8800" dirty="0">
              <a:solidFill>
                <a:srgbClr val="4E4A4F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>
            <a:extLst>
              <a:ext uri="{FF2B5EF4-FFF2-40B4-BE49-F238E27FC236}">
                <a16:creationId xmlns:a16="http://schemas.microsoft.com/office/drawing/2014/main" xmlns="" id="{7EFA18E6-9978-44EB-B6BC-B306965CE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93CBD16-916C-45DF-96B0-F94F47C67591}"/>
              </a:ext>
            </a:extLst>
          </p:cNvPr>
          <p:cNvSpPr/>
          <p:nvPr/>
        </p:nvSpPr>
        <p:spPr>
          <a:xfrm>
            <a:off x="1377518" y="2111472"/>
            <a:ext cx="9868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4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I. </a:t>
            </a:r>
            <a:r>
              <a:rPr lang="en-US" altLang="zh-CN" sz="94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Tìm</a:t>
            </a:r>
            <a:r>
              <a:rPr lang="en-US" altLang="zh-CN" sz="94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94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hiểu</a:t>
            </a:r>
            <a:r>
              <a:rPr lang="en-US" altLang="zh-CN" sz="94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94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chung</a:t>
            </a:r>
            <a:endParaRPr lang="zh-CN" altLang="en-US" sz="9400" dirty="0">
              <a:solidFill>
                <a:srgbClr val="4E4A4F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3C68476F-521D-4BC5-87FF-B145F4507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478887" flipV="1">
            <a:off x="971708" y="1816333"/>
            <a:ext cx="2730115" cy="3291077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xmlns="" id="{813F4B1A-4FF2-4162-A55C-E3E1907F987C}"/>
              </a:ext>
            </a:extLst>
          </p:cNvPr>
          <p:cNvSpPr txBox="1"/>
          <p:nvPr/>
        </p:nvSpPr>
        <p:spPr>
          <a:xfrm>
            <a:off x="-186308" y="3025474"/>
            <a:ext cx="362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Nghệ</a:t>
            </a:r>
            <a:r>
              <a:rPr lang="en-US" altLang="zh-CN" sz="3600" b="1" spc="600" dirty="0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thuật</a:t>
            </a:r>
            <a:endParaRPr lang="zh-CN" altLang="en-US" sz="3600" b="1" spc="600" dirty="0"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7551" y="1959481"/>
            <a:ext cx="6555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6258" y="3888089"/>
            <a:ext cx="7141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xmlns="" id="{6555934E-9AB6-426E-89F3-CDED2F534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478887" flipV="1">
            <a:off x="631857" y="1709316"/>
            <a:ext cx="3074376" cy="3503597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xmlns="" id="{813F4B1A-4FF2-4162-A55C-E3E1907F987C}"/>
              </a:ext>
            </a:extLst>
          </p:cNvPr>
          <p:cNvSpPr txBox="1"/>
          <p:nvPr/>
        </p:nvSpPr>
        <p:spPr>
          <a:xfrm>
            <a:off x="-396522" y="3105567"/>
            <a:ext cx="362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600" dirty="0" err="1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Nội</a:t>
            </a:r>
            <a:r>
              <a:rPr lang="en-US" altLang="zh-CN" sz="3600" b="1" spc="600" dirty="0"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dung</a:t>
            </a:r>
            <a:endParaRPr lang="zh-CN" altLang="en-US" sz="3600" b="1" spc="600" dirty="0"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36177" y="1507750"/>
            <a:ext cx="6768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Niềm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tàn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2452" y="3552017"/>
            <a:ext cx="6768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Tiếc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nuối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thần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quên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xmlns="" id="{2753F2A9-07F9-46D0-91C8-A5E614DB2FC6}"/>
              </a:ext>
            </a:extLst>
          </p:cNvPr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6ACE986-6BFB-4F74-9A3D-C2A71225B4BB}"/>
                </a:ext>
              </a:extLst>
            </p:cNvPr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1.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giả</a:t>
              </a:r>
              <a:endParaRPr lang="zh-CN" altLang="en-US" sz="44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E0D71A5-955D-45D0-A824-8664A2C2376F}"/>
                </a:ext>
              </a:extLst>
            </p:cNvPr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E3B08C94-338C-44E0-8B51-2015F1B2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51" y="2929381"/>
            <a:ext cx="63967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-</a:t>
            </a:r>
            <a:r>
              <a:rPr lang="zh-CN" altLang="en-US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một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trong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những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đầu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tiên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phong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trào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mới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.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Một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số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bài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: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đồ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,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Vũ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Đình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Liên</a:t>
            </a: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,…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49" y="4425414"/>
            <a:ext cx="66460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-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nặng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lòng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thương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người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niềm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hoài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cổ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469B1E31-DCD9-4E64-A9A2-C774A107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50" y="1858136"/>
            <a:ext cx="71923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(1913 – 1996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Káº¿t quáº£ hÃ¬nh áº£nh cho vÅ© ÄÃ¬nh liÃ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410" y="1539379"/>
            <a:ext cx="3609975" cy="3840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xmlns="" id="{2753F2A9-07F9-46D0-91C8-A5E614DB2FC6}"/>
              </a:ext>
            </a:extLst>
          </p:cNvPr>
          <p:cNvGrpSpPr/>
          <p:nvPr/>
        </p:nvGrpSpPr>
        <p:grpSpPr>
          <a:xfrm>
            <a:off x="683154" y="263970"/>
            <a:ext cx="10843722" cy="677108"/>
            <a:chOff x="-2655131" y="549901"/>
            <a:chExt cx="10843722" cy="6771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6ACE986-6BFB-4F74-9A3D-C2A71225B4BB}"/>
                </a:ext>
              </a:extLst>
            </p:cNvPr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Tác</a:t>
              </a:r>
              <a:r>
                <a:rPr lang="en-US" altLang="zh-CN" sz="4400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phẩm</a:t>
              </a:r>
              <a:endParaRPr lang="zh-CN" altLang="en-US" sz="4400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E0D71A5-955D-45D0-A824-8664A2C2376F}"/>
                </a:ext>
              </a:extLst>
            </p:cNvPr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E3B08C94-338C-44E0-8B51-2015F1B2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01" y="2451598"/>
            <a:ext cx="9684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Vị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trí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bài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tiêu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biểu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nhất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Vũ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Đình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Liên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469B1E31-DCD9-4E64-A9A2-C774A107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50" y="1199305"/>
            <a:ext cx="10843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1935,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1936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01" y="3428152"/>
            <a:ext cx="1577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thơ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25" y="4788144"/>
            <a:ext cx="1517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Bố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cục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19" y="4799602"/>
            <a:ext cx="1175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3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phần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40" y="4059792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khổ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đầu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Hình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ảnh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đồ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thời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đắc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ý 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5" idx="1"/>
          </p:cNvCxnSpPr>
          <p:nvPr/>
        </p:nvCxnSpPr>
        <p:spPr>
          <a:xfrm flipV="1">
            <a:off x="3516954" y="4321402"/>
            <a:ext cx="958186" cy="739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663" y="4770332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khổ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tiếp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Hình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ảnh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ông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đồ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thời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tàn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516954" y="5031942"/>
            <a:ext cx="1003709" cy="292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164" y="5518480"/>
            <a:ext cx="6877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Khổ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cuối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Nỗi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lòng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tác</a:t>
            </a:r>
            <a:r>
              <a:rPr lang="en-US" altLang="zh-CN" sz="28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giả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24" idx="1"/>
          </p:cNvCxnSpPr>
          <p:nvPr/>
        </p:nvCxnSpPr>
        <p:spPr>
          <a:xfrm>
            <a:off x="3516954" y="5061212"/>
            <a:ext cx="1051210" cy="7188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32D0BB5A-CABA-4E83-962A-75E9887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84" y="3428152"/>
            <a:ext cx="2374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5chữ-ngũ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ngôn</a:t>
            </a:r>
            <a:endParaRPr lang="zh-CN" altLang="en-US" sz="28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22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, 雪花, 水&#10;&#10;已生成高可信度的说明">
            <a:extLst>
              <a:ext uri="{FF2B5EF4-FFF2-40B4-BE49-F238E27FC236}">
                <a16:creationId xmlns:a16="http://schemas.microsoft.com/office/drawing/2014/main" xmlns="" id="{7EFA18E6-9978-44EB-B6BC-B306965CE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93CBD16-916C-45DF-96B0-F94F47C67591}"/>
              </a:ext>
            </a:extLst>
          </p:cNvPr>
          <p:cNvSpPr/>
          <p:nvPr/>
        </p:nvSpPr>
        <p:spPr>
          <a:xfrm>
            <a:off x="1377518" y="2111472"/>
            <a:ext cx="9868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II.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Đọc</a:t>
            </a:r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hiểu</a:t>
            </a:r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văn</a:t>
            </a:r>
            <a:r>
              <a:rPr lang="en-US" altLang="zh-CN" sz="8800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8800" dirty="0" err="1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bản</a:t>
            </a:r>
            <a:endParaRPr lang="zh-CN" altLang="en-US" sz="8800" dirty="0">
              <a:solidFill>
                <a:srgbClr val="4E4A4F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0902" r="20732" b="28889"/>
          <a:stretch>
            <a:fillRect/>
          </a:stretch>
        </p:blipFill>
        <p:spPr bwMode="auto">
          <a:xfrm>
            <a:off x="-1" y="0"/>
            <a:ext cx="12190413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组合 14">
            <a:extLst>
              <a:ext uri="{FF2B5EF4-FFF2-40B4-BE49-F238E27FC236}">
                <a16:creationId xmlns:a16="http://schemas.microsoft.com/office/drawing/2014/main" xmlns="" id="{2753F2A9-07F9-46D0-91C8-A5E614DB2FC6}"/>
              </a:ext>
            </a:extLst>
          </p:cNvPr>
          <p:cNvGrpSpPr/>
          <p:nvPr/>
        </p:nvGrpSpPr>
        <p:grpSpPr>
          <a:xfrm>
            <a:off x="683155" y="263970"/>
            <a:ext cx="10843721" cy="707886"/>
            <a:chOff x="-2655130" y="549901"/>
            <a:chExt cx="10843721" cy="707886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xmlns="" id="{66ACE986-6BFB-4F74-9A3D-C2A71225B4BB}"/>
                </a:ext>
              </a:extLst>
            </p:cNvPr>
            <p:cNvSpPr/>
            <p:nvPr/>
          </p:nvSpPr>
          <p:spPr>
            <a:xfrm>
              <a:off x="6610933" y="939542"/>
              <a:ext cx="1577658" cy="45719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xmlns="" id="{02B2CA72-0D9C-4907-ABB4-D1B32975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31813" y="549901"/>
              <a:ext cx="7315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1.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Hình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ảnh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ông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đồ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thời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600" b="1" i="1" dirty="0" err="1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đắc</a:t>
              </a:r>
              <a:r>
                <a:rPr lang="en-US" altLang="zh-CN" sz="4600" b="1" i="1" dirty="0">
                  <a:solidFill>
                    <a:srgbClr val="FF0000"/>
                  </a:solidFill>
                  <a:latin typeface="Times New Roman" pitchFamily="18" charset="0"/>
                  <a:ea typeface="华文新魏" panose="02010800040101010101" pitchFamily="2" charset="-122"/>
                  <a:cs typeface="Times New Roman" pitchFamily="18" charset="0"/>
                  <a:sym typeface="Arial" panose="020B0604020202020204" pitchFamily="34" charset="0"/>
                </a:rPr>
                <a:t> ý</a:t>
              </a:r>
              <a:endParaRPr lang="zh-CN" altLang="en-US" sz="4600" b="1" i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18">
              <a:extLst>
                <a:ext uri="{FF2B5EF4-FFF2-40B4-BE49-F238E27FC236}">
                  <a16:creationId xmlns:a16="http://schemas.microsoft.com/office/drawing/2014/main" xmlns="" id="{BE0D71A5-955D-45D0-A824-8664A2C2376F}"/>
                </a:ext>
              </a:extLst>
            </p:cNvPr>
            <p:cNvSpPr/>
            <p:nvPr/>
          </p:nvSpPr>
          <p:spPr>
            <a:xfrm>
              <a:off x="-2655130" y="939542"/>
              <a:ext cx="1268476" cy="56073"/>
            </a:xfrm>
            <a:prstGeom prst="rect">
              <a:avLst/>
            </a:prstGeom>
            <a:solidFill>
              <a:srgbClr val="4E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30" name="Picture 2" descr="HÃ¬nh áº£nh cÃ³ liÃ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6585" y="1803754"/>
            <a:ext cx="6474063" cy="4240924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41731" y="1710670"/>
            <a:ext cx="5008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Mỗi năm hoa đào nở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Lại thấy ông đồ già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Bày mực Tàu, giấy đỏ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Bên phố đông người qua</a:t>
            </a:r>
            <a:r>
              <a:rPr lang="en-US" sz="3200" dirty="0">
                <a:latin typeface="+mj-lt"/>
              </a:rPr>
              <a:t>.</a:t>
            </a: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Bao nhiêu người thuê viết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Tấm tắc ngợi khen tài: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“Hoa tay thảo những nét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Như phượng múa, rồng bay”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32" name="Cloud Callout 31"/>
          <p:cNvSpPr/>
          <p:nvPr/>
        </p:nvSpPr>
        <p:spPr>
          <a:xfrm flipH="1">
            <a:off x="5916706" y="1317812"/>
            <a:ext cx="4746812" cy="27326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64529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7423" y="32365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xuất hiện: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8529" y="1793864"/>
            <a:ext cx="9493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Thời gian: hoa đào nở </a:t>
            </a:r>
            <a:r>
              <a:rPr lang="en-US" sz="3200" dirty="0">
                <a:latin typeface="+mj-lt"/>
                <a:sym typeface="Wingdings" pitchFamily="2" charset="2"/>
              </a:rPr>
              <a:t>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+mj-lt"/>
              </a:rPr>
              <a:t>áo hiệu Tết đến, xuân về </a:t>
            </a:r>
            <a:endParaRPr lang="en-US" sz="32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2658958"/>
            <a:ext cx="9493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Không gian: bên hè phố, đông người qua lại. </a:t>
            </a:r>
            <a:endParaRPr lang="en-US" sz="32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1928" y="3873677"/>
            <a:ext cx="9493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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Ông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có mặt vào giữa mùa đẹp, vui nhất, hạnh phúc nhất của con người, trong khung cảnh tấp nập, đông vui khi Tết đến, xuân về.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7423" y="323654"/>
            <a:ext cx="9740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ng đồ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163" y="1524924"/>
            <a:ext cx="1038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Bày mực tàu, giấy đỏ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...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itchFamily="2" charset="2"/>
              </a:rPr>
              <a:t>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vi-VN" sz="3200" dirty="0">
                <a:latin typeface="+mj-lt"/>
              </a:rPr>
              <a:t>iết câu đối</a:t>
            </a:r>
            <a:r>
              <a:rPr lang="en-US" sz="3200" dirty="0">
                <a:latin typeface="+mj-lt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-do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1518" cy="6859192"/>
          </a:xfrm>
          <a:prstGeom prst="rect">
            <a:avLst/>
          </a:prstGeom>
        </p:spPr>
      </p:pic>
      <p:pic>
        <p:nvPicPr>
          <p:cNvPr id="3" name="Picture 2" descr="cau-doi-chu-han-n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499" y="-1"/>
            <a:ext cx="6145914" cy="6865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6000</TotalTime>
  <Words>855</Words>
  <Application>Microsoft Office PowerPoint</Application>
  <PresentationFormat>Custom</PresentationFormat>
  <Paragraphs>87</Paragraphs>
  <Slides>21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Techsi.vn</cp:lastModifiedBy>
  <cp:revision>3241</cp:revision>
  <dcterms:created xsi:type="dcterms:W3CDTF">2015-12-01T09:06:39Z</dcterms:created>
  <dcterms:modified xsi:type="dcterms:W3CDTF">2023-01-28T03:01:19Z</dcterms:modified>
</cp:coreProperties>
</file>