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40" d="100"/>
          <a:sy n="40" d="100"/>
        </p:scale>
        <p:origin x="60" y="5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9/22/2021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9/22/2021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34.wmf"/><Relationship Id="rId4" Type="http://schemas.openxmlformats.org/officeDocument/2006/relationships/oleObject" Target="../embeddings/oleObject8.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37.emf"/><Relationship Id="rId7" Type="http://schemas.openxmlformats.org/officeDocument/2006/relationships/image" Target="../media/image39.e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38.emf"/><Relationship Id="rId4" Type="http://schemas.openxmlformats.org/officeDocument/2006/relationships/oleObject" Target="../embeddings/oleObject12.bin"/><Relationship Id="rId9" Type="http://schemas.openxmlformats.org/officeDocument/2006/relationships/image" Target="../media/image40.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6.wmf"/><Relationship Id="rId18" Type="http://schemas.openxmlformats.org/officeDocument/2006/relationships/oleObject" Target="../embeddings/oleObject23.bin"/><Relationship Id="rId3" Type="http://schemas.openxmlformats.org/officeDocument/2006/relationships/image" Target="../media/image41.wmf"/><Relationship Id="rId21" Type="http://schemas.openxmlformats.org/officeDocument/2006/relationships/image" Target="../media/image50.wmf"/><Relationship Id="rId7" Type="http://schemas.openxmlformats.org/officeDocument/2006/relationships/image" Target="../media/image43.emf"/><Relationship Id="rId12" Type="http://schemas.openxmlformats.org/officeDocument/2006/relationships/oleObject" Target="../embeddings/oleObject20.bin"/><Relationship Id="rId17" Type="http://schemas.openxmlformats.org/officeDocument/2006/relationships/image" Target="../media/image48.wmf"/><Relationship Id="rId25" Type="http://schemas.openxmlformats.org/officeDocument/2006/relationships/image" Target="../media/image52.wmf"/><Relationship Id="rId2" Type="http://schemas.openxmlformats.org/officeDocument/2006/relationships/oleObject" Target="../embeddings/oleObject15.bin"/><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45.wmf"/><Relationship Id="rId24" Type="http://schemas.openxmlformats.org/officeDocument/2006/relationships/oleObject" Target="../embeddings/oleObject26.bin"/><Relationship Id="rId5" Type="http://schemas.openxmlformats.org/officeDocument/2006/relationships/image" Target="../media/image42.emf"/><Relationship Id="rId15" Type="http://schemas.openxmlformats.org/officeDocument/2006/relationships/image" Target="../media/image47.wmf"/><Relationship Id="rId23" Type="http://schemas.openxmlformats.org/officeDocument/2006/relationships/image" Target="../media/image51.wmf"/><Relationship Id="rId10" Type="http://schemas.openxmlformats.org/officeDocument/2006/relationships/oleObject" Target="../embeddings/oleObject19.bin"/><Relationship Id="rId19" Type="http://schemas.openxmlformats.org/officeDocument/2006/relationships/image" Target="../media/image49.wmf"/><Relationship Id="rId4" Type="http://schemas.openxmlformats.org/officeDocument/2006/relationships/oleObject" Target="../embeddings/oleObject16.bin"/><Relationship Id="rId9" Type="http://schemas.openxmlformats.org/officeDocument/2006/relationships/image" Target="../media/image44.wmf"/><Relationship Id="rId14" Type="http://schemas.openxmlformats.org/officeDocument/2006/relationships/oleObject" Target="../embeddings/oleObject21.bin"/><Relationship Id="rId22"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6.wmf"/><Relationship Id="rId5" Type="http://schemas.openxmlformats.org/officeDocument/2006/relationships/oleObject" Target="../embeddings/oleObject30.bin"/><Relationship Id="rId10" Type="http://schemas.openxmlformats.org/officeDocument/2006/relationships/image" Target="../media/image58.wmf"/><Relationship Id="rId4" Type="http://schemas.openxmlformats.org/officeDocument/2006/relationships/image" Target="../media/image55.emf"/><Relationship Id="rId9"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38.bin"/><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62.wmf"/></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66.wmf"/><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67.jpeg"/><Relationship Id="rId7" Type="http://schemas.openxmlformats.org/officeDocument/2006/relationships/image" Target="../media/image69.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68.wmf"/><Relationship Id="rId4" Type="http://schemas.openxmlformats.org/officeDocument/2006/relationships/oleObject" Target="../embeddings/oleObject41.bin"/><Relationship Id="rId9" Type="http://schemas.openxmlformats.org/officeDocument/2006/relationships/image" Target="../media/image70.wmf"/></Relationships>
</file>

<file path=ppt/slides/_rels/slide2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oleObject" Target="../embeddings/oleObject45.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13.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23.png"/><Relationship Id="rId2" Type="http://schemas.openxmlformats.org/officeDocument/2006/relationships/audio" Target="../media/media1.mp3"/><Relationship Id="rId16" Type="http://schemas.openxmlformats.org/officeDocument/2006/relationships/image" Target="../media/image18.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22.jpeg"/><Relationship Id="rId5" Type="http://schemas.openxmlformats.org/officeDocument/2006/relationships/image" Target="../media/image12.gif"/><Relationship Id="rId15" Type="http://schemas.openxmlformats.org/officeDocument/2006/relationships/image" Target="../media/image17.jpeg"/><Relationship Id="rId23" Type="http://schemas.openxmlformats.org/officeDocument/2006/relationships/slide" Target="slide7.xml"/><Relationship Id="rId10" Type="http://schemas.openxmlformats.org/officeDocument/2006/relationships/image" Target="../media/image15.png"/><Relationship Id="rId19"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4.jpeg"/><Relationship Id="rId14" Type="http://schemas.openxmlformats.org/officeDocument/2006/relationships/slide" Target="slide9.xml"/><Relationship Id="rId22"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25.png"/><Relationship Id="rId3" Type="http://schemas.openxmlformats.org/officeDocument/2006/relationships/slide" Target="slide5.xml"/><Relationship Id="rId7" Type="http://schemas.openxmlformats.org/officeDocument/2006/relationships/oleObject" Target="../embeddings/oleObject2.bin"/><Relationship Id="rId12" Type="http://schemas.openxmlformats.org/officeDocument/2006/relationships/image" Target="../media/image30.wmf"/><Relationship Id="rId2" Type="http://schemas.openxmlformats.org/officeDocument/2006/relationships/image" Target="../media/image24.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7.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5.bin"/><Relationship Id="rId10" Type="http://schemas.openxmlformats.org/officeDocument/2006/relationships/image" Target="../media/image29.wmf"/><Relationship Id="rId4" Type="http://schemas.openxmlformats.org/officeDocument/2006/relationships/image" Target="../media/image26.png"/><Relationship Id="rId9" Type="http://schemas.openxmlformats.org/officeDocument/2006/relationships/oleObject" Target="../embeddings/oleObject3.bin"/><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 Target="slide5.xml"/><Relationship Id="rId7" Type="http://schemas.openxmlformats.org/officeDocument/2006/relationships/oleObject" Target="../embeddings/oleObject6.bin"/><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572719" y="4199125"/>
            <a:ext cx="8353585" cy="1417123"/>
          </a:xfrm>
        </p:spPr>
        <p:txBody>
          <a:bodyPr>
            <a:noAutofit/>
          </a:bodyPr>
          <a:lstStyle/>
          <a:p>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651107" y="5797844"/>
            <a:ext cx="9144000" cy="850929"/>
          </a:xfrm>
        </p:spPr>
        <p:txBody>
          <a:bodyPr>
            <a:normAutofit/>
          </a:body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 viên Tống Bùi Mỹ Linh</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GD&amp;ĐT QUẬN LONG BIÊN</a:t>
            </a:r>
          </a:p>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THANH AM</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a:solidFill>
                  <a:srgbClr val="FF0000"/>
                </a:solidFill>
              </a:endParaRPr>
            </a:p>
            <a:p>
              <a:pPr algn="ctr"/>
              <a:r>
                <a:rPr lang="en-US" sz="320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LUYỆN TẬP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a:extLst>
              <a:ext uri="{FF2B5EF4-FFF2-40B4-BE49-F238E27FC236}">
                <a16:creationId xmlns:a16="http://schemas.microsoft.com/office/drawing/2014/main"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a:t>
                      </a:r>
                      <a:endParaRPr lang="en-US" sz="2800">
                        <a:latin typeface="Times New Roman" pitchFamily="18" charset="0"/>
                        <a:cs typeface="Times New Roman" pitchFamily="18" charset="0"/>
                      </a:endParaRPr>
                    </a:p>
                    <a:p>
                      <a:pPr algn="l"/>
                      <a:r>
                        <a:rPr lang="en-US" sz="2800">
                          <a:latin typeface="Times New Roman" pitchFamily="18" charset="0"/>
                          <a:cs typeface="Times New Roman" pitchFamily="18" charset="0"/>
                        </a:rPr>
                        <a:t>Tính</a:t>
                      </a:r>
                      <a:r>
                        <a:rPr lang="en-US" sz="2800" baseline="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name="Equation" r:id="rId2" imgW="787320" imgH="177480" progId="Equation.DSMT4">
                  <p:embed/>
                </p:oleObj>
              </mc:Choice>
              <mc:Fallback>
                <p:oleObj name="Equation" r:id="rId2" imgW="7873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name="Equation" r:id="rId4" imgW="1574640" imgH="253800" progId="Equation.DSMT4">
                  <p:embed/>
                </p:oleObj>
              </mc:Choice>
              <mc:Fallback>
                <p:oleObj name="Equation" r:id="rId4" imgW="1574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name="Equation" r:id="rId6" imgW="1079280" imgH="177480" progId="Equation.DSMT4">
                  <p:embed/>
                </p:oleObj>
              </mc:Choice>
              <mc:Fallback>
                <p:oleObj name="Equation" r:id="rId6" imgW="107928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name="Equation" r:id="rId8" imgW="1790640" imgH="203040" progId="Equation.DSMT4">
                  <p:embed/>
                </p:oleObj>
              </mc:Choice>
              <mc:Fallback>
                <p:oleObj name="Equation" r:id="rId8" imgW="179064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3. Nhắc lại các tính chất của phép nhân các số tự nhiên</a:t>
            </a: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1</a:t>
            </a: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a:latin typeface="Times New Roman" pitchFamily="18" charset="0"/>
                <a:cs typeface="Times New Roman" pitchFamily="18" charset="0"/>
              </a:rPr>
              <a:t>Phân phối của phép </a:t>
            </a:r>
          </a:p>
          <a:p>
            <a:pPr algn="ctr"/>
            <a:r>
              <a:rPr lang="en-US" sz="280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2. Phép chia: a : b = c       a = b . c  và  b = a : c     </a:t>
            </a: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1. Phép nhân: a . b =  c       a = c : b  và  b = c : a </a:t>
            </a: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name="Equation" r:id="rId2" imgW="1570653" imgH="761723" progId="Equation.DSMT4">
                  <p:embed/>
                </p:oleObj>
              </mc:Choice>
              <mc:Fallback>
                <p:oleObj name="Equation" r:id="rId2" imgW="1570653" imgH="761723"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a:latin typeface="Times New Roman" pitchFamily="18" charset="0"/>
                <a:cs typeface="Times New Roman" pitchFamily="18" charset="0"/>
              </a:rPr>
              <a:t>Chữa bài 1/SGK – trang 21</a:t>
            </a: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a:latin typeface="Times New Roman" pitchFamily="18" charset="0"/>
                <a:cs typeface="Times New Roman" pitchFamily="18" charset="0"/>
              </a:rPr>
              <a:t>Chữa bài 2/SGK – trang 21</a:t>
            </a: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name="Equation" r:id="rId4" imgW="2398240" imgH="495102" progId="Equation.DSMT4">
                  <p:embed/>
                </p:oleObj>
              </mc:Choice>
              <mc:Fallback>
                <p:oleObj name="Equation" r:id="rId4" imgW="2398240" imgH="495102"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name="Equation" r:id="rId6" imgW="2550377" imgH="495102" progId="Equation.DSMT4">
                  <p:embed/>
                </p:oleObj>
              </mc:Choice>
              <mc:Fallback>
                <p:oleObj name="Equation" r:id="rId6" imgW="2550377" imgH="495102"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name="Equation" r:id="rId8" imgW="1560582" imgH="761723" progId="Equation.DSMT4">
                  <p:embed/>
                </p:oleObj>
              </mc:Choice>
              <mc:Fallback>
                <p:oleObj name="Equation" r:id="rId8" imgW="1560582" imgH="761723"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2</a:t>
            </a:r>
          </a:p>
        </p:txBody>
      </p:sp>
      <p:sp>
        <p:nvSpPr>
          <p:cNvPr id="17" name="!!1">
            <a:extLst>
              <a:ext uri="{FF2B5EF4-FFF2-40B4-BE49-F238E27FC236}">
                <a16:creationId xmlns:a16="http://schemas.microsoft.com/office/drawing/2014/main"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a:latin typeface="Times New Roman" pitchFamily="18" charset="0"/>
                <a:cs typeface="Times New Roman" pitchFamily="18" charset="0"/>
              </a:rPr>
              <a:t>Bài 3/SGK – trang 21. </a:t>
            </a:r>
            <a:r>
              <a:rPr lang="en-US" sz="2800">
                <a:latin typeface="Times New Roman" pitchFamily="18" charset="0"/>
                <a:cs typeface="Times New Roman" pitchFamily="18" charset="0"/>
              </a:rPr>
              <a:t>Đặt tính rồi tính:</a:t>
            </a: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name="Equation" r:id="rId2" imgW="1371600" imgH="228600" progId="Equation.DSMT4">
                  <p:embed/>
                </p:oleObj>
              </mc:Choice>
              <mc:Fallback>
                <p:oleObj name="Equation" r:id="rId2" imgW="13716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name="Equation" r:id="rId4" imgW="1266377" imgH="180266" progId="Equation.DSMT4">
                  <p:embed/>
                </p:oleObj>
              </mc:Choice>
              <mc:Fallback>
                <p:oleObj name="Equation" r:id="rId4" imgW="1266377" imgH="180266"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name="Equation" r:id="rId6" imgW="1398374" imgH="190341" progId="Equation.DSMT4">
                  <p:embed/>
                </p:oleObj>
              </mc:Choice>
              <mc:Fallback>
                <p:oleObj name="Equation" r:id="rId6" imgW="1398374" imgH="190341"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9866415" y="5969485"/>
            <a:ext cx="1095172" cy="461665"/>
          </a:xfrm>
          <a:prstGeom prst="rect">
            <a:avLst/>
          </a:prstGeom>
          <a:noFill/>
        </p:spPr>
        <p:txBody>
          <a:bodyPr wrap="none" rtlCol="0">
            <a:spAutoFit/>
          </a:bodyPr>
          <a:lstStyle/>
          <a:p>
            <a:r>
              <a:rPr lang="en-US" sz="2400">
                <a:latin typeface="Times New Roman" pitchFamily="18" charset="0"/>
                <a:cs typeface="Times New Roman" pitchFamily="18" charset="0"/>
              </a:rPr>
              <a:t>(dư 37)</a:t>
            </a: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3</a:t>
            </a: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name="Equation" r:id="rId8" imgW="876240" imgH="228600" progId="Equation.DSMT4">
                  <p:embed/>
                </p:oleObj>
              </mc:Choice>
              <mc:Fallback>
                <p:oleObj name="Equation" r:id="rId8" imgW="87624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name="Equation" r:id="rId10" imgW="1054080" imgH="228600" progId="Equation.DSMT4">
                  <p:embed/>
                </p:oleObj>
              </mc:Choice>
              <mc:Fallback>
                <p:oleObj name="Equation" r:id="rId10" imgW="105408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name="Equation" r:id="rId12" imgW="1155600" imgH="215640" progId="Equation.DSMT4">
                  <p:embed/>
                </p:oleObj>
              </mc:Choice>
              <mc:Fallback>
                <p:oleObj name="Equation" r:id="rId12" imgW="1155600" imgH="2156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name="Equation" r:id="rId14" imgW="672840" imgH="1498320" progId="Equation.DSMT4">
                  <p:embed/>
                </p:oleObj>
              </mc:Choice>
              <mc:Fallback>
                <p:oleObj name="Equation" r:id="rId14" imgW="672840" imgH="149832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name="Equation" r:id="rId16" imgW="939600" imgH="977760" progId="Equation.DSMT4">
                  <p:embed/>
                </p:oleObj>
              </mc:Choice>
              <mc:Fallback>
                <p:oleObj name="Equation" r:id="rId16" imgW="939600" imgH="9777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name="Equation" r:id="rId18" imgW="1041120" imgH="977760" progId="Equation.DSMT4">
                  <p:embed/>
                </p:oleObj>
              </mc:Choice>
              <mc:Fallback>
                <p:oleObj name="Equation" r:id="rId18" imgW="1041120" imgH="97776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name="Equation" r:id="rId20" imgW="876240" imgH="228600" progId="Equation.DSMT4">
                  <p:embed/>
                </p:oleObj>
              </mc:Choice>
              <mc:Fallback>
                <p:oleObj name="Equation" r:id="rId20" imgW="876240" imgH="2286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name="Equation" r:id="rId22" imgW="1054080" imgH="228600" progId="Equation.DSMT4">
                  <p:embed/>
                </p:oleObj>
              </mc:Choice>
              <mc:Fallback>
                <p:oleObj name="Equation" r:id="rId22" imgW="1054080" imgH="2286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name="Equation" r:id="rId24" imgW="1155600" imgH="215640" progId="Equation.DSMT4">
                  <p:embed/>
                </p:oleObj>
              </mc:Choice>
              <mc:Fallback>
                <p:oleObj name="Equation" r:id="rId24" imgW="1155600" imgH="21564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name="Equation" r:id="rId2" imgW="1131863" imgH="190341" progId="Equation.DSMT4">
                  <p:embed/>
                </p:oleObj>
              </mc:Choice>
              <mc:Fallback>
                <p:oleObj name="Equation" r:id="rId2" imgW="1131863" imgH="190341"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4/SGK – trang 21.</a:t>
            </a: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name="Equation" r:id="rId4" imgW="5079960" imgH="228600" progId="Equation.DSMT4">
                  <p:embed/>
                </p:oleObj>
              </mc:Choice>
              <mc:Fallback>
                <p:oleObj name="Equation" r:id="rId4" imgW="507996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a:latin typeface="Times New Roman" pitchFamily="18" charset="0"/>
                <a:cs typeface="Times New Roman" pitchFamily="18" charset="0"/>
              </a:rPr>
              <a:t>Bài 8/SGK – trang 21</a:t>
            </a:r>
            <a:r>
              <a:rPr lang="en-US" sz="2800">
                <a:latin typeface="Times New Roman" pitchFamily="18" charset="0"/>
                <a:cs typeface="Times New Roman" pitchFamily="18" charset="0"/>
              </a:rPr>
              <a:t>. Sử dụng máy tính cầm tay</a:t>
            </a:r>
          </a:p>
        </p:txBody>
      </p:sp>
      <p:sp>
        <p:nvSpPr>
          <p:cNvPr id="17"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4</a:t>
            </a: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a:latin typeface="Times New Roman" pitchFamily="18" charset="0"/>
                <a:cs typeface="Times New Roman" pitchFamily="18" charset="0"/>
              </a:rPr>
              <a:t>2 lít = 2000 ml</a:t>
            </a:r>
          </a:p>
          <a:p>
            <a:r>
              <a:rPr lang="en-US" sz="2800">
                <a:latin typeface="Times New Roman" pitchFamily="18" charset="0"/>
                <a:cs typeface="Times New Roman" pitchFamily="18" charset="0"/>
              </a:rPr>
              <a:t>Số gói Oresol cần dùng là:</a:t>
            </a: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a:latin typeface="Times New Roman" pitchFamily="18" charset="0"/>
                <a:cs typeface="Times New Roman" pitchFamily="18" charset="0"/>
              </a:rPr>
              <a:t>(gói)</a:t>
            </a: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VẬN DỤNG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name="Equation" r:id="rId3" imgW="847728" imgH="190341" progId="Equation.DSMT4">
                  <p:embed/>
                </p:oleObj>
              </mc:Choice>
              <mc:Fallback>
                <p:oleObj name="Equation" r:id="rId3" imgW="847728"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5/SGK – trang 21</a:t>
            </a:r>
            <a:r>
              <a:rPr lang="en-US" sz="2800">
                <a:latin typeface="Times New Roman" pitchFamily="18" charset="0"/>
                <a:cs typeface="Times New Roman" pitchFamily="18" charset="0"/>
              </a:rPr>
              <a:t>.</a:t>
            </a:r>
          </a:p>
        </p:txBody>
      </p:sp>
      <p:graphicFrame>
        <p:nvGraphicFramePr>
          <p:cNvPr id="5123" name="Object 3"/>
          <p:cNvGraphicFramePr>
            <a:graphicFrameLocks noChangeAspect="1"/>
          </p:cNvGraphicFramePr>
          <p:nvPr>
            <p:extLst>
              <p:ext uri="{D42A27DB-BD31-4B8C-83A1-F6EECF244321}">
                <p14:modId xmlns:p14="http://schemas.microsoft.com/office/powerpoint/2010/main" val="3556770344"/>
              </p:ext>
            </p:extLst>
          </p:nvPr>
        </p:nvGraphicFramePr>
        <p:xfrm>
          <a:off x="4906963" y="3022600"/>
          <a:ext cx="3438525" cy="604838"/>
        </p:xfrm>
        <a:graphic>
          <a:graphicData uri="http://schemas.openxmlformats.org/presentationml/2006/ole">
            <mc:AlternateContent xmlns:mc="http://schemas.openxmlformats.org/markup-compatibility/2006">
              <mc:Choice xmlns:v="urn:schemas-microsoft-com:vml" Requires="v">
                <p:oleObj name="Equation" r:id="rId5" imgW="1587240" imgH="279360" progId="Equation.DSMT4">
                  <p:embed/>
                </p:oleObj>
              </mc:Choice>
              <mc:Fallback>
                <p:oleObj name="Equation" r:id="rId5" imgW="1587240" imgH="279360" progId="Equation.DSMT4">
                  <p:embed/>
                  <p:pic>
                    <p:nvPicPr>
                      <p:cNvPr id="0" name="Picture 3"/>
                      <p:cNvPicPr>
                        <a:picLocks noChangeAspect="1" noChangeArrowheads="1"/>
                      </p:cNvPicPr>
                      <p:nvPr/>
                    </p:nvPicPr>
                    <p:blipFill>
                      <a:blip r:embed="rId6"/>
                      <a:srcRect/>
                      <a:stretch>
                        <a:fillRect/>
                      </a:stretch>
                    </p:blipFill>
                    <p:spPr bwMode="auto">
                      <a:xfrm>
                        <a:off x="4906963" y="3022600"/>
                        <a:ext cx="3438525"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a:latin typeface="Times New Roman" pitchFamily="18" charset="0"/>
                <a:cs typeface="Times New Roman" pitchFamily="18" charset="0"/>
              </a:rPr>
              <a:t>(dư 40)</a:t>
            </a: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6/SGK – trang 21.</a:t>
            </a:r>
          </a:p>
        </p:txBody>
      </p:sp>
      <p:graphicFrame>
        <p:nvGraphicFramePr>
          <p:cNvPr id="5124" name="Object 4"/>
          <p:cNvGraphicFramePr>
            <a:graphicFrameLocks noChangeAspect="1"/>
          </p:cNvGraphicFramePr>
          <p:nvPr>
            <p:extLst>
              <p:ext uri="{D42A27DB-BD31-4B8C-83A1-F6EECF244321}">
                <p14:modId xmlns:p14="http://schemas.microsoft.com/office/powerpoint/2010/main" val="2560465617"/>
              </p:ext>
            </p:extLst>
          </p:nvPr>
        </p:nvGraphicFramePr>
        <p:xfrm>
          <a:off x="3489325" y="4500563"/>
          <a:ext cx="5014913" cy="492125"/>
        </p:xfrm>
        <a:graphic>
          <a:graphicData uri="http://schemas.openxmlformats.org/presentationml/2006/ole">
            <mc:AlternateContent xmlns:mc="http://schemas.openxmlformats.org/markup-compatibility/2006">
              <mc:Choice xmlns:v="urn:schemas-microsoft-com:vml" Requires="v">
                <p:oleObj name="Equation" r:id="rId7" imgW="2400120" imgH="228600" progId="Equation.DSMT4">
                  <p:embed/>
                </p:oleObj>
              </mc:Choice>
              <mc:Fallback>
                <p:oleObj name="Equation" r:id="rId7" imgW="2400120" imgH="228600" progId="Equation.DSMT4">
                  <p:embed/>
                  <p:pic>
                    <p:nvPicPr>
                      <p:cNvPr id="0" name="Picture 4"/>
                      <p:cNvPicPr>
                        <a:picLocks noChangeAspect="1" noChangeArrowheads="1"/>
                      </p:cNvPicPr>
                      <p:nvPr/>
                    </p:nvPicPr>
                    <p:blipFill>
                      <a:blip r:embed="rId8"/>
                      <a:srcRect/>
                      <a:stretch>
                        <a:fillRect/>
                      </a:stretch>
                    </p:blipFill>
                    <p:spPr bwMode="auto">
                      <a:xfrm>
                        <a:off x="3489325" y="4500563"/>
                        <a:ext cx="50149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name="Equation" r:id="rId9" imgW="609336" imgH="241195" progId="Equation.DSMT4">
                  <p:embed/>
                </p:oleObj>
              </mc:Choice>
              <mc:Fallback>
                <p:oleObj name="Equation" r:id="rId9" imgW="609336" imgH="241195"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5</a:t>
            </a:r>
          </a:p>
        </p:txBody>
      </p:sp>
      <p:sp>
        <p:nvSpPr>
          <p:cNvPr id="14" name="!!1">
            <a:extLst>
              <a:ext uri="{FF2B5EF4-FFF2-40B4-BE49-F238E27FC236}">
                <a16:creationId xmlns:a16="http://schemas.microsoft.com/office/drawing/2014/main"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a:latin typeface="Times New Roman" pitchFamily="18" charset="0"/>
                <a:cs typeface="Times New Roman" pitchFamily="18" charset="0"/>
              </a:rPr>
              <a:t>Vậy họ cần thuê ít nhất 3 xe </a:t>
            </a: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a:latin typeface="Times New Roman" pitchFamily="18" charset="0"/>
                <a:cs typeface="Times New Roman" pitchFamily="18" charset="0"/>
              </a:rPr>
              <a:t>(lục lạp)</a:t>
            </a:r>
          </a:p>
        </p:txBody>
      </p:sp>
    </p:spTree>
    <p:extLst>
      <p:ext uri="{BB962C8B-B14F-4D97-AF65-F5344CB8AC3E}">
        <p14:creationId xmlns:p14="http://schemas.microsoft.com/office/powerpoint/2010/main" val="411613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par>
                                <p:cTn id="36" presetID="1" presetClass="entr" presetSubtype="0" fill="hold" nodeType="withEffect">
                                  <p:stCondLst>
                                    <p:cond delay="0"/>
                                  </p:stCondLst>
                                  <p:childTnLst>
                                    <p:set>
                                      <p:cBhvr>
                                        <p:cTn id="37" dur="1" fill="hold">
                                          <p:stCondLst>
                                            <p:cond delay="0"/>
                                          </p:stCondLst>
                                        </p:cTn>
                                        <p:tgtEl>
                                          <p:spTgt spid="51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blinds(horizontal)">
                                      <p:cBhvr>
                                        <p:cTn id="42" dur="500"/>
                                        <p:tgtEl>
                                          <p:spTgt spid="51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tập 1 :</a:t>
            </a:r>
            <a:r>
              <a:rPr lang="fr-FR" sz="2800">
                <a:latin typeface="Times New Roman" pitchFamily="18" charset="0"/>
                <a:ea typeface="Times New Roman" pitchFamily="18" charset="0"/>
                <a:cs typeface="Times New Roman" pitchFamily="18" charset="0"/>
              </a:rPr>
              <a:t> Tìm số tự nhiên x, biết :</a:t>
            </a:r>
            <a:endParaRPr lang="fr-FR" sz="280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name="Equation" r:id="rId2" imgW="1193760" imgH="215640" progId="Equation.DSMT4">
                  <p:embed/>
                </p:oleObj>
              </mc:Choice>
              <mc:Fallback>
                <p:oleObj name="Equation" r:id="rId2" imgW="1193760" imgH="215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name="Equation" r:id="rId4" imgW="1054080" imgH="215640" progId="Equation.DSMT4">
                  <p:embed/>
                </p:oleObj>
              </mc:Choice>
              <mc:Fallback>
                <p:oleObj name="Equation" r:id="rId4" imgW="1054080" imgH="215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a16="http://schemas.microsoft.com/office/drawing/2014/main"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name="Equation" r:id="rId6" imgW="1409400" imgH="215640" progId="Equation.DSMT4">
                  <p:embed/>
                </p:oleObj>
              </mc:Choice>
              <mc:Fallback>
                <p:oleObj name="Equation" r:id="rId6" imgW="1409400" imgH="215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name="Equation" r:id="rId8" imgW="1422360" imgH="1777680" progId="Equation.DSMT4">
                  <p:embed/>
                </p:oleObj>
              </mc:Choice>
              <mc:Fallback>
                <p:oleObj name="Equation" r:id="rId8" imgW="1422360" imgH="1777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name="Equation" r:id="rId10" imgW="1384200" imgH="1257120" progId="Equation.DSMT4">
                  <p:embed/>
                </p:oleObj>
              </mc:Choice>
              <mc:Fallback>
                <p:oleObj name="Equation" r:id="rId10" imgW="1384200" imgH="12571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name="Equation" r:id="rId12" imgW="1828800" imgH="1244520" progId="Equation.DSMT4">
                  <p:embed/>
                </p:oleObj>
              </mc:Choice>
              <mc:Fallback>
                <p:oleObj name="Equation" r:id="rId12" imgW="1828800" imgH="12445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MỞ RỘNG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tập 2 :</a:t>
            </a:r>
            <a:r>
              <a:rPr lang="fr-FR" sz="280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a:latin typeface="Arial" pitchFamily="34" charset="0"/>
              <a:cs typeface="Arial" pitchFamily="34" charset="0"/>
            </a:endParaRPr>
          </a:p>
        </p:txBody>
      </p:sp>
      <p:sp>
        <p:nvSpPr>
          <p:cNvPr id="5" name="!!1">
            <a:extLst>
              <a:ext uri="{FF2B5EF4-FFF2-40B4-BE49-F238E27FC236}">
                <a16:creationId xmlns:a16="http://schemas.microsoft.com/office/drawing/2014/main"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name="Equation" r:id="rId2" imgW="1091880" imgH="634680" progId="Equation.DSMT4">
                  <p:embed/>
                </p:oleObj>
              </mc:Choice>
              <mc:Fallback>
                <p:oleObj name="Equation" r:id="rId2" imgW="1091880" imgH="6346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name="Equation" r:id="rId4" imgW="558720" imgH="279360" progId="Equation.DSMT4">
                  <p:embed/>
                </p:oleObj>
              </mc:Choice>
              <mc:Fallback>
                <p:oleObj name="Equation" r:id="rId4" imgW="55872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a16="http://schemas.microsoft.com/office/drawing/2014/main" id="{45D60562-028E-4B92-BB2B-E55173015A53}"/>
              </a:ext>
            </a:extLst>
          </p:cNvPr>
          <p:cNvSpPr/>
          <p:nvPr/>
        </p:nvSpPr>
        <p:spPr>
          <a:xfrm>
            <a:off x="112542" y="99607"/>
            <a:ext cx="11697166" cy="6658786"/>
          </a:xfrm>
          <a:custGeom>
            <a:avLst/>
            <a:gdLst>
              <a:gd name="connsiteX0" fmla="*/ 0 w 11697166"/>
              <a:gd name="connsiteY0" fmla="*/ 0 h 6658786"/>
              <a:gd name="connsiteX1" fmla="*/ 11697166 w 11697166"/>
              <a:gd name="connsiteY1" fmla="*/ 0 h 6658786"/>
              <a:gd name="connsiteX2" fmla="*/ 11697166 w 11697166"/>
              <a:gd name="connsiteY2" fmla="*/ 6658786 h 6658786"/>
              <a:gd name="connsiteX3" fmla="*/ 0 w 11697166"/>
              <a:gd name="connsiteY3" fmla="*/ 6658786 h 6658786"/>
              <a:gd name="connsiteX4" fmla="*/ 0 w 11697166"/>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7166" h="6658786" extrusionOk="0">
                <a:moveTo>
                  <a:pt x="0" y="0"/>
                </a:moveTo>
                <a:cubicBezTo>
                  <a:pt x="4770230" y="118645"/>
                  <a:pt x="6195672" y="116012"/>
                  <a:pt x="11697166" y="0"/>
                </a:cubicBezTo>
                <a:cubicBezTo>
                  <a:pt x="11564284" y="1360470"/>
                  <a:pt x="11782117" y="5310941"/>
                  <a:pt x="11697166" y="6658786"/>
                </a:cubicBezTo>
                <a:cubicBezTo>
                  <a:pt x="8742765" y="6793386"/>
                  <a:pt x="3067027"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a16="http://schemas.microsoft.com/office/drawing/2014/main"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25870"/>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66210" y="4412056"/>
          <a:ext cx="4252495" cy="387096"/>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name="Equation" r:id="rId4" imgW="1269449" imgH="215806" progId="Equation.DSMT4">
                  <p:embed/>
                </p:oleObj>
              </mc:Choice>
              <mc:Fallback>
                <p:oleObj name="Equation" r:id="rId4" imgW="1269449" imgH="215806"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name="Equation" r:id="rId6" imgW="964781" imgH="215806" progId="Equation.DSMT4">
                  <p:embed/>
                </p:oleObj>
              </mc:Choice>
              <mc:Fallback>
                <p:oleObj name="Equation" r:id="rId6" imgW="964781" imgH="215806"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349213"/>
        </p:xfrm>
        <a:graphic>
          <a:graphicData uri="http://schemas.openxmlformats.org/drawingml/2006/table">
            <a:tbl>
              <a:tblPr/>
              <a:tblGrid>
                <a:gridCol w="947168">
                  <a:extLst>
                    <a:ext uri="{9D8B030D-6E8A-4147-A177-3AD203B41FA5}">
                      <a16:colId xmlns:a16="http://schemas.microsoft.com/office/drawing/2014/main" val="20000"/>
                    </a:ext>
                  </a:extLst>
                </a:gridCol>
                <a:gridCol w="1923569">
                  <a:extLst>
                    <a:ext uri="{9D8B030D-6E8A-4147-A177-3AD203B41FA5}">
                      <a16:colId xmlns:a16="http://schemas.microsoft.com/office/drawing/2014/main" val="20001"/>
                    </a:ext>
                  </a:extLst>
                </a:gridCol>
                <a:gridCol w="2145747">
                  <a:extLst>
                    <a:ext uri="{9D8B030D-6E8A-4147-A177-3AD203B41FA5}">
                      <a16:colId xmlns:a16="http://schemas.microsoft.com/office/drawing/2014/main" val="20002"/>
                    </a:ext>
                  </a:extLst>
                </a:gridCol>
                <a:gridCol w="3087067">
                  <a:extLst>
                    <a:ext uri="{9D8B030D-6E8A-4147-A177-3AD203B41FA5}">
                      <a16:colId xmlns:a16="http://schemas.microsoft.com/office/drawing/2014/main" val="20003"/>
                    </a:ext>
                  </a:extLst>
                </a:gridCol>
                <a:gridCol w="2946744">
                  <a:extLst>
                    <a:ext uri="{9D8B030D-6E8A-4147-A177-3AD203B41FA5}">
                      <a16:colId xmlns:a16="http://schemas.microsoft.com/office/drawing/2014/main" val="20004"/>
                    </a:ext>
                  </a:extLst>
                </a:gridCol>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a:t>
                      </a:r>
                      <a:r>
                        <a:rPr lang="en-US" sz="2800" baseline="0">
                          <a:latin typeface="Times New Roman"/>
                          <a:ea typeface="Times New Roman"/>
                          <a:cs typeface="Times New Roman"/>
                        </a:rPr>
                        <a:t> </a:t>
                      </a:r>
                      <a:r>
                        <a:rPr lang="en-US" sz="2800">
                          <a:latin typeface="Times New Roman"/>
                          <a:ea typeface="Times New Roman"/>
                          <a:cs typeface="Times New Roman"/>
                        </a:rPr>
                        <a:t>tiền (đồng)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269">
                <a:tc gridSpan="4">
                  <a:txBody>
                    <a:bodyPr/>
                    <a:lstStyle/>
                    <a:p>
                      <a:pPr marL="0" marR="0" algn="ctr">
                        <a:lnSpc>
                          <a:spcPct val="107000"/>
                        </a:lnSpc>
                        <a:spcBef>
                          <a:spcPts val="0"/>
                        </a:spcBef>
                        <a:spcAft>
                          <a:spcPts val="0"/>
                        </a:spcAft>
                      </a:pPr>
                      <a:r>
                        <a:rPr lang="en-US" sz="2800">
                          <a:latin typeface="Times New Roman"/>
                          <a:ea typeface="Times New Roman"/>
                          <a:cs typeface="Times New Roman"/>
                        </a:rPr>
                        <a:t>Tổng</a:t>
                      </a:r>
                      <a:r>
                        <a:rPr lang="en-US" sz="2800" baseline="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name="Equation" r:id="rId8" imgW="875920" imgH="215806" progId="Equation.DSMT4">
                  <p:embed/>
                </p:oleObj>
              </mc:Choice>
              <mc:Fallback>
                <p:oleObj name="Equation" r:id="rId8" imgW="875920" imgH="215806"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a:latin typeface="Times New Roman" pitchFamily="18" charset="0"/>
                <a:ea typeface="Times New Roman" pitchFamily="18" charset="0"/>
                <a:cs typeface="Times New Roman" pitchFamily="18" charset="0"/>
              </a:rPr>
              <a:t>Bài 3.</a:t>
            </a:r>
            <a:r>
              <a:rPr lang="en-US" sz="280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a:latin typeface="Arial" pitchFamily="34" charset="0"/>
              <a:cs typeface="Arial" pitchFamily="34" charset="0"/>
            </a:endParaRPr>
          </a:p>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4.</a:t>
            </a:r>
            <a:r>
              <a:rPr lang="fr-FR" sz="2800">
                <a:latin typeface="Times New Roman" pitchFamily="18" charset="0"/>
                <a:ea typeface="Times New Roman" pitchFamily="18" charset="0"/>
                <a:cs typeface="Times New Roman" pitchFamily="18" charset="0"/>
              </a:rPr>
              <a:t> Tìm số tự nhiên x, biết :</a:t>
            </a:r>
            <a:endParaRPr lang="fr-FR" sz="280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name="Equation" r:id="rId3" imgW="964781" imgH="215806" progId="Equation.DSMT4">
                  <p:embed/>
                </p:oleObj>
              </mc:Choice>
              <mc:Fallback>
                <p:oleObj name="Equation" r:id="rId3" imgW="964781" imgH="215806"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name="Equation" r:id="rId5" imgW="990170" imgH="215806" progId="Equation.DSMT4">
                  <p:embed/>
                </p:oleObj>
              </mc:Choice>
              <mc:Fallback>
                <p:oleObj name="Equation" r:id="rId5" imgW="990170" imgH="21580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name="Equation" r:id="rId7" imgW="952087" imgH="215806" progId="Equation.DSMT4">
                  <p:embed/>
                </p:oleObj>
              </mc:Choice>
              <mc:Fallback>
                <p:oleObj name="Equation" r:id="rId7" imgW="952087" imgH="215806"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name="Equation" r:id="rId9" imgW="1536480" imgH="215640" progId="Equation.DSMT4">
                  <p:embed/>
                </p:oleObj>
              </mc:Choice>
              <mc:Fallback>
                <p:oleObj name="Equation" r:id="rId9" imgW="1536480" imgH="215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a:latin typeface="Times New Roman" pitchFamily="18" charset="0"/>
                <a:ea typeface="Times New Roman" pitchFamily="18" charset="0"/>
                <a:cs typeface="Times New Roman" pitchFamily="18" charset="0"/>
              </a:rPr>
              <a:t>Bài 5. </a:t>
            </a:r>
            <a:r>
              <a:rPr lang="en-US" sz="280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a:solidFill>
                  <a:srgbClr val="FF0000"/>
                </a:solidFill>
                <a:latin typeface="Arial" pitchFamily="34" charset="0"/>
                <a:cs typeface="Arial" pitchFamily="34" charset="0"/>
              </a:rPr>
              <a:t>LUẬT CHƠI</a:t>
            </a:r>
            <a:r>
              <a:rPr lang="en-US" sz="2800" noProof="0">
                <a:solidFill>
                  <a:schemeClr val="tx2"/>
                </a:solidFill>
                <a:latin typeface="Arial" pitchFamily="34" charset="0"/>
                <a:cs typeface="Arial" pitchFamily="34" charset="0"/>
              </a:rPr>
              <a:t>: </a:t>
            </a:r>
            <a:r>
              <a:rPr kumimoji="0" lang="vi-VN" sz="2800" b="0" i="0" u="none" strike="noStrike" kern="1200" cap="none" spc="0" normalizeH="0" baseline="0" noProof="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a:solidFill>
                  <a:srgbClr val="FF0000"/>
                </a:solidFill>
              </a:endParaRPr>
            </a:p>
            <a:p>
              <a:pPr algn="ctr"/>
              <a:r>
                <a:rPr lang="en-US" sz="320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name="Equation" r:id="rId5" imgW="355320" imgH="177480" progId="Equation.DSMT4">
                    <p:embed/>
                  </p:oleObj>
                </mc:Choice>
                <mc:Fallback>
                  <p:oleObj name="Equation" r:id="rId5" imgW="355320" imgH="17748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name="Equation" r:id="rId7" imgW="355320" imgH="177480" progId="Equation.DSMT4">
                    <p:embed/>
                  </p:oleObj>
                </mc:Choice>
                <mc:Fallback>
                  <p:oleObj name="Equation" r:id="rId7" imgW="355320" imgH="17748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name="Equation" r:id="rId9" imgW="342720" imgH="177480" progId="Equation.DSMT4">
                    <p:embed/>
                  </p:oleObj>
                </mc:Choice>
                <mc:Fallback>
                  <p:oleObj name="Equation" r:id="rId9" imgW="342720" imgH="17748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name="Equation" r:id="rId11" imgW="355320" imgH="177480" progId="Equation.DSMT4">
                    <p:embed/>
                  </p:oleObj>
                </mc:Choice>
                <mc:Fallback>
                  <p:oleObj name="Equation" r:id="rId11" imgW="35532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name="Equation" r:id="rId15" imgW="1554615" imgH="780356" progId="Equation.DSMT4">
                    <p:embed/>
                  </p:oleObj>
                </mc:Choice>
                <mc:Fallback>
                  <p:oleObj name="Equation" r:id="rId15" imgW="1554615" imgH="780356" progId="Equation.DSMT4">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rgbClr val="FF0000"/>
                  </a:solidFill>
                  <a:latin typeface="Arial" pitchFamily="34" charset="0"/>
                  <a:cs typeface="Arial" pitchFamily="34" charset="0"/>
                </a:rPr>
                <a:t>Câu </a:t>
              </a:r>
              <a:r>
                <a:rPr lang="vi-VN" sz="3200">
                  <a:solidFill>
                    <a:srgbClr val="FF0000"/>
                  </a:solidFill>
                  <a:latin typeface="Arial" pitchFamily="34" charset="0"/>
                  <a:cs typeface="Arial" pitchFamily="34" charset="0"/>
                </a:rPr>
                <a:t>3. </a:t>
              </a:r>
              <a:r>
                <a:rPr lang="en-US" sz="3200">
                  <a:solidFill>
                    <a:srgbClr val="FF0000"/>
                  </a:solidFill>
                  <a:latin typeface="Arial" pitchFamily="34" charset="0"/>
                  <a:cs typeface="Arial" pitchFamily="34" charset="0"/>
                </a:rPr>
                <a:t>Biết                         thì </a:t>
              </a:r>
              <a:r>
                <a:rPr lang="en-US" sz="3200" i="1">
                  <a:solidFill>
                    <a:srgbClr val="FF0000"/>
                  </a:solidFill>
                  <a:latin typeface="Arial" pitchFamily="34" charset="0"/>
                  <a:cs typeface="Arial" pitchFamily="34" charset="0"/>
                </a:rPr>
                <a:t>x</a:t>
              </a:r>
              <a:r>
                <a:rPr lang="en-US" sz="320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name="Equation" r:id="rId7" imgW="850680" imgH="177480" progId="Equation.DSMT4">
                  <p:embed/>
                </p:oleObj>
              </mc:Choice>
              <mc:Fallback>
                <p:oleObj name="Equation" r:id="rId7" imgW="850680" imgH="177480" progId="Equation.DSMT4">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4194629" y="2380342"/>
            <a:ext cx="4064000" cy="1422400"/>
            <a:chOff x="4122057" y="2365828"/>
            <a:chExt cx="4064000" cy="1422400"/>
          </a:xfrm>
          <a:solidFill>
            <a:srgbClr val="FF0000"/>
          </a:solidFill>
        </p:grpSpPr>
        <p:sp>
          <p:nvSpPr>
            <p:cNvPr id="16" name="Cloud 15"/>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a:solidFill>
                  <a:srgbClr val="FF0000"/>
                </a:solidFill>
                <a:latin typeface="Arial" pitchFamily="34" charset="0"/>
                <a:cs typeface="Arial" pitchFamily="34" charset="0"/>
              </a:endParaRPr>
            </a:p>
            <a:p>
              <a:pPr lvl="0" algn="ctr" fontAlgn="base">
                <a:spcBef>
                  <a:spcPct val="0"/>
                </a:spcBef>
                <a:spcAft>
                  <a:spcPct val="0"/>
                </a:spcAft>
              </a:pPr>
              <a:r>
                <a:rPr lang="en-US" sz="280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741</TotalTime>
  <Words>931</Words>
  <Application>Microsoft Office PowerPoint</Application>
  <PresentationFormat>Widescreen</PresentationFormat>
  <Paragraphs>172</Paragraphs>
  <Slides>23</Slides>
  <Notes>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1" baseType="lpstr">
      <vt:lpstr>.VnTime</vt:lpstr>
      <vt:lpstr>Arial</vt:lpstr>
      <vt:lpstr>Calibri</vt:lpstr>
      <vt:lpstr>Calibri Light</vt:lpstr>
      <vt:lpstr>Times New Roman</vt:lpstr>
      <vt:lpstr>Office Theme</vt:lpstr>
      <vt:lpstr>Equation</vt:lpstr>
      <vt:lpstr>MathType 7.0 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Tống Linh</cp:lastModifiedBy>
  <cp:revision>41</cp:revision>
  <dcterms:created xsi:type="dcterms:W3CDTF">2021-06-07T13:44:30Z</dcterms:created>
  <dcterms:modified xsi:type="dcterms:W3CDTF">2021-09-22T01:16:34Z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