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300" r:id="rId5"/>
    <p:sldId id="324" r:id="rId6"/>
    <p:sldId id="301" r:id="rId7"/>
    <p:sldId id="265" r:id="rId8"/>
    <p:sldId id="309" r:id="rId9"/>
    <p:sldId id="325" r:id="rId10"/>
    <p:sldId id="311" r:id="rId11"/>
    <p:sldId id="326" r:id="rId12"/>
    <p:sldId id="327" r:id="rId13"/>
    <p:sldId id="328" r:id="rId14"/>
    <p:sldId id="329" r:id="rId15"/>
    <p:sldId id="257" r:id="rId16"/>
    <p:sldId id="302" r:id="rId17"/>
    <p:sldId id="306" r:id="rId18"/>
    <p:sldId id="307" r:id="rId19"/>
    <p:sldId id="305" r:id="rId20"/>
    <p:sldId id="295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DFB"/>
    <a:srgbClr val="B4D4FA"/>
    <a:srgbClr val="BEECE3"/>
    <a:srgbClr val="A6DFDA"/>
    <a:srgbClr val="96C8F2"/>
    <a:srgbClr val="FEC6C2"/>
    <a:srgbClr val="FEB8B3"/>
    <a:srgbClr val="FB0301"/>
    <a:srgbClr val="9DC7F9"/>
    <a:srgbClr val="FED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3212" autoAdjust="0"/>
  </p:normalViewPr>
  <p:slideViewPr>
    <p:cSldViewPr snapToGrid="0">
      <p:cViewPr varScale="1">
        <p:scale>
          <a:sx n="71" d="100"/>
          <a:sy n="71" d="100"/>
        </p:scale>
        <p:origin x="13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9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36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video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video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5 </a:t>
            </a:r>
            <a:r>
              <a:rPr lang="en-US" baseline="0" dirty="0" err="1"/>
              <a:t>phút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37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9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74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4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2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ở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1, 2, 3, 4, 5, 6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6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slide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4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</a:t>
            </a:r>
            <a:r>
              <a:rPr lang="en-US" baseline="0" dirty="0" err="1"/>
              <a:t>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7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6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8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2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3.png"/><Relationship Id="rId5" Type="http://schemas.openxmlformats.org/officeDocument/2006/relationships/image" Target="../media/image320.png"/><Relationship Id="rId10" Type="http://schemas.openxmlformats.org/officeDocument/2006/relationships/image" Target="../media/image36.png"/><Relationship Id="rId4" Type="http://schemas.openxmlformats.org/officeDocument/2006/relationships/image" Target="../media/image31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image" Target="../media/image6.png"/><Relationship Id="rId10" Type="http://schemas.openxmlformats.org/officeDocument/2006/relationships/slide" Target="slide10.xml"/><Relationship Id="rId4" Type="http://schemas.openxmlformats.org/officeDocument/2006/relationships/notesSlide" Target="../notesSlides/notesSlide4.xml"/><Relationship Id="rId9" Type="http://schemas.openxmlformats.org/officeDocument/2006/relationships/slide" Target="slide9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gif"/><Relationship Id="rId4" Type="http://schemas.openxmlformats.org/officeDocument/2006/relationships/audio" Target="../media/media3.mp3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903" y="1789713"/>
            <a:ext cx="9929151" cy="1135101"/>
          </a:xfrm>
          <a:solidFill>
            <a:srgbClr val="B4D4FA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 vi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969" y="356461"/>
            <a:ext cx="7255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Chu vi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925" y="1091043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89965" y="3224584"/>
            <a:ext cx="9929151" cy="1126462"/>
          </a:xfrm>
          <a:prstGeom prst="rect">
            <a:avLst/>
          </a:prstGeom>
          <a:solidFill>
            <a:srgbClr val="FEB8B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48279" y="401107"/>
            <a:ext cx="7610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thang ta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34"/>
            <a:ext cx="1866146" cy="17495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92904" y="2232613"/>
            <a:ext cx="5103332" cy="2256368"/>
            <a:chOff x="319224" y="-34689"/>
            <a:chExt cx="5103332" cy="2256368"/>
          </a:xfrm>
        </p:grpSpPr>
        <p:grpSp>
          <p:nvGrpSpPr>
            <p:cNvPr id="12" name="Group 11"/>
            <p:cNvGrpSpPr/>
            <p:nvPr/>
          </p:nvGrpSpPr>
          <p:grpSpPr>
            <a:xfrm>
              <a:off x="619980" y="314148"/>
              <a:ext cx="4370956" cy="1433964"/>
              <a:chOff x="1570828" y="3525904"/>
              <a:chExt cx="6560313" cy="2152219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22" name="Right Triangle 21"/>
              <p:cNvSpPr/>
              <p:nvPr/>
            </p:nvSpPr>
            <p:spPr>
              <a:xfrm>
                <a:off x="7046260" y="3525904"/>
                <a:ext cx="1084881" cy="2152219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/>
              <p:cNvSpPr/>
              <p:nvPr/>
            </p:nvSpPr>
            <p:spPr>
              <a:xfrm flipH="1">
                <a:off x="1570828" y="3525904"/>
                <a:ext cx="2469928" cy="2152219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43759" y="3525904"/>
                <a:ext cx="3005240" cy="21522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>
              <a:endCxn id="23" idx="0"/>
            </p:cNvCxnSpPr>
            <p:nvPr/>
          </p:nvCxnSpPr>
          <p:spPr>
            <a:xfrm flipH="1">
              <a:off x="2265625" y="314148"/>
              <a:ext cx="200248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2" idx="4"/>
            </p:cNvCxnSpPr>
            <p:nvPr/>
          </p:nvCxnSpPr>
          <p:spPr>
            <a:xfrm flipH="1">
              <a:off x="4980064" y="1748112"/>
              <a:ext cx="1087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23" idx="4"/>
            </p:cNvCxnSpPr>
            <p:nvPr/>
          </p:nvCxnSpPr>
          <p:spPr>
            <a:xfrm flipH="1">
              <a:off x="619980" y="314148"/>
              <a:ext cx="1645645" cy="143396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3" idx="4"/>
              <a:endCxn id="22" idx="4"/>
            </p:cNvCxnSpPr>
            <p:nvPr/>
          </p:nvCxnSpPr>
          <p:spPr>
            <a:xfrm>
              <a:off x="619980" y="1748112"/>
              <a:ext cx="4370956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22" idx="4"/>
            </p:cNvCxnSpPr>
            <p:nvPr/>
          </p:nvCxnSpPr>
          <p:spPr>
            <a:xfrm>
              <a:off x="4257518" y="314148"/>
              <a:ext cx="733418" cy="143396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761607" y="-883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29601" y="-346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99042" y="15533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9224" y="169845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2530" y="1729678"/>
            <a:ext cx="3114246" cy="26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-0.22721 0.37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85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  <p:bldP spid="4" grpId="0"/>
      <p:bldP spid="8" grpId="0" animBg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0"/>
            <a:ext cx="9163050" cy="6858000"/>
          </a:xfrm>
          <a:prstGeom prst="rect">
            <a:avLst/>
          </a:prstGeom>
        </p:spPr>
      </p:pic>
      <p:pic>
        <p:nvPicPr>
          <p:cNvPr id="3" name="TiengVoTay-DangCapNhat_49x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8195" y="6294121"/>
            <a:ext cx="296091" cy="296091"/>
          </a:xfrm>
          <a:prstGeom prst="rect">
            <a:avLst/>
          </a:prstGeom>
        </p:spPr>
      </p:pic>
      <p:sp>
        <p:nvSpPr>
          <p:cNvPr id="5" name="Pentagon 4">
            <a:hlinkClick r:id="rId7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99028" y="299734"/>
            <a:ext cx="10682514" cy="157988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30"/>
            <a:ext cx="1626236" cy="1990149"/>
          </a:xfrm>
          <a:prstGeom prst="rect">
            <a:avLst/>
          </a:prstGeom>
        </p:spPr>
      </p:pic>
      <p:pic>
        <p:nvPicPr>
          <p:cNvPr id="6" name="du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5821680"/>
            <a:ext cx="283029" cy="283029"/>
          </a:xfrm>
          <a:prstGeom prst="rect">
            <a:avLst/>
          </a:prstGeom>
        </p:spPr>
      </p:pic>
      <p:pic>
        <p:nvPicPr>
          <p:cNvPr id="9" name="sai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6220098"/>
            <a:ext cx="283029" cy="283029"/>
          </a:xfrm>
          <a:prstGeom prst="rect">
            <a:avLst/>
          </a:prstGeom>
        </p:spPr>
      </p:pic>
      <p:sp>
        <p:nvSpPr>
          <p:cNvPr id="11" name="Snip Diagonal Corner Rectangle 10"/>
          <p:cNvSpPr/>
          <p:nvPr/>
        </p:nvSpPr>
        <p:spPr>
          <a:xfrm>
            <a:off x="2148995" y="2289891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249180" y="4566234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6242443" y="2239553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4" name="Snip Diagonal Corner Rectangle 13"/>
          <p:cNvSpPr/>
          <p:nvPr/>
        </p:nvSpPr>
        <p:spPr>
          <a:xfrm>
            <a:off x="2148995" y="4618470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5" name="Picture 14"/>
          <p:cNvPicPr/>
          <p:nvPr/>
        </p:nvPicPr>
        <p:blipFill>
          <a:blip r:embed="rId10"/>
          <a:stretch>
            <a:fillRect/>
          </a:stretch>
        </p:blipFill>
        <p:spPr>
          <a:xfrm>
            <a:off x="3204046" y="2101818"/>
            <a:ext cx="1915810" cy="1780894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11"/>
          <a:stretch>
            <a:fillRect/>
          </a:stretch>
        </p:blipFill>
        <p:spPr>
          <a:xfrm>
            <a:off x="7237435" y="2049583"/>
            <a:ext cx="3058368" cy="2076209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7237435" y="4295761"/>
            <a:ext cx="2202971" cy="2169844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13"/>
          <a:stretch>
            <a:fillRect/>
          </a:stretch>
        </p:blipFill>
        <p:spPr>
          <a:xfrm>
            <a:off x="3184075" y="4104534"/>
            <a:ext cx="2077491" cy="2539658"/>
          </a:xfrm>
          <a:prstGeom prst="rect">
            <a:avLst/>
          </a:prstGeom>
        </p:spPr>
      </p:pic>
      <p:sp>
        <p:nvSpPr>
          <p:cNvPr id="19" name="Pentagon 18">
            <a:hlinkClick r:id="rId14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872;p31"/>
          <p:cNvGrpSpPr/>
          <p:nvPr/>
        </p:nvGrpSpPr>
        <p:grpSpPr>
          <a:xfrm>
            <a:off x="8156110" y="1832186"/>
            <a:ext cx="3545809" cy="4572614"/>
            <a:chOff x="6148378" y="2025923"/>
            <a:chExt cx="1845693" cy="2324526"/>
          </a:xfrm>
        </p:grpSpPr>
        <p:sp>
          <p:nvSpPr>
            <p:cNvPr id="66" name="Google Shape;874;p31"/>
            <p:cNvSpPr/>
            <p:nvPr/>
          </p:nvSpPr>
          <p:spPr>
            <a:xfrm>
              <a:off x="616827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 dirty="0" err="1"/>
                <a:t>Nhóm</a:t>
              </a:r>
              <a:r>
                <a:rPr lang="en-US" sz="2800" b="1" dirty="0"/>
                <a:t> 3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6</a:t>
              </a:r>
              <a:endParaRPr sz="2800" b="1" dirty="0"/>
            </a:p>
          </p:txBody>
        </p:sp>
        <p:sp>
          <p:nvSpPr>
            <p:cNvPr id="67" name="Google Shape;873;p31"/>
            <p:cNvSpPr/>
            <p:nvPr/>
          </p:nvSpPr>
          <p:spPr>
            <a:xfrm>
              <a:off x="6148378" y="2025923"/>
              <a:ext cx="1845693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8" name="Google Shape;866;p31"/>
          <p:cNvGrpSpPr/>
          <p:nvPr/>
        </p:nvGrpSpPr>
        <p:grpSpPr>
          <a:xfrm>
            <a:off x="424128" y="1907243"/>
            <a:ext cx="3540334" cy="4572614"/>
            <a:chOff x="1146625" y="2025923"/>
            <a:chExt cx="1901098" cy="2324526"/>
          </a:xfrm>
        </p:grpSpPr>
        <p:sp>
          <p:nvSpPr>
            <p:cNvPr id="70" name="Google Shape;86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86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 dirty="0" err="1"/>
                <a:t>Nhóm</a:t>
              </a:r>
              <a:r>
                <a:rPr lang="en-US" sz="2800" b="1" dirty="0"/>
                <a:t> 1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4</a:t>
              </a:r>
              <a:endParaRPr sz="2800" b="1" dirty="0"/>
            </a:p>
          </p:txBody>
        </p:sp>
      </p:grpSp>
      <p:grpSp>
        <p:nvGrpSpPr>
          <p:cNvPr id="73" name="Google Shape;869;p31"/>
          <p:cNvGrpSpPr/>
          <p:nvPr/>
        </p:nvGrpSpPr>
        <p:grpSpPr>
          <a:xfrm>
            <a:off x="4298604" y="1832186"/>
            <a:ext cx="3545809" cy="4572614"/>
            <a:chOff x="3621450" y="2025923"/>
            <a:chExt cx="1901098" cy="2324526"/>
          </a:xfrm>
        </p:grpSpPr>
        <p:sp>
          <p:nvSpPr>
            <p:cNvPr id="74" name="Google Shape;870;p31"/>
            <p:cNvSpPr/>
            <p:nvPr/>
          </p:nvSpPr>
          <p:spPr>
            <a:xfrm>
              <a:off x="3621450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871;p31"/>
            <p:cNvSpPr/>
            <p:nvPr/>
          </p:nvSpPr>
          <p:spPr>
            <a:xfrm>
              <a:off x="3693451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 dirty="0" err="1"/>
                <a:t>Nhóm</a:t>
              </a:r>
              <a:r>
                <a:rPr lang="en-US" sz="2800" b="1" dirty="0"/>
                <a:t> 2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5</a:t>
              </a:r>
              <a:endParaRPr sz="28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6437" y="3092017"/>
            <a:ext cx="2955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(SBT/113)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613929" y="3092017"/>
            <a:ext cx="2955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(SBT/113)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5" y="3808997"/>
            <a:ext cx="3081077" cy="1522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386" y="3839978"/>
            <a:ext cx="3129675" cy="16039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435326" y="3067477"/>
            <a:ext cx="29873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Một hình thang cân có chu vi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12m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đáy bé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đáy lớn dài hơn đáy bé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Tính độ dài cạnh bên.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3752" y="169404"/>
            <a:ext cx="8099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AIJE22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4446" y="169404"/>
            <a:ext cx="1462239" cy="8154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" t="24767" r="1446" b="23166"/>
          <a:stretch/>
        </p:blipFill>
        <p:spPr>
          <a:xfrm>
            <a:off x="19662" y="205947"/>
            <a:ext cx="2143125" cy="11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457" y="321378"/>
            <a:ext cx="3868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(SBT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945" y="445260"/>
            <a:ext cx="4317265" cy="21332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457" y="1295890"/>
            <a:ext cx="114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66807" y="1098160"/>
                <a:ext cx="2226572" cy="86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AB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CD</m:t>
                          </m:r>
                        </m:num>
                        <m:den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1098160"/>
                <a:ext cx="2226572" cy="8643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10457" y="2034701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66807" y="2034701"/>
                <a:ext cx="243977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2034701"/>
                <a:ext cx="243977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10457" y="2686596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66807" y="2709952"/>
                <a:ext cx="564795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=14−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=14−6=8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2709952"/>
                <a:ext cx="564795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0457" y="3400046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49708" y="3445885"/>
                <a:ext cx="619355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−7=8−7=1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708" y="3445885"/>
                <a:ext cx="61935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10457" y="4135979"/>
            <a:ext cx="5239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26364" y="4166320"/>
                <a:ext cx="4092915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CD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DA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364" y="4166320"/>
                <a:ext cx="409291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79226" y="4777302"/>
                <a:ext cx="2727670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=6+1+8+1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26" y="4777302"/>
                <a:ext cx="272767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079226" y="5394406"/>
                <a:ext cx="182370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=16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226" y="5394406"/>
                <a:ext cx="182370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457" y="6011510"/>
                <a:ext cx="7073796" cy="543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Chu vi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ABCD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 panose="02040503050406030204" pitchFamily="18" charset="0"/>
                      </a:rPr>
                      <m:t>16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57" y="6011510"/>
                <a:ext cx="7073796" cy="543354"/>
              </a:xfrm>
              <a:prstGeom prst="rect">
                <a:avLst/>
              </a:prstGeom>
              <a:blipFill>
                <a:blip r:embed="rId11"/>
                <a:stretch>
                  <a:fillRect l="-1810" t="-8989" r="-776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5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457" y="321378"/>
            <a:ext cx="3868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(SBT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457" y="1233895"/>
            <a:ext cx="114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4708" y="1068232"/>
                <a:ext cx="2537554" cy="86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MN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PQ</m:t>
                          </m:r>
                        </m:num>
                        <m:den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708" y="1068232"/>
                <a:ext cx="2537554" cy="8643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10457" y="1972706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66807" y="1972706"/>
                <a:ext cx="2324354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MN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+8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1972706"/>
                <a:ext cx="232435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10457" y="2624601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66807" y="2647957"/>
                <a:ext cx="363375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MN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MN</m:t>
                          </m:r>
                          <m: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e>
                      </m:d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=20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2647957"/>
                <a:ext cx="363375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10457" y="4349564"/>
            <a:ext cx="5739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MNPQ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74744" y="6004248"/>
                <a:ext cx="7736349" cy="5526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MNPQ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14:m>
                  <m:oMath xmlns:m="http://schemas.openxmlformats.org/officeDocument/2006/math">
                    <m:r>
                      <a:rPr lang="en-US" sz="3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80</m:t>
                    </m:r>
                    <m:sSup>
                      <m:sSupPr>
                        <m:ctrlPr>
                          <a:rPr lang="en-US" sz="3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0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3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4" y="6004248"/>
                <a:ext cx="7736349" cy="552652"/>
              </a:xfrm>
              <a:prstGeom prst="rect">
                <a:avLst/>
              </a:prstGeom>
              <a:blipFill>
                <a:blip r:embed="rId6"/>
                <a:stretch>
                  <a:fillRect l="-1655" t="-7692" r="-63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765206" y="3189692"/>
                <a:ext cx="229287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MN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=6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206" y="3189692"/>
                <a:ext cx="229287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10457" y="376962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66807" y="3769628"/>
                <a:ext cx="4168962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=14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MK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=8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7" y="3769628"/>
                <a:ext cx="4168962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94646" y="5003668"/>
                <a:ext cx="7643631" cy="985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0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30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MN</m:t>
                              </m:r>
                              <m:r>
                                <a:rPr lang="en-US" sz="3000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30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PQ</m:t>
                              </m:r>
                            </m:e>
                          </m:d>
                          <m:r>
                            <a:rPr lang="en-US" sz="30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30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MK</m:t>
                          </m:r>
                        </m:num>
                        <m:den>
                          <m:r>
                            <a:rPr lang="en-US" sz="30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0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6+</m:t>
                              </m:r>
                              <m:r>
                                <a:rPr lang="en-US" sz="30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14</m:t>
                              </m:r>
                            </m:e>
                          </m:d>
                          <m:r>
                            <a:rPr lang="en-US" sz="30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0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0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=80 (</m:t>
                      </m:r>
                      <m:sSup>
                        <m:sSupPr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0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cm</m:t>
                          </m:r>
                        </m:e>
                        <m:sup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646" y="5003668"/>
                <a:ext cx="7643631" cy="9853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8111" y="550885"/>
            <a:ext cx="4707243" cy="24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8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460" y="392621"/>
            <a:ext cx="11066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Bài tập: 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Một hình thang cân có chu vi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12m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, đáy bé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, đáy lớn dài hơn đáy bé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  <a:r>
              <a:rPr lang="vi-VN" sz="2800" dirty="0">
                <a:solidFill>
                  <a:srgbClr val="FF0000"/>
                </a:solidFill>
                <a:cs typeface="Arial" panose="020B0604020202020204" pitchFamily="34" charset="0"/>
              </a:rPr>
              <a:t>. Tính độ dài cạnh bên.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460" y="1605319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78999" y="1636096"/>
                <a:ext cx="243175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+2=5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999" y="1636096"/>
                <a:ext cx="2431756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460" y="2253200"/>
                <a:ext cx="62932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60" y="2253200"/>
                <a:ext cx="6293299" cy="523220"/>
              </a:xfrm>
              <a:prstGeom prst="rect">
                <a:avLst/>
              </a:prstGeom>
              <a:blipFill>
                <a:blip r:embed="rId4"/>
                <a:stretch>
                  <a:fillRect l="-2035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79460" y="2920918"/>
            <a:ext cx="5239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95367" y="2951259"/>
                <a:ext cx="2777427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+3+5=12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367" y="2951259"/>
                <a:ext cx="277742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23429" y="3565302"/>
                <a:ext cx="122206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429" y="3565302"/>
                <a:ext cx="122206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46528" y="4179345"/>
                <a:ext cx="173502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=2 (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28" y="4179345"/>
                <a:ext cx="173502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79460" y="4894269"/>
                <a:ext cx="7835799" cy="543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3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60" y="4894269"/>
                <a:ext cx="7835799" cy="543354"/>
              </a:xfrm>
              <a:prstGeom prst="rect">
                <a:avLst/>
              </a:prstGeom>
              <a:blipFill>
                <a:blip r:embed="rId8"/>
                <a:stretch>
                  <a:fillRect l="-1634" t="-10112" r="-623" b="-29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8472794" y="1011137"/>
            <a:ext cx="3421117" cy="1811085"/>
            <a:chOff x="8472794" y="1011137"/>
            <a:chExt cx="3421117" cy="181108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0776" t="20762" r="9981" b="11985"/>
            <a:stretch/>
          </p:blipFill>
          <p:spPr>
            <a:xfrm>
              <a:off x="8472794" y="1387559"/>
              <a:ext cx="3421117" cy="143466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905872" y="1011137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10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7750086" y="2210596"/>
            <a:ext cx="4269941" cy="11842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Chu vi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 rot="20157692">
            <a:off x="2309564" y="1376718"/>
            <a:ext cx="3733422" cy="1533077"/>
            <a:chOff x="1213557" y="1991929"/>
            <a:chExt cx="3733422" cy="1533077"/>
          </a:xfrm>
        </p:grpSpPr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4365" flipH="1">
              <a:off x="1213557" y="2024512"/>
              <a:ext cx="3733422" cy="1500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2018115">
              <a:off x="1898919" y="1991929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ĐẶC ĐIỂM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 rot="20409086">
            <a:off x="6176998" y="1393011"/>
            <a:ext cx="3733422" cy="1500494"/>
            <a:chOff x="1228424" y="2931728"/>
            <a:chExt cx="3733422" cy="1500494"/>
          </a:xfrm>
        </p:grpSpPr>
        <p:pic>
          <p:nvPicPr>
            <p:cNvPr id="17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0509">
              <a:off x="1228424" y="2931728"/>
              <a:ext cx="3733422" cy="1500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 rot="1174928">
              <a:off x="3042191" y="3415869"/>
              <a:ext cx="1707519" cy="461665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CÔNG THỨC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56045" y="1896945"/>
            <a:ext cx="2161795" cy="1420032"/>
            <a:chOff x="4638149" y="2368054"/>
            <a:chExt cx="2161795" cy="1420032"/>
          </a:xfrm>
          <a:solidFill>
            <a:srgbClr val="C5DDFB"/>
          </a:solidFill>
        </p:grpSpPr>
        <p:sp>
          <p:nvSpPr>
            <p:cNvPr id="15" name="Trapezoid 14"/>
            <p:cNvSpPr/>
            <p:nvPr/>
          </p:nvSpPr>
          <p:spPr>
            <a:xfrm>
              <a:off x="4638149" y="2368054"/>
              <a:ext cx="2161795" cy="1420032"/>
            </a:xfrm>
            <a:prstGeom prst="trapezoid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38837" y="2681705"/>
              <a:ext cx="1760418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thang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169103" y="2173699"/>
            <a:ext cx="4282885" cy="4436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Hai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152098" y="2735878"/>
            <a:ext cx="4285310" cy="7477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152098" y="3476627"/>
            <a:ext cx="5210087" cy="7206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127384" y="4180061"/>
            <a:ext cx="4411787" cy="1236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Hai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7750086" y="3483641"/>
            <a:ext cx="4269941" cy="1767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042817" y="388286"/>
            <a:ext cx="4532007" cy="653685"/>
            <a:chOff x="3893748" y="41781"/>
            <a:chExt cx="4532007" cy="653685"/>
          </a:xfrm>
        </p:grpSpPr>
        <p:sp>
          <p:nvSpPr>
            <p:cNvPr id="28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3893748" y="41781"/>
              <a:ext cx="4189224" cy="653685"/>
            </a:xfrm>
            <a:prstGeom prst="roundRect">
              <a:avLst/>
            </a:prstGeom>
            <a:solidFill>
              <a:srgbClr val="FED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4397217" y="107013"/>
              <a:ext cx="40285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7" y="4135605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382">
            <a:off x="8826447" y="2414788"/>
            <a:ext cx="2381250" cy="23812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009065" y="1319813"/>
            <a:ext cx="4532007" cy="653685"/>
            <a:chOff x="3893748" y="41781"/>
            <a:chExt cx="4532007" cy="653685"/>
          </a:xfrm>
        </p:grpSpPr>
        <p:sp>
          <p:nvSpPr>
            <p:cNvPr id="5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3893748" y="41781"/>
              <a:ext cx="4189224" cy="653685"/>
            </a:xfrm>
            <a:prstGeom prst="roundRect">
              <a:avLst/>
            </a:prstGeom>
            <a:solidFill>
              <a:srgbClr val="FED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4397217" y="107013"/>
              <a:ext cx="40285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157446" y="2247292"/>
            <a:ext cx="623524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7200" algn="l"/>
                <a:tab pos="977900" algn="l"/>
              </a:tabLst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457200" algn="l"/>
                <a:tab pos="977900" algn="l"/>
              </a:tabLst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cho bài sau: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457200" algn="l"/>
                <a:tab pos="977900" algn="l"/>
              </a:tabLst>
            </a:pPr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trong thực tiễn gần gũi xung quanh các hình có tính cân xứng.</a:t>
            </a:r>
          </a:p>
        </p:txBody>
      </p:sp>
    </p:spTree>
    <p:extLst>
      <p:ext uri="{BB962C8B-B14F-4D97-AF65-F5344CB8AC3E}">
        <p14:creationId xmlns:p14="http://schemas.microsoft.com/office/powerpoint/2010/main" val="41855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6383" y="1249868"/>
                <a:ext cx="10797153" cy="4552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tabLst>
                    <a:tab pos="457200" algn="l"/>
                    <a:tab pos="977900" algn="l"/>
                  </a:tabLst>
                </a:pP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1. 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 lời các câu hỏi sau: (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 nhân)</a:t>
                </a:r>
              </a:p>
              <a:p>
                <a:pPr marL="514350" lvl="0" indent="-514350" algn="just">
                  <a:lnSpc>
                    <a:spcPct val="115000"/>
                  </a:lnSpc>
                  <a:buAutoNum type="alphaLcParenR"/>
                  <a:tabLst>
                    <a:tab pos="457200" algn="l"/>
                    <a:tab pos="977900" algn="l"/>
                  </a:tabLst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 bài này, em đã học được những nội dung, kiến thức nào?</a:t>
                </a:r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15000"/>
                  </a:lnSpc>
                  <a:buAutoNum type="alphaLcParenR"/>
                  <a:tabLst>
                    <a:tab pos="457200" algn="l"/>
                    <a:tab pos="977900" algn="l"/>
                  </a:tabLst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những tính chất cơ bản đã học của hình thang cân.</a:t>
                </a:r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15000"/>
                  </a:lnSpc>
                  <a:buAutoNum type="alphaLcParenR"/>
                  <a:tabLst>
                    <a:tab pos="457200" algn="l"/>
                    <a:tab pos="977900" algn="l"/>
                  </a:tabLst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công thức tính chu vi, diện tích của hình thang cân.</a:t>
                </a:r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14350" lvl="0" indent="-514350" algn="just">
                  <a:lnSpc>
                    <a:spcPct val="115000"/>
                  </a:lnSpc>
                  <a:buAutoNum type="alphaLcParenR"/>
                  <a:tabLst>
                    <a:tab pos="457200" algn="l"/>
                    <a:tab pos="977900" algn="l"/>
                  </a:tabLst>
                </a:pP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Luyện tập cách đọc, viết các yếu tố bằng nhau có trong hình.</a:t>
                </a:r>
              </a:p>
              <a:p>
                <a:pPr lvl="0" algn="just">
                  <a:lnSpc>
                    <a:spcPct val="115000"/>
                  </a:lnSpc>
                  <a:tabLst>
                    <a:tab pos="457200" algn="l"/>
                    <a:tab pos="977900" algn="l"/>
                  </a:tabLst>
                </a:pP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2. 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bài tập sau: Bác Đức dự định mua loại gỗ giá 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100.000 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làm một chiếc bàn. Mặt bàn là một hình thang cân có các đáy lần lượt là 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90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cm,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120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 và chiều cao </a:t>
                </a:r>
                <a:r>
                  <a:rPr lang="en-US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80</a:t>
                </a:r>
                <a:r>
                  <a:rPr lang="vi-VN" sz="2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cm. Hãy giúp bác Đức số tiền mua gỗ để đóng mặt bàn đó.</a:t>
                </a:r>
                <a:endParaRPr lang="en-US" sz="2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3" y="1249868"/>
                <a:ext cx="10797153" cy="4552015"/>
              </a:xfrm>
              <a:prstGeom prst="rect">
                <a:avLst/>
              </a:prstGeom>
              <a:blipFill>
                <a:blip r:embed="rId3"/>
                <a:stretch>
                  <a:fillRect l="-1186" t="-937" r="-1129" b="-1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485861" y="405413"/>
            <a:ext cx="3291355" cy="653685"/>
            <a:chOff x="3893748" y="41781"/>
            <a:chExt cx="4468878" cy="653685"/>
          </a:xfrm>
        </p:grpSpPr>
        <p:sp>
          <p:nvSpPr>
            <p:cNvPr id="6" name="Rectangle: Rounded Corners 19">
              <a:extLst>
                <a:ext uri="{FF2B5EF4-FFF2-40B4-BE49-F238E27FC236}">
                  <a16:creationId xmlns:a16="http://schemas.microsoft.com/office/drawing/2014/main" id="{F0B9D66F-5601-40B8-86B8-4B94AB7C2B0B}"/>
                </a:ext>
              </a:extLst>
            </p:cNvPr>
            <p:cNvSpPr/>
            <p:nvPr/>
          </p:nvSpPr>
          <p:spPr>
            <a:xfrm>
              <a:off x="3893748" y="41781"/>
              <a:ext cx="4189224" cy="653685"/>
            </a:xfrm>
            <a:prstGeom prst="roundRect">
              <a:avLst/>
            </a:prstGeom>
            <a:solidFill>
              <a:srgbClr val="FED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!!1">
              <a:extLst>
                <a:ext uri="{FF2B5EF4-FFF2-40B4-BE49-F238E27FC236}">
                  <a16:creationId xmlns:a16="http://schemas.microsoft.com/office/drawing/2014/main" id="{4D3CFCA8-27ED-41FB-92A9-BA8CC0500364}"/>
                </a:ext>
              </a:extLst>
            </p:cNvPr>
            <p:cNvSpPr txBox="1"/>
            <p:nvPr/>
          </p:nvSpPr>
          <p:spPr>
            <a:xfrm>
              <a:off x="4334088" y="107013"/>
              <a:ext cx="40285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Phiếu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" y="5801883"/>
            <a:ext cx="1178347" cy="11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4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32" y="2821191"/>
            <a:ext cx="8165527" cy="35451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048" y="1847623"/>
            <a:ext cx="4959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ABCD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074" y="29469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32" y="874055"/>
            <a:ext cx="666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ABCD.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29399" y="1634623"/>
                <a:ext cx="4877425" cy="92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AB</m:t>
                              </m:r>
                              <m:r>
                                <a:rPr lang="en-US" sz="2800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CD</m:t>
                              </m:r>
                            </m:e>
                          </m:d>
                          <m:r>
                            <a:rPr lang="en-US" sz="28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AI</m:t>
                          </m:r>
                        </m:num>
                        <m:den>
                          <m:r>
                            <a:rPr lang="en-US" sz="28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8+20</m:t>
                              </m:r>
                            </m:e>
                          </m:d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.6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399" y="1634623"/>
                <a:ext cx="4877425" cy="9257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116332" y="2660686"/>
                <a:ext cx="2649508" cy="583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84 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332" y="2660686"/>
                <a:ext cx="2649508" cy="583365"/>
              </a:xfrm>
              <a:prstGeom prst="rect">
                <a:avLst/>
              </a:prstGeom>
              <a:blipFill>
                <a:blip r:embed="rId5"/>
                <a:stretch>
                  <a:fillRect l="-4598" t="-2083" b="-26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24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2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55363" y="2295610"/>
            <a:ext cx="832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PQ = 10cm; RS = 4cm; SP = QR = 5cm.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4133" y="330049"/>
            <a:ext cx="10800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hình thang cân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độ dài đáy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 = 10cm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đáy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ngắn hơn đáy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cạnh bên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một nửa độ dài đáy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Tính chu vi hình thang cân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PQRS</a:t>
            </a:r>
            <a:r>
              <a:rPr lang="vi-V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5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276178" y="2917911"/>
            <a:ext cx="5279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PQRS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417736" y="3543817"/>
            <a:ext cx="430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 = PQ + QR + RS + SP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417736" y="4132196"/>
            <a:ext cx="3280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10 + 5 + 4 + 5 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417735" y="4748577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24 (cm) 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55363" y="5364958"/>
            <a:ext cx="6976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PQRS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24cm.</a:t>
            </a:r>
          </a:p>
        </p:txBody>
      </p:sp>
    </p:spTree>
    <p:extLst>
      <p:ext uri="{BB962C8B-B14F-4D97-AF65-F5344CB8AC3E}">
        <p14:creationId xmlns:p14="http://schemas.microsoft.com/office/powerpoint/2010/main" val="35333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0" grpId="0"/>
      <p:bldP spid="61" grpId="0"/>
      <p:bldP spid="62" grpId="0"/>
      <p:bldP spid="63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12215" y="309787"/>
            <a:ext cx="10567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(SGK/106).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4cm,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AB,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AH = 3cm.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37" y="1890237"/>
            <a:ext cx="5330358" cy="34567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53104" y="2239287"/>
            <a:ext cx="670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AB = 4cm; AH = 3cm; CD = 8cm.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3918" y="2861604"/>
            <a:ext cx="5639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861972" y="3541739"/>
                <a:ext cx="2344040" cy="92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28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0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4+8</m:t>
                              </m:r>
                            </m:e>
                          </m:d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.3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972" y="3541739"/>
                <a:ext cx="2344040" cy="9257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1806695" y="4569441"/>
                <a:ext cx="2505238" cy="583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 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695" y="4569441"/>
                <a:ext cx="2505238" cy="583365"/>
              </a:xfrm>
              <a:prstGeom prst="rect">
                <a:avLst/>
              </a:prstGeom>
              <a:blipFill>
                <a:blip r:embed="rId5"/>
                <a:stretch>
                  <a:fillRect l="-4866" t="-3158" r="-4136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53103" y="5308651"/>
                <a:ext cx="74220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ABCD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03" y="5308651"/>
                <a:ext cx="7422096" cy="523220"/>
              </a:xfrm>
              <a:prstGeom prst="rect">
                <a:avLst/>
              </a:prstGeom>
              <a:blipFill>
                <a:blip r:embed="rId6"/>
                <a:stretch>
                  <a:fillRect l="-1642" t="-12791" r="-575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3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9514" y="111842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9345" y="19340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779866" y="2855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931578" y="285582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3931578" y="454059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4342" y="53056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777106" y="451480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50" y="3053163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8363" y="6033721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70193" y="2986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81277" y="3242267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Pentagon 61">
            <a:hlinkClick r:id="" action="ppaction://noaction"/>
          </p:cNvPr>
          <p:cNvSpPr/>
          <p:nvPr/>
        </p:nvSpPr>
        <p:spPr>
          <a:xfrm flipH="1">
            <a:off x="49992" y="6286574"/>
            <a:ext cx="926401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1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83760" y="175274"/>
            <a:ext cx="10682514" cy="157958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341813" y="2065322"/>
            <a:ext cx="9716588" cy="95324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entagon 5">
            <a:hlinkClick r:id="rId8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166944"/>
            <a:ext cx="1626236" cy="1990149"/>
          </a:xfrm>
          <a:prstGeom prst="rect">
            <a:avLst/>
          </a:prstGeom>
        </p:spPr>
      </p:pic>
      <p:pic>
        <p:nvPicPr>
          <p:cNvPr id="3" name="du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298" y="5821680"/>
            <a:ext cx="283029" cy="283029"/>
          </a:xfrm>
          <a:prstGeom prst="rect">
            <a:avLst/>
          </a:prstGeom>
        </p:spPr>
      </p:pic>
      <p:pic>
        <p:nvPicPr>
          <p:cNvPr id="7" name="sai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298" y="6220098"/>
            <a:ext cx="283029" cy="283029"/>
          </a:xfrm>
          <a:prstGeom prst="rect">
            <a:avLst/>
          </a:prstGeom>
        </p:spPr>
      </p:pic>
      <p:sp>
        <p:nvSpPr>
          <p:cNvPr id="10" name="Snip Diagonal Corner Rectangle 9"/>
          <p:cNvSpPr/>
          <p:nvPr/>
        </p:nvSpPr>
        <p:spPr>
          <a:xfrm>
            <a:off x="341812" y="3272847"/>
            <a:ext cx="9716589" cy="111895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341812" y="4646826"/>
            <a:ext cx="9716589" cy="95324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226382" y="2157093"/>
            <a:ext cx="741090" cy="7410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2" name="Oval 11"/>
          <p:cNvSpPr/>
          <p:nvPr/>
        </p:nvSpPr>
        <p:spPr>
          <a:xfrm>
            <a:off x="11135453" y="2155903"/>
            <a:ext cx="741090" cy="741090"/>
          </a:xfrm>
          <a:prstGeom prst="ellipse">
            <a:avLst/>
          </a:prstGeom>
          <a:solidFill>
            <a:srgbClr val="FE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3" name="Oval 12"/>
          <p:cNvSpPr/>
          <p:nvPr/>
        </p:nvSpPr>
        <p:spPr>
          <a:xfrm>
            <a:off x="10226382" y="3482310"/>
            <a:ext cx="741090" cy="7410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Oval 13"/>
          <p:cNvSpPr/>
          <p:nvPr/>
        </p:nvSpPr>
        <p:spPr>
          <a:xfrm>
            <a:off x="11135453" y="3481120"/>
            <a:ext cx="741090" cy="741090"/>
          </a:xfrm>
          <a:prstGeom prst="ellipse">
            <a:avLst/>
          </a:prstGeom>
          <a:solidFill>
            <a:srgbClr val="FE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10226382" y="4808717"/>
            <a:ext cx="741090" cy="7410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6" name="Oval 15"/>
          <p:cNvSpPr/>
          <p:nvPr/>
        </p:nvSpPr>
        <p:spPr>
          <a:xfrm>
            <a:off x="11135453" y="4807527"/>
            <a:ext cx="741090" cy="741090"/>
          </a:xfrm>
          <a:prstGeom prst="ellipse">
            <a:avLst/>
          </a:prstGeom>
          <a:solidFill>
            <a:srgbClr val="FEB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113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2" y="247507"/>
            <a:ext cx="10682514" cy="139452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483327" y="2237656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39" y="101064"/>
            <a:ext cx="1626236" cy="1990149"/>
          </a:xfrm>
          <a:prstGeom prst="rect">
            <a:avLst/>
          </a:prstGeom>
        </p:spPr>
      </p:pic>
      <p:pic>
        <p:nvPicPr>
          <p:cNvPr id="6" name="du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5821680"/>
            <a:ext cx="283029" cy="283029"/>
          </a:xfrm>
          <a:prstGeom prst="rect">
            <a:avLst/>
          </a:prstGeom>
        </p:spPr>
      </p:pic>
      <p:pic>
        <p:nvPicPr>
          <p:cNvPr id="9" name="sai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6220098"/>
            <a:ext cx="283029" cy="283029"/>
          </a:xfrm>
          <a:prstGeom prst="rect">
            <a:avLst/>
          </a:prstGeom>
        </p:spPr>
      </p:pic>
      <p:sp>
        <p:nvSpPr>
          <p:cNvPr id="10" name="Pentagon 9">
            <a:hlinkClick r:id="rId10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nip Diagonal Corner Rectangle 10"/>
          <p:cNvSpPr/>
          <p:nvPr/>
        </p:nvSpPr>
        <p:spPr>
          <a:xfrm>
            <a:off x="6242443" y="4566236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6242443" y="2239553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13" name="Snip Diagonal Corner Rectangle 12"/>
          <p:cNvSpPr/>
          <p:nvPr/>
        </p:nvSpPr>
        <p:spPr>
          <a:xfrm>
            <a:off x="483327" y="4566235"/>
            <a:ext cx="994992" cy="896179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15361"/>
          <a:stretch/>
        </p:blipFill>
        <p:spPr>
          <a:xfrm>
            <a:off x="1472697" y="1867822"/>
            <a:ext cx="3508419" cy="1853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b="23227"/>
          <a:stretch/>
        </p:blipFill>
        <p:spPr>
          <a:xfrm>
            <a:off x="7237435" y="1980116"/>
            <a:ext cx="3508419" cy="14220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49053" y="3545305"/>
            <a:ext cx="481263" cy="175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b="21778"/>
          <a:stretch/>
        </p:blipFill>
        <p:spPr>
          <a:xfrm>
            <a:off x="7237435" y="4063033"/>
            <a:ext cx="3508419" cy="1575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7298" y="4069746"/>
            <a:ext cx="3503818" cy="18891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37810" y="5462414"/>
            <a:ext cx="481263" cy="496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2" y="204990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AB, DC, EF  song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 AD = BC, ED = FC).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578278" y="3091960"/>
            <a:ext cx="5517721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ABCD; DCFE; ABFE.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60" y="262202"/>
            <a:ext cx="1626236" cy="1990149"/>
          </a:xfrm>
          <a:prstGeom prst="rect">
            <a:avLst/>
          </a:prstGeom>
        </p:spPr>
      </p:pic>
      <p:pic>
        <p:nvPicPr>
          <p:cNvPr id="6" name="du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5821680"/>
            <a:ext cx="283029" cy="283029"/>
          </a:xfrm>
          <a:prstGeom prst="rect">
            <a:avLst/>
          </a:prstGeom>
        </p:spPr>
      </p:pic>
      <p:pic>
        <p:nvPicPr>
          <p:cNvPr id="9" name="sai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98" y="6220098"/>
            <a:ext cx="283029" cy="283029"/>
          </a:xfrm>
          <a:prstGeom prst="rect">
            <a:avLst/>
          </a:prstGeom>
        </p:spPr>
      </p:pic>
      <p:sp>
        <p:nvSpPr>
          <p:cNvPr id="10" name="Pentagon 9">
            <a:hlinkClick r:id="rId10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6498" y="2701864"/>
            <a:ext cx="4860758" cy="26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24893" y="486999"/>
            <a:ext cx="10682514" cy="15331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4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AH = 6cm; CD = 12cm: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nip Diagonal Corner Rectangle 4"/>
              <p:cNvSpPr/>
              <p:nvPr/>
            </p:nvSpPr>
            <p:spPr>
              <a:xfrm>
                <a:off x="6431797" y="3090111"/>
                <a:ext cx="4602997" cy="1890111"/>
              </a:xfrm>
              <a:prstGeom prst="snip2DiagRect">
                <a:avLst/>
              </a:prstGeom>
              <a:solidFill>
                <a:srgbClr val="7030A0">
                  <a:alpha val="75000"/>
                </a:srgb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𝐜𝐦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36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Snip Diagonal Corner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797" y="3090111"/>
                <a:ext cx="4602997" cy="1890111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  <a:ln w="762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75" y="258507"/>
            <a:ext cx="1626236" cy="1990149"/>
          </a:xfrm>
          <a:prstGeom prst="rect">
            <a:avLst/>
          </a:prstGeom>
        </p:spPr>
      </p:pic>
      <p:pic>
        <p:nvPicPr>
          <p:cNvPr id="6" name="dung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298" y="5821680"/>
            <a:ext cx="283029" cy="283029"/>
          </a:xfrm>
          <a:prstGeom prst="rect">
            <a:avLst/>
          </a:prstGeom>
        </p:spPr>
      </p:pic>
      <p:pic>
        <p:nvPicPr>
          <p:cNvPr id="9" name="sai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298" y="6220098"/>
            <a:ext cx="283029" cy="283029"/>
          </a:xfrm>
          <a:prstGeom prst="rect">
            <a:avLst/>
          </a:prstGeom>
        </p:spPr>
      </p:pic>
      <p:sp>
        <p:nvSpPr>
          <p:cNvPr id="10" name="Pentagon 9">
            <a:hlinkClick r:id="rId12" action="ppaction://hlinksldjump"/>
          </p:cNvPr>
          <p:cNvSpPr/>
          <p:nvPr/>
        </p:nvSpPr>
        <p:spPr>
          <a:xfrm flipH="1">
            <a:off x="724893" y="6220098"/>
            <a:ext cx="2064802" cy="500742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049" y="2653142"/>
            <a:ext cx="4183042" cy="27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4408</TotalTime>
  <Words>1493</Words>
  <Application>Microsoft Office PowerPoint</Application>
  <PresentationFormat>Widescreen</PresentationFormat>
  <Paragraphs>182</Paragraphs>
  <Slides>18</Slides>
  <Notes>15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.VnTime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Trang Nguyen</cp:lastModifiedBy>
  <cp:revision>113</cp:revision>
  <dcterms:created xsi:type="dcterms:W3CDTF">2021-06-07T13:44:30Z</dcterms:created>
  <dcterms:modified xsi:type="dcterms:W3CDTF">2021-09-03T04:59:44Z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