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26"/>
  </p:notesMasterIdLst>
  <p:sldIdLst>
    <p:sldId id="333" r:id="rId7"/>
    <p:sldId id="313" r:id="rId8"/>
    <p:sldId id="325" r:id="rId9"/>
    <p:sldId id="331" r:id="rId10"/>
    <p:sldId id="327" r:id="rId11"/>
    <p:sldId id="328" r:id="rId12"/>
    <p:sldId id="329" r:id="rId13"/>
    <p:sldId id="330" r:id="rId14"/>
    <p:sldId id="334" r:id="rId15"/>
    <p:sldId id="335" r:id="rId16"/>
    <p:sldId id="336" r:id="rId17"/>
    <p:sldId id="337" r:id="rId18"/>
    <p:sldId id="338" r:id="rId19"/>
    <p:sldId id="339" r:id="rId20"/>
    <p:sldId id="295" r:id="rId21"/>
    <p:sldId id="296" r:id="rId22"/>
    <p:sldId id="297" r:id="rId23"/>
    <p:sldId id="29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-7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3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46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94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81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5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3" Type="http://schemas.openxmlformats.org/officeDocument/2006/relationships/audio" Target="../media/media1.mp3"/><Relationship Id="rId7" Type="http://schemas.openxmlformats.org/officeDocument/2006/relationships/slide" Target="slide11.xml"/><Relationship Id="rId12" Type="http://schemas.openxmlformats.org/officeDocument/2006/relationships/oleObject" Target="../embeddings/oleObject9.bin"/><Relationship Id="rId2" Type="http://schemas.microsoft.com/office/2007/relationships/media" Target="../media/media1.mp3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image" Target="../media/image16.wmf"/><Relationship Id="rId5" Type="http://schemas.openxmlformats.org/officeDocument/2006/relationships/image" Target="../media/image19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3" Type="http://schemas.openxmlformats.org/officeDocument/2006/relationships/audio" Target="../media/media1.mp3"/><Relationship Id="rId7" Type="http://schemas.openxmlformats.org/officeDocument/2006/relationships/slide" Target="slide13.xml"/><Relationship Id="rId12" Type="http://schemas.openxmlformats.org/officeDocument/2006/relationships/oleObject" Target="../embeddings/oleObject13.bin"/><Relationship Id="rId2" Type="http://schemas.microsoft.com/office/2007/relationships/media" Target="../media/media1.mp3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11" Type="http://schemas.openxmlformats.org/officeDocument/2006/relationships/image" Target="../media/image24.wmf"/><Relationship Id="rId5" Type="http://schemas.openxmlformats.org/officeDocument/2006/relationships/image" Target="../media/image27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5.wmf"/><Relationship Id="rId3" Type="http://schemas.openxmlformats.org/officeDocument/2006/relationships/audio" Target="../media/media1.mp3"/><Relationship Id="rId7" Type="http://schemas.openxmlformats.org/officeDocument/2006/relationships/slide" Target="slide15.xml"/><Relationship Id="rId12" Type="http://schemas.openxmlformats.org/officeDocument/2006/relationships/oleObject" Target="../embeddings/oleObject17.bin"/><Relationship Id="rId2" Type="http://schemas.microsoft.com/office/2007/relationships/media" Target="../media/media1.mp3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11" Type="http://schemas.openxmlformats.org/officeDocument/2006/relationships/image" Target="../media/image34.wmf"/><Relationship Id="rId5" Type="http://schemas.openxmlformats.org/officeDocument/2006/relationships/image" Target="../media/image27.png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Lệ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Huyền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BẾN CÁT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LÊ QUÝ ĐÔN</a:t>
            </a:r>
            <a:endParaRPr lang="en-US" sz="2800" dirty="0">
              <a:solidFill>
                <a:srgbClr val="FFFF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rgbClr val="ED7D31"/>
                </a:solidFill>
                <a:cs typeface="Arial" pitchFamily="34" charset="0"/>
              </a:rPr>
              <a:t>3: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rgbClr val="ED7D31"/>
                </a:solidFill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rgbClr val="ED7D31"/>
              </a:solidFill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TRÒ CHƠI VÀ THÍ NGHIỆM ĐƠN GIẢN (TIẾT 3</a:t>
            </a:r>
            <a:r>
              <a:rPr lang="en-US" sz="3600" b="1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solidFill>
                <a:srgbClr val="ED7D3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317"/>
            <a:ext cx="1893615" cy="1928683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10159020" y="5287254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577304" y="5867358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1103329" y="6012468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4" descr="Untitled1">
            <a:extLst>
              <a:ext uri="{FF2B5EF4-FFF2-40B4-BE49-F238E27FC236}">
                <a16:creationId xmlns=""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40" y="160893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Untitled">
            <a:extLst>
              <a:ext uri="{FF2B5EF4-FFF2-40B4-BE49-F238E27FC236}">
                <a16:creationId xmlns=""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76" y="178879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84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216" y="72783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Câu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8645" y="719114"/>
            <a:ext cx="82887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1, 2, 3, 4.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ác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147" y="2592428"/>
            <a:ext cx="7643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				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	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	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			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693615" y="3316814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7" name="Oval 1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310004" y="5757724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93293" y="72783"/>
            <a:ext cx="3005503" cy="291593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rot="2694856">
            <a:off x="546141" y="2198692"/>
            <a:ext cx="395071" cy="84692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2670633" y="-12772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744249" y="-11582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823033" y="-11248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896649" y="-10058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953662" y="-13124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027278" y="-11934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106062" y="-11600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179678" y="-10410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972001" y="-11166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3045617" y="-9976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124401" y="-9642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3198017" y="-8452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3255030" y="-1151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328646" y="-1032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407430" y="-999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481046" y="-880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150300" y="-13802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223916" y="-12612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302700" y="-1227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376316" y="-1108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433329" y="-14153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3506945" y="-12963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3585729" y="-12629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3659345" y="-11439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451668" y="-12196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3525284" y="-11006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3604068" y="-10672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3677684" y="-9482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3734697" y="-12547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3808311" y="-11357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3887097" y="-11023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3960713" y="-9833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3367629" y="-14960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3441245" y="-13770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3520029" y="-13436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3593645" y="-12246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650658" y="-15312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3724274" y="-14122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3803058" y="-13788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3876671" y="-12598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3668997" y="-13354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3742613" y="-12164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3821397" y="-11830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3895013" y="-10640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952026" y="-1370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025642" y="-1251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104426" y="-1218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178042" y="-1099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847296" y="-15990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920912" y="-14800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3999696" y="-1446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4073312" y="-1327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4130325" y="-16341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4203941" y="-15151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282725" y="-14817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356341" y="-13627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4148664" y="-14383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4222280" y="-13193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4301064" y="-12859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374680" y="-11669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431693" y="-14735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505309" y="-13545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4584093" y="-13211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657709" y="-12021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2823033" y="-11248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2896649" y="-10058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975433" y="-9724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3049049" y="-8534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3106062" y="-116001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3179678" y="-10410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3258462" y="-1007612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3332078" y="-88861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3124401" y="-9642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198017" y="-8452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3276801" y="-81185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350417" y="-69285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407430" y="-999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3481046" y="-880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559830" y="-8470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3633446" y="-7280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302700" y="-12278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376316" y="-11088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455100" y="-107540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3528716" y="-95641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3585729" y="-12629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3659345" y="-11439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3738129" y="-111056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3811745" y="-99156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3604068" y="-10672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3677684" y="-9482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3756468" y="-91480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3830084" y="-79580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3887097" y="-11023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3960713" y="-9833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039497" y="-94995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113113" y="-83096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3520029" y="-13436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593645" y="-12246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3672429" y="-11912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3746045" y="-10722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3803058" y="-13788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876671" y="-12598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3955458" y="-122640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4029074" y="-110740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3821397" y="-11830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895013" y="-10640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973797" y="-103064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047413" y="-91164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4104426" y="-1218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4178042" y="-1099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256826" y="-10658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4330442" y="-9468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999696" y="-14466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073312" y="-13276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4152095" y="-129420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225712" y="-117520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4282725" y="-14817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4356341" y="-13627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4435125" y="-1329356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4508741" y="-1210359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4301064" y="-12859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4374680" y="-11669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453464" y="-113359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527080" y="-101459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4584093" y="-13211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4657709" y="-12021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4736493" y="-116875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4810109" y="-104975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8" name="Vòng Xoay May Mắ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-609600"/>
            <a:ext cx="609600" cy="609600"/>
          </a:xfrm>
          <a:prstGeom prst="rect">
            <a:avLst/>
          </a:prstGeom>
        </p:spPr>
      </p:pic>
      <p:sp>
        <p:nvSpPr>
          <p:cNvPr id="186" name="Right Arrow 185">
            <a:hlinkClick r:id="" action="ppaction://hlinkshowjump?jump=nextslide"/>
          </p:cNvPr>
          <p:cNvSpPr/>
          <p:nvPr/>
        </p:nvSpPr>
        <p:spPr>
          <a:xfrm>
            <a:off x="10751127" y="5763497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40316"/>
              </p:ext>
            </p:extLst>
          </p:nvPr>
        </p:nvGraphicFramePr>
        <p:xfrm>
          <a:off x="4330442" y="2756945"/>
          <a:ext cx="1044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442" y="2756945"/>
                        <a:ext cx="10445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03701"/>
              </p:ext>
            </p:extLst>
          </p:nvPr>
        </p:nvGraphicFramePr>
        <p:xfrm>
          <a:off x="4431692" y="3273659"/>
          <a:ext cx="16049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692" y="3273659"/>
                        <a:ext cx="16049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18360"/>
              </p:ext>
            </p:extLst>
          </p:nvPr>
        </p:nvGraphicFramePr>
        <p:xfrm>
          <a:off x="4439299" y="4041023"/>
          <a:ext cx="10572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2" imgW="482400" imgH="203040" progId="Equation.DSMT4">
                  <p:embed/>
                </p:oleObj>
              </mc:Choice>
              <mc:Fallback>
                <p:oleObj name="Equation" r:id="rId12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299" y="4041023"/>
                        <a:ext cx="10572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07473"/>
              </p:ext>
            </p:extLst>
          </p:nvPr>
        </p:nvGraphicFramePr>
        <p:xfrm>
          <a:off x="4301064" y="4669826"/>
          <a:ext cx="13668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4" imgW="457200" imgH="203040" progId="Equation.DSMT4">
                  <p:embed/>
                </p:oleObj>
              </mc:Choice>
              <mc:Fallback>
                <p:oleObj name="Equation" r:id="rId14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064" y="4669826"/>
                        <a:ext cx="136683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90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00"/>
                            </p:stCondLst>
                            <p:childTnLst>
                              <p:par>
                                <p:cTn id="7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000"/>
                            </p:stCondLst>
                            <p:childTnLst>
                              <p:par>
                                <p:cTn id="7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500"/>
                            </p:stCondLst>
                            <p:childTnLst>
                              <p:par>
                                <p:cTn id="7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000"/>
                            </p:stCondLst>
                            <p:childTnLst>
                              <p:par>
                                <p:cTn id="7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6500"/>
                            </p:stCondLst>
                            <p:childTnLst>
                              <p:par>
                                <p:cTn id="7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000"/>
                            </p:stCondLst>
                            <p:childTnLst>
                              <p:par>
                                <p:cTn id="7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500"/>
                            </p:stCondLst>
                            <p:childTnLst>
                              <p:par>
                                <p:cTn id="7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4" dur="1" fill="hold"/>
                                        <p:tgtEl>
                                          <p:spTgt spid="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audio>
              <p:cMediaNode vol="80000" numSld="2">
                <p:cTn id="79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8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/>
      <p:bldP spid="6" grpId="0" animBg="1"/>
      <p:bldP spid="5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788" y="87145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Câu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5837" y="888452"/>
            <a:ext cx="5459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ảnh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>
                <a:solidFill>
                  <a:srgbClr val="0000FF"/>
                </a:solidFill>
              </a:rPr>
              <a:t>Nêu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giỏ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quà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35952" y="4026564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7" name="Oval 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351568" y="5730015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12433" y="2995513"/>
            <a:ext cx="9079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lphaUcPeriod"/>
            </a:pPr>
            <a:r>
              <a:rPr lang="en-US" sz="3200" dirty="0" err="1" smtClean="0"/>
              <a:t>Táo</a:t>
            </a:r>
            <a:r>
              <a:rPr lang="en-US" sz="3200" dirty="0" smtClean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4350" indent="-514350" algn="just">
              <a:buFontTx/>
              <a:buAutoNum type="alphaUcPeriod"/>
            </a:pPr>
            <a:r>
              <a:rPr lang="en-US" sz="3200" dirty="0" err="1"/>
              <a:t>Nho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 </a:t>
            </a:r>
            <a:endParaRPr lang="en-US" sz="3200" dirty="0" smtClean="0"/>
          </a:p>
          <a:p>
            <a:pPr marL="514350" indent="-514350" algn="just">
              <a:buFontTx/>
              <a:buAutoNum type="alphaUcPeriod"/>
            </a:pPr>
            <a:r>
              <a:rPr lang="en-US" sz="3200" dirty="0" err="1" smtClean="0"/>
              <a:t>Nho</a:t>
            </a:r>
            <a:r>
              <a:rPr lang="en-US" sz="3200" dirty="0" smtClean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; </a:t>
            </a:r>
            <a:r>
              <a:rPr lang="en-US" sz="3200" dirty="0" smtClean="0"/>
              <a:t>cam.</a:t>
            </a:r>
          </a:p>
          <a:p>
            <a:pPr marL="514350" indent="-514350" algn="just">
              <a:buFontTx/>
              <a:buAutoNum type="alphaUcPeriod"/>
            </a:pPr>
            <a:r>
              <a:rPr lang="en-US" sz="3200" dirty="0" err="1" smtClean="0"/>
              <a:t>Táo</a:t>
            </a:r>
            <a:r>
              <a:rPr lang="en-US" sz="3200" dirty="0" smtClean="0"/>
              <a:t> </a:t>
            </a:r>
            <a:r>
              <a:rPr lang="en-US" sz="3200" dirty="0" err="1"/>
              <a:t>xanh</a:t>
            </a:r>
            <a:r>
              <a:rPr lang="en-US" sz="3200" dirty="0"/>
              <a:t>; </a:t>
            </a:r>
            <a:r>
              <a:rPr lang="en-US" sz="3200" dirty="0" err="1"/>
              <a:t>táo</a:t>
            </a:r>
            <a:r>
              <a:rPr lang="en-US" sz="3200" dirty="0"/>
              <a:t> </a:t>
            </a:r>
            <a:r>
              <a:rPr lang="en-US" sz="3200" dirty="0" err="1"/>
              <a:t>đỏ</a:t>
            </a:r>
            <a:r>
              <a:rPr lang="en-US" sz="3200" dirty="0"/>
              <a:t>; </a:t>
            </a:r>
            <a:r>
              <a:rPr lang="en-US" sz="3200" dirty="0" err="1"/>
              <a:t>lê</a:t>
            </a:r>
            <a:r>
              <a:rPr lang="en-US" sz="3200" dirty="0"/>
              <a:t>; </a:t>
            </a:r>
            <a:r>
              <a:rPr lang="en-US" sz="3200" dirty="0" err="1"/>
              <a:t>dưa</a:t>
            </a:r>
            <a:r>
              <a:rPr lang="en-US" sz="3200" dirty="0"/>
              <a:t> </a:t>
            </a:r>
            <a:r>
              <a:rPr lang="en-US" sz="3200" dirty="0" err="1"/>
              <a:t>lưới</a:t>
            </a:r>
            <a:r>
              <a:rPr lang="en-US" sz="3200" dirty="0"/>
              <a:t>; cam.</a:t>
            </a:r>
          </a:p>
        </p:txBody>
      </p:sp>
      <p:sp>
        <p:nvSpPr>
          <p:cNvPr id="57" name="Oval 56"/>
          <p:cNvSpPr/>
          <p:nvPr/>
        </p:nvSpPr>
        <p:spPr>
          <a:xfrm>
            <a:off x="369282" y="87145"/>
            <a:ext cx="2911647" cy="286341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2694856">
            <a:off x="569546" y="2161521"/>
            <a:ext cx="455404" cy="92804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34017" y="-12096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807633" y="-10906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886417" y="-10572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960033" y="-9382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17045" y="-12448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90661" y="-11258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169445" y="-10924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43061" y="-9734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35385" y="-10490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109001" y="-9300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187785" y="-8966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261401" y="-7776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318413" y="-1084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92029" y="-965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70813" y="-931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44429" y="-812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213685" y="-13125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87301" y="-11935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66085" y="-1160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39701" y="-1041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96713" y="-13477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70329" y="-12287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649113" y="-11953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22729" y="-10763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515053" y="-11519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88668" y="-10329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67453" y="-9995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41069" y="-8805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98081" y="-11871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71697" y="-10681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50481" y="-10347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24097" y="-9157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431013" y="-14284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504629" y="-13094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583413" y="-12760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57028" y="-11570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714041" y="-14635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787657" y="-13445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866441" y="-13111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940057" y="-11921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32381" y="-12678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05997" y="-11488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884781" y="-11154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958397" y="-9964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015409" y="-1302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89025" y="-1183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167809" y="-1150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241425" y="-1031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10681" y="-15313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984297" y="-14123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63081" y="-1378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136697" y="-1259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193709" y="-15665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267325" y="-14475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346109" y="-14141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419725" y="-12951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12049" y="-13707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285665" y="-12517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364449" y="-12183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438065" y="-10993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495076" y="-14059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568693" y="-12869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647477" y="-12535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721093" y="-11345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86417" y="-10572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960033" y="-9382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38817" y="-9048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112433" y="-7858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169445" y="-10924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243061" y="-9734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21845" y="-94000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395461" y="-82100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187785" y="-8966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261401" y="-7776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340185" y="-74423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413801" y="-62524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470813" y="-931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544429" y="-812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623213" y="-7793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96829" y="-6603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366085" y="-11601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439701" y="-10411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518485" y="-100779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592101" y="-88879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649113" y="-11953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22729" y="-10763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01513" y="-104295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875129" y="-92395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667453" y="-9995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741069" y="-8805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819853" y="-847189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93469" y="-72819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950481" y="-10347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024097" y="-9157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102881" y="-88234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176497" y="-76334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583413" y="-12760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657028" y="-11570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735813" y="-11236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09429" y="-10046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866441" y="-13111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940057" y="-11921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018841" y="-115879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092457" y="-103979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3884781" y="-11154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958397" y="-9964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037181" y="-96303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110796" y="-84403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167809" y="-1150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241425" y="-1031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320209" y="-9981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393825" y="-8791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063081" y="-13789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136697" y="-12599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215481" y="-122658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4289097" y="-110759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4346109" y="-14141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419725" y="-12951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498509" y="-1261744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572125" y="-1142747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364449" y="-12183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438065" y="-10993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516849" y="-1065982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590465" y="-946985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647477" y="-12535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721093" y="-11345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799877" y="-1101138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873493" y="-982141"/>
            <a:ext cx="134483" cy="1260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2259" y="-467342"/>
            <a:ext cx="325084" cy="325084"/>
          </a:xfrm>
          <a:prstGeom prst="rect">
            <a:avLst/>
          </a:prstGeom>
        </p:spPr>
      </p:pic>
      <p:sp>
        <p:nvSpPr>
          <p:cNvPr id="188" name="Right Arrow 187"/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Next</a:t>
            </a:r>
            <a:endParaRPr lang="en-US" dirty="0"/>
          </a:p>
        </p:txBody>
      </p:sp>
      <p:pic>
        <p:nvPicPr>
          <p:cNvPr id="190" name="Picture 18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8" y="197925"/>
            <a:ext cx="2998942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"/>
                            </p:stCondLst>
                            <p:childTnLst>
                              <p:par>
                                <p:cTn id="7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000"/>
                            </p:stCondLst>
                            <p:childTnLst>
                              <p:par>
                                <p:cTn id="7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3500"/>
                            </p:stCondLst>
                            <p:childTnLst>
                              <p:par>
                                <p:cTn id="7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000"/>
                            </p:stCondLst>
                            <p:childTnLst>
                              <p:par>
                                <p:cTn id="7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6500"/>
                            </p:stCondLst>
                            <p:childTnLst>
                              <p:par>
                                <p:cTn id="7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8000"/>
                            </p:stCondLst>
                            <p:childTnLst>
                              <p:par>
                                <p:cTn id="7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9500"/>
                            </p:stCondLst>
                            <p:childTnLst>
                              <p:par>
                                <p:cTn id="7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9" dur="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 numSld="2">
                <p:cTn id="7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</p:childTnLst>
        </p:cTn>
      </p:par>
    </p:tnLst>
    <p:bldLst>
      <p:bldP spid="2" grpId="0" animBg="1"/>
      <p:bldP spid="3" grpId="0"/>
      <p:bldP spid="5" grpId="0" animBg="1"/>
      <p:bldP spid="54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320" y="207444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Câu 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1866" y="1399608"/>
            <a:ext cx="8258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tung đồng xu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lần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</a:t>
            </a:r>
            <a:r>
              <a:rPr lang="pt-BR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có thể xảy ra đối với mặt xuất hiện của đồng </a:t>
            </a:r>
            <a:r>
              <a:rPr lang="pt-BR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xu.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2680" y="3435585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6" name="Oval 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9" name="Oval 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" name="Oval 1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5" name="Oval 1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8" name="Oval 1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1" name="Oval 2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4" name="Oval 2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7" name="Oval 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0" name="Oval 2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3" name="Oval 3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6" name="Oval 3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9" name="Oval 3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2" name="Oval 4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5" name="Oval 4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8" name="Oval 4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1" name="Oval 5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8502236" y="5612684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72677" y="3376322"/>
            <a:ext cx="6967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B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vi-VN" sz="3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1" name="Oval 70"/>
          <p:cNvSpPr/>
          <p:nvPr/>
        </p:nvSpPr>
        <p:spPr>
          <a:xfrm>
            <a:off x="166723" y="33719"/>
            <a:ext cx="3131192" cy="328568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2694856">
            <a:off x="419661" y="2339322"/>
            <a:ext cx="506067" cy="1100400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1557772" y="-33696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1484156" y="-32506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274743" y="-34048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1201127" y="-32858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56404" y="-32090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1182788" y="-30900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-973375" y="-3244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899759" y="-3125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1078104" y="-34726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004488" y="-33536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795076" y="-35077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-721460" y="-33887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-776736" y="-33120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-703120" y="-31930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-493708" y="-33471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-420092" y="-32281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-860776" y="-35884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-787160" y="-34694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-577747" y="-36236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-504131" y="-35046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-559408" y="-34278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-485792" y="-33088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-276379" y="-3463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-202763" y="-3344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381108" y="-36914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307492" y="-35724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98080" y="-37265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24464" y="-36075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79740" y="-35307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6124" y="-34118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03289" y="-35659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76904" y="-34469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252972" y="-30648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1179356" y="-29458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-969943" y="-31000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-896327" y="-29810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-951604" y="-29042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-877988" y="-27852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-668575" y="-29394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-594959" y="-28204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-773304" y="-3167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-699688" y="-3048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-490276" y="-32029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-416660" y="-30839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-471936" y="-30072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-398320" y="-28882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-188908" y="-30423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-115292" y="-29233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-555976" y="-32836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-482360" y="-31646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-272947" y="-33188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-199331" y="-31998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-254608" y="-31230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-180992" y="-30040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8421" y="-31582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02037" y="-30392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-76308" y="-3386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-2691" y="-3267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06721" y="-34217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80337" y="-33027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25061" y="-32259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8677" y="-31070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08089" y="-32611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81705" y="-31421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Vòng Xoay May Mắ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4228401" y="-2612735"/>
            <a:ext cx="453380" cy="453380"/>
          </a:xfrm>
          <a:prstGeom prst="rect">
            <a:avLst/>
          </a:prstGeom>
        </p:spPr>
      </p:pic>
      <p:sp>
        <p:nvSpPr>
          <p:cNvPr id="202" name="Right Arrow 201">
            <a:hlinkClick r:id="" action="ppaction://hlinkshowjump?jump=nextslide"/>
          </p:cNvPr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47721"/>
              </p:ext>
            </p:extLst>
          </p:nvPr>
        </p:nvGraphicFramePr>
        <p:xfrm>
          <a:off x="4462463" y="3330575"/>
          <a:ext cx="4556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330575"/>
                        <a:ext cx="4556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70651"/>
              </p:ext>
            </p:extLst>
          </p:nvPr>
        </p:nvGraphicFramePr>
        <p:xfrm>
          <a:off x="7165072" y="3376322"/>
          <a:ext cx="3508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072" y="3376322"/>
                        <a:ext cx="3508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15279"/>
              </p:ext>
            </p:extLst>
          </p:nvPr>
        </p:nvGraphicFramePr>
        <p:xfrm>
          <a:off x="4687888" y="4273550"/>
          <a:ext cx="4429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4273550"/>
                        <a:ext cx="4429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89917"/>
              </p:ext>
            </p:extLst>
          </p:nvPr>
        </p:nvGraphicFramePr>
        <p:xfrm>
          <a:off x="7439025" y="4379913"/>
          <a:ext cx="2333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4379913"/>
                        <a:ext cx="2333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7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65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80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95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5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 numSld="2">
                <p:cTn id="7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3" grpId="0" animBg="1"/>
      <p:bldP spid="54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712" y="292601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Câu 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6036" y="3165281"/>
            <a:ext cx="71790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lpha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	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AutoNum type="alphaU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.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ôm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hổ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53252" y="3248675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7" name="Oval 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0" name="Oval 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3" name="Oval 1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6" name="Oval 1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9" name="Oval 1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2" name="Oval 2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5" name="Oval 2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8" name="Oval 2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1" name="Oval 3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4" name="Oval 3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7" name="Oval 3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0" name="Oval 3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3" name="Oval 4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6" name="Oval 4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9" name="Oval 4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2" name="Oval 5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8959436" y="5641259"/>
            <a:ext cx="1691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237" y="-66435"/>
            <a:ext cx="2905557" cy="30489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2694856">
            <a:off x="629252" y="2062562"/>
            <a:ext cx="441675" cy="960385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-901240" y="-43112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-827624" y="-41922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-748840" y="-41588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-675224" y="-40398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-618208" y="-43463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-544592" y="-42273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-465808" y="-41939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-392192" y="-40749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-599872" y="-41506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-526256" y="-40316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-447472" y="-39982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-373856" y="-38792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-316840" y="-4185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-243224" y="-4066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-164440" y="-4033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-90824" y="-3914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421572" y="-44141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347956" y="-42951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269172" y="-4261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95556" y="-4142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38544" y="-44493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64928" y="-43303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856" y="-42969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7477" y="-41779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0204" y="-42535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46588" y="-41345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2196" y="-41011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5815" y="-39821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62829" y="-42887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36445" y="-41697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15227" y="-41363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8845" y="-40173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204244" y="-45300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30628" y="-44110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51844" y="-43776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772" y="-42586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8789" y="-45651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52405" y="-44461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31189" y="-44127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04805" y="-42937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7124" y="-43694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0744" y="-42504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49529" y="-42170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23145" y="-40980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80157" y="-4404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3772" y="-4285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2557" y="-4252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6173" y="-4133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75427" y="-46329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49043" y="-45139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7827" y="-4480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01443" y="-4361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58457" y="-46681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32073" y="-45491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10856" y="-45157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84468" y="-43967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76795" y="-44723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0411" y="-43533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29195" y="-43199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02811" y="-42009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9825" y="-45075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933441" y="-43885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012225" y="-43551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085841" y="-42361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748840" y="-41588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675224" y="-40398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596440" y="-40064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522824" y="-38874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465808" y="-41939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392192" y="-40749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-313408" y="-404159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-239792" y="-392259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447472" y="-39982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373856" y="-38792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-295072" y="-384583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-221456" y="-372683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-164440" y="-4033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-90824" y="-3914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-12040" y="-38809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1576" y="-37619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269172" y="-42617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95556" y="-41427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16772" y="-410938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43156" y="-399039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3856" y="-42969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7477" y="-41779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66260" y="-414454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39877" y="-402554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2196" y="-41011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105815" y="-39821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4599" y="-3948782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58215" y="-382978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15227" y="-41363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8845" y="-40173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67629" y="-398393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1245" y="-386494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51844" y="-43776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1772" y="-42586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00561" y="-42252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74172" y="-41062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31189" y="-44127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04805" y="-42937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83589" y="-426038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57205" y="-414139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249529" y="-42170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23145" y="-40980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01929" y="-406462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75545" y="-394562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32557" y="-4252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6173" y="-4133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84957" y="-40997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8573" y="-39807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27827" y="-44805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01443" y="-43615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80227" y="-432818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53843" y="-420918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0856" y="-45157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84468" y="-43967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63257" y="-4363337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936873" y="-4244340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29195" y="-43199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802811" y="-42009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881595" y="-4167575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955211" y="-4048578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012225" y="-43551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085841" y="-42361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164625" y="-4202731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238239" y="-4083734"/>
            <a:ext cx="154543" cy="15454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5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3571868" y="-3501294"/>
            <a:ext cx="360599" cy="360598"/>
          </a:xfrm>
          <a:prstGeom prst="rect">
            <a:avLst/>
          </a:prstGeom>
        </p:spPr>
      </p:pic>
      <p:sp>
        <p:nvSpPr>
          <p:cNvPr id="186" name="Right Arrow 185">
            <a:hlinkClick r:id="" action="ppaction://hlinkshowjump?jump=nextslide"/>
          </p:cNvPr>
          <p:cNvSpPr/>
          <p:nvPr/>
        </p:nvSpPr>
        <p:spPr>
          <a:xfrm>
            <a:off x="10907857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Next</a:t>
            </a:r>
            <a:endParaRPr lang="en-US" dirty="0"/>
          </a:p>
        </p:txBody>
      </p:sp>
      <p:pic>
        <p:nvPicPr>
          <p:cNvPr id="43014" name="Picture 430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72" y="3291935"/>
            <a:ext cx="3531785" cy="2260361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3195193" y="1015725"/>
            <a:ext cx="57642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cua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3015" name="Picture 430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86424"/>
            <a:ext cx="266440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00"/>
                            </p:stCondLst>
                            <p:childTnLst>
                              <p:par>
                                <p:cTn id="7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0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35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65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80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95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1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 numSld="2">
                <p:cTn id="78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393" y="207444"/>
            <a:ext cx="1441420" cy="646331"/>
          </a:xfrm>
          <a:prstGeom prst="rect">
            <a:avLst/>
          </a:prstGeom>
          <a:solidFill>
            <a:srgbClr val="F088E1"/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1866" y="1399608"/>
            <a:ext cx="8258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òng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quay may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mắn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quay.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71866" y="2814788"/>
            <a:ext cx="564921" cy="564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6" name="Oval 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9" name="Oval 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2" name="Oval 1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5" name="Oval 1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18" name="Oval 1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1" name="Oval 2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4" name="Oval 23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27" name="Oval 26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0" name="Oval 29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3" name="Oval 32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6" name="Oval 35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39" name="Oval 38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2" name="Oval 41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5" name="Oval 44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48" name="Oval 47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3169" y="4905570"/>
            <a:ext cx="1842867" cy="1842867"/>
            <a:chOff x="661182" y="4909625"/>
            <a:chExt cx="1842867" cy="1842867"/>
          </a:xfrm>
        </p:grpSpPr>
        <p:sp>
          <p:nvSpPr>
            <p:cNvPr id="51" name="Oval 50"/>
            <p:cNvSpPr/>
            <p:nvPr/>
          </p:nvSpPr>
          <p:spPr>
            <a:xfrm>
              <a:off x="661182" y="4909625"/>
              <a:ext cx="1842867" cy="18428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3965" y="4982408"/>
              <a:ext cx="1697300" cy="1697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00</a:t>
              </a:r>
              <a:endPara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060873" y="5612684"/>
            <a:ext cx="14796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BẮT ĐẦU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71866" y="2743200"/>
            <a:ext cx="7068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B. 	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1" name="Oval 70"/>
          <p:cNvSpPr/>
          <p:nvPr/>
        </p:nvSpPr>
        <p:spPr>
          <a:xfrm>
            <a:off x="166723" y="33719"/>
            <a:ext cx="3131192" cy="328568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2694856">
            <a:off x="419661" y="2339322"/>
            <a:ext cx="506067" cy="1100400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1557772" y="-33696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1484156" y="-32506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-1274743" y="-34048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-1201127" y="-32858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-1256404" y="-32090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-1182788" y="-30900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-973375" y="-3244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899759" y="-3125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1078104" y="-34726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1004488" y="-33536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795076" y="-35077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-721460" y="-33887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-776736" y="-33120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-703120" y="-31930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-493708" y="-33471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-420092" y="-32281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-860776" y="-35884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-787160" y="-34694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-577747" y="-36236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-504131" y="-35046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-559408" y="-34278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-485792" y="-33088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-276379" y="-3463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-202763" y="-3344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381108" y="-36914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-307492" y="-35724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-98080" y="-37265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-24464" y="-36075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-79740" y="-35307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-6124" y="-34118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03289" y="-35659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76904" y="-34469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-1405372" y="-32172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-1331756" y="-30982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-1252972" y="-30648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-1179356" y="-29458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-1122343" y="-32524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-1048727" y="-31334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-969943" y="-310001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-896327" y="-298102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-1104004" y="-30566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-1030388" y="-29376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-951604" y="-290425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-877988" y="-278525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-820975" y="-3091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-747359" y="-2972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-668575" y="-29394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-594959" y="-28204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-925704" y="-33202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-852088" y="-32012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-773304" y="-316781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-699688" y="-304881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-642676" y="-33553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-569060" y="-32363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-490276" y="-320296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-416660" y="-308397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-624336" y="-31596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-550720" y="-30406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-471936" y="-3007205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-398320" y="-288820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-341308" y="-31947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-267692" y="-30757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-188908" y="-304236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-115292" y="-292336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-708376" y="-34360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-634760" y="-33170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-555976" y="-32836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-482360" y="-31646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-425347" y="-34712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-351731" y="-33522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-272947" y="-331881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-199331" y="-319981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-407008" y="-32754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-333392" y="-31564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-254608" y="-312304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-180992" y="-300405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-123979" y="-3310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-50363" y="-3191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8421" y="-31582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02037" y="-30392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-228708" y="-35390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-155092" y="-34200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-76308" y="-338660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-2691" y="-326760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4321" y="-35741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27937" y="-34551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06721" y="-3421760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80337" y="-3302763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2661" y="-33783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46277" y="-32594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225061" y="-3225998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98677" y="-3107001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355689" y="-34135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29305" y="-32945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08089" y="-3261154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81705" y="-3142157"/>
            <a:ext cx="194307" cy="19430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Vòng Xoay May Mắ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4228401" y="-2612735"/>
            <a:ext cx="453380" cy="453380"/>
          </a:xfrm>
          <a:prstGeom prst="rect">
            <a:avLst/>
          </a:prstGeom>
        </p:spPr>
      </p:pic>
      <p:sp>
        <p:nvSpPr>
          <p:cNvPr id="202" name="Right Arrow 201">
            <a:hlinkClick r:id="" action="ppaction://hlinkshowjump?jump=nextslide"/>
          </p:cNvPr>
          <p:cNvSpPr/>
          <p:nvPr/>
        </p:nvSpPr>
        <p:spPr>
          <a:xfrm>
            <a:off x="10764983" y="5680370"/>
            <a:ext cx="1066800" cy="8312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Next</a:t>
            </a:r>
            <a:endParaRPr lang="en-US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74928"/>
              </p:ext>
            </p:extLst>
          </p:nvPr>
        </p:nvGraphicFramePr>
        <p:xfrm>
          <a:off x="4007674" y="2803645"/>
          <a:ext cx="4643150" cy="59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8" imgW="1587240" imgH="203040" progId="Equation.DSMT4">
                  <p:embed/>
                </p:oleObj>
              </mc:Choice>
              <mc:Fallback>
                <p:oleObj name="Equation" r:id="rId8" imgW="1587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674" y="2803645"/>
                        <a:ext cx="4643150" cy="59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14484"/>
              </p:ext>
            </p:extLst>
          </p:nvPr>
        </p:nvGraphicFramePr>
        <p:xfrm>
          <a:off x="4036787" y="3723569"/>
          <a:ext cx="3810779" cy="59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0" imgW="1307880" imgH="203040" progId="Equation.DSMT4">
                  <p:embed/>
                </p:oleObj>
              </mc:Choice>
              <mc:Fallback>
                <p:oleObj name="Equation" r:id="rId10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787" y="3723569"/>
                        <a:ext cx="3810779" cy="592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77659"/>
              </p:ext>
            </p:extLst>
          </p:nvPr>
        </p:nvGraphicFramePr>
        <p:xfrm>
          <a:off x="3925888" y="4681538"/>
          <a:ext cx="40338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12" imgW="1384200" imgH="203040" progId="Equation.DSMT4">
                  <p:embed/>
                </p:oleObj>
              </mc:Choice>
              <mc:Fallback>
                <p:oleObj name="Equation" r:id="rId12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4681538"/>
                        <a:ext cx="403383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58689"/>
              </p:ext>
            </p:extLst>
          </p:nvPr>
        </p:nvGraphicFramePr>
        <p:xfrm>
          <a:off x="4036787" y="5664153"/>
          <a:ext cx="4589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14" imgW="1574640" imgH="203040" progId="Equation.DSMT4">
                  <p:embed/>
                </p:oleObj>
              </mc:Choice>
              <mc:Fallback>
                <p:oleObj name="Equation" r:id="rId14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787" y="5664153"/>
                        <a:ext cx="458946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1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00"/>
                            </p:stCondLst>
                            <p:childTnLst>
                              <p:par>
                                <p:cTn id="7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00"/>
                            </p:stCondLst>
                            <p:childTnLst>
                              <p:par>
                                <p:cTn id="7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000"/>
                            </p:stCondLst>
                            <p:childTnLst>
                              <p:par>
                                <p:cTn id="7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6500"/>
                            </p:stCondLst>
                            <p:childTnLst>
                              <p:par>
                                <p:cTn id="7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8000"/>
                            </p:stCondLst>
                            <p:childTnLst>
                              <p:par>
                                <p:cTn id="7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9500"/>
                            </p:stCondLst>
                            <p:childTnLst>
                              <p:par>
                                <p:cTn id="7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5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 numSld="2">
                <p:cTn id="7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3" grpId="0" animBg="1"/>
      <p:bldP spid="54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88" y="2310581"/>
            <a:ext cx="9665112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579" y="3810001"/>
            <a:ext cx="9635620" cy="14994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82" y="5461818"/>
            <a:ext cx="9635620" cy="1396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11247933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755" y="4343405"/>
            <a:ext cx="11247933" cy="23140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Có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màu của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 chiếc kẹo được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 ra là: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310581"/>
            <a:ext cx="11506123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11"/>
            <a:ext cx="11697112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 và xanh ; hồng và cam;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  <a:r>
              <a:rPr lang="de-DE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88" y="2133600"/>
            <a:ext cx="11540869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4"/>
            <a:ext cx="12001912" cy="2453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điều cần chú ý trong mô hình xác xuất của trò chơi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Lấy ngẫu nhiên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chiếc kẹo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-T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 và xanh ; hồng và cam;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" y="27039"/>
            <a:ext cx="1169620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23" y="328211"/>
            <a:ext cx="5717295" cy="65035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12542" y="1155032"/>
            <a:ext cx="115587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Xem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lại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đã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sửa</a:t>
            </a:r>
            <a:r>
              <a:rPr lang="vi-VN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3200" dirty="0" err="1" smtClean="0">
                <a:solidFill>
                  <a:srgbClr val="0000FF"/>
                </a:solidFill>
              </a:rPr>
              <a:t>Làm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bài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err="1">
                <a:solidFill>
                  <a:srgbClr val="0000FF"/>
                </a:solidFill>
              </a:rPr>
              <a:t>tập</a:t>
            </a:r>
            <a:r>
              <a:rPr lang="fr-FR" sz="3200" dirty="0">
                <a:solidFill>
                  <a:srgbClr val="0000FF"/>
                </a:solidFill>
              </a:rPr>
              <a:t> </a:t>
            </a:r>
            <a:r>
              <a:rPr lang="fr-FR" sz="3200" dirty="0" smtClean="0">
                <a:solidFill>
                  <a:srgbClr val="0000FF"/>
                </a:solidFill>
              </a:rPr>
              <a:t>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3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</a:t>
            </a:r>
            <a:r>
              <a:rPr lang="en-US" sz="3200" dirty="0" smtClean="0"/>
              <a:t>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 smtClean="0"/>
              <a:t>xanh</a:t>
            </a:r>
            <a:r>
              <a:rPr lang="en-US" sz="3200" dirty="0" smtClean="0"/>
              <a:t>,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 smtClean="0"/>
              <a:t>đỏ</a:t>
            </a:r>
            <a:r>
              <a:rPr lang="en-US" sz="3200" dirty="0" smtClean="0"/>
              <a:t>, 1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 </a:t>
            </a:r>
            <a:r>
              <a:rPr lang="en-US" sz="3200" dirty="0" err="1" smtClean="0"/>
              <a:t>vàng</a:t>
            </a:r>
            <a:r>
              <a:rPr lang="en-US" sz="3200" dirty="0" smtClean="0"/>
              <a:t>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lấy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a</a:t>
            </a:r>
            <a:r>
              <a:rPr lang="en-US" sz="3200" dirty="0"/>
              <a:t>)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 smtClean="0"/>
              <a:t>ngẫu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1 </a:t>
            </a:r>
            <a:r>
              <a:rPr lang="en-US" sz="3200" dirty="0" err="1" smtClean="0"/>
              <a:t>viên</a:t>
            </a:r>
            <a:r>
              <a:rPr lang="en-US" sz="3200" dirty="0" smtClean="0"/>
              <a:t> bi.</a:t>
            </a:r>
            <a:endParaRPr lang="en-US" sz="3200" dirty="0"/>
          </a:p>
          <a:p>
            <a:r>
              <a:rPr lang="en-US" sz="3200" dirty="0"/>
              <a:t>b)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ngẫu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smtClean="0"/>
              <a:t>2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/>
              <a:t>bi.</a:t>
            </a:r>
          </a:p>
          <a:p>
            <a:r>
              <a:rPr lang="vi-VN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mới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2185" y="1326960"/>
            <a:ext cx="5213685" cy="249857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n/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3494" y="3275328"/>
            <a:ext cx="5678905" cy="11004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xác suất trong trò chơi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tung đồng xu 1 lần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3494" y="5029200"/>
            <a:ext cx="5678906" cy="11004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xác suất trong trò chơi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039"/>
            <a:ext cx="11696209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1/SGK tr15: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1, 2, 3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4, 5;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685" y="2209800"/>
            <a:ext cx="11531526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91" y="4601498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81" y="3460955"/>
            <a:ext cx="11362820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hay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8602020"/>
              </p:ext>
            </p:extLst>
          </p:nvPr>
        </p:nvGraphicFramePr>
        <p:xfrm>
          <a:off x="550779" y="4044167"/>
          <a:ext cx="247226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79" y="4044167"/>
                        <a:ext cx="247226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8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1/SGK tr15: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1601" y="639372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rút ngẫu nhiên một chiếc thẻ trong hộp,  có 5 kết quả có thể xảy ra đối với số xuất hiện trên thẻ được rút ra, đó là: 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91355"/>
              </p:ext>
            </p:extLst>
          </p:nvPr>
        </p:nvGraphicFramePr>
        <p:xfrm>
          <a:off x="8009913" y="1162006"/>
          <a:ext cx="215053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3" imgW="1193760" imgH="330120" progId="Equation.DSMT4">
                  <p:embed/>
                </p:oleObj>
              </mc:Choice>
              <mc:Fallback>
                <p:oleObj name="Equation" r:id="rId3" imgW="1193760" imgH="330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913" y="1162006"/>
                        <a:ext cx="215053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01598" y="2024366"/>
            <a:ext cx="1198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xuất hiện trên thẻ được rút ra là phần tử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 tập hợp 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8367137"/>
              </p:ext>
            </p:extLst>
          </p:nvPr>
        </p:nvGraphicFramePr>
        <p:xfrm>
          <a:off x="529167" y="2541589"/>
          <a:ext cx="251671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5" imgW="1396800" imgH="342720" progId="Equation.DSMT4">
                  <p:embed/>
                </p:oleObj>
              </mc:Choice>
              <mc:Fallback>
                <p:oleObj name="Equation" r:id="rId5" imgW="1396800" imgH="342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67" y="2541589"/>
                        <a:ext cx="251671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03199" y="2971801"/>
            <a:ext cx="11493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kết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có thể xảy ra đối với số xuất hiện trên thẻ được rút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 là:  </a:t>
            </a:r>
          </a:p>
        </p:txBody>
      </p: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4939959"/>
              </p:ext>
            </p:extLst>
          </p:nvPr>
        </p:nvGraphicFramePr>
        <p:xfrm>
          <a:off x="1755829" y="3573483"/>
          <a:ext cx="251671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7" imgW="1396800" imgH="342720" progId="Equation.DSMT4">
                  <p:embed/>
                </p:oleObj>
              </mc:Choice>
              <mc:Fallback>
                <p:oleObj name="Equation" r:id="rId7" imgW="1396800" imgH="342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829" y="3573483"/>
                        <a:ext cx="251671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01601" y="4086938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Rút ngẫu nhiên 1 chiếc thẻ;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 các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quả có thể xảy ra đối với số xuất hiện trên thẻ được rút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ra: 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7055147"/>
              </p:ext>
            </p:extLst>
          </p:nvPr>
        </p:nvGraphicFramePr>
        <p:xfrm>
          <a:off x="736475" y="5478379"/>
          <a:ext cx="2516716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9" imgW="1396394" imgH="342751" progId="Equation.DSMT4">
                  <p:embed/>
                </p:oleObj>
              </mc:Choice>
              <mc:Fallback>
                <p:oleObj name="Equation" r:id="rId9" imgW="1396394" imgH="342751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75" y="5478379"/>
                        <a:ext cx="2516716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8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039"/>
            <a:ext cx="11696209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3/SGK tr16: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896" y="2136058"/>
            <a:ext cx="1154006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686" y="4747752"/>
            <a:ext cx="11714325" cy="891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81" y="3276601"/>
            <a:ext cx="11476630" cy="13248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3/SGK tr16: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1" y="639372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 lấy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 nhiên một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bóng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 hộp,  có 5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 là: 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99" y="2024366"/>
            <a:ext cx="1159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972" y="2978473"/>
            <a:ext cx="1198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kết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.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537" y="4201114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 nhiên 1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 bóng;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 .</a:t>
            </a:r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9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93" y="1"/>
            <a:ext cx="11666717" cy="1551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4/SGK tr16: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793" y="1895168"/>
            <a:ext cx="775874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791" y="4601498"/>
            <a:ext cx="11769221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791" y="5814552"/>
            <a:ext cx="11769220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579" y="3048000"/>
            <a:ext cx="11298654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197287"/>
              </p:ext>
            </p:extLst>
          </p:nvPr>
        </p:nvGraphicFramePr>
        <p:xfrm>
          <a:off x="4825475" y="801804"/>
          <a:ext cx="260985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3" imgW="1447560" imgH="330120" progId="Equation.DSMT4">
                  <p:embed/>
                </p:oleObj>
              </mc:Choice>
              <mc:Fallback>
                <p:oleObj name="Equation" r:id="rId3" imgW="1447560" imgH="330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475" y="801804"/>
                        <a:ext cx="2609851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1262719"/>
            <a:ext cx="3485315" cy="185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0386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4/SGK tr16: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1" y="685536"/>
            <a:ext cx="11594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Khi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 xúc xắc 1 lần,  có 6 kết quả có thể xảy ra đối với mặt xuất hiện của xúc xắc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421" y="2046506"/>
            <a:ext cx="11629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xuất hiện của xúc xắc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422" y="3054459"/>
            <a:ext cx="11988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xuất hiện của xúc 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xắc là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</a:p>
          <a:p>
            <a:endParaRPr lang="it-IT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579" y="4475759"/>
            <a:ext cx="11988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t-I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Gieo xúc xắc 1 lần;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 xuất hiện của xúc xắc là</a:t>
            </a:r>
            <a:r>
              <a:rPr lang="it-IT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}.</a:t>
            </a:r>
          </a:p>
          <a:p>
            <a:endParaRPr lang="it-IT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9"/>
            <a:ext cx="4267196" cy="653687"/>
            <a:chOff x="5076629" y="56386"/>
            <a:chExt cx="7296346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9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104"/>
            <a:ext cx="12192000" cy="6858000"/>
          </a:xfrm>
          <a:prstGeom prst="rect">
            <a:avLst/>
          </a:prstGeom>
        </p:spPr>
      </p:pic>
      <p:pic>
        <p:nvPicPr>
          <p:cNvPr id="5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-6105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288" y="484148"/>
            <a:ext cx="8513869" cy="116955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Vòng</a:t>
            </a:r>
            <a:r>
              <a:rPr lang="en-US" sz="7000" b="1" dirty="0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Xoay</a:t>
            </a:r>
            <a:r>
              <a:rPr lang="en-US" sz="7000" b="1" dirty="0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 May </a:t>
            </a:r>
            <a:r>
              <a:rPr lang="en-US" sz="7000" b="1" dirty="0" err="1">
                <a:solidFill>
                  <a:srgbClr val="FFFF00"/>
                </a:solidFill>
                <a:effectLst>
                  <a:glow rad="101600">
                    <a:srgbClr val="FF0000">
                      <a:alpha val="41000"/>
                    </a:srgbClr>
                  </a:glow>
                </a:effectLst>
              </a:rPr>
              <a:t>Mắn</a:t>
            </a:r>
            <a:endParaRPr lang="en-US" sz="7000" b="1" dirty="0">
              <a:solidFill>
                <a:srgbClr val="FFFF00"/>
              </a:solidFill>
              <a:effectLst>
                <a:glow rad="101600">
                  <a:srgbClr val="FF0000">
                    <a:alpha val="41000"/>
                  </a:srgbClr>
                </a:glow>
              </a:effectLst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47004" y="5513810"/>
            <a:ext cx="2097992" cy="71362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Chơi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3650395" y="720679"/>
            <a:ext cx="4927465" cy="4887765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438147" y="1068923"/>
            <a:ext cx="3753853" cy="4921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090483" y="123808"/>
            <a:ext cx="1925053" cy="720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Luật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chơi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8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1201</TotalTime>
  <Words>1981</Words>
  <Application>Microsoft Office PowerPoint</Application>
  <PresentationFormat>Custom</PresentationFormat>
  <Paragraphs>243</Paragraphs>
  <Slides>19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5_Office Theme</vt:lpstr>
      <vt:lpstr>Equation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USER</cp:lastModifiedBy>
  <cp:revision>64</cp:revision>
  <dcterms:created xsi:type="dcterms:W3CDTF">2021-06-07T13:44:30Z</dcterms:created>
  <dcterms:modified xsi:type="dcterms:W3CDTF">2021-08-01T09:06:47Z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