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70" r:id="rId5"/>
    <p:sldMasterId id="2147483694" r:id="rId6"/>
    <p:sldMasterId id="2147483704" r:id="rId7"/>
    <p:sldMasterId id="2147483714" r:id="rId8"/>
  </p:sldMasterIdLst>
  <p:notesMasterIdLst>
    <p:notesMasterId r:id="rId30"/>
  </p:notesMasterIdLst>
  <p:sldIdLst>
    <p:sldId id="312" r:id="rId9"/>
    <p:sldId id="284" r:id="rId10"/>
    <p:sldId id="285" r:id="rId11"/>
    <p:sldId id="286" r:id="rId12"/>
    <p:sldId id="313" r:id="rId13"/>
    <p:sldId id="292" r:id="rId14"/>
    <p:sldId id="303" r:id="rId15"/>
    <p:sldId id="304" r:id="rId16"/>
    <p:sldId id="306" r:id="rId17"/>
    <p:sldId id="305" r:id="rId18"/>
    <p:sldId id="295" r:id="rId19"/>
    <p:sldId id="296" r:id="rId20"/>
    <p:sldId id="297" r:id="rId21"/>
    <p:sldId id="301" r:id="rId22"/>
    <p:sldId id="302" r:id="rId23"/>
    <p:sldId id="300" r:id="rId24"/>
    <p:sldId id="308" r:id="rId25"/>
    <p:sldId id="309" r:id="rId26"/>
    <p:sldId id="310" r:id="rId27"/>
    <p:sldId id="311" r:id="rId28"/>
    <p:sldId id="294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15142A"/>
    <a:srgbClr val="FAED3B"/>
    <a:srgbClr val="70AD47"/>
    <a:srgbClr val="A7FDFF"/>
    <a:srgbClr val="3CDFE6"/>
    <a:srgbClr val="0C0D0E"/>
    <a:srgbClr val="1F4E79"/>
    <a:srgbClr val="ED7D31"/>
    <a:srgbClr val="C55A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63" autoAdjust="0"/>
    <p:restoredTop sz="84954" autoAdjust="0"/>
  </p:normalViewPr>
  <p:slideViewPr>
    <p:cSldViewPr snapToGrid="0">
      <p:cViewPr varScale="1">
        <p:scale>
          <a:sx n="59" d="100"/>
          <a:sy n="59" d="100"/>
        </p:scale>
        <p:origin x="-1332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3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133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024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.Vn3DH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.Vn3DH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fld id="{3133F5E9-5DAC-4C4A-9DF5-C2B87276BCC8}" type="datetimeFigureOut">
              <a:rPr lang="en-US" smtClean="0"/>
              <a:pPr/>
              <a:t>8/1/2021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751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227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083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8933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33500"/>
            <a:ext cx="5384800" cy="377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33500"/>
            <a:ext cx="5384800" cy="377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0255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6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6" y="1535116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8034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1922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123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052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3769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7148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17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  <a:lvl2pPr>
              <a:defRPr>
                <a:latin typeface=".Vn3DH" pitchFamily="34" charset="0"/>
              </a:defRPr>
            </a:lvl2pPr>
            <a:lvl3pPr>
              <a:defRPr>
                <a:latin typeface=".Vn3DH" pitchFamily="34" charset="0"/>
              </a:defRPr>
            </a:lvl3pPr>
            <a:lvl4pPr>
              <a:defRPr>
                <a:latin typeface=".Vn3DH" pitchFamily="34" charset="0"/>
              </a:defRPr>
            </a:lvl4pPr>
            <a:lvl5pPr>
              <a:defRPr>
                <a:latin typeface=".Vn3DH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fld id="{3133F5E9-5DAC-4C4A-9DF5-C2B87276BCC8}" type="datetimeFigureOut">
              <a:rPr lang="en-US" smtClean="0"/>
              <a:pPr/>
              <a:t>8/1/2021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7462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28600"/>
            <a:ext cx="2743200" cy="4876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8026400" cy="4876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3627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.Vn3DH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.Vn3DH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9861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  <a:lvl2pPr>
              <a:defRPr>
                <a:latin typeface=".Vn3DH" pitchFamily="34" charset="0"/>
              </a:defRPr>
            </a:lvl2pPr>
            <a:lvl3pPr>
              <a:defRPr>
                <a:latin typeface=".Vn3DH" pitchFamily="34" charset="0"/>
              </a:defRPr>
            </a:lvl3pPr>
            <a:lvl4pPr>
              <a:defRPr>
                <a:latin typeface=".Vn3DH" pitchFamily="34" charset="0"/>
              </a:defRPr>
            </a:lvl4pPr>
            <a:lvl5pPr>
              <a:defRPr>
                <a:latin typeface=".Vn3DH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0847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6000">
                <a:latin typeface=".Vn3DH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49" y="458948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.Vn3DH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2947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.Vn3DH" pitchFamily="34" charset="0"/>
              </a:defRPr>
            </a:lvl1pPr>
            <a:lvl2pPr>
              <a:defRPr>
                <a:latin typeface=".Vn3DH" pitchFamily="34" charset="0"/>
              </a:defRPr>
            </a:lvl2pPr>
            <a:lvl3pPr>
              <a:defRPr>
                <a:latin typeface=".Vn3DH" pitchFamily="34" charset="0"/>
              </a:defRPr>
            </a:lvl3pPr>
            <a:lvl4pPr>
              <a:defRPr>
                <a:latin typeface=".Vn3DH" pitchFamily="34" charset="0"/>
              </a:defRPr>
            </a:lvl4pPr>
            <a:lvl5pPr>
              <a:defRPr>
                <a:latin typeface=".Vn3DH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.Vn3DH" pitchFamily="34" charset="0"/>
              </a:defRPr>
            </a:lvl1pPr>
            <a:lvl2pPr>
              <a:defRPr>
                <a:latin typeface=".Vn3DH" pitchFamily="34" charset="0"/>
              </a:defRPr>
            </a:lvl2pPr>
            <a:lvl3pPr>
              <a:defRPr>
                <a:latin typeface=".Vn3DH" pitchFamily="34" charset="0"/>
              </a:defRPr>
            </a:lvl3pPr>
            <a:lvl4pPr>
              <a:defRPr>
                <a:latin typeface=".Vn3DH" pitchFamily="34" charset="0"/>
              </a:defRPr>
            </a:lvl4pPr>
            <a:lvl5pPr>
              <a:defRPr>
                <a:latin typeface=".Vn3DH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8561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.Vn3DH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>
            <a:lvl1pPr>
              <a:defRPr>
                <a:latin typeface=".Vn3DH" pitchFamily="34" charset="0"/>
              </a:defRPr>
            </a:lvl1pPr>
            <a:lvl2pPr>
              <a:defRPr>
                <a:latin typeface=".Vn3DH" pitchFamily="34" charset="0"/>
              </a:defRPr>
            </a:lvl2pPr>
            <a:lvl3pPr>
              <a:defRPr>
                <a:latin typeface=".Vn3DH" pitchFamily="34" charset="0"/>
              </a:defRPr>
            </a:lvl3pPr>
            <a:lvl4pPr>
              <a:defRPr>
                <a:latin typeface=".Vn3DH" pitchFamily="34" charset="0"/>
              </a:defRPr>
            </a:lvl4pPr>
            <a:lvl5pPr>
              <a:defRPr>
                <a:latin typeface=".Vn3DH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.Vn3DH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>
            <a:lvl1pPr>
              <a:defRPr>
                <a:latin typeface=".Vn3DH" pitchFamily="34" charset="0"/>
              </a:defRPr>
            </a:lvl1pPr>
            <a:lvl2pPr>
              <a:defRPr>
                <a:latin typeface=".Vn3DH" pitchFamily="34" charset="0"/>
              </a:defRPr>
            </a:lvl2pPr>
            <a:lvl3pPr>
              <a:defRPr>
                <a:latin typeface=".Vn3DH" pitchFamily="34" charset="0"/>
              </a:defRPr>
            </a:lvl3pPr>
            <a:lvl4pPr>
              <a:defRPr>
                <a:latin typeface=".Vn3DH" pitchFamily="34" charset="0"/>
              </a:defRPr>
            </a:lvl4pPr>
            <a:lvl5pPr>
              <a:defRPr>
                <a:latin typeface=".Vn3DH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3208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1535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5670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.Vn3DH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>
                <a:latin typeface=".Vn3DH" pitchFamily="34" charset="0"/>
              </a:defRPr>
            </a:lvl1pPr>
            <a:lvl2pPr>
              <a:defRPr sz="2800">
                <a:latin typeface=".Vn3DH" pitchFamily="34" charset="0"/>
              </a:defRPr>
            </a:lvl2pPr>
            <a:lvl3pPr>
              <a:defRPr sz="2400">
                <a:latin typeface=".Vn3DH" pitchFamily="34" charset="0"/>
              </a:defRPr>
            </a:lvl3pPr>
            <a:lvl4pPr>
              <a:defRPr sz="2000">
                <a:latin typeface=".Vn3DH" pitchFamily="34" charset="0"/>
              </a:defRPr>
            </a:lvl4pPr>
            <a:lvl5pPr>
              <a:defRPr sz="2000">
                <a:latin typeface=".Vn3DH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.Vn3DH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2607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.Vn3DH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.Vn3DH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.Vn3DH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625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6000">
                <a:latin typeface=".Vn3DH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49" y="458947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.Vn3DH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fld id="{3133F5E9-5DAC-4C4A-9DF5-C2B87276BCC8}" type="datetimeFigureOut">
              <a:rPr lang="en-US" smtClean="0"/>
              <a:pPr/>
              <a:t>8/1/2021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2567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.Vn3DH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.Vn3DH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9525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  <a:lvl2pPr>
              <a:defRPr>
                <a:latin typeface=".Vn3DH" pitchFamily="34" charset="0"/>
              </a:defRPr>
            </a:lvl2pPr>
            <a:lvl3pPr>
              <a:defRPr>
                <a:latin typeface=".Vn3DH" pitchFamily="34" charset="0"/>
              </a:defRPr>
            </a:lvl3pPr>
            <a:lvl4pPr>
              <a:defRPr>
                <a:latin typeface=".Vn3DH" pitchFamily="34" charset="0"/>
              </a:defRPr>
            </a:lvl4pPr>
            <a:lvl5pPr>
              <a:defRPr>
                <a:latin typeface=".Vn3DH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5801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6000">
                <a:latin typeface=".Vn3DH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49" y="458948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.Vn3DH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2198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.Vn3DH" pitchFamily="34" charset="0"/>
              </a:defRPr>
            </a:lvl1pPr>
            <a:lvl2pPr>
              <a:defRPr>
                <a:latin typeface=".Vn3DH" pitchFamily="34" charset="0"/>
              </a:defRPr>
            </a:lvl2pPr>
            <a:lvl3pPr>
              <a:defRPr>
                <a:latin typeface=".Vn3DH" pitchFamily="34" charset="0"/>
              </a:defRPr>
            </a:lvl3pPr>
            <a:lvl4pPr>
              <a:defRPr>
                <a:latin typeface=".Vn3DH" pitchFamily="34" charset="0"/>
              </a:defRPr>
            </a:lvl4pPr>
            <a:lvl5pPr>
              <a:defRPr>
                <a:latin typeface=".Vn3DH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.Vn3DH" pitchFamily="34" charset="0"/>
              </a:defRPr>
            </a:lvl1pPr>
            <a:lvl2pPr>
              <a:defRPr>
                <a:latin typeface=".Vn3DH" pitchFamily="34" charset="0"/>
              </a:defRPr>
            </a:lvl2pPr>
            <a:lvl3pPr>
              <a:defRPr>
                <a:latin typeface=".Vn3DH" pitchFamily="34" charset="0"/>
              </a:defRPr>
            </a:lvl3pPr>
            <a:lvl4pPr>
              <a:defRPr>
                <a:latin typeface=".Vn3DH" pitchFamily="34" charset="0"/>
              </a:defRPr>
            </a:lvl4pPr>
            <a:lvl5pPr>
              <a:defRPr>
                <a:latin typeface=".Vn3DH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9018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.Vn3DH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>
            <a:lvl1pPr>
              <a:defRPr>
                <a:latin typeface=".Vn3DH" pitchFamily="34" charset="0"/>
              </a:defRPr>
            </a:lvl1pPr>
            <a:lvl2pPr>
              <a:defRPr>
                <a:latin typeface=".Vn3DH" pitchFamily="34" charset="0"/>
              </a:defRPr>
            </a:lvl2pPr>
            <a:lvl3pPr>
              <a:defRPr>
                <a:latin typeface=".Vn3DH" pitchFamily="34" charset="0"/>
              </a:defRPr>
            </a:lvl3pPr>
            <a:lvl4pPr>
              <a:defRPr>
                <a:latin typeface=".Vn3DH" pitchFamily="34" charset="0"/>
              </a:defRPr>
            </a:lvl4pPr>
            <a:lvl5pPr>
              <a:defRPr>
                <a:latin typeface=".Vn3DH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.Vn3DH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>
            <a:lvl1pPr>
              <a:defRPr>
                <a:latin typeface=".Vn3DH" pitchFamily="34" charset="0"/>
              </a:defRPr>
            </a:lvl1pPr>
            <a:lvl2pPr>
              <a:defRPr>
                <a:latin typeface=".Vn3DH" pitchFamily="34" charset="0"/>
              </a:defRPr>
            </a:lvl2pPr>
            <a:lvl3pPr>
              <a:defRPr>
                <a:latin typeface=".Vn3DH" pitchFamily="34" charset="0"/>
              </a:defRPr>
            </a:lvl3pPr>
            <a:lvl4pPr>
              <a:defRPr>
                <a:latin typeface=".Vn3DH" pitchFamily="34" charset="0"/>
              </a:defRPr>
            </a:lvl4pPr>
            <a:lvl5pPr>
              <a:defRPr>
                <a:latin typeface=".Vn3DH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6982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4825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5987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.Vn3DH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>
                <a:latin typeface=".Vn3DH" pitchFamily="34" charset="0"/>
              </a:defRPr>
            </a:lvl1pPr>
            <a:lvl2pPr>
              <a:defRPr sz="2800">
                <a:latin typeface=".Vn3DH" pitchFamily="34" charset="0"/>
              </a:defRPr>
            </a:lvl2pPr>
            <a:lvl3pPr>
              <a:defRPr sz="2400">
                <a:latin typeface=".Vn3DH" pitchFamily="34" charset="0"/>
              </a:defRPr>
            </a:lvl3pPr>
            <a:lvl4pPr>
              <a:defRPr sz="2000">
                <a:latin typeface=".Vn3DH" pitchFamily="34" charset="0"/>
              </a:defRPr>
            </a:lvl4pPr>
            <a:lvl5pPr>
              <a:defRPr sz="2000">
                <a:latin typeface=".Vn3DH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.Vn3DH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3639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.Vn3DH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.Vn3DH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.Vn3DH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5563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22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.Vn3DH" pitchFamily="34" charset="0"/>
              </a:defRPr>
            </a:lvl1pPr>
            <a:lvl2pPr>
              <a:defRPr>
                <a:latin typeface=".Vn3DH" pitchFamily="34" charset="0"/>
              </a:defRPr>
            </a:lvl2pPr>
            <a:lvl3pPr>
              <a:defRPr>
                <a:latin typeface=".Vn3DH" pitchFamily="34" charset="0"/>
              </a:defRPr>
            </a:lvl3pPr>
            <a:lvl4pPr>
              <a:defRPr>
                <a:latin typeface=".Vn3DH" pitchFamily="34" charset="0"/>
              </a:defRPr>
            </a:lvl4pPr>
            <a:lvl5pPr>
              <a:defRPr>
                <a:latin typeface=".Vn3DH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.Vn3DH" pitchFamily="34" charset="0"/>
              </a:defRPr>
            </a:lvl1pPr>
            <a:lvl2pPr>
              <a:defRPr>
                <a:latin typeface=".Vn3DH" pitchFamily="34" charset="0"/>
              </a:defRPr>
            </a:lvl2pPr>
            <a:lvl3pPr>
              <a:defRPr>
                <a:latin typeface=".Vn3DH" pitchFamily="34" charset="0"/>
              </a:defRPr>
            </a:lvl3pPr>
            <a:lvl4pPr>
              <a:defRPr>
                <a:latin typeface=".Vn3DH" pitchFamily="34" charset="0"/>
              </a:defRPr>
            </a:lvl4pPr>
            <a:lvl5pPr>
              <a:defRPr>
                <a:latin typeface=".Vn3DH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fld id="{3133F5E9-5DAC-4C4A-9DF5-C2B87276BCC8}" type="datetimeFigureOut">
              <a:rPr lang="en-US" smtClean="0"/>
              <a:pPr/>
              <a:t>8/1/2021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4073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6640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7624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9165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34209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5197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12763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56976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498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.Vn3DH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>
            <a:lvl1pPr>
              <a:defRPr>
                <a:latin typeface=".Vn3DH" pitchFamily="34" charset="0"/>
              </a:defRPr>
            </a:lvl1pPr>
            <a:lvl2pPr>
              <a:defRPr>
                <a:latin typeface=".Vn3DH" pitchFamily="34" charset="0"/>
              </a:defRPr>
            </a:lvl2pPr>
            <a:lvl3pPr>
              <a:defRPr>
                <a:latin typeface=".Vn3DH" pitchFamily="34" charset="0"/>
              </a:defRPr>
            </a:lvl3pPr>
            <a:lvl4pPr>
              <a:defRPr>
                <a:latin typeface=".Vn3DH" pitchFamily="34" charset="0"/>
              </a:defRPr>
            </a:lvl4pPr>
            <a:lvl5pPr>
              <a:defRPr>
                <a:latin typeface=".Vn3DH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.Vn3DH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>
            <a:lvl1pPr>
              <a:defRPr>
                <a:latin typeface=".Vn3DH" pitchFamily="34" charset="0"/>
              </a:defRPr>
            </a:lvl1pPr>
            <a:lvl2pPr>
              <a:defRPr>
                <a:latin typeface=".Vn3DH" pitchFamily="34" charset="0"/>
              </a:defRPr>
            </a:lvl2pPr>
            <a:lvl3pPr>
              <a:defRPr>
                <a:latin typeface=".Vn3DH" pitchFamily="34" charset="0"/>
              </a:defRPr>
            </a:lvl3pPr>
            <a:lvl4pPr>
              <a:defRPr>
                <a:latin typeface=".Vn3DH" pitchFamily="34" charset="0"/>
              </a:defRPr>
            </a:lvl4pPr>
            <a:lvl5pPr>
              <a:defRPr>
                <a:latin typeface=".Vn3DH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fld id="{3133F5E9-5DAC-4C4A-9DF5-C2B87276BCC8}" type="datetimeFigureOut">
              <a:rPr lang="en-US" smtClean="0"/>
              <a:pPr/>
              <a:t>8/1/2021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44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fld id="{3133F5E9-5DAC-4C4A-9DF5-C2B87276BCC8}" type="datetimeFigureOut">
              <a:rPr lang="en-US" smtClean="0"/>
              <a:pPr/>
              <a:t>8/1/2021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0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fld id="{3133F5E9-5DAC-4C4A-9DF5-C2B87276BCC8}" type="datetimeFigureOut">
              <a:rPr lang="en-US" smtClean="0"/>
              <a:pPr/>
              <a:t>8/1/2021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66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.Vn3DH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>
                <a:latin typeface=".Vn3DH" pitchFamily="34" charset="0"/>
              </a:defRPr>
            </a:lvl1pPr>
            <a:lvl2pPr>
              <a:defRPr sz="2800">
                <a:latin typeface=".Vn3DH" pitchFamily="34" charset="0"/>
              </a:defRPr>
            </a:lvl2pPr>
            <a:lvl3pPr>
              <a:defRPr sz="2400">
                <a:latin typeface=".Vn3DH" pitchFamily="34" charset="0"/>
              </a:defRPr>
            </a:lvl3pPr>
            <a:lvl4pPr>
              <a:defRPr sz="2000">
                <a:latin typeface=".Vn3DH" pitchFamily="34" charset="0"/>
              </a:defRPr>
            </a:lvl4pPr>
            <a:lvl5pPr>
              <a:defRPr sz="2000">
                <a:latin typeface=".Vn3DH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.Vn3DH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fld id="{3133F5E9-5DAC-4C4A-9DF5-C2B87276BCC8}" type="datetimeFigureOut">
              <a:rPr lang="en-US" smtClean="0"/>
              <a:pPr/>
              <a:t>8/1/2021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56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.Vn3DH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.Vn3DH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.Vn3DH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fld id="{3133F5E9-5DAC-4C4A-9DF5-C2B87276BCC8}" type="datetimeFigureOut">
              <a:rPr lang="en-US" smtClean="0"/>
              <a:pPr/>
              <a:t>8/1/2021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197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25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34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43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6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.Vn3DH" pitchFamily="34" charset="0"/>
              </a:defRPr>
            </a:lvl1pPr>
          </a:lstStyle>
          <a:p>
            <a:fld id="{3133F5E9-5DAC-4C4A-9DF5-C2B87276BCC8}" type="datetimeFigureOut">
              <a:rPr lang="en-US" smtClean="0"/>
              <a:pPr/>
              <a:t>8/1/2021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6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.Vn3DH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6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.Vn3DH" pitchFamily="34" charset="0"/>
              </a:defRPr>
            </a:lvl1pPr>
          </a:lstStyle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xmlns="" id="{C617D0E3-7879-4E51-9843-14E11D752E4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411317" y="5438588"/>
            <a:ext cx="2086303" cy="16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3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.Vn3DH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.Vn3DH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.Vn3DH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.Vn3DH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.Vn3DH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.Vn3DH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669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7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.Vn3DH" pitchFamily="34" charset="0"/>
              </a:defRPr>
            </a:lvl1pPr>
          </a:lstStyle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7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.Vn3DH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7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.Vn3DH" pitchFamily="34" charset="0"/>
              </a:defRPr>
            </a:lvl1pPr>
          </a:lstStyle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xmlns="" id="{C617D0E3-7879-4E51-9843-14E11D752E4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411323" y="5438588"/>
            <a:ext cx="2086303" cy="16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091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.Vn3DH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.Vn3DH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.Vn3DH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.Vn3DH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.Vn3DH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.Vn3DH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7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.Vn3DH" pitchFamily="34" charset="0"/>
              </a:defRPr>
            </a:lvl1pPr>
          </a:lstStyle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7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.Vn3DH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7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.Vn3DH" pitchFamily="34" charset="0"/>
              </a:defRPr>
            </a:lvl1pPr>
          </a:lstStyle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xmlns="" id="{C617D0E3-7879-4E51-9843-14E11D752E4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411323" y="5438588"/>
            <a:ext cx="2086303" cy="16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474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.Vn3DH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.Vn3DH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.Vn3DH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.Vn3DH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.Vn3DH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.Vn3DH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="" xmlns:a16="http://schemas.microsoft.com/office/drawing/2014/main" id="{C617D0E3-7879-4E51-9843-14E11D752E4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411307" y="5438588"/>
            <a:ext cx="2086303" cy="16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008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36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7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slide" Target="slide16.xml"/><Relationship Id="rId7" Type="http://schemas.openxmlformats.org/officeDocument/2006/relationships/slide" Target="slide14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5.xml"/><Relationship Id="rId5" Type="http://schemas.openxmlformats.org/officeDocument/2006/relationships/image" Target="../media/image23.jpeg"/><Relationship Id="rId10" Type="http://schemas.openxmlformats.org/officeDocument/2006/relationships/slide" Target="slide17.xml"/><Relationship Id="rId4" Type="http://schemas.openxmlformats.org/officeDocument/2006/relationships/image" Target="../media/image22.png"/><Relationship Id="rId9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microsoft.com/office/2007/relationships/hdphoto" Target="../media/hdphoto5.wdp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microsoft.com/office/2007/relationships/hdphoto" Target="../media/hdphoto5.wdp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slide" Target="slide12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slide" Target="slide3.xml"/><Relationship Id="rId5" Type="http://schemas.microsoft.com/office/2007/relationships/hdphoto" Target="../media/hdphoto5.wdp"/><Relationship Id="rId4" Type="http://schemas.openxmlformats.org/officeDocument/2006/relationships/image" Target="../media/image25.png"/><Relationship Id="rId9" Type="http://schemas.openxmlformats.org/officeDocument/2006/relationships/image" Target="../media/image18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microsoft.com/office/2007/relationships/hdphoto" Target="../media/hdphoto5.wdp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7.xml"/><Relationship Id="rId7" Type="http://schemas.microsoft.com/office/2007/relationships/hdphoto" Target="../media/hdphoto2.wdp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7.png"/><Relationship Id="rId5" Type="http://schemas.microsoft.com/office/2007/relationships/hdphoto" Target="../media/hdphoto3.wdp"/><Relationship Id="rId10" Type="http://schemas.openxmlformats.org/officeDocument/2006/relationships/image" Target="../media/image11.png"/><Relationship Id="rId4" Type="http://schemas.openxmlformats.org/officeDocument/2006/relationships/image" Target="../media/image9.png"/><Relationship Id="rId9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3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3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3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2">
            <a:extLst>
              <a:ext uri="{FF2B5EF4-FFF2-40B4-BE49-F238E27FC236}">
                <a16:creationId xmlns=""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628" y="2323835"/>
            <a:ext cx="11952372" cy="1417123"/>
          </a:xfrm>
        </p:spPr>
        <p:txBody>
          <a:bodyPr>
            <a:noAutofit/>
          </a:bodyPr>
          <a:lstStyle/>
          <a:p>
            <a:r>
              <a:rPr lang="en-US" sz="5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5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en-US" sz="50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AA65E432-C1E6-4C36-BF8E-2DA25E65DC3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579677" y="4747910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5127" y="5177912"/>
            <a:ext cx="9144000" cy="1655762"/>
          </a:xfrm>
        </p:spPr>
        <p:txBody>
          <a:bodyPr>
            <a:normAutofit/>
          </a:bodyPr>
          <a:lstStyle/>
          <a:p>
            <a:r>
              <a:rPr lang="en-US" sz="2800" dirty="0" err="1">
                <a:solidFill>
                  <a:srgbClr val="FFFF0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Giáo</a:t>
            </a:r>
            <a:r>
              <a:rPr lang="en-US" sz="2800" dirty="0">
                <a:solidFill>
                  <a:srgbClr val="FFFF0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viên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: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Lê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Thị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Lệ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Huyền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endParaRPr lang="en-US" sz="2800" dirty="0">
              <a:solidFill>
                <a:srgbClr val="FFFF00"/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pic>
        <p:nvPicPr>
          <p:cNvPr id="15" name="1" descr="Clipboard">
            <a:extLst>
              <a:ext uri="{FF2B5EF4-FFF2-40B4-BE49-F238E27FC236}">
                <a16:creationId xmlns=""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631394">
            <a:off x="-634327" y="3883012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=""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=""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="" xmlns:a16="http://schemas.microsoft.com/office/drawing/2014/main" id="{CF2EB805-B981-47B9-9661-CF05DB551677}"/>
              </a:ext>
            </a:extLst>
          </p:cNvPr>
          <p:cNvSpPr txBox="1">
            <a:spLocks/>
          </p:cNvSpPr>
          <p:nvPr/>
        </p:nvSpPr>
        <p:spPr>
          <a:xfrm>
            <a:off x="262360" y="160893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rgbClr val="FFFF0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   PHÒNG 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GD&amp;ĐT BẾN CÁT</a:t>
            </a:r>
            <a:endParaRPr lang="en-US" sz="2800" dirty="0">
              <a:solidFill>
                <a:srgbClr val="FFFF00"/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  <a:p>
            <a:pPr algn="l"/>
            <a:r>
              <a:rPr lang="en-US" sz="2800" dirty="0">
                <a:solidFill>
                  <a:srgbClr val="FFFF0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TRƯỜNG THCS 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LÊ QUÝ ĐÔN</a:t>
            </a:r>
            <a:endParaRPr lang="en-US" sz="2800" dirty="0">
              <a:solidFill>
                <a:srgbClr val="FFFF00"/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55032" y="2197769"/>
            <a:ext cx="956920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§</a:t>
            </a:r>
            <a:r>
              <a:rPr lang="vi-VN" sz="36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3: </a:t>
            </a:r>
            <a:r>
              <a:rPr lang="en-US" sz="36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MÔ HÌNH XÁC SUẤT</a:t>
            </a:r>
            <a:r>
              <a:rPr lang="vi-VN" sz="36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TRONG MỘT SỐ </a:t>
            </a:r>
            <a:endParaRPr lang="vi-VN" sz="36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36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TRÒ CHƠI VÀ THÍ NGHIỆM ĐƠN GIẢN (TIẾT 1)</a:t>
            </a:r>
            <a:endParaRPr lang="en-US" sz="36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3727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" y="27039"/>
            <a:ext cx="12149393" cy="1981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en-US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2/SGK tr16: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Lớp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6B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tổ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chức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trò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“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Vòng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tròn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lý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thú”trong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chiếc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đĩa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tròn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chia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sáu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phần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đánh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lần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lượt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1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6,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chiếc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kim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giữ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cố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định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như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vẽ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 Quay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chiếc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đĩa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1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lần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514350" indent="-514350">
              <a:buFontTx/>
              <a:buAutoNum type="alphaLcParenR"/>
            </a:pPr>
            <a:endParaRPr lang="en-US" sz="28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FontTx/>
              <a:buAutoNum type="alphaLcParenR"/>
            </a:pP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90089" y="2133600"/>
            <a:ext cx="7397828" cy="1371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d)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Nêu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điều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chú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ý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mô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xác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suất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trò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endParaRPr lang="en-US" sz="2800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3740" y="3911051"/>
            <a:ext cx="12001912" cy="245368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sz="2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de-DE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de-DE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de-DE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Có 2 điều cần chú ý trong mô hình xác xuất của trò chơi trên.</a:t>
            </a:r>
            <a:endParaRPr lang="en-US" sz="28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de-DE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- Quay chiếc đĩa 1 lần;</a:t>
            </a:r>
            <a:endParaRPr lang="en-US" sz="28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de-DE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xảy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quạt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mà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chiếc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kim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chỉ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đĩa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dừng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:</a:t>
            </a:r>
            <a:endParaRPr lang="it-IT" sz="28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5486400" y="3505200"/>
            <a:ext cx="1219200" cy="381001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Arial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CA5C00B0-B2B6-4792-8C67-F8C09471186E}"/>
              </a:ext>
            </a:extLst>
          </p:cNvPr>
          <p:cNvGrpSpPr/>
          <p:nvPr/>
        </p:nvGrpSpPr>
        <p:grpSpPr>
          <a:xfrm rot="5400000">
            <a:off x="9889456" y="1806764"/>
            <a:ext cx="4267196" cy="653687"/>
            <a:chOff x="5076629" y="56386"/>
            <a:chExt cx="7296346" cy="653685"/>
          </a:xfrm>
        </p:grpSpPr>
        <p:sp>
          <p:nvSpPr>
            <p:cNvPr id="7" name="Rectangle: Rounded Corners 28">
              <a:extLst>
                <a:ext uri="{FF2B5EF4-FFF2-40B4-BE49-F238E27FC236}">
                  <a16:creationId xmlns:a16="http://schemas.microsoft.com/office/drawing/2014/main" xmlns="" id="{8F343863-9DC9-48EE-8845-A5B504C915DF}"/>
                </a:ext>
              </a:extLst>
            </p:cNvPr>
            <p:cNvSpPr/>
            <p:nvPr/>
          </p:nvSpPr>
          <p:spPr>
            <a:xfrm>
              <a:off x="5076629" y="56386"/>
              <a:ext cx="7232072" cy="653685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prstClr val="white"/>
                </a:solidFill>
                <a:latin typeface=".Vn3DH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CEF5EE85-C87E-4391-B9D7-C957829925F2}"/>
                </a:ext>
              </a:extLst>
            </p:cNvPr>
            <p:cNvSpPr txBox="1"/>
            <p:nvPr/>
          </p:nvSpPr>
          <p:spPr>
            <a:xfrm>
              <a:off x="5268729" y="213660"/>
              <a:ext cx="7104246" cy="461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HOẠT ĐỘNG </a:t>
              </a:r>
              <a:r>
                <a:rPr lang="en-US" sz="2400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LUYỆN TẬP</a:t>
              </a:r>
              <a:endParaRPr lang="en-US" sz="2400" dirty="0">
                <a:solidFill>
                  <a:srgbClr val="FFFF00"/>
                </a:solidFill>
                <a:latin typeface=".Vn3DH" pitchFamily="34" charset="0"/>
              </a:endParaRPr>
            </a:p>
          </p:txBody>
        </p:sp>
      </p:grpSp>
      <p:pic>
        <p:nvPicPr>
          <p:cNvPr id="11" name="Picture 10"/>
          <p:cNvPicPr/>
          <p:nvPr/>
        </p:nvPicPr>
        <p:blipFill rotWithShape="1">
          <a:blip r:embed="rId3"/>
          <a:srcRect l="80374" t="37675" r="3798" b="46658"/>
          <a:stretch/>
        </p:blipFill>
        <p:spPr bwMode="auto">
          <a:xfrm>
            <a:off x="7696951" y="1775320"/>
            <a:ext cx="3999259" cy="22374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2" name="Object 1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835489686"/>
              </p:ext>
            </p:extLst>
          </p:nvPr>
        </p:nvGraphicFramePr>
        <p:xfrm>
          <a:off x="4418763" y="5879183"/>
          <a:ext cx="2973388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1" name="Equation" r:id="rId4" imgW="1651000" imgH="342900" progId="Equation.DSMT4">
                  <p:embed/>
                </p:oleObj>
              </mc:Choice>
              <mc:Fallback>
                <p:oleObj name="Equation" r:id="rId4" imgW="1651000" imgH="342900" progId="Equation.DSMT4">
                  <p:embed/>
                  <p:pic>
                    <p:nvPicPr>
                      <p:cNvPr id="0" name="Object 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8763" y="5879183"/>
                        <a:ext cx="2973388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97594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ao-vang-co-dien-e1437447489203.jpg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D7A2930-7667-43D2-8B42-8AF6C3389138}"/>
              </a:ext>
            </a:extLst>
          </p:cNvPr>
          <p:cNvSpPr/>
          <p:nvPr/>
        </p:nvSpPr>
        <p:spPr>
          <a:xfrm>
            <a:off x="0" y="0"/>
            <a:ext cx="6502400" cy="1752600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Deflate">
              <a:avLst/>
            </a:prstTxWarp>
            <a:spAutoFit/>
          </a:bodyPr>
          <a:lstStyle/>
          <a:p>
            <a:pPr algn="ctr"/>
            <a:r>
              <a:rPr lang="en-US" sz="8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 CH</a:t>
            </a:r>
            <a:r>
              <a:rPr lang="vi-VN" sz="8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Ơ</a:t>
            </a:r>
            <a:r>
              <a:rPr lang="en-US" sz="8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</a:p>
          <a:p>
            <a:pPr algn="ctr"/>
            <a:r>
              <a:rPr lang="en-US" sz="8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ĐÀO VÀNG</a:t>
            </a:r>
          </a:p>
        </p:txBody>
      </p:sp>
      <p:sp>
        <p:nvSpPr>
          <p:cNvPr id="5" name="!!4">
            <a:extLst>
              <a:ext uri="{FF2B5EF4-FFF2-40B4-BE49-F238E27FC236}">
                <a16:creationId xmlns:a16="http://schemas.microsoft.com/office/drawing/2014/main" xmlns="" id="{58E6D429-DC53-47C4-8036-1E9D12B8E28B}"/>
              </a:ext>
            </a:extLst>
          </p:cNvPr>
          <p:cNvSpPr/>
          <p:nvPr/>
        </p:nvSpPr>
        <p:spPr>
          <a:xfrm>
            <a:off x="6866021" y="7609"/>
            <a:ext cx="5247320" cy="49372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HOẠT ĐỘNG 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VẬN DỤNG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5935580" y="3144253"/>
            <a:ext cx="6177762" cy="371374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lnSpc>
                <a:spcPct val="115000"/>
              </a:lnSpc>
              <a:buFontTx/>
              <a:buChar char="-"/>
            </a:pP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Lớp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chia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thành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2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đội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solidFill>
                  <a:srgbClr val="00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+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Mỗi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đội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chọn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mỗi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cục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vàng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trả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lời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câu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hỏi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tương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ứng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,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nếu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trả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lời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sai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thì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sẽ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chuyển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cho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đội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kia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trả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lời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. </a:t>
            </a:r>
            <a:endParaRPr lang="en-US" sz="2800" dirty="0">
              <a:solidFill>
                <a:srgbClr val="0000FF"/>
              </a:solidFill>
              <a:latin typeface=".VnTime" panose="020B7200000000000000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+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Đội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nào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nhận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được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số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tiền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nhiều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hơn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sẽ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dành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chiến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thắng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.</a:t>
            </a:r>
            <a:endParaRPr lang="en-US" sz="2800" dirty="0">
              <a:solidFill>
                <a:srgbClr val="0000FF"/>
              </a:solidFill>
              <a:latin typeface=".VnTime" panose="020B7200000000000000" pitchFamily="34" charset="0"/>
              <a:ea typeface="Times New Roman" panose="020206030504050203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038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noi d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9148358" y="4800600"/>
            <a:ext cx="15196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Britannic Bold" panose="020B0903060703020204" pitchFamily="34" charset="0"/>
                <a:cs typeface="Champion Script" panose="020B0506030404030204" pitchFamily="34" charset="0"/>
              </a:rPr>
              <a:t>150$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xmlns="" id="{EAB7FC20-9893-4252-B5F3-43AD599870F5}"/>
              </a:ext>
            </a:extLst>
          </p:cNvPr>
          <p:cNvGrpSpPr/>
          <p:nvPr/>
        </p:nvGrpSpPr>
        <p:grpSpPr>
          <a:xfrm>
            <a:off x="5689600" y="0"/>
            <a:ext cx="1206448" cy="685800"/>
            <a:chOff x="3547978" y="824200"/>
            <a:chExt cx="3624593" cy="2932387"/>
          </a:xfrm>
        </p:grpSpPr>
        <p:sp>
          <p:nvSpPr>
            <p:cNvPr id="70" name="Rounded Rectangle 3">
              <a:extLst>
                <a:ext uri="{FF2B5EF4-FFF2-40B4-BE49-F238E27FC236}">
                  <a16:creationId xmlns:a16="http://schemas.microsoft.com/office/drawing/2014/main" xmlns="" id="{3352A93C-1A23-4035-A956-E4A23868BF2B}"/>
                </a:ext>
              </a:extLst>
            </p:cNvPr>
            <p:cNvSpPr/>
            <p:nvPr/>
          </p:nvSpPr>
          <p:spPr>
            <a:xfrm>
              <a:off x="4303986" y="1707070"/>
              <a:ext cx="2112579" cy="2049517"/>
            </a:xfrm>
            <a:prstGeom prst="roundRect">
              <a:avLst>
                <a:gd name="adj" fmla="val 37436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itchFamily="34" charset="0"/>
              </a:endParaRPr>
            </a:p>
          </p:txBody>
        </p:sp>
        <p:sp>
          <p:nvSpPr>
            <p:cNvPr id="71" name="Flowchart: Delay 70">
              <a:extLst>
                <a:ext uri="{FF2B5EF4-FFF2-40B4-BE49-F238E27FC236}">
                  <a16:creationId xmlns:a16="http://schemas.microsoft.com/office/drawing/2014/main" xmlns="" id="{4A1BEEE5-A57F-4A41-BD67-65B6379ED504}"/>
                </a:ext>
              </a:extLst>
            </p:cNvPr>
            <p:cNvSpPr/>
            <p:nvPr/>
          </p:nvSpPr>
          <p:spPr>
            <a:xfrm rot="16200000">
              <a:off x="4587765" y="540421"/>
              <a:ext cx="1545023" cy="2112581"/>
            </a:xfrm>
            <a:prstGeom prst="flowChartDelay">
              <a:avLst/>
            </a:prstGeom>
            <a:solidFill>
              <a:srgbClr val="A54C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itchFamily="34" charset="0"/>
              </a:endParaRPr>
            </a:p>
          </p:txBody>
        </p:sp>
        <p:sp>
          <p:nvSpPr>
            <p:cNvPr id="72" name="Flowchart: Delay 71">
              <a:extLst>
                <a:ext uri="{FF2B5EF4-FFF2-40B4-BE49-F238E27FC236}">
                  <a16:creationId xmlns:a16="http://schemas.microsoft.com/office/drawing/2014/main" xmlns="" id="{B668CB81-3605-44D7-A1D9-4A8653E3D3AF}"/>
                </a:ext>
              </a:extLst>
            </p:cNvPr>
            <p:cNvSpPr/>
            <p:nvPr/>
          </p:nvSpPr>
          <p:spPr>
            <a:xfrm>
              <a:off x="6416565" y="2369223"/>
              <a:ext cx="299545" cy="441434"/>
            </a:xfrm>
            <a:prstGeom prst="flowChartDelay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itchFamily="34" charset="0"/>
              </a:endParaRPr>
            </a:p>
          </p:txBody>
        </p:sp>
        <p:sp>
          <p:nvSpPr>
            <p:cNvPr id="73" name="Flowchart: Delay 72">
              <a:extLst>
                <a:ext uri="{FF2B5EF4-FFF2-40B4-BE49-F238E27FC236}">
                  <a16:creationId xmlns:a16="http://schemas.microsoft.com/office/drawing/2014/main" xmlns="" id="{E72C6A44-C186-4BE4-B881-7EF1053A44A3}"/>
                </a:ext>
              </a:extLst>
            </p:cNvPr>
            <p:cNvSpPr/>
            <p:nvPr/>
          </p:nvSpPr>
          <p:spPr>
            <a:xfrm flipH="1">
              <a:off x="4004439" y="2384991"/>
              <a:ext cx="299545" cy="441434"/>
            </a:xfrm>
            <a:prstGeom prst="flowChartDelay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itchFamily="34" charset="0"/>
              </a:endParaRPr>
            </a:p>
          </p:txBody>
        </p:sp>
        <p:sp>
          <p:nvSpPr>
            <p:cNvPr id="74" name="Moon 73">
              <a:extLst>
                <a:ext uri="{FF2B5EF4-FFF2-40B4-BE49-F238E27FC236}">
                  <a16:creationId xmlns:a16="http://schemas.microsoft.com/office/drawing/2014/main" xmlns="" id="{CDA4B06C-6A5E-491E-8CE9-70D5AEDFE8EA}"/>
                </a:ext>
              </a:extLst>
            </p:cNvPr>
            <p:cNvSpPr/>
            <p:nvPr/>
          </p:nvSpPr>
          <p:spPr>
            <a:xfrm rot="16200000">
              <a:off x="4855450" y="233733"/>
              <a:ext cx="1009650" cy="3624593"/>
            </a:xfrm>
            <a:prstGeom prst="moon">
              <a:avLst>
                <a:gd name="adj" fmla="val 35849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itchFamily="34" charset="0"/>
              </a:endParaRPr>
            </a:p>
          </p:txBody>
        </p:sp>
        <p:sp>
          <p:nvSpPr>
            <p:cNvPr id="75" name="Rounded Rectangle 12">
              <a:extLst>
                <a:ext uri="{FF2B5EF4-FFF2-40B4-BE49-F238E27FC236}">
                  <a16:creationId xmlns:a16="http://schemas.microsoft.com/office/drawing/2014/main" xmlns="" id="{13FC5D06-C4C4-42D6-B00D-3B0D8A457921}"/>
                </a:ext>
              </a:extLst>
            </p:cNvPr>
            <p:cNvSpPr/>
            <p:nvPr/>
          </p:nvSpPr>
          <p:spPr>
            <a:xfrm>
              <a:off x="5188531" y="2983290"/>
              <a:ext cx="216613" cy="434340"/>
            </a:xfrm>
            <a:prstGeom prst="roundRect">
              <a:avLst>
                <a:gd name="adj" fmla="val 38653"/>
              </a:avLst>
            </a:prstGeom>
            <a:solidFill>
              <a:srgbClr val="C45A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itchFamily="34" charset="0"/>
              </a:endParaRPr>
            </a:p>
          </p:txBody>
        </p:sp>
        <p:sp>
          <p:nvSpPr>
            <p:cNvPr id="76" name="Rounded Rectangle 10">
              <a:extLst>
                <a:ext uri="{FF2B5EF4-FFF2-40B4-BE49-F238E27FC236}">
                  <a16:creationId xmlns:a16="http://schemas.microsoft.com/office/drawing/2014/main" xmlns="" id="{05D34F3A-ACC4-4D11-A7E8-6758A7733250}"/>
                </a:ext>
              </a:extLst>
            </p:cNvPr>
            <p:cNvSpPr/>
            <p:nvPr/>
          </p:nvSpPr>
          <p:spPr>
            <a:xfrm>
              <a:off x="5032615" y="2983290"/>
              <a:ext cx="216613" cy="434340"/>
            </a:xfrm>
            <a:prstGeom prst="roundRect">
              <a:avLst>
                <a:gd name="adj" fmla="val 38653"/>
              </a:avLst>
            </a:prstGeom>
            <a:solidFill>
              <a:srgbClr val="C45A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itchFamily="34" charset="0"/>
              </a:endParaRPr>
            </a:p>
          </p:txBody>
        </p:sp>
        <p:sp>
          <p:nvSpPr>
            <p:cNvPr id="77" name="Rounded Rectangle 15">
              <a:extLst>
                <a:ext uri="{FF2B5EF4-FFF2-40B4-BE49-F238E27FC236}">
                  <a16:creationId xmlns:a16="http://schemas.microsoft.com/office/drawing/2014/main" xmlns="" id="{371C282B-0A5B-4614-A1C4-235A8D023A48}"/>
                </a:ext>
              </a:extLst>
            </p:cNvPr>
            <p:cNvSpPr/>
            <p:nvPr/>
          </p:nvSpPr>
          <p:spPr>
            <a:xfrm>
              <a:off x="5500362" y="2983290"/>
              <a:ext cx="216613" cy="434340"/>
            </a:xfrm>
            <a:prstGeom prst="roundRect">
              <a:avLst>
                <a:gd name="adj" fmla="val 38653"/>
              </a:avLst>
            </a:prstGeom>
            <a:solidFill>
              <a:srgbClr val="C45A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itchFamily="34" charset="0"/>
              </a:endParaRPr>
            </a:p>
          </p:txBody>
        </p:sp>
        <p:sp>
          <p:nvSpPr>
            <p:cNvPr id="78" name="Rounded Rectangle 16">
              <a:extLst>
                <a:ext uri="{FF2B5EF4-FFF2-40B4-BE49-F238E27FC236}">
                  <a16:creationId xmlns:a16="http://schemas.microsoft.com/office/drawing/2014/main" xmlns="" id="{FF4868B0-DF2C-4538-8506-64C57E8344A2}"/>
                </a:ext>
              </a:extLst>
            </p:cNvPr>
            <p:cNvSpPr/>
            <p:nvPr/>
          </p:nvSpPr>
          <p:spPr>
            <a:xfrm>
              <a:off x="5344447" y="2983290"/>
              <a:ext cx="216613" cy="434340"/>
            </a:xfrm>
            <a:prstGeom prst="roundRect">
              <a:avLst>
                <a:gd name="adj" fmla="val 38653"/>
              </a:avLst>
            </a:prstGeom>
            <a:solidFill>
              <a:srgbClr val="C45A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itchFamily="34" charset="0"/>
              </a:endParaRPr>
            </a:p>
          </p:txBody>
        </p:sp>
        <p:sp>
          <p:nvSpPr>
            <p:cNvPr id="79" name="Rounded Rectangle 17">
              <a:extLst>
                <a:ext uri="{FF2B5EF4-FFF2-40B4-BE49-F238E27FC236}">
                  <a16:creationId xmlns:a16="http://schemas.microsoft.com/office/drawing/2014/main" xmlns="" id="{AC3621C9-3A04-415D-80A0-E60193C38E26}"/>
                </a:ext>
              </a:extLst>
            </p:cNvPr>
            <p:cNvSpPr/>
            <p:nvPr/>
          </p:nvSpPr>
          <p:spPr>
            <a:xfrm>
              <a:off x="5305100" y="2646436"/>
              <a:ext cx="160020" cy="358140"/>
            </a:xfrm>
            <a:prstGeom prst="roundRect">
              <a:avLst>
                <a:gd name="adj" fmla="val 30060"/>
              </a:avLst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itchFamily="34" charset="0"/>
              </a:endParaRPr>
            </a:p>
          </p:txBody>
        </p:sp>
        <p:sp>
          <p:nvSpPr>
            <p:cNvPr id="80" name="Rounded Rectangle 18">
              <a:extLst>
                <a:ext uri="{FF2B5EF4-FFF2-40B4-BE49-F238E27FC236}">
                  <a16:creationId xmlns:a16="http://schemas.microsoft.com/office/drawing/2014/main" xmlns="" id="{E76959B1-8B55-43A4-95D5-BA43B71318EB}"/>
                </a:ext>
              </a:extLst>
            </p:cNvPr>
            <p:cNvSpPr/>
            <p:nvPr/>
          </p:nvSpPr>
          <p:spPr>
            <a:xfrm rot="16200000">
              <a:off x="5858731" y="2430052"/>
              <a:ext cx="74628" cy="35814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itchFamily="34" charset="0"/>
              </a:endParaRPr>
            </a:p>
          </p:txBody>
        </p:sp>
        <p:sp>
          <p:nvSpPr>
            <p:cNvPr id="81" name="Rounded Rectangle 19">
              <a:extLst>
                <a:ext uri="{FF2B5EF4-FFF2-40B4-BE49-F238E27FC236}">
                  <a16:creationId xmlns:a16="http://schemas.microsoft.com/office/drawing/2014/main" xmlns="" id="{5687C18E-2969-4B0A-90C7-3329C6658EB0}"/>
                </a:ext>
              </a:extLst>
            </p:cNvPr>
            <p:cNvSpPr/>
            <p:nvPr/>
          </p:nvSpPr>
          <p:spPr>
            <a:xfrm rot="16200000">
              <a:off x="4758181" y="2427361"/>
              <a:ext cx="80010" cy="35814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itchFamily="34" charset="0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xmlns="" id="{0E21B78E-473E-4B8B-9199-F1293B3F2E04}"/>
              </a:ext>
            </a:extLst>
          </p:cNvPr>
          <p:cNvGrpSpPr/>
          <p:nvPr/>
        </p:nvGrpSpPr>
        <p:grpSpPr>
          <a:xfrm>
            <a:off x="5689600" y="609600"/>
            <a:ext cx="1286904" cy="567044"/>
            <a:chOff x="9116622" y="4080294"/>
            <a:chExt cx="2973931" cy="2256382"/>
          </a:xfrm>
        </p:grpSpPr>
        <p:grpSp>
          <p:nvGrpSpPr>
            <p:cNvPr id="83" name="Group 74">
              <a:extLst>
                <a:ext uri="{FF2B5EF4-FFF2-40B4-BE49-F238E27FC236}">
                  <a16:creationId xmlns:a16="http://schemas.microsoft.com/office/drawing/2014/main" xmlns="" id="{2884FE29-5501-4F27-B8D9-B11DD1AC07DA}"/>
                </a:ext>
              </a:extLst>
            </p:cNvPr>
            <p:cNvGrpSpPr/>
            <p:nvPr/>
          </p:nvGrpSpPr>
          <p:grpSpPr>
            <a:xfrm>
              <a:off x="9353504" y="4080294"/>
              <a:ext cx="2737049" cy="2256382"/>
              <a:chOff x="9080035" y="2596602"/>
              <a:chExt cx="3589900" cy="2959457"/>
            </a:xfrm>
          </p:grpSpPr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xmlns="" id="{91921090-8F62-4E1B-88E3-AA9C00F66BE6}"/>
                  </a:ext>
                </a:extLst>
              </p:cNvPr>
              <p:cNvSpPr/>
              <p:nvPr/>
            </p:nvSpPr>
            <p:spPr>
              <a:xfrm>
                <a:off x="9367325" y="2891878"/>
                <a:ext cx="2552700" cy="1434455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86" name="Rounded Rectangle 37">
                <a:extLst>
                  <a:ext uri="{FF2B5EF4-FFF2-40B4-BE49-F238E27FC236}">
                    <a16:creationId xmlns:a16="http://schemas.microsoft.com/office/drawing/2014/main" xmlns="" id="{855FB45E-1611-4BC7-8CE6-D5AA3EB86B92}"/>
                  </a:ext>
                </a:extLst>
              </p:cNvPr>
              <p:cNvSpPr/>
              <p:nvPr/>
            </p:nvSpPr>
            <p:spPr>
              <a:xfrm>
                <a:off x="11691425" y="2644227"/>
                <a:ext cx="571500" cy="1920601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87" name="Rounded Rectangle 38">
                <a:extLst>
                  <a:ext uri="{FF2B5EF4-FFF2-40B4-BE49-F238E27FC236}">
                    <a16:creationId xmlns:a16="http://schemas.microsoft.com/office/drawing/2014/main" xmlns="" id="{7F18F1BF-908B-474B-938C-B5B21A231834}"/>
                  </a:ext>
                </a:extLst>
              </p:cNvPr>
              <p:cNvSpPr/>
              <p:nvPr/>
            </p:nvSpPr>
            <p:spPr>
              <a:xfrm>
                <a:off x="9080035" y="2596602"/>
                <a:ext cx="571500" cy="1920601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88" name="Rounded Rectangle 40">
                <a:extLst>
                  <a:ext uri="{FF2B5EF4-FFF2-40B4-BE49-F238E27FC236}">
                    <a16:creationId xmlns:a16="http://schemas.microsoft.com/office/drawing/2014/main" xmlns="" id="{09F863F0-5F36-435A-BAA2-E9A8D15C95A6}"/>
                  </a:ext>
                </a:extLst>
              </p:cNvPr>
              <p:cNvSpPr/>
              <p:nvPr/>
            </p:nvSpPr>
            <p:spPr>
              <a:xfrm>
                <a:off x="12245433" y="2700638"/>
                <a:ext cx="424502" cy="2855421"/>
              </a:xfrm>
              <a:prstGeom prst="round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Arial" pitchFamily="34" charset="0"/>
                </a:endParaRPr>
              </a:p>
            </p:txBody>
          </p:sp>
        </p:grpSp>
        <p:sp>
          <p:nvSpPr>
            <p:cNvPr id="84" name="Rounded Rectangle 43">
              <a:extLst>
                <a:ext uri="{FF2B5EF4-FFF2-40B4-BE49-F238E27FC236}">
                  <a16:creationId xmlns:a16="http://schemas.microsoft.com/office/drawing/2014/main" xmlns="" id="{A842426C-6F08-4B9B-AF89-29E6D104B917}"/>
                </a:ext>
              </a:extLst>
            </p:cNvPr>
            <p:cNvSpPr/>
            <p:nvPr/>
          </p:nvSpPr>
          <p:spPr>
            <a:xfrm>
              <a:off x="9116622" y="4104047"/>
              <a:ext cx="291208" cy="2232629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itchFamily="34" charset="0"/>
              </a:endParaRPr>
            </a:p>
          </p:txBody>
        </p:sp>
      </p:grp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xmlns="" id="{F869E0E7-AC35-4E44-A5EF-1B860F1BADF5}"/>
              </a:ext>
            </a:extLst>
          </p:cNvPr>
          <p:cNvCxnSpPr>
            <a:cxnSpLocks/>
          </p:cNvCxnSpPr>
          <p:nvPr/>
        </p:nvCxnSpPr>
        <p:spPr>
          <a:xfrm>
            <a:off x="6197600" y="914400"/>
            <a:ext cx="2438400" cy="5562600"/>
          </a:xfrm>
          <a:prstGeom prst="line">
            <a:avLst/>
          </a:prstGeom>
          <a:ln w="38100">
            <a:solidFill>
              <a:srgbClr val="2D2A2F"/>
            </a:solidFill>
            <a:prstDash val="solid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hlinkClick r:id="rId3" action="ppaction://hlinksldjump"/>
            <a:extLst>
              <a:ext uri="{FF2B5EF4-FFF2-40B4-BE49-F238E27FC236}">
                <a16:creationId xmlns:a16="http://schemas.microsoft.com/office/drawing/2014/main" xmlns="" id="{D131E8FE-18A5-4B93-9B33-699F50ED8E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51551">
            <a:off x="7149920" y="4473435"/>
            <a:ext cx="1745492" cy="2420000"/>
          </a:xfrm>
          <a:prstGeom prst="rect">
            <a:avLst/>
          </a:prstGeom>
        </p:spPr>
      </p:pic>
      <p:pic>
        <p:nvPicPr>
          <p:cNvPr id="106" name="Picture 105" descr="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4978400" cy="1070688"/>
          </a:xfrm>
          <a:prstGeom prst="rect">
            <a:avLst/>
          </a:prstGeom>
        </p:spPr>
      </p:pic>
      <p:sp>
        <p:nvSpPr>
          <p:cNvPr id="107" name="TextBox 106">
            <a:extLst>
              <a:ext uri="{FF2B5EF4-FFF2-40B4-BE49-F238E27FC236}">
                <a16:creationId xmlns:a16="http://schemas.microsoft.com/office/drawing/2014/main" xmlns="" id="{9AEB9DB1-3DBE-4B42-B829-AE6DA8A6C03E}"/>
              </a:ext>
            </a:extLst>
          </p:cNvPr>
          <p:cNvSpPr txBox="1"/>
          <p:nvPr/>
        </p:nvSpPr>
        <p:spPr>
          <a:xfrm>
            <a:off x="1625600" y="5562600"/>
            <a:ext cx="14382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latin typeface="Britannic Bold" panose="020B0903060703020204" pitchFamily="34" charset="0"/>
                <a:cs typeface="Champion Script" panose="020B0506030404030204" pitchFamily="34" charset="0"/>
              </a:rPr>
              <a:t>150$</a:t>
            </a:r>
          </a:p>
        </p:txBody>
      </p:sp>
      <p:cxnSp>
        <p:nvCxnSpPr>
          <p:cNvPr id="125" name="Straight Connector 124"/>
          <p:cNvCxnSpPr>
            <a:cxnSpLocks/>
          </p:cNvCxnSpPr>
          <p:nvPr/>
        </p:nvCxnSpPr>
        <p:spPr>
          <a:xfrm flipH="1">
            <a:off x="1219201" y="1066800"/>
            <a:ext cx="4978401" cy="3352800"/>
          </a:xfrm>
          <a:prstGeom prst="line">
            <a:avLst/>
          </a:prstGeom>
          <a:ln w="38100">
            <a:solidFill>
              <a:srgbClr val="2D2A2F"/>
            </a:solidFill>
            <a:prstDash val="solid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2400"/>
            <a:ext cx="3325091" cy="1828800"/>
          </a:xfrm>
          <a:prstGeom prst="rect">
            <a:avLst/>
          </a:prstGeom>
        </p:spPr>
      </p:pic>
      <p:sp>
        <p:nvSpPr>
          <p:cNvPr id="133" name="TextBox 132">
            <a:extLst>
              <a:ext uri="{FF2B5EF4-FFF2-40B4-BE49-F238E27FC236}">
                <a16:creationId xmlns:a16="http://schemas.microsoft.com/office/drawing/2014/main" xmlns="" id="{D1DF82DC-BEFB-41A7-AD35-7C5CE4B44277}"/>
              </a:ext>
            </a:extLst>
          </p:cNvPr>
          <p:cNvSpPr txBox="1"/>
          <p:nvPr/>
        </p:nvSpPr>
        <p:spPr>
          <a:xfrm>
            <a:off x="10363200" y="2667000"/>
            <a:ext cx="11240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latin typeface="Britannic Bold" panose="020B0903060703020204" pitchFamily="34" charset="0"/>
                <a:cs typeface="Champion Script" panose="020B0506030404030204" pitchFamily="34" charset="0"/>
              </a:rPr>
              <a:t>20$</a:t>
            </a:r>
          </a:p>
        </p:txBody>
      </p: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xmlns="" id="{89088168-F37F-4414-83D7-25D344CB8832}"/>
              </a:ext>
            </a:extLst>
          </p:cNvPr>
          <p:cNvCxnSpPr>
            <a:cxnSpLocks/>
          </p:cNvCxnSpPr>
          <p:nvPr/>
        </p:nvCxnSpPr>
        <p:spPr>
          <a:xfrm>
            <a:off x="6299200" y="1143000"/>
            <a:ext cx="3556000" cy="2438400"/>
          </a:xfrm>
          <a:prstGeom prst="line">
            <a:avLst/>
          </a:prstGeom>
          <a:ln w="38100">
            <a:solidFill>
              <a:srgbClr val="2D2A2F"/>
            </a:solidFill>
            <a:prstDash val="solid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hlinkClick r:id="rId7" action="ppaction://hlinksldjump"/>
            <a:extLst>
              <a:ext uri="{FF2B5EF4-FFF2-40B4-BE49-F238E27FC236}">
                <a16:creationId xmlns:a16="http://schemas.microsoft.com/office/drawing/2014/main" xmlns="" id="{09C96DFA-0498-415B-A64F-347931DAAA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47200" y="3276601"/>
            <a:ext cx="1320800" cy="970999"/>
          </a:xfrm>
          <a:prstGeom prst="rect">
            <a:avLst/>
          </a:prstGeom>
        </p:spPr>
      </p:pic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xmlns="" id="{BF8AF885-CD0B-49EA-BB27-54F87079845C}"/>
              </a:ext>
            </a:extLst>
          </p:cNvPr>
          <p:cNvCxnSpPr>
            <a:cxnSpLocks/>
          </p:cNvCxnSpPr>
          <p:nvPr/>
        </p:nvCxnSpPr>
        <p:spPr>
          <a:xfrm flipH="1">
            <a:off x="1422400" y="1066800"/>
            <a:ext cx="4775200" cy="2286000"/>
          </a:xfrm>
          <a:prstGeom prst="line">
            <a:avLst/>
          </a:prstGeom>
          <a:ln w="38100">
            <a:solidFill>
              <a:srgbClr val="2D2A2F"/>
            </a:solidFill>
            <a:prstDash val="solid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D1DF82DC-BEFB-41A7-AD35-7C5CE4B44277}"/>
              </a:ext>
            </a:extLst>
          </p:cNvPr>
          <p:cNvSpPr txBox="1"/>
          <p:nvPr/>
        </p:nvSpPr>
        <p:spPr>
          <a:xfrm>
            <a:off x="914400" y="2057401"/>
            <a:ext cx="132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Britannic Bold" panose="020B0903060703020204" pitchFamily="34" charset="0"/>
                <a:cs typeface="Champion Script" panose="020B0506030404030204" pitchFamily="34" charset="0"/>
              </a:rPr>
              <a:t>10$</a:t>
            </a:r>
          </a:p>
        </p:txBody>
      </p:sp>
      <p:pic>
        <p:nvPicPr>
          <p:cNvPr id="6" name="Picture 5">
            <a:hlinkClick r:id="rId8" action="ppaction://hlinksldjump"/>
            <a:extLst>
              <a:ext uri="{FF2B5EF4-FFF2-40B4-BE49-F238E27FC236}">
                <a16:creationId xmlns:a16="http://schemas.microsoft.com/office/drawing/2014/main" xmlns="" id="{51438933-F446-4EBA-BE88-4D2B52DC4AA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85395" flipH="1">
            <a:off x="1178648" y="2799692"/>
            <a:ext cx="700666" cy="1030635"/>
          </a:xfrm>
          <a:prstGeom prst="rect">
            <a:avLst/>
          </a:prstGeom>
        </p:spPr>
      </p:pic>
      <p:sp>
        <p:nvSpPr>
          <p:cNvPr id="2" name="Oval 1">
            <a:hlinkClick r:id="rId10" action="ppaction://hlinksldjump"/>
          </p:cNvPr>
          <p:cNvSpPr/>
          <p:nvPr/>
        </p:nvSpPr>
        <p:spPr>
          <a:xfrm>
            <a:off x="11069053" y="6079958"/>
            <a:ext cx="882315" cy="6256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909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1.11111E-6 L 3.95833E-6 0.00556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8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5" dur="5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7.40741E-7 L -0.15782 -0.70232 " pathEditMode="relative" rAng="0" ptsTypes="AA">
                                      <p:cBhvr>
                                        <p:cTn id="18" dur="6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" y="-35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49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8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9" dur="47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74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0 L 0.39913 -0.54444 " pathEditMode="relative" rAng="0" ptsTypes="AA">
                                      <p:cBhvr>
                                        <p:cTn id="4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-272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49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8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63" dur="3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0995 L -0.31667 -0.38888 " pathEditMode="relative" rAng="0" ptsTypes="AA">
                                      <p:cBhvr>
                                        <p:cTn id="6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" y="-190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500"/>
                            </p:stCondLst>
                            <p:childTnLst>
                              <p:par>
                                <p:cTn id="73" presetID="49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18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87" dur="3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3333E-6 L 0.38333 -0.3 " pathEditMode="relative" rAng="0" ptsTypes="AA">
                                      <p:cBhvr>
                                        <p:cTn id="90" dur="3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" y="-150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750"/>
                            </p:stCondLst>
                            <p:childTnLst>
                              <p:par>
                                <p:cTn id="97" presetID="49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5" grpId="0"/>
      <p:bldP spid="107" grpId="0"/>
      <p:bldP spid="133" grpId="0"/>
      <p:bldP spid="4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0" y="0"/>
            <a:ext cx="5871411" cy="208547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sát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tấm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ảnh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Chọn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bất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kì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tấm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ảnh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Nêu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xảy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chọn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tấm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ảnh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.</a:t>
            </a:r>
          </a:p>
          <a:p>
            <a:endParaRPr lang="en-US" sz="28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>
            <a:hlinkClick r:id="rId3" action="ppaction://hlinksldjump"/>
            <a:extLst>
              <a:ext uri="{FF2B5EF4-FFF2-40B4-BE49-F238E27FC236}">
                <a16:creationId xmlns:a16="http://schemas.microsoft.com/office/drawing/2014/main" xmlns="" id="{2752541A-CCD0-44E9-A966-4E4DB58C943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5622" b="75325" l="67426" r="96649">
                        <a14:foregroundMark x1="81099" y1="47866" x2="81099" y2="47866"/>
                        <a14:foregroundMark x1="85925" y1="47866" x2="85925" y2="47866"/>
                        <a14:foregroundMark x1="85925" y1="48794" x2="85925" y2="487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694" t="35900" b="25881"/>
          <a:stretch/>
        </p:blipFill>
        <p:spPr>
          <a:xfrm>
            <a:off x="7940842" y="4070684"/>
            <a:ext cx="4516761" cy="2895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4024563"/>
            <a:ext cx="8839200" cy="1752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Có 5 </a:t>
            </a:r>
            <a:r>
              <a:rPr lang="de-DE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kết quả có thể xảy ra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chọn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tấm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ảnh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de-DE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con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mèo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con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bò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con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heo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con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chuột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con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gà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solidFill>
                <a:srgbClr val="0000FF"/>
              </a:solidFill>
              <a:latin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779" y="88231"/>
            <a:ext cx="4796590" cy="3481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431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0" y="-1"/>
            <a:ext cx="5871411" cy="295174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sát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tấm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ảnh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Chọn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bất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kì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tấm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ảnh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Viết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xảy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chọn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tấm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ảnh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.</a:t>
            </a:r>
            <a:endParaRPr lang="en-US" sz="28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endParaRPr lang="en-US" sz="28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>
            <a:hlinkClick r:id="rId3" action="ppaction://hlinksldjump"/>
            <a:extLst>
              <a:ext uri="{FF2B5EF4-FFF2-40B4-BE49-F238E27FC236}">
                <a16:creationId xmlns:a16="http://schemas.microsoft.com/office/drawing/2014/main" xmlns="" id="{2752541A-CCD0-44E9-A966-4E4DB58C943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5622" b="75325" l="67426" r="96649">
                        <a14:foregroundMark x1="81099" y1="47866" x2="81099" y2="47866"/>
                        <a14:foregroundMark x1="85925" y1="47866" x2="85925" y2="47866"/>
                        <a14:foregroundMark x1="85925" y1="48794" x2="85925" y2="487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694" t="35900" b="25881"/>
          <a:stretch/>
        </p:blipFill>
        <p:spPr>
          <a:xfrm>
            <a:off x="7940842" y="4070684"/>
            <a:ext cx="4516761" cy="2895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1" y="3874168"/>
            <a:ext cx="8614612" cy="1752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xảy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chọn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tấm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ảnh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de-DE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: {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con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mèo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con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bò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con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heo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con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chuột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con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gà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}.</a:t>
            </a:r>
            <a:endParaRPr lang="en-US" sz="2800" dirty="0">
              <a:solidFill>
                <a:srgbClr val="0000FF"/>
              </a:solidFill>
              <a:latin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779" y="88231"/>
            <a:ext cx="4796590" cy="3481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422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hlinkClick r:id="rId3" action="ppaction://hlinksldjump"/>
            <a:extLst>
              <a:ext uri="{FF2B5EF4-FFF2-40B4-BE49-F238E27FC236}">
                <a16:creationId xmlns:a16="http://schemas.microsoft.com/office/drawing/2014/main" xmlns="" id="{2752541A-CCD0-44E9-A966-4E4DB58C943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5622" b="75325" l="67426" r="96649">
                        <a14:foregroundMark x1="81099" y1="47866" x2="81099" y2="47866"/>
                        <a14:foregroundMark x1="85925" y1="47866" x2="85925" y2="47866"/>
                        <a14:foregroundMark x1="85925" y1="48794" x2="85925" y2="487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694" t="35900" b="25881"/>
          <a:stretch/>
        </p:blipFill>
        <p:spPr>
          <a:xfrm>
            <a:off x="8283125" y="4191000"/>
            <a:ext cx="4315603" cy="2766641"/>
          </a:xfrm>
          <a:prstGeom prst="rect">
            <a:avLst/>
          </a:prstGeom>
        </p:spPr>
      </p:pic>
      <p:sp>
        <p:nvSpPr>
          <p:cNvPr id="4" name="Rectangle 3">
            <a:hlinkClick r:id="rId6" action="ppaction://hlinksldjump"/>
          </p:cNvPr>
          <p:cNvSpPr/>
          <p:nvPr/>
        </p:nvSpPr>
        <p:spPr>
          <a:xfrm>
            <a:off x="0" y="0"/>
            <a:ext cx="8839200" cy="2590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Gieo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xúc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ắc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1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lần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biết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chấm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xúc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xắc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lần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lượt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1; 2; 3; 4; 5; 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6.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Viết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xảy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xuất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xúc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xắc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en-US" sz="28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endParaRPr lang="en-US" sz="28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290FFBC-13E5-EE45-8D5A-6F0CE1C1AC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400" y="36871"/>
            <a:ext cx="2724325" cy="208108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0088" y="2895600"/>
            <a:ext cx="9157112" cy="1752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xảy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xuất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xúc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xắc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là: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Object 1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938115437"/>
              </p:ext>
            </p:extLst>
          </p:nvPr>
        </p:nvGraphicFramePr>
        <p:xfrm>
          <a:off x="3484691" y="3856121"/>
          <a:ext cx="2230438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1" name="Equation" r:id="rId8" imgW="1651000" imgH="342900" progId="Equation.DSMT4">
                  <p:embed/>
                </p:oleObj>
              </mc:Choice>
              <mc:Fallback>
                <p:oleObj name="Equation" r:id="rId8" imgW="1651000" imgH="342900" progId="Equation.DSMT4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4691" y="3856121"/>
                        <a:ext cx="2230438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43902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0.00718 C -0.00469 -0.00046 -0.00451 -0.00602 -0.00608 -0.01296 C -0.00746 -0.01944 -0.00694 -0.01481 -0.01076 -0.02176 C -0.01771 -0.03426 -0.01788 -0.04143 -0.02969 -0.04676 C -0.03854 -0.05463 -0.04531 -0.05833 -0.05608 -0.06065 C -0.06042 -0.05972 -0.06528 -0.06041 -0.06927 -0.0581 C -0.07135 -0.05694 -0.07187 -0.05324 -0.07309 -0.05069 C -0.07656 -0.04421 -0.07517 -0.04653 -0.07969 -0.04051 C -0.0842 -0.02153 -0.08767 0.03079 -0.0684 0.04375 C -0.06493 0.04607 -0.06128 0.04769 -0.05799 0.05 C -0.04514 0.05926 -0.05312 0.05648 -0.04392 0.0588 C -0.03576 0.06435 -0.0276 0.06829 -0.0184 0.07014 C 0.00434 0.06945 0.00972 0.07269 0.025 0.06644 C 0.03177 0.06042 0.03819 0.05394 0.04392 0.0463 C 0.04896 0.025 0.05399 -0.00115 0.04288 -0.02037 C 0.04115 -0.02801 0.03802 -0.03078 0.03351 -0.0368 C 0.02448 -0.04884 0.01424 -0.06273 0.00139 -0.06574 C -0.00729 -0.07384 -0.01892 -0.06967 -0.02882 -0.06574 C -0.03594 -0.05972 -0.04201 -0.05162 -0.04948 -0.04676 C -0.0566 -0.03495 -0.04948 -0.04514 -0.05799 -0.0368 C -0.06233 -0.03264 -0.06597 -0.025 -0.06927 -0.01921 C -0.07083 -0.01342 -0.07378 -0.00972 -0.07587 -0.00416 C -0.08003 0.00718 -0.08142 0.0213 -0.08351 0.03357 C -0.08316 0.04167 -0.08403 0.0581 -0.0816 0.06898 C -0.07847 0.08287 -0.06319 0.10996 -0.0533 0.11667 C -0.04531 0.12199 -0.02101 0.12963 -0.01076 0.13172 C -0.00069 0.13866 0.01024 0.13472 0.02118 0.1331 C 0.02396 0.13056 0.02639 0.1294 0.02969 0.12801 C 0.0349 0.12292 0.03958 0.11806 0.04583 0.11551 C 0.04965 0.11204 0.05417 0.11135 0.05799 0.10787 C 0.05938 0.10533 0.06267 0.09908 0.06372 0.09537 C 0.06754 0.08195 0.06354 0.09074 0.06754 0.08264 C 0.07205 0.06343 0.07292 0.01945 0.05434 0.01366 C 0.04635 0.00672 0.05868 0.01667 0.04479 0.00972 C 0.0434 0.00903 0.04254 0.00672 0.04115 0.00602 C 0.03247 0.00162 0.01979 0.00139 0.01094 -0.00023 C 0.00625 -0.00115 -0.0033 -0.00278 -0.0033 -0.00254 C -0.01528 -0.00231 -0.02708 -0.00231 -0.03906 -0.00162 C -0.04583 -0.00115 -0.05486 0.01945 -0.05885 0.02616 C -0.06146 0.03542 -0.05746 0.02269 -0.06371 0.03611 C -0.06562 0.04028 -0.06736 0.05857 -0.0684 0.06505 C -0.06806 0.07084 -0.06875 0.07709 -0.06736 0.08264 C -0.06667 0.08519 -0.06406 0.08588 -0.06267 0.08773 C -0.05746 0.09468 -0.05486 0.10648 -0.04861 0.11158 C -0.04427 0.1206 -0.02812 0.12616 -0.02031 0.12801 C -0.00972 0.13496 0.00243 0.13033 0.01372 0.12801 C 0.01458 0.12709 0.01545 0.12616 0.01649 0.12547 C 0.01771 0.12477 0.0191 0.12523 0.02031 0.12431 C 0.02274 0.12269 0.02465 0.12014 0.02691 0.11806 C 0.02778 0.11736 0.02882 0.11713 0.02969 0.11667 C 0.03455 0.11158 0.03889 0.10741 0.04392 0.10278 C 0.04462 0.10162 0.04497 0.10023 0.04583 0.09908 C 0.0467 0.09792 0.04792 0.09769 0.04861 0.09653 C 0.05017 0.09375 0.05035 0.08982 0.05139 0.08658 C 0.0526 0.07778 0.05399 0.06898 0.05521 0.06019 C 0.05486 0.04537 0.05521 0.03056 0.05434 0.01597 C 0.05417 0.01273 0.05 0.00718 0.04861 0.00486 C 0.04254 -0.00463 0.0342 -0.00926 0.025 -0.01157 C 0.01285 -0.01041 0.01302 -0.01273 0.00608 -0.00416 C 0.0033 0.00834 0.00625 -0.00046 0.00139 0.00718 C 0.00069 0.00834 0.00069 0.01111 -0.00052 0.01111 C -0.00208 0.01111 -0.00295 0.00857 -0.00417 0.00718 Z " pathEditMode="relative" rAng="0" ptsTypes="ffffffffffffffffffffffffffffffffffffffffffffffffffffffffffffff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" y="2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hlinkClick r:id="rId3" action="ppaction://hlinksldjump"/>
            <a:extLst>
              <a:ext uri="{FF2B5EF4-FFF2-40B4-BE49-F238E27FC236}">
                <a16:creationId xmlns:a16="http://schemas.microsoft.com/office/drawing/2014/main" xmlns="" id="{2752541A-CCD0-44E9-A966-4E4DB58C943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5622" b="75325" l="67426" r="96649">
                        <a14:foregroundMark x1="81099" y1="47866" x2="81099" y2="47866"/>
                        <a14:foregroundMark x1="85925" y1="47866" x2="85925" y2="47866"/>
                        <a14:foregroundMark x1="85925" y1="48794" x2="85925" y2="487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694" t="35900" b="25881"/>
          <a:stretch/>
        </p:blipFill>
        <p:spPr>
          <a:xfrm>
            <a:off x="8283125" y="4191000"/>
            <a:ext cx="4315603" cy="2766641"/>
          </a:xfrm>
          <a:prstGeom prst="rect">
            <a:avLst/>
          </a:prstGeom>
        </p:spPr>
      </p:pic>
      <p:sp>
        <p:nvSpPr>
          <p:cNvPr id="4" name="Rectangle 3">
            <a:hlinkClick r:id="rId6" action="ppaction://hlinksldjump"/>
          </p:cNvPr>
          <p:cNvSpPr/>
          <p:nvPr/>
        </p:nvSpPr>
        <p:spPr>
          <a:xfrm>
            <a:off x="0" y="0"/>
            <a:ext cx="8839200" cy="2590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Gieo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xúc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ắc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1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lần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biết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chấm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xúc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xắc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lần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lượt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1; 2; 3; 4; 5; 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6.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Nêu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ết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xảy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xuất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xúc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xắc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en-US" sz="28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endParaRPr lang="en-US" sz="28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290FFBC-13E5-EE45-8D5A-6F0CE1C1AC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400" y="36871"/>
            <a:ext cx="2724325" cy="208108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0088" y="2895600"/>
            <a:ext cx="9157112" cy="1752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Có 6 </a:t>
            </a:r>
            <a:r>
              <a:rPr lang="de-DE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kết quả có thể xảy ra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xuất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xúc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xắc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là: </a:t>
            </a:r>
            <a:r>
              <a:rPr lang="it-IT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1; 2;  3;  4; 5; 6.</a:t>
            </a:r>
            <a:endParaRPr lang="en-US" sz="28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240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0.00718 C -0.00469 -0.00046 -0.00451 -0.00602 -0.00608 -0.01296 C -0.00746 -0.01944 -0.00694 -0.01481 -0.01076 -0.02176 C -0.01771 -0.03426 -0.01788 -0.04143 -0.02969 -0.04676 C -0.03854 -0.05463 -0.04531 -0.05833 -0.05608 -0.06065 C -0.06042 -0.05972 -0.06528 -0.06041 -0.06927 -0.0581 C -0.07135 -0.05694 -0.07187 -0.05324 -0.07309 -0.05069 C -0.07656 -0.04421 -0.07517 -0.04653 -0.07969 -0.04051 C -0.0842 -0.02153 -0.08767 0.03079 -0.0684 0.04375 C -0.06493 0.04607 -0.06128 0.04769 -0.05799 0.05 C -0.04514 0.05926 -0.05312 0.05648 -0.04392 0.0588 C -0.03576 0.06435 -0.0276 0.06829 -0.0184 0.07014 C 0.00434 0.06945 0.00972 0.07269 0.025 0.06644 C 0.03177 0.06042 0.03819 0.05394 0.04392 0.0463 C 0.04896 0.025 0.05399 -0.00115 0.04288 -0.02037 C 0.04115 -0.02801 0.03802 -0.03078 0.03351 -0.0368 C 0.02448 -0.04884 0.01424 -0.06273 0.00139 -0.06574 C -0.00729 -0.07384 -0.01892 -0.06967 -0.02882 -0.06574 C -0.03594 -0.05972 -0.04201 -0.05162 -0.04948 -0.04676 C -0.0566 -0.03495 -0.04948 -0.04514 -0.05799 -0.0368 C -0.06233 -0.03264 -0.06597 -0.025 -0.06927 -0.01921 C -0.07083 -0.01342 -0.07378 -0.00972 -0.07587 -0.00416 C -0.08003 0.00718 -0.08142 0.0213 -0.08351 0.03357 C -0.08316 0.04167 -0.08403 0.0581 -0.0816 0.06898 C -0.07847 0.08287 -0.06319 0.10996 -0.0533 0.11667 C -0.04531 0.12199 -0.02101 0.12963 -0.01076 0.13172 C -0.00069 0.13866 0.01024 0.13472 0.02118 0.1331 C 0.02396 0.13056 0.02639 0.1294 0.02969 0.12801 C 0.0349 0.12292 0.03958 0.11806 0.04583 0.11551 C 0.04965 0.11204 0.05417 0.11135 0.05799 0.10787 C 0.05938 0.10533 0.06267 0.09908 0.06372 0.09537 C 0.06754 0.08195 0.06354 0.09074 0.06754 0.08264 C 0.07205 0.06343 0.07292 0.01945 0.05434 0.01366 C 0.04635 0.00672 0.05868 0.01667 0.04479 0.00972 C 0.0434 0.00903 0.04254 0.00672 0.04115 0.00602 C 0.03247 0.00162 0.01979 0.00139 0.01094 -0.00023 C 0.00625 -0.00115 -0.0033 -0.00278 -0.0033 -0.00254 C -0.01528 -0.00231 -0.02708 -0.00231 -0.03906 -0.00162 C -0.04583 -0.00115 -0.05486 0.01945 -0.05885 0.02616 C -0.06146 0.03542 -0.05746 0.02269 -0.06371 0.03611 C -0.06562 0.04028 -0.06736 0.05857 -0.0684 0.06505 C -0.06806 0.07084 -0.06875 0.07709 -0.06736 0.08264 C -0.06667 0.08519 -0.06406 0.08588 -0.06267 0.08773 C -0.05746 0.09468 -0.05486 0.10648 -0.04861 0.11158 C -0.04427 0.1206 -0.02812 0.12616 -0.02031 0.12801 C -0.00972 0.13496 0.00243 0.13033 0.01372 0.12801 C 0.01458 0.12709 0.01545 0.12616 0.01649 0.12547 C 0.01771 0.12477 0.0191 0.12523 0.02031 0.12431 C 0.02274 0.12269 0.02465 0.12014 0.02691 0.11806 C 0.02778 0.11736 0.02882 0.11713 0.02969 0.11667 C 0.03455 0.11158 0.03889 0.10741 0.04392 0.10278 C 0.04462 0.10162 0.04497 0.10023 0.04583 0.09908 C 0.0467 0.09792 0.04792 0.09769 0.04861 0.09653 C 0.05017 0.09375 0.05035 0.08982 0.05139 0.08658 C 0.0526 0.07778 0.05399 0.06898 0.05521 0.06019 C 0.05486 0.04537 0.05521 0.03056 0.05434 0.01597 C 0.05417 0.01273 0.05 0.00718 0.04861 0.00486 C 0.04254 -0.00463 0.0342 -0.00926 0.025 -0.01157 C 0.01285 -0.01041 0.01302 -0.01273 0.00608 -0.00416 C 0.0033 0.00834 0.00625 -0.00046 0.00139 0.00718 C 0.00069 0.00834 0.00069 0.01111 -0.00052 0.01111 C -0.00208 0.01111 -0.00295 0.00857 -0.00417 0.00718 Z " pathEditMode="relative" rAng="0" ptsTypes="ffffffffffffffffffffffffffffffffffffffffffffffffffffffffffffff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" y="2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" y="27039"/>
            <a:ext cx="6039444" cy="85353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: 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Tung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đồng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xu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2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lần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90894" y="2725605"/>
            <a:ext cx="9466451" cy="129294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a)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Nêu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kết </a:t>
            </a:r>
            <a:r>
              <a:rPr lang="pt-BR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quả có thể xảy ra đối với mặt xuất hiện </a:t>
            </a:r>
            <a:r>
              <a:rPr lang="pt-BR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của đồng </a:t>
            </a:r>
            <a:r>
              <a:rPr lang="pt-BR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xu</a:t>
            </a:r>
            <a:endParaRPr lang="en-US" sz="2800" dirty="0">
              <a:solidFill>
                <a:srgbClr val="0000FF"/>
              </a:solidFill>
              <a:latin typeface="Arial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90895" y="4229618"/>
            <a:ext cx="9466452" cy="10668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Viết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xảy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đối với mặt xuất hiện </a:t>
            </a:r>
            <a:r>
              <a:rPr lang="pt-BR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của  </a:t>
            </a:r>
            <a:r>
              <a:rPr lang="pt-BR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đồng </a:t>
            </a:r>
            <a:r>
              <a:rPr lang="pt-BR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xu.</a:t>
            </a:r>
            <a:endParaRPr lang="en-US" sz="2800" dirty="0">
              <a:solidFill>
                <a:srgbClr val="0000FF"/>
              </a:solidFill>
              <a:latin typeface="Arial" pitchFamily="34" charset="0"/>
            </a:endParaRPr>
          </a:p>
          <a:p>
            <a:endParaRPr lang="en-US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90894" y="5425854"/>
            <a:ext cx="9466452" cy="9906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Nêu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điều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chú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ý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mô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xác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suất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trò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dirty="0">
              <a:solidFill>
                <a:srgbClr val="FF0000"/>
              </a:solidFill>
              <a:latin typeface="Arial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CA5C00B0-B2B6-4792-8C67-F8C09471186E}"/>
              </a:ext>
            </a:extLst>
          </p:cNvPr>
          <p:cNvGrpSpPr/>
          <p:nvPr/>
        </p:nvGrpSpPr>
        <p:grpSpPr>
          <a:xfrm rot="5400000">
            <a:off x="9857372" y="1806766"/>
            <a:ext cx="4267196" cy="653687"/>
            <a:chOff x="5076629" y="56386"/>
            <a:chExt cx="7296346" cy="653685"/>
          </a:xfrm>
        </p:grpSpPr>
        <p:sp>
          <p:nvSpPr>
            <p:cNvPr id="10" name="Rectangle: Rounded Corners 28">
              <a:extLst>
                <a:ext uri="{FF2B5EF4-FFF2-40B4-BE49-F238E27FC236}">
                  <a16:creationId xmlns:a16="http://schemas.microsoft.com/office/drawing/2014/main" xmlns="" id="{8F343863-9DC9-48EE-8845-A5B504C915DF}"/>
                </a:ext>
              </a:extLst>
            </p:cNvPr>
            <p:cNvSpPr/>
            <p:nvPr/>
          </p:nvSpPr>
          <p:spPr>
            <a:xfrm>
              <a:off x="5076629" y="56386"/>
              <a:ext cx="7232072" cy="653685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.Vn3DH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CEF5EE85-C87E-4391-B9D7-C957829925F2}"/>
                </a:ext>
              </a:extLst>
            </p:cNvPr>
            <p:cNvSpPr txBox="1"/>
            <p:nvPr/>
          </p:nvSpPr>
          <p:spPr>
            <a:xfrm>
              <a:off x="5268729" y="213660"/>
              <a:ext cx="7104246" cy="461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HOẠT ĐỘNG </a:t>
              </a:r>
              <a:r>
                <a:rPr lang="en-US" sz="2400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VẬN DỤNG</a:t>
              </a:r>
              <a:endParaRPr lang="en-US" sz="2400" dirty="0">
                <a:solidFill>
                  <a:srgbClr val="FFFF00"/>
                </a:solidFill>
                <a:latin typeface=".Vn3DH" pitchFamily="34" charset="0"/>
              </a:endParaRPr>
            </a:p>
          </p:txBody>
        </p:sp>
      </p:grpSp>
      <p:pic>
        <p:nvPicPr>
          <p:cNvPr id="14" name="Picture 13" descr="Untitled1">
            <a:extLst>
              <a:ext uri="{FF2B5EF4-FFF2-40B4-BE49-F238E27FC236}">
                <a16:creationId xmlns="" xmlns:a16="http://schemas.microsoft.com/office/drawing/2014/main" id="{0957331F-E8FE-E94B-BFD2-C5AB66D45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7" b="100000" l="33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203" y="256674"/>
            <a:ext cx="1561059" cy="1517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Untitled">
            <a:extLst>
              <a:ext uri="{FF2B5EF4-FFF2-40B4-BE49-F238E27FC236}">
                <a16:creationId xmlns="" xmlns:a16="http://schemas.microsoft.com/office/drawing/2014/main" id="{FE2B7A2A-6D89-7948-B683-8D7B6BDCF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8087" y="256674"/>
            <a:ext cx="1530079" cy="1517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15">
            <a:extLst>
              <a:ext uri="{FF2B5EF4-FFF2-40B4-BE49-F238E27FC236}">
                <a16:creationId xmlns="" xmlns:a16="http://schemas.microsoft.com/office/drawing/2014/main" id="{C0AA821F-4827-F541-904F-CBF9E53D84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6211" y="1853204"/>
            <a:ext cx="22854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alt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alt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sấp</a:t>
            </a:r>
            <a:r>
              <a:rPr lang="en-US" alt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vi-VN" alt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alt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altLang="en-US" sz="2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15">
            <a:extLst>
              <a:ext uri="{FF2B5EF4-FFF2-40B4-BE49-F238E27FC236}">
                <a16:creationId xmlns="" xmlns:a16="http://schemas.microsoft.com/office/drawing/2014/main" id="{C0AA821F-4827-F541-904F-CBF9E53D84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78580" y="1839977"/>
            <a:ext cx="24207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alt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ngửa</a:t>
            </a:r>
            <a:r>
              <a:rPr lang="en-US" alt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(N)</a:t>
            </a:r>
          </a:p>
        </p:txBody>
      </p:sp>
    </p:spTree>
    <p:extLst>
      <p:ext uri="{BB962C8B-B14F-4D97-AF65-F5344CB8AC3E}">
        <p14:creationId xmlns:p14="http://schemas.microsoft.com/office/powerpoint/2010/main" val="1830140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7" grpId="0" animBg="1"/>
      <p:bldP spid="8" grpId="0" animBg="1"/>
      <p:bldP spid="16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" y="27039"/>
            <a:ext cx="6039444" cy="85353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toán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Tung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đồng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xu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2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lần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90894" y="2725605"/>
            <a:ext cx="9466451" cy="129294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a)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Nêu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kết </a:t>
            </a:r>
            <a:r>
              <a:rPr lang="pt-BR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quả có thể xảy ra đối với mặt xuất hiện </a:t>
            </a:r>
            <a:r>
              <a:rPr lang="pt-BR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của đồng </a:t>
            </a:r>
            <a:r>
              <a:rPr lang="pt-BR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xu</a:t>
            </a:r>
            <a:endParaRPr lang="en-US" sz="2800" dirty="0">
              <a:solidFill>
                <a:srgbClr val="0000FF"/>
              </a:solidFill>
              <a:latin typeface="Arial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CA5C00B0-B2B6-4792-8C67-F8C09471186E}"/>
              </a:ext>
            </a:extLst>
          </p:cNvPr>
          <p:cNvGrpSpPr/>
          <p:nvPr/>
        </p:nvGrpSpPr>
        <p:grpSpPr>
          <a:xfrm rot="5400000">
            <a:off x="9857372" y="1806766"/>
            <a:ext cx="4267196" cy="653687"/>
            <a:chOff x="5076629" y="56386"/>
            <a:chExt cx="7296346" cy="653685"/>
          </a:xfrm>
        </p:grpSpPr>
        <p:sp>
          <p:nvSpPr>
            <p:cNvPr id="10" name="Rectangle: Rounded Corners 28">
              <a:extLst>
                <a:ext uri="{FF2B5EF4-FFF2-40B4-BE49-F238E27FC236}">
                  <a16:creationId xmlns:a16="http://schemas.microsoft.com/office/drawing/2014/main" xmlns="" id="{8F343863-9DC9-48EE-8845-A5B504C915DF}"/>
                </a:ext>
              </a:extLst>
            </p:cNvPr>
            <p:cNvSpPr/>
            <p:nvPr/>
          </p:nvSpPr>
          <p:spPr>
            <a:xfrm>
              <a:off x="5076629" y="56386"/>
              <a:ext cx="7232072" cy="653685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.Vn3DH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CEF5EE85-C87E-4391-B9D7-C957829925F2}"/>
                </a:ext>
              </a:extLst>
            </p:cNvPr>
            <p:cNvSpPr txBox="1"/>
            <p:nvPr/>
          </p:nvSpPr>
          <p:spPr>
            <a:xfrm>
              <a:off x="5268729" y="213660"/>
              <a:ext cx="7104246" cy="461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HOẠT ĐỘNG VẬN DỤNG</a:t>
              </a:r>
              <a:endParaRPr lang="en-US" sz="2400" dirty="0">
                <a:solidFill>
                  <a:srgbClr val="FFFF00"/>
                </a:solidFill>
                <a:latin typeface=".Vn3DH" pitchFamily="34" charset="0"/>
              </a:endParaRPr>
            </a:p>
          </p:txBody>
        </p:sp>
      </p:grpSp>
      <p:pic>
        <p:nvPicPr>
          <p:cNvPr id="14" name="Picture 13" descr="Untitled1">
            <a:extLst>
              <a:ext uri="{FF2B5EF4-FFF2-40B4-BE49-F238E27FC236}">
                <a16:creationId xmlns="" xmlns:a16="http://schemas.microsoft.com/office/drawing/2014/main" id="{0957331F-E8FE-E94B-BFD2-C5AB66D45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7" b="100000" l="33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203" y="256674"/>
            <a:ext cx="1561059" cy="1517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Untitled">
            <a:extLst>
              <a:ext uri="{FF2B5EF4-FFF2-40B4-BE49-F238E27FC236}">
                <a16:creationId xmlns="" xmlns:a16="http://schemas.microsoft.com/office/drawing/2014/main" id="{FE2B7A2A-6D89-7948-B683-8D7B6BDCF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8087" y="256674"/>
            <a:ext cx="1530079" cy="1517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15">
            <a:extLst>
              <a:ext uri="{FF2B5EF4-FFF2-40B4-BE49-F238E27FC236}">
                <a16:creationId xmlns="" xmlns:a16="http://schemas.microsoft.com/office/drawing/2014/main" id="{C0AA821F-4827-F541-904F-CBF9E53D84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0379" y="1853204"/>
            <a:ext cx="22212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alt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alt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sấp</a:t>
            </a:r>
            <a:r>
              <a:rPr lang="en-US" alt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vi-VN" alt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alt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altLang="en-US" sz="2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15">
            <a:extLst>
              <a:ext uri="{FF2B5EF4-FFF2-40B4-BE49-F238E27FC236}">
                <a16:creationId xmlns="" xmlns:a16="http://schemas.microsoft.com/office/drawing/2014/main" id="{C0AA821F-4827-F541-904F-CBF9E53D84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78580" y="1839977"/>
            <a:ext cx="24207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alt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ngửa</a:t>
            </a:r>
            <a:r>
              <a:rPr lang="en-US" alt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(N)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89280" y="4679766"/>
            <a:ext cx="11247933" cy="14964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sz="2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de-DE" sz="2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de-DE" sz="2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de-DE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a) </a:t>
            </a:r>
            <a:r>
              <a:rPr lang="it-IT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Khi tung một đồng xu 2  lần,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4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xảy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với mặt xuất hiện của đồng </a:t>
            </a:r>
            <a:r>
              <a:rPr lang="pt-BR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xu, đó là: SS, SN, NS, NN.</a:t>
            </a:r>
            <a:endParaRPr lang="en-US" sz="2800" dirty="0">
              <a:solidFill>
                <a:srgbClr val="0000FF"/>
              </a:solidFill>
              <a:latin typeface="Arial" pitchFamily="34" charset="0"/>
            </a:endParaRPr>
          </a:p>
          <a:p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endParaRPr lang="it-IT" sz="28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endParaRPr lang="en-US" sz="28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endParaRPr lang="en-US" sz="2800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5485592" y="4018547"/>
            <a:ext cx="1219200" cy="661219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184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" y="27039"/>
            <a:ext cx="6039444" cy="85353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toán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Tung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đồng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xu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2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lần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CA5C00B0-B2B6-4792-8C67-F8C09471186E}"/>
              </a:ext>
            </a:extLst>
          </p:cNvPr>
          <p:cNvGrpSpPr/>
          <p:nvPr/>
        </p:nvGrpSpPr>
        <p:grpSpPr>
          <a:xfrm rot="5400000">
            <a:off x="9857372" y="1806766"/>
            <a:ext cx="4267196" cy="653687"/>
            <a:chOff x="5076629" y="56386"/>
            <a:chExt cx="7296346" cy="653685"/>
          </a:xfrm>
        </p:grpSpPr>
        <p:sp>
          <p:nvSpPr>
            <p:cNvPr id="10" name="Rectangle: Rounded Corners 28">
              <a:extLst>
                <a:ext uri="{FF2B5EF4-FFF2-40B4-BE49-F238E27FC236}">
                  <a16:creationId xmlns:a16="http://schemas.microsoft.com/office/drawing/2014/main" xmlns="" id="{8F343863-9DC9-48EE-8845-A5B504C915DF}"/>
                </a:ext>
              </a:extLst>
            </p:cNvPr>
            <p:cNvSpPr/>
            <p:nvPr/>
          </p:nvSpPr>
          <p:spPr>
            <a:xfrm>
              <a:off x="5076629" y="56386"/>
              <a:ext cx="7232072" cy="653685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.Vn3DH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CEF5EE85-C87E-4391-B9D7-C957829925F2}"/>
                </a:ext>
              </a:extLst>
            </p:cNvPr>
            <p:cNvSpPr txBox="1"/>
            <p:nvPr/>
          </p:nvSpPr>
          <p:spPr>
            <a:xfrm>
              <a:off x="5268729" y="213660"/>
              <a:ext cx="7104246" cy="461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HOẠT ĐỘNG VẬN DỤNG</a:t>
              </a:r>
              <a:endParaRPr lang="en-US" sz="2400" dirty="0">
                <a:solidFill>
                  <a:srgbClr val="FFFF00"/>
                </a:solidFill>
                <a:latin typeface=".Vn3DH" pitchFamily="34" charset="0"/>
              </a:endParaRPr>
            </a:p>
          </p:txBody>
        </p:sp>
      </p:grpSp>
      <p:pic>
        <p:nvPicPr>
          <p:cNvPr id="14" name="Picture 13" descr="Untitled1">
            <a:extLst>
              <a:ext uri="{FF2B5EF4-FFF2-40B4-BE49-F238E27FC236}">
                <a16:creationId xmlns="" xmlns:a16="http://schemas.microsoft.com/office/drawing/2014/main" id="{0957331F-E8FE-E94B-BFD2-C5AB66D45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7" b="100000" l="33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203" y="256674"/>
            <a:ext cx="1561059" cy="1517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Untitled">
            <a:extLst>
              <a:ext uri="{FF2B5EF4-FFF2-40B4-BE49-F238E27FC236}">
                <a16:creationId xmlns="" xmlns:a16="http://schemas.microsoft.com/office/drawing/2014/main" id="{FE2B7A2A-6D89-7948-B683-8D7B6BDCF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8087" y="256674"/>
            <a:ext cx="1530079" cy="1517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15">
            <a:extLst>
              <a:ext uri="{FF2B5EF4-FFF2-40B4-BE49-F238E27FC236}">
                <a16:creationId xmlns="" xmlns:a16="http://schemas.microsoft.com/office/drawing/2014/main" id="{C0AA821F-4827-F541-904F-CBF9E53D84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0168" y="1853204"/>
            <a:ext cx="230149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alt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alt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sấp</a:t>
            </a:r>
            <a:r>
              <a:rPr lang="en-US" alt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vi-VN" alt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alt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altLang="en-US" sz="2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15">
            <a:extLst>
              <a:ext uri="{FF2B5EF4-FFF2-40B4-BE49-F238E27FC236}">
                <a16:creationId xmlns="" xmlns:a16="http://schemas.microsoft.com/office/drawing/2014/main" id="{C0AA821F-4827-F541-904F-CBF9E53D84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78580" y="1839977"/>
            <a:ext cx="24207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alt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ngửa</a:t>
            </a:r>
            <a:r>
              <a:rPr lang="en-US" alt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(N)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89280" y="4267208"/>
            <a:ext cx="11247933" cy="190900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sz="2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de-DE" sz="2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de-DE" sz="2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de-DE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de-DE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xảy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đối với mặt xuất hiện của </a:t>
            </a:r>
            <a:r>
              <a:rPr lang="pt-BR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đồng xu à: {SS, SN, NS, NN}.</a:t>
            </a:r>
            <a:endParaRPr lang="en-US" sz="2800" dirty="0">
              <a:solidFill>
                <a:srgbClr val="0000FF"/>
              </a:solidFill>
              <a:latin typeface="Arial" pitchFamily="34" charset="0"/>
            </a:endParaRPr>
          </a:p>
          <a:p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endParaRPr lang="it-IT" sz="28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endParaRPr lang="en-US" sz="28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endParaRPr lang="en-US" sz="2800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5203646" y="3602229"/>
            <a:ext cx="1219200" cy="661219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90895" y="2535429"/>
            <a:ext cx="9466452" cy="10668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Viết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xảy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đối với mặt xuất hiện </a:t>
            </a:r>
            <a:r>
              <a:rPr lang="pt-BR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của  </a:t>
            </a:r>
            <a:r>
              <a:rPr lang="pt-BR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đồng </a:t>
            </a:r>
            <a:r>
              <a:rPr lang="pt-BR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xu.</a:t>
            </a:r>
            <a:endParaRPr lang="en-US" sz="2800" dirty="0">
              <a:solidFill>
                <a:srgbClr val="0000FF"/>
              </a:solidFill>
              <a:latin typeface="Arial" pitchFamily="34" charset="0"/>
            </a:endParaRPr>
          </a:p>
          <a:p>
            <a:endParaRPr lang="en-US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725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Magnetic Disk 1"/>
          <p:cNvSpPr/>
          <p:nvPr/>
        </p:nvSpPr>
        <p:spPr>
          <a:xfrm>
            <a:off x="8877711" y="865239"/>
            <a:ext cx="1727200" cy="1219200"/>
          </a:xfrm>
          <a:prstGeom prst="flowChartMagneticDisk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</a:endParaRPr>
          </a:p>
        </p:txBody>
      </p:sp>
      <p:sp>
        <p:nvSpPr>
          <p:cNvPr id="7" name="Flowchart: Connector 6"/>
          <p:cNvSpPr/>
          <p:nvPr/>
        </p:nvSpPr>
        <p:spPr>
          <a:xfrm>
            <a:off x="9295995" y="1445343"/>
            <a:ext cx="533400" cy="392204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</a:endParaRPr>
          </a:p>
        </p:txBody>
      </p:sp>
      <p:sp>
        <p:nvSpPr>
          <p:cNvPr id="8" name="Rectangle 14">
            <a:extLst>
              <a:ext uri="{FF2B5EF4-FFF2-40B4-BE49-F238E27FC236}">
                <a16:creationId xmlns:a16="http://schemas.microsoft.com/office/drawing/2014/main" xmlns:a14="http://schemas.microsoft.com/office/drawing/2010/main" xmlns:mc="http://schemas.openxmlformats.org/markup-compatibility/2006" xmlns="" id="{BE76A8EA-3A55-475D-B4E0-76ABD6B3E7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43" y="733507"/>
            <a:ext cx="83312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Bài</a:t>
            </a:r>
            <a:r>
              <a:rPr kumimoji="0" lang="en-US" altLang="en-US" sz="28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kumimoji="0" lang="en-US" altLang="en-US" sz="2800" b="1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toán</a:t>
            </a:r>
            <a:r>
              <a:rPr kumimoji="0" lang="en-US" altLang="en-US" sz="28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: 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hộp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1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bóng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xanh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1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bóng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đỏ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bóng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kích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thước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khối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lượng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như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Lấy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ngẫu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nhiên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bóng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hộp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9" name="Flowchart: Connector 8"/>
          <p:cNvSpPr/>
          <p:nvPr/>
        </p:nvSpPr>
        <p:spPr>
          <a:xfrm>
            <a:off x="9822020" y="1590453"/>
            <a:ext cx="533400" cy="392204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</a:endParaRPr>
          </a:p>
        </p:txBody>
      </p:sp>
      <p:pic>
        <p:nvPicPr>
          <p:cNvPr id="10" name="Picture 9" descr="3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1668" y="4856760"/>
            <a:ext cx="1820333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5486408" y="2514613"/>
            <a:ext cx="6400801" cy="1560413"/>
          </a:xfrm>
          <a:prstGeom prst="cloudCallout">
            <a:avLst>
              <a:gd name="adj1" fmla="val 38278"/>
              <a:gd name="adj2" fmla="val 96023"/>
            </a:avLst>
          </a:prstGeom>
          <a:noFill/>
          <a:ln w="9525">
            <a:solidFill>
              <a:srgbClr val="0000A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GB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GB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GB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GB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GB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GB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GB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xảy</a:t>
            </a:r>
            <a:r>
              <a:rPr lang="en-GB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GB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?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en-US" sz="2800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225D1CEC-EF6B-8746-8687-6D5D7EEFB576}"/>
              </a:ext>
            </a:extLst>
          </p:cNvPr>
          <p:cNvSpPr/>
          <p:nvPr/>
        </p:nvSpPr>
        <p:spPr>
          <a:xfrm>
            <a:off x="406400" y="4648200"/>
            <a:ext cx="7518400" cy="1447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lấy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1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bóng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xanh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hoặc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1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bóng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đỏ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3" name="Down Arrow 12"/>
          <p:cNvSpPr/>
          <p:nvPr/>
        </p:nvSpPr>
        <p:spPr>
          <a:xfrm>
            <a:off x="6604000" y="3962400"/>
            <a:ext cx="8128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</a:endParaRPr>
          </a:p>
        </p:txBody>
      </p:sp>
      <p:sp>
        <p:nvSpPr>
          <p:cNvPr id="15" name="Rectangle: Rounded Corners 19">
            <a:extLst>
              <a:ext uri="{FF2B5EF4-FFF2-40B4-BE49-F238E27FC236}">
                <a16:creationId xmlns:a16="http://schemas.microsoft.com/office/drawing/2014/main" xmlns="" id="{F0B9D66F-5601-40B8-86B8-4B94AB7C2B0B}"/>
              </a:ext>
            </a:extLst>
          </p:cNvPr>
          <p:cNvSpPr/>
          <p:nvPr/>
        </p:nvSpPr>
        <p:spPr>
          <a:xfrm>
            <a:off x="83517" y="49875"/>
            <a:ext cx="4189224" cy="653685"/>
          </a:xfrm>
          <a:prstGeom prst="roundRect">
            <a:avLst/>
          </a:pr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.Vn3DH" pitchFamily="34" charset="0"/>
            </a:endParaRPr>
          </a:p>
        </p:txBody>
      </p:sp>
      <p:sp>
        <p:nvSpPr>
          <p:cNvPr id="16" name="!!1">
            <a:extLst>
              <a:ext uri="{FF2B5EF4-FFF2-40B4-BE49-F238E27FC236}">
                <a16:creationId xmlns:a16="http://schemas.microsoft.com/office/drawing/2014/main" xmlns="" id="{4D3CFCA8-27ED-41FB-92A9-BA8CC0500364}"/>
              </a:ext>
            </a:extLst>
          </p:cNvPr>
          <p:cNvSpPr txBox="1"/>
          <p:nvPr/>
        </p:nvSpPr>
        <p:spPr>
          <a:xfrm>
            <a:off x="244205" y="107273"/>
            <a:ext cx="40285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55A11"/>
                </a:solidFill>
                <a:latin typeface="Arial" pitchFamily="34" charset="0"/>
                <a:cs typeface="Arial" pitchFamily="34" charset="0"/>
              </a:rPr>
              <a:t>HOẠT ĐỘNG MỞ ĐẦU</a:t>
            </a:r>
            <a:endParaRPr lang="en-US" sz="2800" dirty="0">
              <a:solidFill>
                <a:srgbClr val="C55A11"/>
              </a:solidFill>
              <a:latin typeface=".Vn3DH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648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1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/>
      <p:bldP spid="9" grpId="0" animBg="1"/>
      <p:bldP spid="11" grpId="0" build="allAtOnce" animBg="1"/>
      <p:bldP spid="12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" y="27039"/>
            <a:ext cx="6039444" cy="85353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toán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Tung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đồng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xu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2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lần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CA5C00B0-B2B6-4792-8C67-F8C09471186E}"/>
              </a:ext>
            </a:extLst>
          </p:cNvPr>
          <p:cNvGrpSpPr/>
          <p:nvPr/>
        </p:nvGrpSpPr>
        <p:grpSpPr>
          <a:xfrm rot="5400000">
            <a:off x="9857372" y="1806766"/>
            <a:ext cx="4267196" cy="653687"/>
            <a:chOff x="5076629" y="56386"/>
            <a:chExt cx="7296346" cy="653685"/>
          </a:xfrm>
        </p:grpSpPr>
        <p:sp>
          <p:nvSpPr>
            <p:cNvPr id="10" name="Rectangle: Rounded Corners 28">
              <a:extLst>
                <a:ext uri="{FF2B5EF4-FFF2-40B4-BE49-F238E27FC236}">
                  <a16:creationId xmlns:a16="http://schemas.microsoft.com/office/drawing/2014/main" xmlns="" id="{8F343863-9DC9-48EE-8845-A5B504C915DF}"/>
                </a:ext>
              </a:extLst>
            </p:cNvPr>
            <p:cNvSpPr/>
            <p:nvPr/>
          </p:nvSpPr>
          <p:spPr>
            <a:xfrm>
              <a:off x="5076629" y="56386"/>
              <a:ext cx="7232072" cy="653685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.Vn3DH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CEF5EE85-C87E-4391-B9D7-C957829925F2}"/>
                </a:ext>
              </a:extLst>
            </p:cNvPr>
            <p:cNvSpPr txBox="1"/>
            <p:nvPr/>
          </p:nvSpPr>
          <p:spPr>
            <a:xfrm>
              <a:off x="5268729" y="213660"/>
              <a:ext cx="7104246" cy="461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HOẠT ĐỘNG VẬN DỤNG</a:t>
              </a:r>
              <a:endParaRPr lang="en-US" sz="2400" dirty="0">
                <a:solidFill>
                  <a:srgbClr val="FFFF00"/>
                </a:solidFill>
                <a:latin typeface=".Vn3DH" pitchFamily="34" charset="0"/>
              </a:endParaRPr>
            </a:p>
          </p:txBody>
        </p:sp>
      </p:grpSp>
      <p:pic>
        <p:nvPicPr>
          <p:cNvPr id="14" name="Picture 13" descr="Untitled1">
            <a:extLst>
              <a:ext uri="{FF2B5EF4-FFF2-40B4-BE49-F238E27FC236}">
                <a16:creationId xmlns="" xmlns:a16="http://schemas.microsoft.com/office/drawing/2014/main" id="{0957331F-E8FE-E94B-BFD2-C5AB66D45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7" b="100000" l="33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203" y="256674"/>
            <a:ext cx="1561059" cy="1517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Untitled">
            <a:extLst>
              <a:ext uri="{FF2B5EF4-FFF2-40B4-BE49-F238E27FC236}">
                <a16:creationId xmlns="" xmlns:a16="http://schemas.microsoft.com/office/drawing/2014/main" id="{FE2B7A2A-6D89-7948-B683-8D7B6BDCF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8087" y="256674"/>
            <a:ext cx="1530079" cy="1517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15">
            <a:extLst>
              <a:ext uri="{FF2B5EF4-FFF2-40B4-BE49-F238E27FC236}">
                <a16:creationId xmlns="" xmlns:a16="http://schemas.microsoft.com/office/drawing/2014/main" id="{C0AA821F-4827-F541-904F-CBF9E53D84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5192" y="1853204"/>
            <a:ext cx="23664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alt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alt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sấp</a:t>
            </a:r>
            <a:r>
              <a:rPr lang="en-US" alt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vi-VN" alt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alt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altLang="en-US" sz="2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15">
            <a:extLst>
              <a:ext uri="{FF2B5EF4-FFF2-40B4-BE49-F238E27FC236}">
                <a16:creationId xmlns="" xmlns:a16="http://schemas.microsoft.com/office/drawing/2014/main" id="{C0AA821F-4827-F541-904F-CBF9E53D84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78580" y="1839977"/>
            <a:ext cx="24207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alt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ngửa</a:t>
            </a:r>
            <a:r>
              <a:rPr lang="en-US" alt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(N)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89280" y="4284996"/>
            <a:ext cx="11247933" cy="22762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sz="2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de-DE" sz="2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de-DE" sz="2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de-DE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c) </a:t>
            </a:r>
            <a:r>
              <a:rPr lang="de-DE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Có 2 điều cần chú ý trong mô hình xác xuất của trò chơi </a:t>
            </a:r>
            <a:r>
              <a:rPr lang="de-DE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trên:</a:t>
            </a:r>
            <a:endParaRPr lang="en-US" sz="28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de-DE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- Tung </a:t>
            </a:r>
            <a:r>
              <a:rPr lang="de-DE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một đồng </a:t>
            </a:r>
            <a:r>
              <a:rPr lang="de-DE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xu </a:t>
            </a:r>
            <a:r>
              <a:rPr lang="de-DE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de-DE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lần;</a:t>
            </a:r>
            <a:endParaRPr lang="en-US" sz="28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xảy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đối với mặt xuất hiện của </a:t>
            </a:r>
            <a:r>
              <a:rPr lang="pt-BR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đồng xu là: {SS, SN, NS, NN}.</a:t>
            </a:r>
            <a:endParaRPr lang="en-US" sz="2800" dirty="0">
              <a:solidFill>
                <a:srgbClr val="0000FF"/>
              </a:solidFill>
              <a:latin typeface="Arial" pitchFamily="34" charset="0"/>
            </a:endParaRPr>
          </a:p>
          <a:p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endParaRPr lang="it-IT" sz="28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endParaRPr lang="en-US" sz="28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endParaRPr lang="en-US" sz="2800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5392788" y="3623777"/>
            <a:ext cx="1219200" cy="661219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53771" y="2532647"/>
            <a:ext cx="9466452" cy="9906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Nêu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điều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chú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ý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mô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xác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suất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trò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dirty="0">
              <a:solidFill>
                <a:srgbClr val="FF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754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.Vn3DH" pitchFamily="34" charset="0"/>
            </a:endParaRPr>
          </a:p>
        </p:txBody>
      </p:sp>
      <p:sp>
        <p:nvSpPr>
          <p:cNvPr id="2" name="!!4">
            <a:extLst>
              <a:ext uri="{FF2B5EF4-FFF2-40B4-BE49-F238E27FC236}">
                <a16:creationId xmlns:a16="http://schemas.microsoft.com/office/drawing/2014/main" xmlns="" id="{58E6D429-DC53-47C4-8036-1E9D12B8E28B}"/>
              </a:ext>
            </a:extLst>
          </p:cNvPr>
          <p:cNvSpPr/>
          <p:nvPr/>
        </p:nvSpPr>
        <p:spPr>
          <a:xfrm>
            <a:off x="3225519" y="328211"/>
            <a:ext cx="5717295" cy="956117"/>
          </a:xfrm>
          <a:prstGeom prst="roundRect">
            <a:avLst>
              <a:gd name="adj" fmla="val 50000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HƯỚNG DẪN TỰ HỌC Ở NHÀ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xmlns:a14="http://schemas.microsoft.com/office/drawing/2010/main" xmlns:mc="http://schemas.openxmlformats.org/markup-compatibility/2006" id="{CE530CE9-79B6-4A34-9DE8-7F769B44A120}"/>
              </a:ext>
            </a:extLst>
          </p:cNvPr>
          <p:cNvSpPr txBox="1"/>
          <p:nvPr/>
        </p:nvSpPr>
        <p:spPr>
          <a:xfrm>
            <a:off x="850232" y="1690739"/>
            <a:ext cx="1082106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dirty="0">
                <a:solidFill>
                  <a:srgbClr val="0000FF"/>
                </a:solidFill>
                <a:latin typeface="Arial" pitchFamily="34" charset="0"/>
              </a:rPr>
              <a:t>- Đọc lại toàn bộ nội dung bài đã </a:t>
            </a:r>
            <a:r>
              <a:rPr lang="en-US" sz="3200" dirty="0" err="1" smtClean="0">
                <a:solidFill>
                  <a:srgbClr val="0000FF"/>
                </a:solidFill>
                <a:latin typeface="Arial" pitchFamily="34" charset="0"/>
              </a:rPr>
              <a:t>học</a:t>
            </a:r>
            <a:r>
              <a:rPr lang="vi-VN" sz="3200" dirty="0" smtClean="0">
                <a:solidFill>
                  <a:srgbClr val="0000FF"/>
                </a:solidFill>
                <a:latin typeface="Arial" pitchFamily="34" charset="0"/>
              </a:rPr>
              <a:t>.</a:t>
            </a:r>
            <a:endParaRPr lang="en-US" sz="3200" dirty="0">
              <a:solidFill>
                <a:srgbClr val="0000FF"/>
              </a:solidFill>
              <a:latin typeface="Arial" pitchFamily="34" charset="0"/>
            </a:endParaRPr>
          </a:p>
          <a:p>
            <a:r>
              <a:rPr lang="fr-FR" sz="3200" dirty="0">
                <a:solidFill>
                  <a:srgbClr val="0000FF"/>
                </a:solidFill>
                <a:latin typeface="Arial" pitchFamily="34" charset="0"/>
              </a:rPr>
              <a:t>- </a:t>
            </a:r>
            <a:r>
              <a:rPr lang="fr-FR" sz="3200" dirty="0" err="1">
                <a:solidFill>
                  <a:srgbClr val="0000FF"/>
                </a:solidFill>
                <a:latin typeface="Arial" pitchFamily="34" charset="0"/>
              </a:rPr>
              <a:t>Làm</a:t>
            </a:r>
            <a:r>
              <a:rPr lang="fr-FR" sz="3200" dirty="0">
                <a:solidFill>
                  <a:srgbClr val="0000FF"/>
                </a:solidFill>
                <a:latin typeface="Arial" pitchFamily="34" charset="0"/>
              </a:rPr>
              <a:t> </a:t>
            </a:r>
            <a:r>
              <a:rPr lang="fr-FR" sz="3200" dirty="0" err="1">
                <a:solidFill>
                  <a:srgbClr val="0000FF"/>
                </a:solidFill>
                <a:latin typeface="Arial" pitchFamily="34" charset="0"/>
              </a:rPr>
              <a:t>bài</a:t>
            </a:r>
            <a:r>
              <a:rPr lang="fr-FR" sz="3200" dirty="0">
                <a:solidFill>
                  <a:srgbClr val="0000FF"/>
                </a:solidFill>
                <a:latin typeface="Arial" pitchFamily="34" charset="0"/>
              </a:rPr>
              <a:t> </a:t>
            </a:r>
            <a:r>
              <a:rPr lang="fr-FR" sz="3200" dirty="0" err="1">
                <a:solidFill>
                  <a:srgbClr val="0000FF"/>
                </a:solidFill>
                <a:latin typeface="Arial" pitchFamily="34" charset="0"/>
              </a:rPr>
              <a:t>tập</a:t>
            </a:r>
            <a:r>
              <a:rPr lang="fr-FR" sz="3200" dirty="0">
                <a:solidFill>
                  <a:srgbClr val="0000FF"/>
                </a:solidFill>
                <a:latin typeface="Arial" pitchFamily="34" charset="0"/>
              </a:rPr>
              <a:t> </a:t>
            </a:r>
            <a:r>
              <a:rPr lang="en-US" sz="3200" dirty="0" smtClean="0">
                <a:solidFill>
                  <a:srgbClr val="0000FF"/>
                </a:solidFill>
                <a:latin typeface="Arial" pitchFamily="34" charset="0"/>
              </a:rPr>
              <a:t>1 </a:t>
            </a:r>
            <a:r>
              <a:rPr lang="fr-FR" sz="3200" dirty="0" smtClean="0">
                <a:solidFill>
                  <a:srgbClr val="0000FF"/>
                </a:solidFill>
                <a:latin typeface="Arial" pitchFamily="34" charset="0"/>
              </a:rPr>
              <a:t>SGK </a:t>
            </a:r>
            <a:r>
              <a:rPr lang="fr-FR" sz="3200" dirty="0" err="1">
                <a:solidFill>
                  <a:srgbClr val="0000FF"/>
                </a:solidFill>
                <a:latin typeface="Arial" pitchFamily="34" charset="0"/>
              </a:rPr>
              <a:t>trang</a:t>
            </a:r>
            <a:r>
              <a:rPr lang="fr-FR" sz="3200" dirty="0">
                <a:solidFill>
                  <a:srgbClr val="0000FF"/>
                </a:solidFill>
                <a:latin typeface="Arial" pitchFamily="34" charset="0"/>
              </a:rPr>
              <a:t> </a:t>
            </a:r>
            <a:r>
              <a:rPr lang="fr-FR" sz="3200" dirty="0" smtClean="0">
                <a:solidFill>
                  <a:srgbClr val="0000FF"/>
                </a:solidFill>
                <a:latin typeface="Arial" pitchFamily="34" charset="0"/>
              </a:rPr>
              <a:t>15.</a:t>
            </a:r>
            <a:endParaRPr lang="en-US" sz="3200" dirty="0">
              <a:solidFill>
                <a:srgbClr val="0000FF"/>
              </a:solidFill>
              <a:latin typeface="Arial" pitchFamily="34" charset="0"/>
            </a:endParaRPr>
          </a:p>
          <a:p>
            <a:r>
              <a:rPr lang="fr-FR" sz="3200" dirty="0">
                <a:solidFill>
                  <a:srgbClr val="0000FF"/>
                </a:solidFill>
                <a:latin typeface="Arial" pitchFamily="34" charset="0"/>
              </a:rPr>
              <a:t>- </a:t>
            </a:r>
            <a:r>
              <a:rPr lang="fr-FR" sz="3200" dirty="0" err="1">
                <a:solidFill>
                  <a:srgbClr val="0000FF"/>
                </a:solidFill>
                <a:latin typeface="Arial" pitchFamily="34" charset="0"/>
              </a:rPr>
              <a:t>C</a:t>
            </a:r>
            <a:r>
              <a:rPr lang="fr-FR" sz="3200" dirty="0" err="1" smtClean="0">
                <a:solidFill>
                  <a:srgbClr val="0000FF"/>
                </a:solidFill>
                <a:latin typeface="Arial" pitchFamily="34" charset="0"/>
              </a:rPr>
              <a:t>huẩn</a:t>
            </a:r>
            <a:r>
              <a:rPr lang="fr-FR" sz="3200" dirty="0" smtClean="0">
                <a:solidFill>
                  <a:srgbClr val="0000FF"/>
                </a:solidFill>
                <a:latin typeface="Arial" pitchFamily="34" charset="0"/>
              </a:rPr>
              <a:t> </a:t>
            </a:r>
            <a:r>
              <a:rPr lang="fr-FR" sz="3200" dirty="0" err="1">
                <a:solidFill>
                  <a:srgbClr val="0000FF"/>
                </a:solidFill>
                <a:latin typeface="Arial" pitchFamily="34" charset="0"/>
              </a:rPr>
              <a:t>bị</a:t>
            </a:r>
            <a:r>
              <a:rPr lang="fr-FR" sz="3200" dirty="0">
                <a:solidFill>
                  <a:srgbClr val="0000FF"/>
                </a:solidFill>
                <a:latin typeface="Arial" pitchFamily="34" charset="0"/>
              </a:rPr>
              <a:t> </a:t>
            </a:r>
            <a:r>
              <a:rPr lang="fr-FR" sz="3200" dirty="0" err="1">
                <a:solidFill>
                  <a:srgbClr val="0000FF"/>
                </a:solidFill>
                <a:latin typeface="Arial" pitchFamily="34" charset="0"/>
              </a:rPr>
              <a:t>bài</a:t>
            </a:r>
            <a:r>
              <a:rPr lang="fr-FR" sz="3200" dirty="0">
                <a:solidFill>
                  <a:srgbClr val="0000FF"/>
                </a:solidFill>
                <a:latin typeface="Arial" pitchFamily="34" charset="0"/>
              </a:rPr>
              <a:t> </a:t>
            </a:r>
            <a:r>
              <a:rPr lang="fr-FR" sz="3200" dirty="0" err="1">
                <a:solidFill>
                  <a:srgbClr val="0000FF"/>
                </a:solidFill>
                <a:latin typeface="Arial" pitchFamily="34" charset="0"/>
              </a:rPr>
              <a:t>sau</a:t>
            </a:r>
            <a:r>
              <a:rPr lang="fr-FR" sz="3200" dirty="0">
                <a:solidFill>
                  <a:srgbClr val="0000FF"/>
                </a:solidFill>
                <a:latin typeface="Arial" pitchFamily="34" charset="0"/>
              </a:rPr>
              <a:t>.</a:t>
            </a:r>
            <a:endParaRPr lang="en-US" sz="3200" dirty="0">
              <a:solidFill>
                <a:srgbClr val="0000FF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2306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Untitled1">
            <a:extLst>
              <a:ext uri="{FF2B5EF4-FFF2-40B4-BE49-F238E27FC236}">
                <a16:creationId xmlns="" xmlns:a16="http://schemas.microsoft.com/office/drawing/2014/main" id="{73C160D7-1C12-0C4E-AC5A-613039762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9830" y="3029597"/>
            <a:ext cx="1671839" cy="1725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Untitled">
            <a:extLst>
              <a:ext uri="{FF2B5EF4-FFF2-40B4-BE49-F238E27FC236}">
                <a16:creationId xmlns="" xmlns:a16="http://schemas.microsoft.com/office/drawing/2014/main" id="{950EDD57-0699-0247-971D-80DBCB0B8E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9830" y="1112693"/>
            <a:ext cx="1642892" cy="1707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290FFBC-13E5-EE45-8D5A-6F0CE1C1AC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543" y="4481900"/>
            <a:ext cx="1893615" cy="1928683"/>
          </a:xfrm>
          <a:prstGeom prst="rect">
            <a:avLst/>
          </a:prstGeom>
        </p:spPr>
      </p:pic>
      <p:sp>
        <p:nvSpPr>
          <p:cNvPr id="8" name="Flowchart: Magnetic Disk 7"/>
          <p:cNvSpPr/>
          <p:nvPr/>
        </p:nvSpPr>
        <p:spPr>
          <a:xfrm>
            <a:off x="8045768" y="4481900"/>
            <a:ext cx="1727200" cy="1219200"/>
          </a:xfrm>
          <a:prstGeom prst="flowChartMagneticDisk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9" name="Flowchart: Connector 8"/>
          <p:cNvSpPr/>
          <p:nvPr/>
        </p:nvSpPr>
        <p:spPr>
          <a:xfrm>
            <a:off x="8464052" y="5043804"/>
            <a:ext cx="533400" cy="392204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10" name="Flowchart: Connector 9"/>
          <p:cNvSpPr/>
          <p:nvPr/>
        </p:nvSpPr>
        <p:spPr>
          <a:xfrm>
            <a:off x="8990077" y="5188914"/>
            <a:ext cx="533400" cy="392204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545432" y="641684"/>
            <a:ext cx="8978045" cy="285549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ln/>
                <a:solidFill>
                  <a:srgbClr val="0000FF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Trong</a:t>
            </a:r>
            <a:r>
              <a:rPr lang="en-US" sz="3200" dirty="0">
                <a:ln/>
                <a:solidFill>
                  <a:srgbClr val="0000FF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sz="3200" dirty="0" err="1">
                <a:ln/>
                <a:solidFill>
                  <a:srgbClr val="0000FF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bài</a:t>
            </a:r>
            <a:r>
              <a:rPr lang="en-US" sz="3200" dirty="0">
                <a:ln/>
                <a:solidFill>
                  <a:srgbClr val="0000FF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sz="3200" dirty="0" err="1">
                <a:ln/>
                <a:solidFill>
                  <a:srgbClr val="0000FF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học</a:t>
            </a:r>
            <a:r>
              <a:rPr lang="en-US" sz="3200" dirty="0">
                <a:ln/>
                <a:solidFill>
                  <a:srgbClr val="0000FF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sz="3200" dirty="0" err="1">
                <a:ln/>
                <a:solidFill>
                  <a:srgbClr val="0000FF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này</a:t>
            </a:r>
            <a:r>
              <a:rPr lang="en-US" sz="3200" dirty="0">
                <a:ln/>
                <a:solidFill>
                  <a:srgbClr val="0000FF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sz="3200" dirty="0" err="1">
                <a:ln/>
                <a:solidFill>
                  <a:srgbClr val="0000FF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chúng</a:t>
            </a:r>
            <a:r>
              <a:rPr lang="en-US" sz="3200" dirty="0">
                <a:ln/>
                <a:solidFill>
                  <a:srgbClr val="0000FF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ta </a:t>
            </a:r>
            <a:r>
              <a:rPr lang="en-US" sz="3200" dirty="0" err="1">
                <a:ln/>
                <a:solidFill>
                  <a:srgbClr val="0000FF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sẽ</a:t>
            </a:r>
            <a:r>
              <a:rPr lang="en-US" sz="3200" dirty="0">
                <a:ln/>
                <a:solidFill>
                  <a:srgbClr val="0000FF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sz="3200" dirty="0" err="1">
                <a:ln/>
                <a:solidFill>
                  <a:srgbClr val="0000FF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tìm</a:t>
            </a:r>
            <a:r>
              <a:rPr lang="en-US" sz="3200" dirty="0">
                <a:ln/>
                <a:solidFill>
                  <a:srgbClr val="0000FF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sz="3200" dirty="0" err="1">
                <a:ln/>
                <a:solidFill>
                  <a:srgbClr val="0000FF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hiểu</a:t>
            </a:r>
            <a:r>
              <a:rPr lang="en-US" sz="3200" dirty="0">
                <a:ln/>
                <a:solidFill>
                  <a:srgbClr val="0000FF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mô</a:t>
            </a:r>
            <a:r>
              <a:rPr lang="en-US" sz="3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3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xác</a:t>
            </a:r>
            <a:r>
              <a:rPr lang="en-US" sz="3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suất</a:t>
            </a:r>
            <a:r>
              <a:rPr lang="en-US" sz="3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3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3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trò</a:t>
            </a:r>
            <a:r>
              <a:rPr lang="en-US" sz="3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3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3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thí</a:t>
            </a:r>
            <a:r>
              <a:rPr lang="en-US" sz="3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nghiệm</a:t>
            </a:r>
            <a:r>
              <a:rPr lang="en-US" sz="3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đơn</a:t>
            </a:r>
            <a:r>
              <a:rPr lang="en-US" sz="3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giản</a:t>
            </a:r>
            <a:r>
              <a:rPr lang="en-US" sz="3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1277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29028" y="0"/>
            <a:ext cx="11640443" cy="838200"/>
          </a:xfrm>
          <a:prstGeom prst="rect">
            <a:avLst/>
          </a:prstGeom>
          <a:gradFill rotWithShape="1">
            <a:gsLst>
              <a:gs pos="0">
                <a:srgbClr val="DCDC00"/>
              </a:gs>
              <a:gs pos="50000">
                <a:srgbClr val="FFFF00"/>
              </a:gs>
              <a:gs pos="100000">
                <a:srgbClr val="DCDC00"/>
              </a:gs>
            </a:gsLst>
            <a:lin ang="5400000" scaled="1"/>
          </a:gradFill>
          <a:ln w="57150" cmpd="thickThin">
            <a:solidFill>
              <a:srgbClr val="FF00FF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vi-VN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Mô hình sác xuất trong trò </a:t>
            </a:r>
            <a:r>
              <a:rPr lang="vi-VN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chơi tung đồng xu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11200" y="990600"/>
            <a:ext cx="4064000" cy="838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Quan sát hình bên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Untitled1">
            <a:extLst>
              <a:ext uri="{FF2B5EF4-FFF2-40B4-BE49-F238E27FC236}">
                <a16:creationId xmlns="" xmlns:a16="http://schemas.microsoft.com/office/drawing/2014/main" id="{0957331F-E8FE-E94B-BFD2-C5AB66D45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37" b="100000" l="33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990600"/>
            <a:ext cx="2161837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Untitled">
            <a:extLst>
              <a:ext uri="{FF2B5EF4-FFF2-40B4-BE49-F238E27FC236}">
                <a16:creationId xmlns="" xmlns:a16="http://schemas.microsoft.com/office/drawing/2014/main" id="{FE2B7A2A-6D89-7948-B683-8D7B6BDCF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4788" y="990600"/>
            <a:ext cx="214679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5">
            <a:extLst>
              <a:ext uri="{FF2B5EF4-FFF2-40B4-BE49-F238E27FC236}">
                <a16:creationId xmlns="" xmlns:a16="http://schemas.microsoft.com/office/drawing/2014/main" id="{C0AA821F-4827-F541-904F-CBF9E53D84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2971800"/>
            <a:ext cx="2844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alt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alt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sấp</a:t>
            </a:r>
            <a:r>
              <a:rPr lang="en-US" alt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vi-VN" alt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alt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altLang="en-US" sz="2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15">
            <a:extLst>
              <a:ext uri="{FF2B5EF4-FFF2-40B4-BE49-F238E27FC236}">
                <a16:creationId xmlns="" xmlns:a16="http://schemas.microsoft.com/office/drawing/2014/main" id="{C0AA821F-4827-F541-904F-CBF9E53D84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4786" y="2971800"/>
            <a:ext cx="290722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alt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ngửa</a:t>
            </a:r>
            <a:r>
              <a:rPr lang="en-US" alt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(N)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5000D498-C4FB-5F4A-8446-1F33B1310B7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9186">
                        <a14:foregroundMark x1="22476" y1="4368" x2="22476" y2="4368"/>
                        <a14:foregroundMark x1="19218" y1="3778" x2="19218" y2="3778"/>
                        <a14:foregroundMark x1="23453" y1="6139" x2="23453" y2="6139"/>
                        <a14:foregroundMark x1="24756" y1="7084" x2="24756" y2="7084"/>
                        <a14:foregroundMark x1="28013" y1="7084" x2="28013" y2="7084"/>
                        <a14:foregroundMark x1="26221" y1="4723" x2="26221" y2="4723"/>
                        <a14:foregroundMark x1="21498" y1="4368" x2="21498" y2="4368"/>
                        <a14:foregroundMark x1="26221" y1="2479" x2="26221" y2="2479"/>
                        <a14:foregroundMark x1="28502" y1="2479" x2="28502" y2="2479"/>
                        <a14:foregroundMark x1="28990" y1="3778" x2="28990" y2="3778"/>
                        <a14:foregroundMark x1="30782" y1="4132" x2="30782" y2="4132"/>
                        <a14:foregroundMark x1="21173" y1="11452" x2="21173" y2="11452"/>
                        <a14:foregroundMark x1="21987" y1="13459" x2="21987" y2="13459"/>
                        <a14:foregroundMark x1="23453" y1="15348" x2="23453" y2="15348"/>
                        <a14:foregroundMark x1="26221" y1="16765" x2="26221" y2="16765"/>
                        <a14:foregroundMark x1="17915" y1="22668" x2="17915" y2="22668"/>
                        <a14:foregroundMark x1="19707" y1="22078" x2="19707" y2="22078"/>
                        <a14:foregroundMark x1="21987" y1="22078" x2="21987" y2="22078"/>
                        <a14:foregroundMark x1="24267" y1="22078" x2="24267" y2="22078"/>
                        <a14:foregroundMark x1="26547" y1="21724" x2="26547" y2="21724"/>
                        <a14:foregroundMark x1="28990" y1="21724" x2="28990" y2="21724"/>
                        <a14:foregroundMark x1="21173" y1="6730" x2="21173" y2="6730"/>
                        <a14:foregroundMark x1="19218" y1="5077" x2="19218" y2="5077"/>
                        <a14:foregroundMark x1="21987" y1="30697" x2="21987" y2="30697"/>
                        <a14:foregroundMark x1="21498" y1="27745" x2="21498" y2="27745"/>
                        <a14:foregroundMark x1="18404" y1="29398" x2="18404" y2="29398"/>
                        <a14:foregroundMark x1="17915" y1="32349" x2="17915" y2="32349"/>
                        <a14:foregroundMark x1="20195" y1="33058" x2="20195" y2="33058"/>
                        <a14:foregroundMark x1="22964" y1="34711" x2="22964" y2="34711"/>
                        <a14:foregroundMark x1="24756" y1="32704" x2="24756" y2="32704"/>
                        <a14:foregroundMark x1="24756" y1="31995" x2="24756" y2="31995"/>
                        <a14:foregroundMark x1="23941" y1="29398" x2="23941" y2="29398"/>
                        <a14:foregroundMark x1="23941" y1="28689" x2="23941" y2="28689"/>
                        <a14:foregroundMark x1="19218" y1="40968" x2="19218" y2="40968"/>
                        <a14:foregroundMark x1="23453" y1="40378" x2="23453" y2="40378"/>
                        <a14:foregroundMark x1="21498" y1="40968" x2="21498" y2="40968"/>
                        <a14:foregroundMark x1="21173" y1="38725" x2="21173" y2="38725"/>
                        <a14:foregroundMark x1="24756" y1="40024" x2="24756" y2="40024"/>
                        <a14:foregroundMark x1="26221" y1="40968" x2="26221" y2="40968"/>
                        <a14:foregroundMark x1="24267" y1="41677" x2="24267" y2="41677"/>
                        <a14:foregroundMark x1="23453" y1="44038" x2="23453" y2="44038"/>
                        <a14:foregroundMark x1="20684" y1="44392" x2="20684" y2="44392"/>
                        <a14:foregroundMark x1="19707" y1="43329" x2="19707" y2="43329"/>
                        <a14:foregroundMark x1="17427" y1="42621" x2="17427" y2="42621"/>
                        <a14:foregroundMark x1="16124" y1="41322" x2="16124" y2="41322"/>
                        <a14:foregroundMark x1="18893" y1="40378" x2="18893" y2="403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3810004"/>
            <a:ext cx="2653687" cy="2746343"/>
          </a:xfrm>
          <a:prstGeom prst="rect">
            <a:avLst/>
          </a:prstGeom>
        </p:spPr>
      </p:pic>
      <p:sp>
        <p:nvSpPr>
          <p:cNvPr id="13" name="Oval Callout 12">
            <a:extLst>
              <a:ext uri="{FF2B5EF4-FFF2-40B4-BE49-F238E27FC236}">
                <a16:creationId xmlns="" xmlns:a16="http://schemas.microsoft.com/office/drawing/2014/main" id="{69E35EC6-2403-5B40-A97B-1C04E0DE97BC}"/>
              </a:ext>
            </a:extLst>
          </p:cNvPr>
          <p:cNvSpPr/>
          <p:nvPr/>
        </p:nvSpPr>
        <p:spPr>
          <a:xfrm>
            <a:off x="3358604" y="3737988"/>
            <a:ext cx="7709997" cy="2034543"/>
          </a:xfrm>
          <a:prstGeom prst="wedgeEllipseCallout">
            <a:avLst>
              <a:gd name="adj1" fmla="val -61077"/>
              <a:gd name="adj2" fmla="val 5829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Tung đồng xu 1 lần</a:t>
            </a:r>
            <a:r>
              <a:rPr lang="vi-VN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pt-BR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Nêu những kết quả có thể xảy ra đối với mặt xuất hiện của đồng xu ? 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88691" y="990600"/>
            <a:ext cx="5109020" cy="273679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Khi tung đồng xu 1 lần, có hai  </a:t>
            </a:r>
            <a:r>
              <a:rPr lang="pt-BR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kết quả có thể xảy ra đối với mặt xuất hiện của đồng </a:t>
            </a:r>
            <a:r>
              <a:rPr lang="pt-BR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xu</a:t>
            </a:r>
            <a:r>
              <a:rPr lang="vi-VN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đó là: mặt N và mặt S. </a:t>
            </a:r>
            <a:endParaRPr lang="en-US" sz="28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Up Arrow 8"/>
          <p:cNvSpPr/>
          <p:nvPr/>
        </p:nvSpPr>
        <p:spPr>
          <a:xfrm>
            <a:off x="3663402" y="3727398"/>
            <a:ext cx="820108" cy="508826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</a:endParaRPr>
          </a:p>
        </p:txBody>
      </p:sp>
      <p:pic>
        <p:nvPicPr>
          <p:cNvPr id="15" name="tung xu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 flipH="1">
            <a:off x="11325865" y="5027306"/>
            <a:ext cx="459743" cy="344807"/>
          </a:xfrm>
          <a:prstGeom prst="rect">
            <a:avLst/>
          </a:prstGeom>
        </p:spPr>
      </p:pic>
      <p:pic>
        <p:nvPicPr>
          <p:cNvPr id="16" name="tung xu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 flipH="1">
            <a:off x="29028" y="6487396"/>
            <a:ext cx="459743" cy="344807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CA5C00B0-B2B6-4792-8C67-F8C09471186E}"/>
              </a:ext>
            </a:extLst>
          </p:cNvPr>
          <p:cNvGrpSpPr/>
          <p:nvPr/>
        </p:nvGrpSpPr>
        <p:grpSpPr>
          <a:xfrm rot="5400000">
            <a:off x="8577436" y="3118782"/>
            <a:ext cx="6891241" cy="653687"/>
            <a:chOff x="5076629" y="56386"/>
            <a:chExt cx="7296345" cy="653685"/>
          </a:xfrm>
        </p:grpSpPr>
        <p:sp>
          <p:nvSpPr>
            <p:cNvPr id="18" name="Rectangle: Rounded Corners 28">
              <a:extLst>
                <a:ext uri="{FF2B5EF4-FFF2-40B4-BE49-F238E27FC236}">
                  <a16:creationId xmlns:a16="http://schemas.microsoft.com/office/drawing/2014/main" xmlns="" id="{8F343863-9DC9-48EE-8845-A5B504C915DF}"/>
                </a:ext>
              </a:extLst>
            </p:cNvPr>
            <p:cNvSpPr/>
            <p:nvPr/>
          </p:nvSpPr>
          <p:spPr>
            <a:xfrm>
              <a:off x="5076629" y="56386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.Vn3DH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CEF5EE85-C87E-4391-B9D7-C957829925F2}"/>
                </a:ext>
              </a:extLst>
            </p:cNvPr>
            <p:cNvSpPr txBox="1"/>
            <p:nvPr/>
          </p:nvSpPr>
          <p:spPr>
            <a:xfrm>
              <a:off x="5268728" y="213660"/>
              <a:ext cx="7104246" cy="461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  <a:latin typeface=".Vn3DH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1846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0.01277 L -4.16667E-6 0.23723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.24056 L -4.16667E-6 -0.00944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75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5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 showWhenStopped="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2" grpId="0" animBg="1"/>
      <p:bldP spid="3" grpId="0" animBg="1"/>
      <p:bldP spid="3" grpId="1" animBg="1"/>
      <p:bldP spid="6" grpId="0"/>
      <p:bldP spid="7" grpId="0"/>
      <p:bldP spid="13" grpId="0" animBg="1"/>
      <p:bldP spid="14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668462373"/>
              </p:ext>
            </p:extLst>
          </p:nvPr>
        </p:nvGraphicFramePr>
        <p:xfrm>
          <a:off x="8843242" y="4014830"/>
          <a:ext cx="1397000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4" name="Equation" r:id="rId3" imgW="774360" imgH="431640" progId="Equation.DSMT4">
                  <p:embed/>
                </p:oleObj>
              </mc:Choice>
              <mc:Fallback>
                <p:oleObj name="Equation" r:id="rId3" imgW="774360" imgH="43164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43242" y="4014830"/>
                        <a:ext cx="1397000" cy="446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CA5C00B0-B2B6-4792-8C67-F8C09471186E}"/>
              </a:ext>
            </a:extLst>
          </p:cNvPr>
          <p:cNvGrpSpPr/>
          <p:nvPr/>
        </p:nvGrpSpPr>
        <p:grpSpPr>
          <a:xfrm rot="5400000">
            <a:off x="8419538" y="3123233"/>
            <a:ext cx="6891242" cy="653686"/>
            <a:chOff x="4871257" y="83128"/>
            <a:chExt cx="7501717" cy="653685"/>
          </a:xfrm>
        </p:grpSpPr>
        <p:sp>
          <p:nvSpPr>
            <p:cNvPr id="12" name="Rectangle: Rounded Corners 28">
              <a:extLst>
                <a:ext uri="{FF2B5EF4-FFF2-40B4-BE49-F238E27FC236}">
                  <a16:creationId xmlns:a16="http://schemas.microsoft.com/office/drawing/2014/main" xmlns="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prstClr val="white"/>
                </a:solidFill>
                <a:latin typeface=".Vn3DH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CEF5EE85-C87E-4391-B9D7-C957829925F2}"/>
                </a:ext>
              </a:extLst>
            </p:cNvPr>
            <p:cNvSpPr txBox="1"/>
            <p:nvPr/>
          </p:nvSpPr>
          <p:spPr>
            <a:xfrm>
              <a:off x="5268728" y="213660"/>
              <a:ext cx="7104246" cy="461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cs typeface="Arial" pitchFamily="34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  <a:latin typeface=".Vn3DH" pitchFamily="34" charset="0"/>
              </a:endParaRPr>
            </a:p>
          </p:txBody>
        </p:sp>
      </p:grpSp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353" y="5046831"/>
            <a:ext cx="1641475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78" y="4237874"/>
            <a:ext cx="1828800" cy="260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ounded Rectangular Callout 15"/>
          <p:cNvSpPr>
            <a:spLocks noChangeArrowheads="1"/>
          </p:cNvSpPr>
          <p:nvPr/>
        </p:nvSpPr>
        <p:spPr bwMode="auto">
          <a:xfrm>
            <a:off x="6148168" y="1588162"/>
            <a:ext cx="5390148" cy="2983838"/>
          </a:xfrm>
          <a:prstGeom prst="wedgeRoundRectCallout">
            <a:avLst>
              <a:gd name="adj1" fmla="val -23176"/>
              <a:gd name="adj2" fmla="val 66120"/>
              <a:gd name="adj3" fmla="val 1666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de-DE" sz="2800" dirty="0">
                <a:solidFill>
                  <a:srgbClr val="FF0000"/>
                </a:solidFill>
                <a:cs typeface="Arial" pitchFamily="34" charset="0"/>
              </a:rPr>
              <a:t>Có 2 điều cần chú ý trong mô hình xác xuất của trò chơi trên.</a:t>
            </a:r>
            <a:endParaRPr lang="en-US" sz="2800" dirty="0">
              <a:solidFill>
                <a:srgbClr val="FF0000"/>
              </a:solidFill>
              <a:cs typeface="Arial" pitchFamily="34" charset="0"/>
            </a:endParaRPr>
          </a:p>
          <a:p>
            <a:r>
              <a:rPr lang="de-DE" sz="2800" dirty="0">
                <a:solidFill>
                  <a:srgbClr val="FF0000"/>
                </a:solidFill>
                <a:cs typeface="Arial" pitchFamily="34" charset="0"/>
              </a:rPr>
              <a:t>- Tung đồng xu 1 lần;</a:t>
            </a:r>
            <a:endParaRPr lang="en-US" sz="2800" dirty="0">
              <a:solidFill>
                <a:srgbClr val="FF0000"/>
              </a:solidFill>
              <a:cs typeface="Arial" pitchFamily="34" charset="0"/>
            </a:endParaRPr>
          </a:p>
          <a:p>
            <a:r>
              <a:rPr lang="de-DE" sz="2800" dirty="0">
                <a:solidFill>
                  <a:srgbClr val="FF0000"/>
                </a:solidFill>
                <a:cs typeface="Arial" pitchFamily="34" charset="0"/>
              </a:rPr>
              <a:t>- Tập hợp các kết quả có thể xảy ra đối với mặt xuất hiện của đồng xu là </a:t>
            </a:r>
            <a:r>
              <a:rPr lang="vi-VN" sz="2800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de-DE" sz="2800" dirty="0">
                <a:solidFill>
                  <a:srgbClr val="FF0000"/>
                </a:solidFill>
                <a:cs typeface="Arial" pitchFamily="34" charset="0"/>
              </a:rPr>
              <a:t> </a:t>
            </a:r>
            <a:endParaRPr lang="en-US" sz="2800" dirty="0">
              <a:solidFill>
                <a:srgbClr val="FF0000"/>
              </a:solidFill>
              <a:cs typeface="Arial" pitchFamily="34" charset="0"/>
            </a:endParaRPr>
          </a:p>
          <a:p>
            <a:endParaRPr lang="en-US" sz="2800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7" name="Rounded Rectangular Callout 16"/>
          <p:cNvSpPr>
            <a:spLocks noChangeArrowheads="1"/>
          </p:cNvSpPr>
          <p:nvPr/>
        </p:nvSpPr>
        <p:spPr bwMode="auto">
          <a:xfrm>
            <a:off x="25400" y="1941094"/>
            <a:ext cx="4947653" cy="1897481"/>
          </a:xfrm>
          <a:prstGeom prst="wedgeRoundRectCallout">
            <a:avLst>
              <a:gd name="adj1" fmla="val -30583"/>
              <a:gd name="adj2" fmla="val 71366"/>
              <a:gd name="adj3" fmla="val 1666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Nêu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điều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chú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ý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mô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xác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suất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trò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336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" y="27039"/>
            <a:ext cx="11696208" cy="1981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en-US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2/SGK tr16: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Lớp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6B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tổ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chức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trò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“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Vòng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tròn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lý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thú”trong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chiếc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đĩa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tròn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chia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sáu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phần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đánh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lần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lượt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1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6,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chiếc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kim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giữ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cố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định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như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vẽ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 Quay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chiếc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đĩa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1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lần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514350" indent="-514350">
              <a:buFontTx/>
              <a:buAutoNum type="alphaLcParenR"/>
            </a:pPr>
            <a:endParaRPr lang="en-US" sz="28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FontTx/>
              <a:buAutoNum type="alphaLcParenR"/>
            </a:pP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/>
          <p:nvPr/>
        </p:nvPicPr>
        <p:blipFill rotWithShape="1">
          <a:blip r:embed="rId3"/>
          <a:srcRect l="80374" t="37675" r="3798" b="46658"/>
          <a:stretch/>
        </p:blipFill>
        <p:spPr bwMode="auto">
          <a:xfrm>
            <a:off x="7924801" y="1828801"/>
            <a:ext cx="3999259" cy="22374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190896" y="2136058"/>
            <a:ext cx="7225904" cy="129294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a)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Nêu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xảy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quạt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mà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chiếc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kim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chỉ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đĩa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dừng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lại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54838" y="3657600"/>
            <a:ext cx="11576120" cy="10668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b)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quạt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mà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chiếc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kim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chỉ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đĩa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dừng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phần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tử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          hay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6" name="Object 5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118257122"/>
              </p:ext>
            </p:extLst>
          </p:nvPr>
        </p:nvGraphicFramePr>
        <p:xfrm>
          <a:off x="2871622" y="4229618"/>
          <a:ext cx="2472267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9" name="Equation" r:id="rId4" imgW="1371600" imgH="431640" progId="Equation.DSMT4">
                  <p:embed/>
                </p:oleObj>
              </mc:Choice>
              <mc:Fallback>
                <p:oleObj name="Equation" r:id="rId4" imgW="1371600" imgH="43164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1622" y="4229618"/>
                        <a:ext cx="2472267" cy="446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154837" y="4721942"/>
            <a:ext cx="11769221" cy="10668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Viết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xảy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quạt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mà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chiếc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kim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chỉ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đĩa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dừng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65483" y="5810865"/>
            <a:ext cx="11769220" cy="9906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d)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Nêu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điều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chú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ý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mô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xác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suất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trò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CA5C00B0-B2B6-4792-8C67-F8C09471186E}"/>
              </a:ext>
            </a:extLst>
          </p:cNvPr>
          <p:cNvGrpSpPr/>
          <p:nvPr/>
        </p:nvGrpSpPr>
        <p:grpSpPr>
          <a:xfrm rot="5400000">
            <a:off x="9857372" y="1806766"/>
            <a:ext cx="4267196" cy="653687"/>
            <a:chOff x="5076629" y="56386"/>
            <a:chExt cx="7296346" cy="653685"/>
          </a:xfrm>
        </p:grpSpPr>
        <p:sp>
          <p:nvSpPr>
            <p:cNvPr id="10" name="Rectangle: Rounded Corners 28">
              <a:extLst>
                <a:ext uri="{FF2B5EF4-FFF2-40B4-BE49-F238E27FC236}">
                  <a16:creationId xmlns:a16="http://schemas.microsoft.com/office/drawing/2014/main" xmlns="" id="{8F343863-9DC9-48EE-8845-A5B504C915DF}"/>
                </a:ext>
              </a:extLst>
            </p:cNvPr>
            <p:cNvSpPr/>
            <p:nvPr/>
          </p:nvSpPr>
          <p:spPr>
            <a:xfrm>
              <a:off x="5076629" y="56386"/>
              <a:ext cx="7232072" cy="653685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.Vn3DH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CEF5EE85-C87E-4391-B9D7-C957829925F2}"/>
                </a:ext>
              </a:extLst>
            </p:cNvPr>
            <p:cNvSpPr txBox="1"/>
            <p:nvPr/>
          </p:nvSpPr>
          <p:spPr>
            <a:xfrm>
              <a:off x="5268729" y="213660"/>
              <a:ext cx="7104246" cy="461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HOẠT ĐỘNG </a:t>
              </a:r>
              <a:r>
                <a:rPr lang="en-US" sz="2400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LUYỆN TẬP</a:t>
              </a:r>
              <a:endParaRPr lang="en-US" sz="2400" dirty="0">
                <a:solidFill>
                  <a:srgbClr val="FFFF00"/>
                </a:solidFill>
                <a:latin typeface=".Vn3DH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502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" y="27039"/>
            <a:ext cx="12149393" cy="1981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en-US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2/SGK tr16: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Lớp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6B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tổ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chức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trò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“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Vòng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tròn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lý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thú”trong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chiếc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đĩa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tròn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chia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sáu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phần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đánh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lần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lượt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1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6,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chiếc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kim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giữ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cố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định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như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vẽ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 Quay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chiếc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đĩa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1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lần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514350" indent="-514350">
              <a:buFontTx/>
              <a:buAutoNum type="alphaLcParenR"/>
            </a:pPr>
            <a:endParaRPr lang="en-US" sz="28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FontTx/>
              <a:buAutoNum type="alphaLcParenR"/>
            </a:pPr>
            <a:endParaRPr lang="en-US" sz="28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FontTx/>
              <a:buAutoNum type="alphaLcParenR"/>
            </a:pP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90089" y="2310581"/>
            <a:ext cx="7478038" cy="13716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a)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Nêu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xảy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quạt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mà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chiếc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kim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chỉ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đĩa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dừng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lại</a:t>
            </a:r>
            <a:endParaRPr lang="en-US" sz="28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800" dirty="0">
              <a:solidFill>
                <a:srgbClr val="0000FF"/>
              </a:solidFill>
              <a:latin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0088" y="4343405"/>
            <a:ext cx="11771702" cy="169168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a) </a:t>
            </a:r>
            <a:r>
              <a:rPr lang="it-IT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Khi quay chiếc đĩa 1 lần,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6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xảy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quạt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mà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chiếc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kim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chỉ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đĩa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dừng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it-IT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đó là: </a:t>
            </a:r>
          </a:p>
          <a:p>
            <a:endParaRPr lang="en-US" sz="28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5486400" y="3682186"/>
            <a:ext cx="1219200" cy="661219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Arial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CA5C00B0-B2B6-4792-8C67-F8C09471186E}"/>
              </a:ext>
            </a:extLst>
          </p:cNvPr>
          <p:cNvGrpSpPr/>
          <p:nvPr/>
        </p:nvGrpSpPr>
        <p:grpSpPr>
          <a:xfrm rot="5400000">
            <a:off x="9889456" y="1806764"/>
            <a:ext cx="4267196" cy="653687"/>
            <a:chOff x="5076629" y="56386"/>
            <a:chExt cx="7296346" cy="653685"/>
          </a:xfrm>
        </p:grpSpPr>
        <p:sp>
          <p:nvSpPr>
            <p:cNvPr id="10" name="Rectangle: Rounded Corners 28">
              <a:extLst>
                <a:ext uri="{FF2B5EF4-FFF2-40B4-BE49-F238E27FC236}">
                  <a16:creationId xmlns:a16="http://schemas.microsoft.com/office/drawing/2014/main" xmlns="" id="{8F343863-9DC9-48EE-8845-A5B504C915DF}"/>
                </a:ext>
              </a:extLst>
            </p:cNvPr>
            <p:cNvSpPr/>
            <p:nvPr/>
          </p:nvSpPr>
          <p:spPr>
            <a:xfrm>
              <a:off x="5076629" y="56386"/>
              <a:ext cx="7232072" cy="653685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prstClr val="white"/>
                </a:solidFill>
                <a:latin typeface=".Vn3DH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CEF5EE85-C87E-4391-B9D7-C957829925F2}"/>
                </a:ext>
              </a:extLst>
            </p:cNvPr>
            <p:cNvSpPr txBox="1"/>
            <p:nvPr/>
          </p:nvSpPr>
          <p:spPr>
            <a:xfrm>
              <a:off x="5268729" y="213660"/>
              <a:ext cx="7104246" cy="461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HOẠT ĐỘNG </a:t>
              </a:r>
              <a:r>
                <a:rPr lang="en-US" sz="2400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LUYỆN TẬP</a:t>
              </a:r>
              <a:endParaRPr lang="en-US" sz="2400" dirty="0">
                <a:solidFill>
                  <a:srgbClr val="FFFF00"/>
                </a:solidFill>
                <a:latin typeface=".Vn3DH" pitchFamily="34" charset="0"/>
              </a:endParaRPr>
            </a:p>
          </p:txBody>
        </p:sp>
      </p:grpSp>
      <p:pic>
        <p:nvPicPr>
          <p:cNvPr id="12" name="Picture 11"/>
          <p:cNvPicPr/>
          <p:nvPr/>
        </p:nvPicPr>
        <p:blipFill rotWithShape="1">
          <a:blip r:embed="rId3"/>
          <a:srcRect l="80374" t="37675" r="3798" b="46658"/>
          <a:stretch/>
        </p:blipFill>
        <p:spPr bwMode="auto">
          <a:xfrm>
            <a:off x="7696951" y="1775320"/>
            <a:ext cx="3999259" cy="22374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2" name="Object 1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937443822"/>
              </p:ext>
            </p:extLst>
          </p:nvPr>
        </p:nvGraphicFramePr>
        <p:xfrm>
          <a:off x="8186486" y="5019382"/>
          <a:ext cx="2609850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3" name="Equation" r:id="rId4" imgW="1447560" imgH="330120" progId="Equation.DSMT4">
                  <p:embed/>
                </p:oleObj>
              </mc:Choice>
              <mc:Fallback>
                <p:oleObj name="Equation" r:id="rId4" imgW="1447560" imgH="330120" progId="Equation.DSMT4">
                  <p:embed/>
                  <p:pic>
                    <p:nvPicPr>
                      <p:cNvPr id="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86486" y="5019382"/>
                        <a:ext cx="2609850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7509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" y="27039"/>
            <a:ext cx="11696206" cy="1981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en-US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en-US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2/SGK tr16: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Lớp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6B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tổ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chức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trò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“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Vòng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tròn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lý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thú”trong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chiếc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đĩa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tròn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chia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sáu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phần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đánh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lần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lượt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1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6,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chiếc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kim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giữ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cố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định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như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vẽ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 Quay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chiếc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đĩa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1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lần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514350" indent="-514350">
              <a:buFontTx/>
              <a:buAutoNum type="alphaLcParenR"/>
            </a:pPr>
            <a:endParaRPr lang="en-US" sz="28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FontTx/>
              <a:buAutoNum type="alphaLcParenR"/>
            </a:pPr>
            <a:endParaRPr lang="en-US" sz="28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FontTx/>
              <a:buAutoNum type="alphaLcParenR"/>
            </a:pP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" y="2310585"/>
            <a:ext cx="7887940" cy="166056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quạt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mà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chiếc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kim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chỉ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đĩa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dừng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phần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tử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                             hay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?                                                                                                                                                                                    </a:t>
            </a:r>
            <a:endParaRPr lang="en-US" sz="2800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7444" y="4509660"/>
            <a:ext cx="11697112" cy="169168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sz="2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de-DE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b)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quạt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mà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chiếc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kim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chỉ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đĩa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dừng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phần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tử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endParaRPr lang="en-US" sz="2800" dirty="0">
              <a:solidFill>
                <a:srgbClr val="0000FF"/>
              </a:solidFill>
              <a:latin typeface="Arial" pitchFamily="34" charset="0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5486400" y="3899006"/>
            <a:ext cx="1219200" cy="661219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Arial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CA5C00B0-B2B6-4792-8C67-F8C09471186E}"/>
              </a:ext>
            </a:extLst>
          </p:cNvPr>
          <p:cNvGrpSpPr/>
          <p:nvPr/>
        </p:nvGrpSpPr>
        <p:grpSpPr>
          <a:xfrm rot="5400000">
            <a:off x="9889456" y="1806764"/>
            <a:ext cx="4267196" cy="653687"/>
            <a:chOff x="5076629" y="56386"/>
            <a:chExt cx="7296346" cy="653685"/>
          </a:xfrm>
        </p:grpSpPr>
        <p:sp>
          <p:nvSpPr>
            <p:cNvPr id="7" name="Rectangle: Rounded Corners 28">
              <a:extLst>
                <a:ext uri="{FF2B5EF4-FFF2-40B4-BE49-F238E27FC236}">
                  <a16:creationId xmlns:a16="http://schemas.microsoft.com/office/drawing/2014/main" xmlns="" id="{8F343863-9DC9-48EE-8845-A5B504C915DF}"/>
                </a:ext>
              </a:extLst>
            </p:cNvPr>
            <p:cNvSpPr/>
            <p:nvPr/>
          </p:nvSpPr>
          <p:spPr>
            <a:xfrm>
              <a:off x="5076629" y="56386"/>
              <a:ext cx="7232072" cy="653685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prstClr val="white"/>
                </a:solidFill>
                <a:latin typeface=".Vn3DH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CEF5EE85-C87E-4391-B9D7-C957829925F2}"/>
                </a:ext>
              </a:extLst>
            </p:cNvPr>
            <p:cNvSpPr txBox="1"/>
            <p:nvPr/>
          </p:nvSpPr>
          <p:spPr>
            <a:xfrm>
              <a:off x="5268729" y="213660"/>
              <a:ext cx="7104246" cy="461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HOẠT ĐỘNG </a:t>
              </a:r>
              <a:r>
                <a:rPr lang="en-US" sz="2400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LUYỆN TẬP</a:t>
              </a:r>
              <a:endParaRPr lang="en-US" sz="2400" dirty="0">
                <a:solidFill>
                  <a:srgbClr val="FFFF00"/>
                </a:solidFill>
                <a:latin typeface=".Vn3DH" pitchFamily="34" charset="0"/>
              </a:endParaRPr>
            </a:p>
          </p:txBody>
        </p:sp>
      </p:grpSp>
      <p:pic>
        <p:nvPicPr>
          <p:cNvPr id="11" name="Picture 10"/>
          <p:cNvPicPr/>
          <p:nvPr/>
        </p:nvPicPr>
        <p:blipFill rotWithShape="1">
          <a:blip r:embed="rId3"/>
          <a:srcRect l="80374" t="37675" r="3798" b="46658"/>
          <a:stretch/>
        </p:blipFill>
        <p:spPr bwMode="auto">
          <a:xfrm>
            <a:off x="7887941" y="1733672"/>
            <a:ext cx="3999259" cy="22374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2" name="Object 1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79716696"/>
              </p:ext>
            </p:extLst>
          </p:nvPr>
        </p:nvGraphicFramePr>
        <p:xfrm>
          <a:off x="1637697" y="5476295"/>
          <a:ext cx="2973387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1" name="Equation" r:id="rId4" imgW="1651000" imgH="342900" progId="Equation.DSMT4">
                  <p:embed/>
                </p:oleObj>
              </mc:Choice>
              <mc:Fallback>
                <p:oleObj name="Equation" r:id="rId4" imgW="1651000" imgH="342900" progId="Equation.DSMT4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7697" y="5476295"/>
                        <a:ext cx="2973387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472906659"/>
              </p:ext>
            </p:extLst>
          </p:nvPr>
        </p:nvGraphicFramePr>
        <p:xfrm>
          <a:off x="323091" y="3437474"/>
          <a:ext cx="288290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2" name="Equation" r:id="rId6" imgW="1600200" imgH="342720" progId="Equation.DSMT4">
                  <p:embed/>
                </p:oleObj>
              </mc:Choice>
              <mc:Fallback>
                <p:oleObj name="Equation" r:id="rId6" imgW="1600200" imgH="342720" progId="Equation.DSMT4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091" y="3437474"/>
                        <a:ext cx="2882900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6110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" y="27039"/>
            <a:ext cx="12149393" cy="1981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en-US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2/SGK tr16: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Lớp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6B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tổ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chức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trò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“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Vòng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tròn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lý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thú”trong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chiếc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đĩa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tròn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chia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sáu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phần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đánh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lần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lượt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1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6,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chiếc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kim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giữ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cố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định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như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vẽ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 Quay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chiếc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đĩa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1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lần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514350" indent="-514350">
              <a:buFontTx/>
              <a:buAutoNum type="alphaLcParenR"/>
            </a:pPr>
            <a:endParaRPr lang="en-US" sz="28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FontTx/>
              <a:buAutoNum type="alphaLcParenR"/>
            </a:pPr>
            <a:endParaRPr lang="en-US" sz="28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FontTx/>
              <a:buAutoNum type="alphaLcParenR"/>
            </a:pP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" y="2310586"/>
            <a:ext cx="8101262" cy="1371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c)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Viết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xảy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quạt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mà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chiếc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kim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chỉ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đĩa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dừng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endParaRPr lang="en-US" sz="2800" dirty="0">
              <a:solidFill>
                <a:srgbClr val="0000FF"/>
              </a:solidFill>
              <a:latin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0088" y="4343405"/>
            <a:ext cx="11697112" cy="169168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sz="2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de-DE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de-DE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xảy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quạt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mà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chiếc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kim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chỉ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đĩa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dừng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:</a:t>
            </a:r>
            <a:endParaRPr lang="it-IT" sz="28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endParaRPr lang="en-US" sz="2800" dirty="0">
              <a:solidFill>
                <a:srgbClr val="0000FF"/>
              </a:solidFill>
              <a:latin typeface="Arial" pitchFamily="34" charset="0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5486400" y="3682186"/>
            <a:ext cx="1219200" cy="661219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Arial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CA5C00B0-B2B6-4792-8C67-F8C09471186E}"/>
              </a:ext>
            </a:extLst>
          </p:cNvPr>
          <p:cNvGrpSpPr/>
          <p:nvPr/>
        </p:nvGrpSpPr>
        <p:grpSpPr>
          <a:xfrm rot="5400000">
            <a:off x="9889456" y="1806764"/>
            <a:ext cx="4267196" cy="653687"/>
            <a:chOff x="5076629" y="56386"/>
            <a:chExt cx="7296346" cy="653685"/>
          </a:xfrm>
        </p:grpSpPr>
        <p:sp>
          <p:nvSpPr>
            <p:cNvPr id="7" name="Rectangle: Rounded Corners 28">
              <a:extLst>
                <a:ext uri="{FF2B5EF4-FFF2-40B4-BE49-F238E27FC236}">
                  <a16:creationId xmlns:a16="http://schemas.microsoft.com/office/drawing/2014/main" xmlns="" id="{8F343863-9DC9-48EE-8845-A5B504C915DF}"/>
                </a:ext>
              </a:extLst>
            </p:cNvPr>
            <p:cNvSpPr/>
            <p:nvPr/>
          </p:nvSpPr>
          <p:spPr>
            <a:xfrm>
              <a:off x="5076629" y="56386"/>
              <a:ext cx="7232072" cy="653685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prstClr val="white"/>
                </a:solidFill>
                <a:latin typeface=".Vn3DH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CEF5EE85-C87E-4391-B9D7-C957829925F2}"/>
                </a:ext>
              </a:extLst>
            </p:cNvPr>
            <p:cNvSpPr txBox="1"/>
            <p:nvPr/>
          </p:nvSpPr>
          <p:spPr>
            <a:xfrm>
              <a:off x="5268729" y="213660"/>
              <a:ext cx="7104246" cy="461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HOẠT ĐỘNG </a:t>
              </a:r>
              <a:r>
                <a:rPr lang="en-US" sz="2400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LUYỆN TẬP</a:t>
              </a:r>
              <a:endParaRPr lang="en-US" sz="2400" dirty="0">
                <a:solidFill>
                  <a:srgbClr val="FFFF00"/>
                </a:solidFill>
                <a:latin typeface=".Vn3DH" pitchFamily="34" charset="0"/>
              </a:endParaRPr>
            </a:p>
          </p:txBody>
        </p:sp>
      </p:grpSp>
      <p:pic>
        <p:nvPicPr>
          <p:cNvPr id="11" name="Picture 10"/>
          <p:cNvPicPr/>
          <p:nvPr/>
        </p:nvPicPr>
        <p:blipFill rotWithShape="1">
          <a:blip r:embed="rId3"/>
          <a:srcRect l="80374" t="37675" r="3798" b="46658"/>
          <a:stretch/>
        </p:blipFill>
        <p:spPr bwMode="auto">
          <a:xfrm>
            <a:off x="7887941" y="1733672"/>
            <a:ext cx="3999259" cy="22374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2" name="Object 1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151928265"/>
              </p:ext>
            </p:extLst>
          </p:nvPr>
        </p:nvGraphicFramePr>
        <p:xfrm>
          <a:off x="5218906" y="5317582"/>
          <a:ext cx="2973387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4" name="Equation" r:id="rId4" imgW="1651000" imgH="342900" progId="Equation.DSMT4">
                  <p:embed/>
                </p:oleObj>
              </mc:Choice>
              <mc:Fallback>
                <p:oleObj name="Equation" r:id="rId4" imgW="1651000" imgH="34290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8906" y="5317582"/>
                        <a:ext cx="2973387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07175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F33787325_Lab safety_AAS_v3" id="{898BC5E2-691B-4B41-A97D-F35AD4FFF20D}" vid="{295F60D3-032D-43CA-A300-E4752067AD50}"/>
    </a:ext>
  </a:extLst>
</a:theme>
</file>

<file path=ppt/theme/theme2.xml><?xml version="1.0" encoding="utf-8"?>
<a:theme xmlns:a="http://schemas.openxmlformats.org/drawingml/2006/main" name="2_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00B050"/>
      </a:lt2>
      <a:accent1>
        <a:srgbClr val="00B050"/>
      </a:accent1>
      <a:accent2>
        <a:srgbClr val="00B05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F33787325_Lab safety_AAS_v3" id="{898BC5E2-691B-4B41-A97D-F35AD4FFF20D}" vid="{295F60D3-032D-43CA-A300-E4752067AD50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F33787325_Lab safety_AAS_v3" id="{898BC5E2-691B-4B41-A97D-F35AD4FFF20D}" vid="{295F60D3-032D-43CA-A300-E4752067AD50}"/>
    </a:ext>
  </a:extLst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TF33787325_Lab safety_AAS_v3" id="{898BC5E2-691B-4B41-A97D-F35AD4FFF20D}" vid="{295F60D3-032D-43CA-A300-E4752067AD50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9E59094-1E6F-42D5-A62B-D0344AFFFA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0096A91-93C8-4C7A-BF68-944591874A6D}">
  <ds:schemaRefs>
    <ds:schemaRef ds:uri="http://schemas.microsoft.com/office/2006/metadata/properties"/>
    <ds:schemaRef ds:uri="http://www.w3.org/XML/1998/namespace"/>
    <ds:schemaRef ds:uri="http://purl.org/dc/terms/"/>
    <ds:schemaRef ds:uri="http://purl.org/dc/elements/1.1/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16c05727-aa75-4e4a-9b5f-8a80a1165891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604BA817-A03C-4EA3-86C4-6E42BD37F5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Lab safety</Template>
  <TotalTime>1053</TotalTime>
  <Words>1653</Words>
  <Application>Microsoft Office PowerPoint</Application>
  <PresentationFormat>Custom</PresentationFormat>
  <Paragraphs>142</Paragraphs>
  <Slides>21</Slides>
  <Notes>2</Notes>
  <HiddenSlides>0</HiddenSlides>
  <MMClips>2</MMClips>
  <ScaleCrop>false</ScaleCrop>
  <HeadingPairs>
    <vt:vector size="6" baseType="variant"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Office Theme</vt:lpstr>
      <vt:lpstr>2_Office Theme</vt:lpstr>
      <vt:lpstr>1_Office Theme</vt:lpstr>
      <vt:lpstr>4_Office Theme</vt:lpstr>
      <vt:lpstr>5_Office Theme</vt:lpstr>
      <vt:lpstr>Equation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Safety</dc:title>
  <dc:creator>Lê Hải</dc:creator>
  <cp:lastModifiedBy>USER</cp:lastModifiedBy>
  <cp:revision>52</cp:revision>
  <dcterms:created xsi:type="dcterms:W3CDTF">2021-06-07T13:44:30Z</dcterms:created>
  <dcterms:modified xsi:type="dcterms:W3CDTF">2021-08-01T08:32:06Z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