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5" r:id="rId4"/>
    <p:sldMasterId id="2147483707" r:id="rId5"/>
  </p:sldMasterIdLst>
  <p:notesMasterIdLst>
    <p:notesMasterId r:id="rId32"/>
  </p:notesMasterIdLst>
  <p:sldIdLst>
    <p:sldId id="260" r:id="rId6"/>
    <p:sldId id="261" r:id="rId7"/>
    <p:sldId id="306" r:id="rId8"/>
    <p:sldId id="295" r:id="rId9"/>
    <p:sldId id="263" r:id="rId10"/>
    <p:sldId id="298" r:id="rId11"/>
    <p:sldId id="296" r:id="rId12"/>
    <p:sldId id="269" r:id="rId13"/>
    <p:sldId id="265" r:id="rId14"/>
    <p:sldId id="266" r:id="rId15"/>
    <p:sldId id="305" r:id="rId16"/>
    <p:sldId id="268" r:id="rId17"/>
    <p:sldId id="270" r:id="rId18"/>
    <p:sldId id="300" r:id="rId19"/>
    <p:sldId id="301" r:id="rId20"/>
    <p:sldId id="302" r:id="rId21"/>
    <p:sldId id="303" r:id="rId22"/>
    <p:sldId id="304" r:id="rId23"/>
    <p:sldId id="307" r:id="rId24"/>
    <p:sldId id="285" r:id="rId25"/>
    <p:sldId id="290" r:id="rId26"/>
    <p:sldId id="259" r:id="rId27"/>
    <p:sldId id="262" r:id="rId28"/>
    <p:sldId id="309" r:id="rId29"/>
    <p:sldId id="291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u" initials="NT" lastIdx="1" clrIdx="0">
    <p:extLst>
      <p:ext uri="{19B8F6BF-5375-455C-9EA6-DF929625EA0E}">
        <p15:presenceInfo xmlns:p15="http://schemas.microsoft.com/office/powerpoint/2012/main" userId="62a294b10e3cce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C1D"/>
    <a:srgbClr val="B5C070"/>
    <a:srgbClr val="B2B2B2"/>
    <a:srgbClr val="808080"/>
    <a:srgbClr val="FF3300"/>
    <a:srgbClr val="E3F53B"/>
    <a:srgbClr val="FCFCFC"/>
    <a:srgbClr val="DCE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 autoAdjust="0"/>
    <p:restoredTop sz="94434" autoAdjust="0"/>
  </p:normalViewPr>
  <p:slideViewPr>
    <p:cSldViewPr snapToGrid="0">
      <p:cViewPr varScale="1">
        <p:scale>
          <a:sx n="81" d="100"/>
          <a:sy n="81" d="100"/>
        </p:scale>
        <p:origin x="8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4C31-109F-4392-97A9-62FC1641BAC3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A48D4-7D0E-4E1F-BF92-4960C72A2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1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Ấn</a:t>
            </a:r>
            <a:r>
              <a:rPr lang="en-US" baseline="0"/>
              <a:t> vào các số 1, 2, 3, 4 để chọn các câu hỏi tương ứng.</a:t>
            </a:r>
          </a:p>
          <a:p>
            <a:r>
              <a:rPr lang="en-US"/>
              <a:t>- Sau khi HS chọn</a:t>
            </a:r>
            <a:r>
              <a:rPr lang="en-US" baseline="0"/>
              <a:t> đúng và quay lại slide này rồi, GV chọn vào người dưới tảng đá tương ứng với câu hỏi để giải cứu họ.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A48D4-7D0E-4E1F-BF92-4960C72A25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</a:t>
            </a:r>
            <a:r>
              <a:rPr lang="en-US" baseline="0"/>
              <a:t> khi HS chọn được đáp án đúng, GV ấn vào mấy tảng đá góc phải bên dưới màn hình để quay lại slide đầu trò chơi.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9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9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0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52401"/>
            <a:ext cx="10972800" cy="5973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5C96-91AF-474F-99D2-7E1EC5C50D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50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61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58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63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28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7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9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59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3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50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4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97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25833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769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0437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2621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39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9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6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3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312572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>
                <a:solidFill>
                  <a:srgbClr val="9D0F00"/>
                </a:solidFill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7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516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9856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489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746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002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491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1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56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889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176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82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2218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50836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9D0F00">
                    <a:tint val="75000"/>
                  </a:srgbClr>
                </a:solidFill>
              </a:rPr>
              <a:pPr/>
              <a:t>9/3/2021</a:t>
            </a:fld>
            <a:endParaRPr lang="en-US">
              <a:solidFill>
                <a:srgbClr val="9D0F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074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44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65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910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50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3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712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90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930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79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25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40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73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77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4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79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31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585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76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74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9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26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0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0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3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C91C7-17DD-498D-AD12-307A60148D2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2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9.tm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3.png"/><Relationship Id="rId39" Type="http://schemas.openxmlformats.org/officeDocument/2006/relationships/slide" Target="slide18.xml"/><Relationship Id="rId21" Type="http://schemas.microsoft.com/office/2007/relationships/hdphoto" Target="../media/hdphoto4.wdp"/><Relationship Id="rId34" Type="http://schemas.microsoft.com/office/2007/relationships/hdphoto" Target="../media/hdphoto8.wdp"/><Relationship Id="rId42" Type="http://schemas.openxmlformats.org/officeDocument/2006/relationships/image" Target="../media/image70.png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slide" Target="slide15.xml"/><Relationship Id="rId41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24" Type="http://schemas.openxmlformats.org/officeDocument/2006/relationships/image" Target="../media/image61.png"/><Relationship Id="rId32" Type="http://schemas.openxmlformats.org/officeDocument/2006/relationships/slide" Target="slide16.xml"/><Relationship Id="rId37" Type="http://schemas.microsoft.com/office/2007/relationships/hdphoto" Target="../media/hdphoto9.wdp"/><Relationship Id="rId40" Type="http://schemas.openxmlformats.org/officeDocument/2006/relationships/image" Target="../media/image69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23" Type="http://schemas.microsoft.com/office/2007/relationships/hdphoto" Target="../media/hdphoto5.wdp"/><Relationship Id="rId28" Type="http://schemas.openxmlformats.org/officeDocument/2006/relationships/image" Target="../media/image64.png"/><Relationship Id="rId36" Type="http://schemas.openxmlformats.org/officeDocument/2006/relationships/image" Target="../media/image67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31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53.png"/><Relationship Id="rId22" Type="http://schemas.openxmlformats.org/officeDocument/2006/relationships/image" Target="../media/image60.png"/><Relationship Id="rId27" Type="http://schemas.microsoft.com/office/2007/relationships/hdphoto" Target="../media/hdphoto6.wdp"/><Relationship Id="rId30" Type="http://schemas.openxmlformats.org/officeDocument/2006/relationships/image" Target="../media/image65.png"/><Relationship Id="rId35" Type="http://schemas.openxmlformats.org/officeDocument/2006/relationships/slide" Target="slide17.xml"/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57.xml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2.png"/><Relationship Id="rId33" Type="http://schemas.openxmlformats.org/officeDocument/2006/relationships/image" Target="../media/image66.png"/><Relationship Id="rId38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7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5" Type="http://schemas.openxmlformats.org/officeDocument/2006/relationships/image" Target="../media/image77.pn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7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png"/><Relationship Id="rId11" Type="http://schemas.openxmlformats.org/officeDocument/2006/relationships/image" Target="../media/image78.png"/><Relationship Id="rId5" Type="http://schemas.openxmlformats.org/officeDocument/2006/relationships/audio" Target="../media/audio5.wav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0.emf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8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png"/><Relationship Id="rId11" Type="http://schemas.openxmlformats.org/officeDocument/2006/relationships/image" Target="../media/image78.png"/><Relationship Id="rId5" Type="http://schemas.openxmlformats.org/officeDocument/2006/relationships/audio" Target="../media/audio5.wav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47.gi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1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6" Type="http://schemas.microsoft.com/office/2017/06/relationships/model3d" Target="../media/model3d1.glb"/><Relationship Id="rId5" Type="http://schemas.openxmlformats.org/officeDocument/2006/relationships/image" Target="../media/image29.png"/><Relationship Id="rId4" Type="http://schemas.openxmlformats.org/officeDocument/2006/relationships/hyperlink" Target="https://www.publicdomainpictures.net/view-image.php?image=209446&amp;picture=tropical-beach-scen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0" y="-186353"/>
            <a:ext cx="12192000" cy="6858000"/>
            <a:chOff x="0" y="0"/>
            <a:chExt cx="5760" cy="4320"/>
          </a:xfrm>
        </p:grpSpPr>
        <p:pic>
          <p:nvPicPr>
            <p:cNvPr id="27658" name="Picture 3" descr="NEN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AutoShape 4"/>
            <p:cNvSpPr>
              <a:spLocks noChangeArrowheads="1"/>
            </p:cNvSpPr>
            <p:nvPr/>
          </p:nvSpPr>
          <p:spPr bwMode="auto">
            <a:xfrm>
              <a:off x="384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2060205" y="2423041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	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MỪNG…</a:t>
            </a:r>
          </a:p>
        </p:txBody>
      </p:sp>
      <p:grpSp>
        <p:nvGrpSpPr>
          <p:cNvPr id="27651" name="Group 6"/>
          <p:cNvGrpSpPr>
            <a:grpSpLocks/>
          </p:cNvGrpSpPr>
          <p:nvPr/>
        </p:nvGrpSpPr>
        <p:grpSpPr bwMode="auto">
          <a:xfrm>
            <a:off x="2059799" y="450850"/>
            <a:ext cx="8005406" cy="1169988"/>
            <a:chOff x="662" y="148"/>
            <a:chExt cx="4139" cy="737"/>
          </a:xfrm>
        </p:grpSpPr>
        <p:sp>
          <p:nvSpPr>
            <p:cNvPr id="27656" name="Text Box 7"/>
            <p:cNvSpPr txBox="1">
              <a:spLocks noChangeArrowheads="1"/>
            </p:cNvSpPr>
            <p:nvPr/>
          </p:nvSpPr>
          <p:spPr bwMode="auto">
            <a:xfrm>
              <a:off x="662" y="148"/>
              <a:ext cx="4139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GIÁO DỤC VÀ ĐÀO TẠO HUYỆN… </a:t>
              </a:r>
            </a:p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THCS …</a:t>
              </a:r>
            </a:p>
          </p:txBody>
        </p:sp>
        <p:sp>
          <p:nvSpPr>
            <p:cNvPr id="27657" name="Line 8"/>
            <p:cNvSpPr>
              <a:spLocks noChangeShapeType="1"/>
            </p:cNvSpPr>
            <p:nvPr/>
          </p:nvSpPr>
          <p:spPr bwMode="auto">
            <a:xfrm>
              <a:off x="2254" y="884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5192342" y="3959868"/>
            <a:ext cx="4640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5198126" y="4633084"/>
            <a:ext cx="48953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DẠY: HÌNH HỌC 6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4" name="Picture 12" descr="MA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6538" y="3684104"/>
            <a:ext cx="2987584" cy="17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2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5891" y="152400"/>
            <a:ext cx="6585625" cy="44382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0299" y="-1848"/>
            <a:ext cx="1378037" cy="772732"/>
            <a:chOff x="478087" y="1283444"/>
            <a:chExt cx="1378037" cy="772732"/>
          </a:xfrm>
        </p:grpSpPr>
        <p:sp>
          <p:nvSpPr>
            <p:cNvPr id="4" name="Rounded Rectangle 3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779756" y="9453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71" y="5202847"/>
            <a:ext cx="1655153" cy="16551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822" y="1913004"/>
            <a:ext cx="67399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Cắt hình bình hành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PRSQ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đường chéo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hai tam 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PQR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xanh) và tam 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RSP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hồng) (Hình 23 a), b)).</a:t>
            </a:r>
          </a:p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* So sánh: Cặp cạnh đối QR và PS; cặp cạnh đối PQ và RS.</a:t>
            </a:r>
          </a:p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* So sánh góc PSR và góc PQR.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44134" y="94537"/>
            <a:ext cx="10614032" cy="2479493"/>
            <a:chOff x="-579434" y="111983"/>
            <a:chExt cx="10614032" cy="2479493"/>
          </a:xfrm>
        </p:grpSpPr>
        <p:sp>
          <p:nvSpPr>
            <p:cNvPr id="9" name="TextBox 8"/>
            <p:cNvSpPr txBox="1"/>
            <p:nvPr/>
          </p:nvSpPr>
          <p:spPr>
            <a:xfrm>
              <a:off x="-579434" y="199846"/>
              <a:ext cx="670568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hình bình hành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PQRS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như ở 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22, thực hiện các hoạt động sau:</a:t>
              </a:r>
            </a:p>
            <a:p>
              <a:pPr marL="457200" indent="-457200">
                <a:buAutoNum type="alphaLcParenR"/>
              </a:pP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xem các cặp cạnh đối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PQ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</a:p>
            <a:p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QR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song song với nhau không?</a:t>
              </a:r>
              <a:r>
                <a:rPr lang="en-US" sz="2800"/>
                <a:t> </a:t>
              </a:r>
            </a:p>
          </p:txBody>
        </p: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481" y="111983"/>
              <a:ext cx="3291117" cy="20825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90651" y="2160589"/>
              <a:ext cx="11015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</a:t>
              </a:r>
            </a:p>
          </p:txBody>
        </p: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650198"/>
              </p:ext>
            </p:extLst>
          </p:nvPr>
        </p:nvGraphicFramePr>
        <p:xfrm>
          <a:off x="7607989" y="2574030"/>
          <a:ext cx="3003200" cy="4239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6" imgW="2383137" imgH="3922452" progId="FXDraw.Graphic">
                  <p:embed/>
                </p:oleObj>
              </mc:Choice>
              <mc:Fallback>
                <p:oleObj name="FX Draw" r:id="rId6" imgW="2383137" imgH="3922452" progId="FXDraw.Graphi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989" y="2574030"/>
                        <a:ext cx="3003200" cy="4239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91822" y="4750080"/>
            <a:ext cx="6649694" cy="1557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nhau.</a:t>
            </a: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PS và QR bằng nhau.</a:t>
            </a:r>
          </a:p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góc PSR và PQR bằng nhau.</a:t>
            </a:r>
          </a:p>
        </p:txBody>
      </p:sp>
    </p:spTree>
    <p:extLst>
      <p:ext uri="{BB962C8B-B14F-4D97-AF65-F5344CB8AC3E}">
        <p14:creationId xmlns:p14="http://schemas.microsoft.com/office/powerpoint/2010/main" val="23220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52433" y="542715"/>
            <a:ext cx="6149625" cy="18947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bình hành ABCD và rút ra nhận xét về các góc và các 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23" y="-22153"/>
            <a:ext cx="1248922" cy="772732"/>
            <a:chOff x="478087" y="1283444"/>
            <a:chExt cx="1248922" cy="772732"/>
          </a:xfrm>
        </p:grpSpPr>
        <p:sp>
          <p:nvSpPr>
            <p:cNvPr id="8" name="Rounded Rectangle 7"/>
            <p:cNvSpPr/>
            <p:nvPr/>
          </p:nvSpPr>
          <p:spPr>
            <a:xfrm>
              <a:off x="761094" y="1387895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445" y="425210"/>
            <a:ext cx="3928714" cy="294245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52198" y="3567663"/>
            <a:ext cx="10469866" cy="25465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006" y="3567663"/>
            <a:ext cx="10169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AB=CD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BC=AD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66" y="193184"/>
            <a:ext cx="4724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VẼ HÌNH BÌNH HÀNH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4135" y="928096"/>
            <a:ext cx="6468299" cy="13344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910" y="767920"/>
            <a:ext cx="1352280" cy="726029"/>
            <a:chOff x="478087" y="1283444"/>
            <a:chExt cx="1378037" cy="772732"/>
          </a:xfrm>
        </p:grpSpPr>
        <p:sp>
          <p:nvSpPr>
            <p:cNvPr id="10" name="Rounded Rectangle 9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897254" y="864305"/>
            <a:ext cx="369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4136" y="942302"/>
            <a:ext cx="66719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trước hai đoạn 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AD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25. Vẽ hình bình hành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nhận hai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AD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làm cạnh.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75524" y="5639881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71860" y="6293427"/>
            <a:ext cx="4320000" cy="28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68190" y="5217810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3608419" y="5171429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15982" y="3869635"/>
            <a:ext cx="485097" cy="13455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932017" y="3839587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468190" y="5164801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2744" y="508756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8190" y="522182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95403" y="3540277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7905" y="6114384"/>
            <a:ext cx="4320000" cy="32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12048" y="1823800"/>
            <a:ext cx="4320000" cy="6581557"/>
            <a:chOff x="2612048" y="1823800"/>
            <a:chExt cx="4320000" cy="6581557"/>
          </a:xfrm>
        </p:grpSpPr>
        <p:grpSp>
          <p:nvGrpSpPr>
            <p:cNvPr id="14" name="Group 13"/>
            <p:cNvGrpSpPr/>
            <p:nvPr/>
          </p:nvGrpSpPr>
          <p:grpSpPr>
            <a:xfrm>
              <a:off x="4772048" y="1823800"/>
              <a:ext cx="2160000" cy="3263763"/>
              <a:chOff x="7864173" y="716404"/>
              <a:chExt cx="2160000" cy="3263763"/>
            </a:xfrm>
          </p:grpSpPr>
          <p:sp>
            <p:nvSpPr>
              <p:cNvPr id="44" name="Isosceles Triangle 61"/>
              <p:cNvSpPr/>
              <p:nvPr/>
            </p:nvSpPr>
            <p:spPr>
              <a:xfrm>
                <a:off x="7864173" y="1100167"/>
                <a:ext cx="2160000" cy="2880000"/>
              </a:xfrm>
              <a:custGeom>
                <a:avLst/>
                <a:gdLst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0 w 2160000"/>
                  <a:gd name="connsiteY3" fmla="*/ 2880000 h 2880000"/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1086678 w 2160000"/>
                  <a:gd name="connsiteY3" fmla="*/ 675861 h 2880000"/>
                  <a:gd name="connsiteX4" fmla="*/ 0 w 2160000"/>
                  <a:gd name="connsiteY4" fmla="*/ 2880000 h 28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00" h="2880000">
                    <a:moveTo>
                      <a:pt x="0" y="2880000"/>
                    </a:moveTo>
                    <a:lnTo>
                      <a:pt x="1080000" y="0"/>
                    </a:lnTo>
                    <a:lnTo>
                      <a:pt x="2160000" y="2880000"/>
                    </a:lnTo>
                    <a:cubicBezTo>
                      <a:pt x="1934748" y="2874157"/>
                      <a:pt x="1311930" y="681704"/>
                      <a:pt x="1086678" y="675861"/>
                    </a:cubicBezTo>
                    <a:lnTo>
                      <a:pt x="0" y="28800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utoShape 51"/>
              <p:cNvSpPr>
                <a:spLocks noChangeArrowheads="1"/>
              </p:cNvSpPr>
              <p:nvPr/>
            </p:nvSpPr>
            <p:spPr bwMode="auto">
              <a:xfrm flipH="1">
                <a:off x="8699837" y="1255254"/>
                <a:ext cx="486958" cy="5947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81 w 21600"/>
                  <a:gd name="T25" fmla="*/ 3174 h 21600"/>
                  <a:gd name="T26" fmla="*/ 18419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121" y="10800"/>
                    </a:moveTo>
                    <a:cubicBezTo>
                      <a:pt x="8121" y="12280"/>
                      <a:pt x="9320" y="13479"/>
                      <a:pt x="10800" y="13479"/>
                    </a:cubicBezTo>
                    <a:cubicBezTo>
                      <a:pt x="12280" y="13479"/>
                      <a:pt x="13479" y="12280"/>
                      <a:pt x="13479" y="10800"/>
                    </a:cubicBezTo>
                    <a:cubicBezTo>
                      <a:pt x="13479" y="9320"/>
                      <a:pt x="12280" y="8121"/>
                      <a:pt x="10800" y="8121"/>
                    </a:cubicBezTo>
                    <a:cubicBezTo>
                      <a:pt x="9320" y="8121"/>
                      <a:pt x="8121" y="9320"/>
                      <a:pt x="8121" y="108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AutoShape 52"/>
              <p:cNvSpPr>
                <a:spLocks noChangeArrowheads="1"/>
              </p:cNvSpPr>
              <p:nvPr/>
            </p:nvSpPr>
            <p:spPr bwMode="auto">
              <a:xfrm flipH="1">
                <a:off x="8871712" y="716404"/>
                <a:ext cx="143206" cy="767526"/>
              </a:xfrm>
              <a:prstGeom prst="can">
                <a:avLst>
                  <a:gd name="adj" fmla="val 116288"/>
                </a:avLst>
              </a:prstGeom>
              <a:solidFill>
                <a:srgbClr val="5D3B3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612048" y="5140157"/>
              <a:ext cx="4320000" cy="32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7473883" y="1356099"/>
            <a:ext cx="4774002" cy="51772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614811" y="1591496"/>
            <a:ext cx="464422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vẽ:</a:t>
            </a:r>
          </a:p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làm tâm vẽ một phần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có bán kính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làm tâm vẽ một phần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có bán kính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giao điểm của hai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phần đường tròn này.</a:t>
            </a:r>
          </a:p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và đoạn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711827" y="2674976"/>
            <a:ext cx="2862000" cy="5400000"/>
            <a:chOff x="2612048" y="1823800"/>
            <a:chExt cx="4320000" cy="6581557"/>
          </a:xfrm>
        </p:grpSpPr>
        <p:grpSp>
          <p:nvGrpSpPr>
            <p:cNvPr id="41" name="Group 40"/>
            <p:cNvGrpSpPr/>
            <p:nvPr/>
          </p:nvGrpSpPr>
          <p:grpSpPr>
            <a:xfrm>
              <a:off x="4772048" y="1823800"/>
              <a:ext cx="2160000" cy="3263763"/>
              <a:chOff x="7864173" y="716404"/>
              <a:chExt cx="2160000" cy="3263763"/>
            </a:xfrm>
          </p:grpSpPr>
          <p:sp>
            <p:nvSpPr>
              <p:cNvPr id="47" name="Isosceles Triangle 61"/>
              <p:cNvSpPr/>
              <p:nvPr/>
            </p:nvSpPr>
            <p:spPr>
              <a:xfrm>
                <a:off x="7864173" y="1100167"/>
                <a:ext cx="2160000" cy="2880000"/>
              </a:xfrm>
              <a:custGeom>
                <a:avLst/>
                <a:gdLst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0 w 2160000"/>
                  <a:gd name="connsiteY3" fmla="*/ 2880000 h 2880000"/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1086678 w 2160000"/>
                  <a:gd name="connsiteY3" fmla="*/ 675861 h 2880000"/>
                  <a:gd name="connsiteX4" fmla="*/ 0 w 2160000"/>
                  <a:gd name="connsiteY4" fmla="*/ 2880000 h 28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00" h="2880000">
                    <a:moveTo>
                      <a:pt x="0" y="2880000"/>
                    </a:moveTo>
                    <a:lnTo>
                      <a:pt x="1080000" y="0"/>
                    </a:lnTo>
                    <a:lnTo>
                      <a:pt x="2160000" y="2880000"/>
                    </a:lnTo>
                    <a:cubicBezTo>
                      <a:pt x="1934748" y="2874157"/>
                      <a:pt x="1311930" y="681704"/>
                      <a:pt x="1086678" y="675861"/>
                    </a:cubicBezTo>
                    <a:lnTo>
                      <a:pt x="0" y="28800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utoShape 51"/>
              <p:cNvSpPr>
                <a:spLocks noChangeArrowheads="1"/>
              </p:cNvSpPr>
              <p:nvPr/>
            </p:nvSpPr>
            <p:spPr bwMode="auto">
              <a:xfrm flipH="1">
                <a:off x="8699837" y="1255254"/>
                <a:ext cx="486958" cy="5947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81 w 21600"/>
                  <a:gd name="T25" fmla="*/ 3174 h 21600"/>
                  <a:gd name="T26" fmla="*/ 18419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121" y="10800"/>
                    </a:moveTo>
                    <a:cubicBezTo>
                      <a:pt x="8121" y="12280"/>
                      <a:pt x="9320" y="13479"/>
                      <a:pt x="10800" y="13479"/>
                    </a:cubicBezTo>
                    <a:cubicBezTo>
                      <a:pt x="12280" y="13479"/>
                      <a:pt x="13479" y="12280"/>
                      <a:pt x="13479" y="10800"/>
                    </a:cubicBezTo>
                    <a:cubicBezTo>
                      <a:pt x="13479" y="9320"/>
                      <a:pt x="12280" y="8121"/>
                      <a:pt x="10800" y="8121"/>
                    </a:cubicBezTo>
                    <a:cubicBezTo>
                      <a:pt x="9320" y="8121"/>
                      <a:pt x="8121" y="9320"/>
                      <a:pt x="8121" y="108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AutoShape 52"/>
              <p:cNvSpPr>
                <a:spLocks noChangeArrowheads="1"/>
              </p:cNvSpPr>
              <p:nvPr/>
            </p:nvSpPr>
            <p:spPr bwMode="auto">
              <a:xfrm flipH="1">
                <a:off x="8871712" y="716404"/>
                <a:ext cx="143206" cy="767526"/>
              </a:xfrm>
              <a:prstGeom prst="can">
                <a:avLst>
                  <a:gd name="adj" fmla="val 116288"/>
                </a:avLst>
              </a:prstGeom>
              <a:solidFill>
                <a:srgbClr val="5D3B3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612048" y="5140157"/>
              <a:ext cx="4320000" cy="32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32" y="3693210"/>
            <a:ext cx="1163854" cy="16424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08955" y="341180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1980464" y="3875448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310" y="3773472"/>
            <a:ext cx="191944" cy="1923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343" y="2878397"/>
            <a:ext cx="2362745" cy="14424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104" y="3809909"/>
            <a:ext cx="191944" cy="1923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575" y="3770864"/>
            <a:ext cx="191944" cy="1923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37" y="3797071"/>
            <a:ext cx="191944" cy="192326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 flipV="1">
            <a:off x="3656584" y="3849966"/>
            <a:ext cx="485097" cy="13455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487" y="3770450"/>
            <a:ext cx="191944" cy="192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628" y="5148385"/>
            <a:ext cx="191944" cy="1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9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17 L -0.26589 0.0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72 0.01875 L -0.22943 -0.178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988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209 L -0.29622 -0.0213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3" y="-97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02547 L -0.12265 -0.0210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50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1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3" grpId="0"/>
      <p:bldP spid="19" grpId="0"/>
      <p:bldP spid="35" grpId="0"/>
      <p:bldP spid="36" grpId="0" animBg="1"/>
      <p:bldP spid="38" grpId="0" animBg="1"/>
      <p:bldP spid="39" grpId="0" animBg="1"/>
      <p:bldP spid="6" grpId="0"/>
      <p:bldP spid="7" grpId="0"/>
      <p:bldP spid="43" grpId="0"/>
      <p:bldP spid="28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001078" y="1986170"/>
            <a:ext cx="8189843" cy="2400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431284" y="1341468"/>
            <a:ext cx="1709480" cy="1507749"/>
            <a:chOff x="238539" y="3551583"/>
            <a:chExt cx="2093745" cy="2070139"/>
          </a:xfrm>
        </p:grpSpPr>
        <p:sp>
          <p:nvSpPr>
            <p:cNvPr id="14" name="Oval 13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2162133" y="2379348"/>
            <a:ext cx="7843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0" descr="Digit 1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253" y="236219"/>
            <a:ext cx="2303882" cy="12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16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9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32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35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39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777812" y="258564"/>
            <a:ext cx="4782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CỨU 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 SẠT LỞ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69703" y="1120127"/>
            <a:ext cx="9498381" cy="1964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430867" y="1238943"/>
            <a:ext cx="95431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Hiện nay tình hình lũ lụt, sạt lở đất ở miền Trung nước ta diễn ra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rất nghiệm trọng, gây tổn thất cả về người và của. Nhiều người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bị đè lấp dưới lớp đất đá. Em hãy giúp họ thoát ra bằng cách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nhé!</a:t>
            </a:r>
          </a:p>
        </p:txBody>
      </p:sp>
    </p:spTree>
    <p:extLst>
      <p:ext uri="{BB962C8B-B14F-4D97-AF65-F5344CB8AC3E}">
        <p14:creationId xmlns:p14="http://schemas.microsoft.com/office/powerpoint/2010/main" val="42397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91823" y="0"/>
            <a:ext cx="12210594" cy="20519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Trong các hình sau hình </a:t>
            </a:r>
          </a:p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 là hình bình hành? 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07" y="2453772"/>
            <a:ext cx="4287170" cy="19306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499" y="4879349"/>
            <a:ext cx="4361843" cy="19489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75548" y="3065083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46559" y="4946078"/>
            <a:ext cx="804536" cy="704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28345" y="2442647"/>
            <a:ext cx="4259873" cy="19658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84" y="299403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17655"/>
            <a:ext cx="1473528" cy="81063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728345" y="4796179"/>
            <a:ext cx="4333271" cy="20321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71" y="5340490"/>
            <a:ext cx="804742" cy="7071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14" y="2549393"/>
            <a:ext cx="2542857" cy="1752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0" y="2449577"/>
            <a:ext cx="2847619" cy="1819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83" y="4923566"/>
            <a:ext cx="2476190" cy="19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21" y="4922543"/>
            <a:ext cx="2189699" cy="18708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94" y="-35188"/>
            <a:ext cx="2749947" cy="2617016"/>
          </a:xfrm>
          <a:prstGeom prst="rect">
            <a:avLst/>
          </a:prstGeom>
        </p:spPr>
      </p:pic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594061" y="734622"/>
            <a:ext cx="1110009" cy="1132195"/>
            <a:chOff x="840573" y="2379277"/>
            <a:chExt cx="3829048" cy="384997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440495" y="2419554"/>
            <a:ext cx="1534313" cy="564658"/>
            <a:chOff x="4284637" y="-304827"/>
            <a:chExt cx="2669678" cy="697560"/>
          </a:xfrm>
        </p:grpSpPr>
        <p:sp>
          <p:nvSpPr>
            <p:cNvPr id="32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8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1"/>
            <a:ext cx="12200328" cy="275154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32560" y="498982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129" y="497099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848" y="2911336"/>
            <a:ext cx="4406471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86892" y="54531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55259" y="5457089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55" y="346260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32560" y="2911336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19" y="3214897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38961" y="596035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87" y="-400784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264154" y="369026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110588" y="2053958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9077" y="12604"/>
            <a:ext cx="100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Có bao nhiêu hình bình hành trong các hình sau đây?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456" y="267438"/>
            <a:ext cx="7969498" cy="25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20751"/>
            <a:ext cx="12200328" cy="207686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1836" y="5067808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AB=AD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124" y="49947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ở đỉnh A và góc ở đỉnh C bằng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124" y="27102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AB=CD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535330" y="562637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8935" y="5555287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35" y="3169531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1836" y="2678267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BC song song với nhau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70" y="3176751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12" y="-38994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9976379" y="379862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9773975" y="209339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863" y="-35547"/>
            <a:ext cx="8931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3: Cho hình bình hành </a:t>
            </a:r>
            <a:r>
              <a:rPr lang="en-US" sz="28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 </a:t>
            </a: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 hình vẽ. Khẳng định nào sau đây là </a:t>
            </a: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b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4824" y="263155"/>
            <a:ext cx="2781671" cy="18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0" y="-21632"/>
            <a:ext cx="12192000" cy="237972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3619" y="255058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= 6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3619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AC và cạnh BD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721" y="258522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BA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53668" y="3175394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34558" y="538918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67" y="3162425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721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 = 3,5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28" y="534017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76" y="-501613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10070143" y="268197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9853668" y="1946607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1559" y="-21632"/>
            <a:ext cx="946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4: Cho hình bình hành </a:t>
            </a:r>
            <a:r>
              <a:rPr lang="en-US" sz="32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như hình vẽ. Khẳng định nào sau đây là </a:t>
            </a: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ker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6333" y="281770"/>
            <a:ext cx="3514411" cy="20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0B628-AB6A-4F21-BA89-3314DAEE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079A2-CC4B-4839-A671-B49E8DF19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9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169" r="-1" b="12168"/>
          <a:stretch/>
        </p:blipFill>
        <p:spPr>
          <a:xfrm>
            <a:off x="2088106" y="54651"/>
            <a:ext cx="10103893" cy="327123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1562" b="3023"/>
          <a:stretch/>
        </p:blipFill>
        <p:spPr>
          <a:xfrm>
            <a:off x="577157" y="3591806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558" y="1039569"/>
            <a:ext cx="79248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sung), que,..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543300" y="3836186"/>
            <a:ext cx="7848600" cy="132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8657147">
            <a:off x="-1444920" y="1235601"/>
            <a:ext cx="5628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UcPeriod"/>
            </a:pPr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DẠY HỌC </a:t>
            </a:r>
          </a:p>
          <a:p>
            <a:pPr algn="ctr"/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HỌC LIỆU</a:t>
            </a:r>
          </a:p>
        </p:txBody>
      </p:sp>
    </p:spTree>
    <p:extLst>
      <p:ext uri="{BB962C8B-B14F-4D97-AF65-F5344CB8AC3E}">
        <p14:creationId xmlns:p14="http://schemas.microsoft.com/office/powerpoint/2010/main" val="3304154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19827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592388" y="887104"/>
            <a:ext cx="7905750" cy="1828800"/>
            <a:chOff x="912" y="1056"/>
            <a:chExt cx="3744" cy="1152"/>
          </a:xfrm>
        </p:grpSpPr>
        <p:sp>
          <p:nvSpPr>
            <p:cNvPr id="6" name="AutoShape 21"/>
            <p:cNvSpPr>
              <a:spLocks noChangeArrowheads="1"/>
            </p:cNvSpPr>
            <p:nvPr/>
          </p:nvSpPr>
          <p:spPr bwMode="auto">
            <a:xfrm>
              <a:off x="912" y="1056"/>
              <a:ext cx="3744" cy="1152"/>
            </a:xfrm>
            <a:prstGeom prst="star24">
              <a:avLst>
                <a:gd name="adj" fmla="val 37500"/>
              </a:avLst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22"/>
            <p:cNvSpPr>
              <a:spLocks noChangeArrowheads="1"/>
            </p:cNvSpPr>
            <p:nvPr/>
          </p:nvSpPr>
          <p:spPr bwMode="auto">
            <a:xfrm>
              <a:off x="1440" y="1344"/>
              <a:ext cx="2592" cy="64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cắt</a:t>
              </a: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alt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ghép</a:t>
              </a: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bình</a:t>
              </a: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kumimoji="0" lang="en-US" alt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 BCIH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604278" y="228783"/>
            <a:ext cx="27350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FF0000"/>
                </a:solidFill>
              </a:rPr>
              <a:t>THỰC HÀNH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981200" y="2921218"/>
          <a:ext cx="413713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514286" imgH="3914286" progId="Paint.Picture">
                  <p:embed/>
                </p:oleObj>
              </mc:Choice>
              <mc:Fallback>
                <p:oleObj name="Bitmap Image" r:id="rId3" imgW="4514286" imgH="3914286" progId="Paint.Picture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921218"/>
                        <a:ext cx="4137135" cy="3581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113" y="2910982"/>
            <a:ext cx="4426080" cy="3456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200" y="0"/>
            <a:ext cx="2078916" cy="2085013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12899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9073" y="754925"/>
            <a:ext cx="528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679187" y="226637"/>
            <a:ext cx="38100" cy="5732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37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020155" y="447063"/>
          <a:ext cx="3192463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514286" imgH="3914286" progId="Paint.Picture">
                  <p:embed/>
                </p:oleObj>
              </mc:Choice>
              <mc:Fallback>
                <p:oleObj name="Bitmap Image" r:id="rId2" imgW="4514286" imgH="3914286" progId="Paint.Picture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155" y="447063"/>
                        <a:ext cx="3192463" cy="2613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07148" y="1230356"/>
            <a:ext cx="600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2579" y="2367960"/>
            <a:ext cx="5951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ABCD,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thang BCDH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5555" y="1744565"/>
            <a:ext cx="602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BH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AD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6082" y="3752955"/>
            <a:ext cx="5939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thang BCDH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8744" y="4707062"/>
            <a:ext cx="5920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524037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7061989" y="3092689"/>
          <a:ext cx="32004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4944165" imgH="3858164" progId="Paint.Picture">
                  <p:embed/>
                </p:oleObj>
              </mc:Choice>
              <mc:Fallback>
                <p:oleObj name="Bitmap Image" r:id="rId4" imgW="4944165" imgH="3858164" progId="Paint.Picture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1989" y="3092689"/>
                        <a:ext cx="3200400" cy="2590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3231" y="131802"/>
            <a:ext cx="2751074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0" y="-27620"/>
            <a:ext cx="1676400" cy="1681317"/>
          </a:xfrm>
          <a:prstGeom prst="rect">
            <a:avLst/>
          </a:prstGeom>
        </p:spPr>
      </p:pic>
      <p:pic>
        <p:nvPicPr>
          <p:cNvPr id="22" name="Picture 10" descr="Digit 1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79" y="-224911"/>
            <a:ext cx="1995202" cy="109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87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81" y="1828801"/>
            <a:ext cx="4562475" cy="263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>
            <a:off x="3657600" y="2286000"/>
            <a:ext cx="0" cy="172644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 bwMode="auto">
          <a:xfrm>
            <a:off x="3643953" y="3747448"/>
            <a:ext cx="228600" cy="228600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.VnTimeH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6650" y="4013262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404482" y="4382594"/>
            <a:ext cx="247231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528432" y="2846662"/>
            <a:ext cx="172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cao</a:t>
            </a:r>
            <a:endParaRPr lang="en-US" sz="2400" b="1" dirty="0"/>
          </a:p>
        </p:txBody>
      </p:sp>
      <p:sp>
        <p:nvSpPr>
          <p:cNvPr id="19" name="Text Box 9"/>
          <p:cNvSpPr txBox="1"/>
          <p:nvPr/>
        </p:nvSpPr>
        <p:spPr>
          <a:xfrm>
            <a:off x="4929769" y="4012442"/>
            <a:ext cx="428611" cy="420721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latin typeface="Times New Roman"/>
                <a:ea typeface="Calibri"/>
                <a:cs typeface="Times New Roman"/>
              </a:rPr>
              <a:t>D</a:t>
            </a:r>
            <a:endParaRPr lang="en-US" sz="1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0" name="Text Box 9"/>
          <p:cNvSpPr txBox="1"/>
          <p:nvPr/>
        </p:nvSpPr>
        <p:spPr>
          <a:xfrm>
            <a:off x="6204061" y="1865279"/>
            <a:ext cx="428611" cy="420721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latin typeface="Times New Roman"/>
                <a:ea typeface="Calibri"/>
                <a:cs typeface="Times New Roman"/>
              </a:rPr>
              <a:t>C</a:t>
            </a:r>
            <a:endParaRPr lang="en-US" sz="1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1" name="Text Box 9"/>
          <p:cNvSpPr txBox="1"/>
          <p:nvPr/>
        </p:nvSpPr>
        <p:spPr>
          <a:xfrm>
            <a:off x="1933589" y="4075079"/>
            <a:ext cx="428611" cy="420721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latin typeface="Times New Roman"/>
                <a:ea typeface="Calibri"/>
                <a:cs typeface="Times New Roman"/>
              </a:rPr>
              <a:t>A</a:t>
            </a:r>
            <a:endParaRPr lang="en-US" sz="1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2" name="Text Box 9"/>
          <p:cNvSpPr txBox="1"/>
          <p:nvPr/>
        </p:nvSpPr>
        <p:spPr>
          <a:xfrm>
            <a:off x="3184007" y="1861037"/>
            <a:ext cx="428611" cy="420721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latin typeface="Times New Roman"/>
                <a:ea typeface="Calibri"/>
                <a:cs typeface="Times New Roman"/>
              </a:rPr>
              <a:t>B</a:t>
            </a:r>
            <a:endParaRPr lang="en-US" sz="1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23" name="Rectangle 36"/>
          <p:cNvSpPr>
            <a:spLocks noChangeArrowheads="1"/>
          </p:cNvSpPr>
          <p:nvPr/>
        </p:nvSpPr>
        <p:spPr bwMode="auto">
          <a:xfrm>
            <a:off x="2971801" y="1745160"/>
            <a:ext cx="8258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4400" b="1" i="1" dirty="0">
                <a:solidFill>
                  <a:schemeClr val="tx2"/>
                </a:solidFill>
                <a:latin typeface=".VnCommercial Script" pitchFamily="34" charset="0"/>
                <a:sym typeface="Wingdings" pitchFamily="2" charset="2"/>
              </a:rPr>
              <a:t></a:t>
            </a:r>
            <a:r>
              <a:rPr lang="en-US" sz="3600" i="1" dirty="0">
                <a:solidFill>
                  <a:schemeClr val="tx2"/>
                </a:solidFill>
                <a:latin typeface=".VnCommercial Script" pitchFamily="34" charset="0"/>
              </a:rPr>
              <a:t>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023481" y="2057400"/>
            <a:ext cx="1047750" cy="1905000"/>
            <a:chOff x="5638800" y="3575566"/>
            <a:chExt cx="1047750" cy="1905000"/>
          </a:xfrm>
        </p:grpSpPr>
        <p:sp>
          <p:nvSpPr>
            <p:cNvPr id="25" name="Right Triangle 24"/>
            <p:cNvSpPr/>
            <p:nvPr/>
          </p:nvSpPr>
          <p:spPr bwMode="auto">
            <a:xfrm rot="16200000">
              <a:off x="5210175" y="4004191"/>
              <a:ext cx="1905000" cy="1047750"/>
            </a:xfrm>
            <a:prstGeom prst="rtTriangle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.VnTimeH" pitchFamily="34" charset="0"/>
              </a:endParaRPr>
            </a:p>
          </p:txBody>
        </p:sp>
        <p:sp>
          <p:nvSpPr>
            <p:cNvPr id="26" name="Right Triangle 25"/>
            <p:cNvSpPr/>
            <p:nvPr/>
          </p:nvSpPr>
          <p:spPr bwMode="auto">
            <a:xfrm rot="16200000">
              <a:off x="5864483" y="4669526"/>
              <a:ext cx="767836" cy="457199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.VnTimeH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91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555 L 0.04727 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310979" y="885484"/>
            <a:ext cx="3254767" cy="2344475"/>
            <a:chOff x="1432560" y="-139831"/>
            <a:chExt cx="3703320" cy="2547753"/>
          </a:xfrm>
        </p:grpSpPr>
        <p:sp>
          <p:nvSpPr>
            <p:cNvPr id="8" name="Text Box 12"/>
            <p:cNvSpPr txBox="1"/>
            <p:nvPr/>
          </p:nvSpPr>
          <p:spPr>
            <a:xfrm>
              <a:off x="1600200" y="1950722"/>
              <a:ext cx="487680" cy="4572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200" b="1">
                  <a:latin typeface="Times New Roman"/>
                  <a:ea typeface="Calibri"/>
                  <a:cs typeface="Times New Roman"/>
                </a:rPr>
                <a:t>H</a:t>
              </a:r>
              <a:endParaRPr lang="en-US" sz="1400">
                <a:latin typeface="Times New Roman"/>
                <a:ea typeface="Calibri"/>
                <a:cs typeface="Times New Roman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432560" y="-139831"/>
              <a:ext cx="3703320" cy="2487937"/>
              <a:chOff x="1432560" y="-139831"/>
              <a:chExt cx="3703320" cy="2487938"/>
            </a:xfrm>
          </p:grpSpPr>
          <p:sp>
            <p:nvSpPr>
              <p:cNvPr id="14" name="Text Box 5"/>
              <p:cNvSpPr txBox="1"/>
              <p:nvPr/>
            </p:nvSpPr>
            <p:spPr>
              <a:xfrm>
                <a:off x="1432560" y="-139831"/>
                <a:ext cx="487680" cy="4572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200" b="1" dirty="0">
                    <a:latin typeface="Times New Roman"/>
                    <a:ea typeface="Calibri"/>
                    <a:cs typeface="Times New Roman"/>
                  </a:rPr>
                  <a:t>B</a:t>
                </a:r>
                <a:endParaRPr lang="en-US" sz="1400" dirty="0"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5" name="Text Box 6"/>
              <p:cNvSpPr txBox="1"/>
              <p:nvPr/>
            </p:nvSpPr>
            <p:spPr>
              <a:xfrm>
                <a:off x="4648200" y="0"/>
                <a:ext cx="487680" cy="4572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200" b="1" dirty="0">
                    <a:latin typeface="Times New Roman"/>
                    <a:ea typeface="Calibri"/>
                    <a:cs typeface="Times New Roman"/>
                  </a:rPr>
                  <a:t>C</a:t>
                </a:r>
                <a:endParaRPr lang="en-US" sz="1400" dirty="0"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6" name="Text Box 8"/>
              <p:cNvSpPr txBox="1"/>
              <p:nvPr/>
            </p:nvSpPr>
            <p:spPr>
              <a:xfrm>
                <a:off x="3347676" y="1890907"/>
                <a:ext cx="487680" cy="4572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200" b="1" dirty="0">
                    <a:latin typeface="Times New Roman"/>
                    <a:ea typeface="Calibri"/>
                    <a:cs typeface="Times New Roman"/>
                  </a:rPr>
                  <a:t>D</a:t>
                </a:r>
                <a:endParaRPr lang="en-US" sz="1400" dirty="0">
                  <a:latin typeface="Times New Roman"/>
                  <a:ea typeface="Calibri"/>
                  <a:cs typeface="Times New Roman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676399" y="381000"/>
                <a:ext cx="3093721" cy="1615440"/>
                <a:chOff x="1188719" y="0"/>
                <a:chExt cx="3093721" cy="1615440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188719" y="1615440"/>
                  <a:ext cx="185928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219200" y="15240"/>
                  <a:ext cx="3048000" cy="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3048000" y="0"/>
                  <a:ext cx="1234440" cy="161544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219200" y="15240"/>
                  <a:ext cx="0" cy="1569720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1219200" y="1417320"/>
                  <a:ext cx="213360" cy="1981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8" name="Right Triangle 27"/>
          <p:cNvSpPr/>
          <p:nvPr/>
        </p:nvSpPr>
        <p:spPr bwMode="auto">
          <a:xfrm rot="16200000">
            <a:off x="5273664" y="1578481"/>
            <a:ext cx="1458501" cy="1044740"/>
          </a:xfrm>
          <a:prstGeom prst="rtTriangle">
            <a:avLst/>
          </a:prstGeom>
          <a:solidFill>
            <a:srgbClr val="FF0000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.VnTimeH" pitchFamily="34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 rot="5400000">
            <a:off x="6026943" y="776273"/>
            <a:ext cx="990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sym typeface="Wingdings 2" pitchFamily="18" charset="2"/>
              </a:rPr>
              <a:t>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670916" y="849195"/>
            <a:ext cx="4513812" cy="2344474"/>
            <a:chOff x="0" y="-139831"/>
            <a:chExt cx="5135880" cy="2547752"/>
          </a:xfrm>
        </p:grpSpPr>
        <p:sp>
          <p:nvSpPr>
            <p:cNvPr id="38" name="Text Box 12"/>
            <p:cNvSpPr txBox="1"/>
            <p:nvPr/>
          </p:nvSpPr>
          <p:spPr>
            <a:xfrm>
              <a:off x="1600200" y="1950721"/>
              <a:ext cx="487680" cy="4572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200" b="1">
                  <a:latin typeface="Times New Roman"/>
                  <a:ea typeface="Calibri"/>
                  <a:cs typeface="Times New Roman"/>
                </a:rPr>
                <a:t>H</a:t>
              </a:r>
              <a:endParaRPr lang="en-US" sz="1400">
                <a:latin typeface="Times New Roman"/>
                <a:ea typeface="Calibri"/>
                <a:cs typeface="Times New Roman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0" y="-139831"/>
              <a:ext cx="5135880" cy="2380669"/>
              <a:chOff x="0" y="-139831"/>
              <a:chExt cx="5135880" cy="2380669"/>
            </a:xfrm>
          </p:grpSpPr>
          <p:sp>
            <p:nvSpPr>
              <p:cNvPr id="44" name="Text Box 5"/>
              <p:cNvSpPr txBox="1"/>
              <p:nvPr/>
            </p:nvSpPr>
            <p:spPr>
              <a:xfrm>
                <a:off x="1432560" y="-139831"/>
                <a:ext cx="487680" cy="4572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200" b="1" dirty="0">
                    <a:latin typeface="Times New Roman"/>
                    <a:ea typeface="Calibri"/>
                    <a:cs typeface="Times New Roman"/>
                  </a:rPr>
                  <a:t>B</a:t>
                </a:r>
                <a:endParaRPr lang="en-US" sz="1400" dirty="0"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45" name="Text Box 6"/>
              <p:cNvSpPr txBox="1"/>
              <p:nvPr/>
            </p:nvSpPr>
            <p:spPr>
              <a:xfrm>
                <a:off x="4648200" y="0"/>
                <a:ext cx="487680" cy="4572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200" b="1" dirty="0">
                    <a:latin typeface="Times New Roman"/>
                    <a:ea typeface="Calibri"/>
                    <a:cs typeface="Times New Roman"/>
                  </a:rPr>
                  <a:t>C</a:t>
                </a:r>
                <a:endParaRPr lang="en-US" sz="1400" dirty="0"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46" name="Text Box 8"/>
              <p:cNvSpPr txBox="1"/>
              <p:nvPr/>
            </p:nvSpPr>
            <p:spPr>
              <a:xfrm>
                <a:off x="3645566" y="1783637"/>
                <a:ext cx="487680" cy="4572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200" b="1" dirty="0">
                    <a:latin typeface="Times New Roman"/>
                    <a:ea typeface="Calibri"/>
                    <a:cs typeface="Times New Roman"/>
                  </a:rPr>
                  <a:t>D</a:t>
                </a:r>
                <a:endParaRPr lang="en-US" sz="1400" dirty="0">
                  <a:latin typeface="Times New Roman"/>
                  <a:ea typeface="Calibri"/>
                  <a:cs typeface="Times New Roman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0" y="381000"/>
                <a:ext cx="4770120" cy="1859838"/>
                <a:chOff x="0" y="0"/>
                <a:chExt cx="4770120" cy="1859838"/>
              </a:xfrm>
            </p:grpSpPr>
            <p:sp>
              <p:nvSpPr>
                <p:cNvPr id="49" name="Text Box 9"/>
                <p:cNvSpPr txBox="1"/>
                <p:nvPr/>
              </p:nvSpPr>
              <p:spPr>
                <a:xfrm>
                  <a:off x="0" y="1402638"/>
                  <a:ext cx="487680" cy="45720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2200" b="1" dirty="0">
                      <a:latin typeface="Times New Roman"/>
                      <a:ea typeface="Calibri"/>
                      <a:cs typeface="Times New Roman"/>
                    </a:rPr>
                    <a:t>A</a:t>
                  </a:r>
                  <a:endParaRPr lang="en-US" sz="1400" dirty="0"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50" name="Group 49"/>
                <p:cNvGrpSpPr/>
                <p:nvPr/>
              </p:nvGrpSpPr>
              <p:grpSpPr>
                <a:xfrm>
                  <a:off x="502920" y="0"/>
                  <a:ext cx="4267200" cy="1615440"/>
                  <a:chOff x="15240" y="0"/>
                  <a:chExt cx="4267200" cy="1615440"/>
                </a:xfrm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15240" y="1615440"/>
                    <a:ext cx="3032760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1219200" y="15240"/>
                    <a:ext cx="304800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H="1">
                    <a:off x="3048000" y="0"/>
                    <a:ext cx="1234440" cy="161544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1219200" y="15240"/>
                    <a:ext cx="0" cy="156972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Rectangle 54"/>
                  <p:cNvSpPr/>
                  <p:nvPr/>
                </p:nvSpPr>
                <p:spPr>
                  <a:xfrm>
                    <a:off x="1219200" y="1417320"/>
                    <a:ext cx="213360" cy="19812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cxnSp>
        <p:nvCxnSpPr>
          <p:cNvPr id="4099" name="Straight Connector 4098"/>
          <p:cNvCxnSpPr>
            <a:endCxn id="49" idx="3"/>
          </p:cNvCxnSpPr>
          <p:nvPr/>
        </p:nvCxnSpPr>
        <p:spPr bwMode="auto">
          <a:xfrm flipH="1">
            <a:off x="2099527" y="1328982"/>
            <a:ext cx="1071528" cy="150057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00" name="TextBox 4099"/>
          <p:cNvSpPr txBox="1"/>
          <p:nvPr/>
        </p:nvSpPr>
        <p:spPr>
          <a:xfrm>
            <a:off x="9351440" y="2723561"/>
            <a:ext cx="42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266238" y="2838876"/>
            <a:ext cx="42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6541380" y="3200400"/>
            <a:ext cx="267882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640118" y="3174915"/>
            <a:ext cx="42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6525283" y="2909562"/>
            <a:ext cx="0" cy="37864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9220200" y="2909561"/>
            <a:ext cx="0" cy="37864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06" name="TextBox 4105"/>
          <p:cNvSpPr txBox="1"/>
          <p:nvPr/>
        </p:nvSpPr>
        <p:spPr>
          <a:xfrm>
            <a:off x="3657600" y="1883648"/>
            <a:ext cx="12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Chiều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cao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4108" name="Straight Arrow Connector 4107"/>
          <p:cNvCxnSpPr/>
          <p:nvPr/>
        </p:nvCxnSpPr>
        <p:spPr bwMode="auto">
          <a:xfrm>
            <a:off x="3438938" y="2133600"/>
            <a:ext cx="2948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Straight Arrow Connector 103"/>
          <p:cNvCxnSpPr/>
          <p:nvPr/>
        </p:nvCxnSpPr>
        <p:spPr bwMode="auto">
          <a:xfrm>
            <a:off x="3515138" y="3404028"/>
            <a:ext cx="2948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/>
          <p:cNvSpPr txBox="1"/>
          <p:nvPr/>
        </p:nvSpPr>
        <p:spPr>
          <a:xfrm>
            <a:off x="3810000" y="3198216"/>
            <a:ext cx="12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Độ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dài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đáy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53201" y="1829865"/>
            <a:ext cx="42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175413" y="1887136"/>
            <a:ext cx="42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00401" y="3161890"/>
            <a:ext cx="42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2126568" y="2870086"/>
            <a:ext cx="0" cy="37864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778348" y="2829487"/>
            <a:ext cx="0" cy="37864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106224" y="3208135"/>
            <a:ext cx="267882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50062" y="1945733"/>
            <a:ext cx="57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550" y="4415327"/>
            <a:ext cx="5845533" cy="11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00351 0.329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0.00486 L 0.22291 0.002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/>
      <p:bldP spid="32" grpId="1"/>
      <p:bldP spid="32" grpId="2"/>
      <p:bldP spid="4100" grpId="0"/>
      <p:bldP spid="88" grpId="0"/>
      <p:bldP spid="88" grpId="1"/>
      <p:bldP spid="90" grpId="0"/>
      <p:bldP spid="4106" grpId="0"/>
      <p:bldP spid="105" grpId="0"/>
      <p:bldP spid="6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37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781800" y="1229134"/>
          <a:ext cx="3962400" cy="2003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543795" imgH="2029108" progId="Paint.Picture">
                  <p:embed/>
                </p:oleObj>
              </mc:Choice>
              <mc:Fallback>
                <p:oleObj name="Bitmap Image" r:id="rId2" imgW="3543795" imgH="2029108" progId="Paint.Picture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229134"/>
                        <a:ext cx="3962400" cy="2003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75490" y="238780"/>
            <a:ext cx="7874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CHU VI VÀ DIỆN TÍCH HÌNH BÌNH HÀNH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6713" y="1441833"/>
            <a:ext cx="53251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62000" y="3341403"/>
                <a:ext cx="686726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+ Chu vi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  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𝑪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 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𝒂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𝒃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hành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𝑺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𝒂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. 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𝒉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341403"/>
                <a:ext cx="6867265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1775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976713" y="4572000"/>
            <a:ext cx="6871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(a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h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a) </a:t>
            </a:r>
          </a:p>
        </p:txBody>
      </p:sp>
    </p:spTree>
    <p:extLst>
      <p:ext uri="{BB962C8B-B14F-4D97-AF65-F5344CB8AC3E}">
        <p14:creationId xmlns:p14="http://schemas.microsoft.com/office/powerpoint/2010/main" val="108785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803204" y="238835"/>
            <a:ext cx="3575713" cy="1323832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3204" y="1160059"/>
            <a:ext cx="10590663" cy="1760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1694" y="1364777"/>
            <a:ext cx="9612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Bác Lê muốn ghép ba tấm ván như hình dưới thành một mặt bàn hình bình hành. Em hãy giúp bác Lê thực hiện việc này nhé!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9707" y="4594601"/>
            <a:ext cx="2304004" cy="2050754"/>
            <a:chOff x="238539" y="3551583"/>
            <a:chExt cx="2093745" cy="2070139"/>
          </a:xfrm>
        </p:grpSpPr>
        <p:sp>
          <p:nvSpPr>
            <p:cNvPr id="8" name="Oval 7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17" name="Parallelogram 16"/>
          <p:cNvSpPr/>
          <p:nvPr/>
        </p:nvSpPr>
        <p:spPr>
          <a:xfrm>
            <a:off x="3124960" y="4169391"/>
            <a:ext cx="1764000" cy="756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7370531" y="3838600"/>
            <a:ext cx="1951200" cy="1512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>
            <a:off x="5136257" y="3623480"/>
            <a:ext cx="2268000" cy="2268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0833 L -0.37917 0.1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625 L -0.06627 0.080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2569028" y="1089341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solidFill>
                <a:prstClr val="white"/>
              </a:solidFill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165683" y="1242957"/>
            <a:ext cx="5611813" cy="4732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br>
              <a:rPr lang="en-US" sz="4000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SGK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104.</a:t>
            </a: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17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11" y="3302761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4874651" y="2472668"/>
            <a:ext cx="6304424" cy="2077839"/>
            <a:chOff x="3524814" y="2883746"/>
            <a:chExt cx="5441110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801400" y="876906"/>
            <a:ext cx="5308296" cy="2470725"/>
            <a:chOff x="2368169" y="743376"/>
            <a:chExt cx="5308296" cy="24707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512625" y="3107147"/>
            <a:ext cx="6371738" cy="2739378"/>
            <a:chOff x="2930158" y="3772875"/>
            <a:chExt cx="6371738" cy="273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15" y="2219179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4667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24317" y="3847199"/>
            <a:ext cx="2526604" cy="2526604"/>
          </a:xfrm>
          <a:prstGeom prst="rect">
            <a:avLst/>
          </a:prstGeom>
        </p:spPr>
      </p:pic>
      <p:pic>
        <p:nvPicPr>
          <p:cNvPr id="3" name="Picture 2" descr="ibf122541318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99" y="1484401"/>
            <a:ext cx="5836961" cy="35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-142648" y="-66363"/>
            <a:ext cx="4759454" cy="3654016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ảnh cánh cổng inox bên trên và cho biết trên cánh cổng này có những hình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4580" y="2240923"/>
            <a:ext cx="1326524" cy="13136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7729449" y="2573279"/>
            <a:ext cx="695459" cy="648934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9440213" y="2527262"/>
            <a:ext cx="1120463" cy="718214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17842" y="2343955"/>
            <a:ext cx="663262" cy="1103999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860665" y="2840565"/>
            <a:ext cx="579548" cy="1932664"/>
            <a:chOff x="8860665" y="2840565"/>
            <a:chExt cx="579548" cy="1932664"/>
          </a:xfrm>
        </p:grpSpPr>
        <p:cxnSp>
          <p:nvCxnSpPr>
            <p:cNvPr id="12" name="Straight Connector 11"/>
            <p:cNvCxnSpPr>
              <a:endCxn id="7" idx="1"/>
            </p:cNvCxnSpPr>
            <p:nvPr/>
          </p:nvCxnSpPr>
          <p:spPr>
            <a:xfrm flipV="1">
              <a:off x="8860665" y="2886369"/>
              <a:ext cx="579548" cy="381861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860665" y="4352731"/>
              <a:ext cx="579548" cy="381861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860665" y="3238889"/>
              <a:ext cx="1" cy="1534340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440212" y="2840565"/>
              <a:ext cx="1" cy="1534340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Line Callout 2 (Border and Accent Bar) 19"/>
          <p:cNvSpPr/>
          <p:nvPr/>
        </p:nvSpPr>
        <p:spPr>
          <a:xfrm>
            <a:off x="5917842" y="208161"/>
            <a:ext cx="1500389" cy="80927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8959"/>
              <a:gd name="adj6" fmla="val -4553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21" name="Line Callout 2 (Border and Accent Bar) 20"/>
          <p:cNvSpPr/>
          <p:nvPr/>
        </p:nvSpPr>
        <p:spPr>
          <a:xfrm>
            <a:off x="8293994" y="354972"/>
            <a:ext cx="1751527" cy="85059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8078"/>
              <a:gd name="adj6" fmla="val -300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sp>
        <p:nvSpPr>
          <p:cNvPr id="22" name="Line Callout 2 (Border and Accent Bar) 21"/>
          <p:cNvSpPr/>
          <p:nvPr/>
        </p:nvSpPr>
        <p:spPr>
          <a:xfrm>
            <a:off x="10560676" y="354972"/>
            <a:ext cx="1455313" cy="83798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074"/>
              <a:gd name="adj6" fmla="val -3756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</a:p>
        </p:txBody>
      </p:sp>
      <p:sp>
        <p:nvSpPr>
          <p:cNvPr id="25" name="Line Callout 2 (Border and Accent Bar) 24"/>
          <p:cNvSpPr/>
          <p:nvPr/>
        </p:nvSpPr>
        <p:spPr>
          <a:xfrm rot="10800000">
            <a:off x="4172752" y="5803749"/>
            <a:ext cx="1673663" cy="98059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8847"/>
              <a:gd name="adj6" fmla="val -2812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1871" y="5830236"/>
            <a:ext cx="161454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</a:p>
        </p:txBody>
      </p:sp>
      <p:sp>
        <p:nvSpPr>
          <p:cNvPr id="27" name="Line Callout 2 (Border and Accent Bar) 26"/>
          <p:cNvSpPr/>
          <p:nvPr/>
        </p:nvSpPr>
        <p:spPr>
          <a:xfrm rot="10800000">
            <a:off x="7418228" y="5921162"/>
            <a:ext cx="1709336" cy="9368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2094"/>
              <a:gd name="adj6" fmla="val -1494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96990" y="5964608"/>
            <a:ext cx="16305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bình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hành</a:t>
            </a:r>
          </a:p>
        </p:txBody>
      </p:sp>
    </p:spTree>
    <p:extLst>
      <p:ext uri="{BB962C8B-B14F-4D97-AF65-F5344CB8AC3E}">
        <p14:creationId xmlns:p14="http://schemas.microsoft.com/office/powerpoint/2010/main" val="26767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79205986-A2D3-44A3-A522-0FD8790C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9271"/>
            <a:ext cx="12192000" cy="6874727"/>
          </a:xfrm>
          <a:prstGeom prst="rect">
            <a:avLst/>
          </a:prstGeom>
        </p:spPr>
      </p:pic>
      <p:pic>
        <p:nvPicPr>
          <p:cNvPr id="8" name="Picture 7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72" y="152400"/>
            <a:ext cx="7718039" cy="4954857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348B4F4-4B2E-450A-A528-0B447569DA7E}"/>
              </a:ext>
            </a:extLst>
          </p:cNvPr>
          <p:cNvSpPr/>
          <p:nvPr/>
        </p:nvSpPr>
        <p:spPr>
          <a:xfrm>
            <a:off x="5521183" y="380999"/>
            <a:ext cx="6140934" cy="3342678"/>
          </a:xfrm>
          <a:prstGeom prst="cloudCallout">
            <a:avLst>
              <a:gd name="adj1" fmla="val -46660"/>
              <a:gd name="adj2" fmla="val 5545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1303629"/>
                  </p:ext>
                </p:extLst>
              </p:nvPr>
            </p:nvGraphicFramePr>
            <p:xfrm>
              <a:off x="3950144" y="2646243"/>
              <a:ext cx="849329" cy="107743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49329" cy="1077434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1548616" ay="952790" az="45230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15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0144" y="2646243"/>
                <a:ext cx="849329" cy="1077434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10">
            <a:extLst>
              <a:ext uri="{FF2B5EF4-FFF2-40B4-BE49-F238E27FC236}">
                <a16:creationId xmlns:a16="http://schemas.microsoft.com/office/drawing/2014/main" id="{58DC44CD-7D4C-4F4A-8010-D73F67586D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78" y="4346916"/>
            <a:ext cx="1516340" cy="240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F36D7-F03F-40FC-8722-8ACBE7CD6F1E}"/>
              </a:ext>
            </a:extLst>
          </p:cNvPr>
          <p:cNvSpPr/>
          <p:nvPr/>
        </p:nvSpPr>
        <p:spPr>
          <a:xfrm>
            <a:off x="6170067" y="1144397"/>
            <a:ext cx="5198012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Trong bài hôm nay chúng ta sẽ tìm hiểu về cách nhận biết; cách vẽ và công thức tính chu vi, diện tích hình bình hành.</a:t>
            </a:r>
            <a:endParaRPr lang="en-US" sz="2800" b="1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3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mph" presetSubtype="128" repeatCount="indefinite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2187" y="1665027"/>
            <a:ext cx="8709155" cy="66874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TIẾT… </a:t>
            </a:r>
          </a:p>
          <a:p>
            <a:endParaRPr lang="en-US" sz="44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   </a:t>
            </a:r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</a:t>
            </a:r>
          </a:p>
        </p:txBody>
      </p:sp>
    </p:spTree>
    <p:extLst>
      <p:ext uri="{BB962C8B-B14F-4D97-AF65-F5344CB8AC3E}">
        <p14:creationId xmlns:p14="http://schemas.microsoft.com/office/powerpoint/2010/main" val="2450706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44" y="3266538"/>
            <a:ext cx="6823788" cy="27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60" y="708338"/>
            <a:ext cx="6883294" cy="287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" y="3359753"/>
            <a:ext cx="6011023" cy="22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86" y="1120462"/>
            <a:ext cx="6137521" cy="24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75" y="1974574"/>
            <a:ext cx="3757612" cy="30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3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366" y="193184"/>
            <a:ext cx="3946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BÌNH HÀNH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90911" y="4812406"/>
            <a:ext cx="1980950" cy="19809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77726" y="1025183"/>
            <a:ext cx="9707753" cy="1986064"/>
            <a:chOff x="748217" y="1102842"/>
            <a:chExt cx="9707753" cy="1986064"/>
          </a:xfrm>
        </p:grpSpPr>
        <p:sp>
          <p:nvSpPr>
            <p:cNvPr id="2" name="Rounded Rectangle 1"/>
            <p:cNvSpPr/>
            <p:nvPr/>
          </p:nvSpPr>
          <p:spPr>
            <a:xfrm>
              <a:off x="748217" y="1102842"/>
              <a:ext cx="9427336" cy="17013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58846" y="1334580"/>
              <a:ext cx="939712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sử dụng bốn chiếc que, trong đó hai que ngắn có đồ </a:t>
              </a:r>
            </a:p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 bằng nhau, hai que dài có độ dài bằng nhau, để xếp thành</a:t>
              </a:r>
            </a:p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bình hành như ở hình 21. </a:t>
              </a:r>
            </a:p>
            <a:p>
              <a:endParaRPr lang="en-US" sz="2400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944710" y="3734873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4710" y="4016061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44710" y="441530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44710" y="4812406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37724" y="4913291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49414" y="3588857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28079" y="358885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9425305" y="3591939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38391" y="5067449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21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8707" y="716404"/>
            <a:ext cx="1378037" cy="772732"/>
            <a:chOff x="139220" y="717282"/>
            <a:chExt cx="1378037" cy="772732"/>
          </a:xfrm>
        </p:grpSpPr>
        <p:grpSp>
          <p:nvGrpSpPr>
            <p:cNvPr id="24" name="Group 23"/>
            <p:cNvGrpSpPr/>
            <p:nvPr/>
          </p:nvGrpSpPr>
          <p:grpSpPr>
            <a:xfrm>
              <a:off x="139220" y="717282"/>
              <a:ext cx="1378037" cy="772732"/>
              <a:chOff x="478087" y="1283444"/>
              <a:chExt cx="1378037" cy="77273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890209" y="1429071"/>
                <a:ext cx="965915" cy="504756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78087" y="1283444"/>
                <a:ext cx="772732" cy="772732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600435" y="1405792"/>
                <a:ext cx="528035" cy="5280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991805" y="78278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9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1197</Words>
  <Application>Microsoft Office PowerPoint</Application>
  <PresentationFormat>Widescreen</PresentationFormat>
  <Paragraphs>157</Paragraphs>
  <Slides>26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.VnCommercial Script</vt:lpstr>
      <vt:lpstr>.VnTimeH</vt:lpstr>
      <vt:lpstr>Arial</vt:lpstr>
      <vt:lpstr>Calibri</vt:lpstr>
      <vt:lpstr>Calibri Light</vt:lpstr>
      <vt:lpstr>Cambria Math</vt:lpstr>
      <vt:lpstr>Comic Sans MS</vt:lpstr>
      <vt:lpstr>Franklin Gothic Book</vt:lpstr>
      <vt:lpstr>Rtim</vt:lpstr>
      <vt:lpstr>Times New Roman</vt:lpstr>
      <vt:lpstr>Office Theme</vt:lpstr>
      <vt:lpstr>1_Office Theme</vt:lpstr>
      <vt:lpstr>2_Office Theme</vt:lpstr>
      <vt:lpstr>3_Office Theme</vt:lpstr>
      <vt:lpstr>4_Office Theme</vt:lpstr>
      <vt:lpstr>FX Draw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</dc:creator>
  <cp:lastModifiedBy>Trang Nguyen</cp:lastModifiedBy>
  <cp:revision>115</cp:revision>
  <dcterms:created xsi:type="dcterms:W3CDTF">2021-07-10T15:02:39Z</dcterms:created>
  <dcterms:modified xsi:type="dcterms:W3CDTF">2021-09-03T04:41:26Z</dcterms:modified>
</cp:coreProperties>
</file>