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2"/>
  </p:notesMasterIdLst>
  <p:sldIdLst>
    <p:sldId id="256" r:id="rId6"/>
    <p:sldId id="284" r:id="rId7"/>
    <p:sldId id="264" r:id="rId8"/>
    <p:sldId id="283" r:id="rId9"/>
    <p:sldId id="285" r:id="rId10"/>
    <p:sldId id="266" r:id="rId11"/>
    <p:sldId id="267" r:id="rId12"/>
    <p:sldId id="286" r:id="rId13"/>
    <p:sldId id="287" r:id="rId14"/>
    <p:sldId id="289" r:id="rId15"/>
    <p:sldId id="288"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79"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B907A0"/>
    <a:srgbClr val="BA0693"/>
    <a:srgbClr val="15142A"/>
    <a:srgbClr val="FAED3B"/>
    <a:srgbClr val="A7FDFF"/>
    <a:srgbClr val="3CDFE6"/>
    <a:srgbClr val="0C0D0E"/>
    <a:srgbClr val="1F4E7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49" d="100"/>
          <a:sy n="49" d="100"/>
        </p:scale>
        <p:origin x="47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01/08/2021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89416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25</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93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08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01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91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82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0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456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57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77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7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86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01/08/2021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01/08/2021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1E10-E127-4060-A96E-CF3F99F50F0F}" type="datetimeFigureOut">
              <a:rPr lang="en-US" smtClean="0">
                <a:solidFill>
                  <a:prstClr val="black">
                    <a:tint val="75000"/>
                  </a:prstClr>
                </a:solidFill>
              </a:rPr>
              <a:pPr/>
              <a:t>01/08/2021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1A1F5-5A22-4F86-845E-701C9415D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0013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slide" Target="slide12.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70.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 Id="rId22"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23.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24.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1.xml"/><Relationship Id="rId18" Type="http://schemas.openxmlformats.org/officeDocument/2006/relationships/image" Target="../media/image26.png"/><Relationship Id="rId3" Type="http://schemas.microsoft.com/office/2007/relationships/media" Target="../media/media3.mp3"/><Relationship Id="rId21" Type="http://schemas.openxmlformats.org/officeDocument/2006/relationships/image" Target="../media/image28.png"/><Relationship Id="rId7" Type="http://schemas.microsoft.com/office/2007/relationships/media" Target="../media/media5.wav"/><Relationship Id="rId12" Type="http://schemas.microsoft.com/office/2007/relationships/media" Target="../media/media7.mp4"/><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image" Target="../media/image24.png"/><Relationship Id="rId20" Type="http://schemas.openxmlformats.org/officeDocument/2006/relationships/image" Target="../media/image21.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video" Target="NULL" TargetMode="External"/><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19" Type="http://schemas.openxmlformats.org/officeDocument/2006/relationships/image" Target="../media/image27.png"/><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audio" Target="../media/audio1.wav"/></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62360" y="3062128"/>
            <a:ext cx="11952372" cy="1417123"/>
          </a:xfrm>
        </p:spPr>
        <p:txBody>
          <a:bodyPr>
            <a:noAutofit/>
          </a:bodyPr>
          <a:lstStyle/>
          <a:p>
            <a:r>
              <a:rPr lang="en-US" sz="5000" b="1" dirty="0">
                <a:solidFill>
                  <a:schemeClr val="accent2">
                    <a:lumMod val="75000"/>
                  </a:schemeClr>
                </a:solidFill>
                <a:latin typeface="Times New Roman" panose="02020603050405020304" pitchFamily="18" charset="0"/>
                <a:cs typeface="Times New Roman" panose="02020603050405020304" pitchFamily="18" charset="0"/>
              </a:rPr>
              <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rgbClr val="FF0000"/>
                </a:solidFill>
                <a:latin typeface="Arial" panose="020B0604020202020204" pitchFamily="34" charset="0"/>
                <a:cs typeface="Arial" panose="020B0604020202020204" pitchFamily="34" charset="0"/>
              </a:rPr>
              <a:t>ƯỚC </a:t>
            </a:r>
            <a:r>
              <a:rPr lang="en-US" sz="5000" b="1" dirty="0">
                <a:solidFill>
                  <a:srgbClr val="FF0000"/>
                </a:solidFill>
                <a:latin typeface="Arial" panose="020B0604020202020204" pitchFamily="34" charset="0"/>
                <a:cs typeface="Arial" panose="020B0604020202020204" pitchFamily="34" charset="0"/>
              </a:rPr>
              <a:t>CHUNG VÀ ƯỚC CHUNG </a:t>
            </a:r>
            <a:br>
              <a:rPr lang="en-US" sz="5000" b="1" dirty="0">
                <a:solidFill>
                  <a:srgbClr val="FF0000"/>
                </a:solidFill>
                <a:latin typeface="Arial" panose="020B0604020202020204" pitchFamily="34" charset="0"/>
                <a:cs typeface="Arial" panose="020B0604020202020204" pitchFamily="34" charset="0"/>
              </a:rPr>
            </a:br>
            <a:r>
              <a:rPr lang="en-US" sz="5000" b="1" dirty="0">
                <a:solidFill>
                  <a:srgbClr val="FF0000"/>
                </a:solidFill>
                <a:latin typeface="Arial" panose="020B0604020202020204" pitchFamily="34" charset="0"/>
                <a:cs typeface="Arial" panose="020B0604020202020204" pitchFamily="34" charset="0"/>
              </a:rPr>
              <a:t>LỚN NHẤT (</a:t>
            </a:r>
            <a:r>
              <a:rPr lang="en-US" sz="5000" b="1" dirty="0" err="1">
                <a:solidFill>
                  <a:srgbClr val="FF0000"/>
                </a:solidFill>
                <a:latin typeface="Arial" panose="020B0604020202020204" pitchFamily="34" charset="0"/>
                <a:cs typeface="Arial" panose="020B0604020202020204" pitchFamily="34" charset="0"/>
              </a:rPr>
              <a:t>Tiếp</a:t>
            </a:r>
            <a:r>
              <a:rPr lang="en-US" sz="5000" b="1" dirty="0">
                <a:solidFill>
                  <a:srgbClr val="FF0000"/>
                </a:solidFill>
                <a:latin typeface="Arial" panose="020B0604020202020204" pitchFamily="34" charset="0"/>
                <a:cs typeface="Arial" panose="020B0604020202020204" pitchFamily="34" charset="0"/>
              </a:rPr>
              <a:t>)</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Lê</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Nhựt</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 xmlns:a16="http://schemas.microsoft.com/office/drawing/2014/main" id="{0E246211-C9C9-4B3E-9DDF-914AB989AE93}"/>
              </a:ext>
            </a:extLst>
          </p:cNvPr>
          <p:cNvSpPr txBox="1"/>
          <p:nvPr/>
        </p:nvSpPr>
        <p:spPr>
          <a:xfrm>
            <a:off x="4834360" y="2046235"/>
            <a:ext cx="6762750" cy="830997"/>
          </a:xfrm>
          <a:prstGeom prst="rect">
            <a:avLst/>
          </a:prstGeom>
          <a:noFill/>
        </p:spPr>
        <p:txBody>
          <a:bodyPr wrap="square">
            <a:spAutoFit/>
          </a:bodyPr>
          <a:lstStyle/>
          <a:p>
            <a:r>
              <a:rPr lang="en-US" sz="4800" b="1" dirty="0" err="1" smtClean="0">
                <a:solidFill>
                  <a:srgbClr val="FFFF00"/>
                </a:solidFill>
                <a:latin typeface="Arial" panose="020B0604020202020204" pitchFamily="34" charset="0"/>
                <a:cs typeface="Arial" panose="020B0604020202020204" pitchFamily="34" charset="0"/>
              </a:rPr>
              <a:t>Bài</a:t>
            </a:r>
            <a:r>
              <a:rPr lang="en-US" sz="4800" b="1" dirty="0" smtClean="0">
                <a:solidFill>
                  <a:srgbClr val="FFFF00"/>
                </a:solidFill>
                <a:latin typeface="Arial" panose="020B0604020202020204" pitchFamily="34" charset="0"/>
                <a:cs typeface="Arial" panose="020B0604020202020204" pitchFamily="34" charset="0"/>
              </a:rPr>
              <a:t> 12</a:t>
            </a:r>
            <a:endParaRPr lang="en-US" sz="4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2069697" y="390556"/>
            <a:ext cx="9463221" cy="707886"/>
          </a:xfrm>
          <a:prstGeom prst="rect">
            <a:avLst/>
          </a:prstGeom>
        </p:spPr>
        <p:txBody>
          <a:bodyPr wrap="square">
            <a:spAutoFit/>
          </a:bodyPr>
          <a:lstStyle/>
          <a:p>
            <a:pPr marL="571500" indent="-571500">
              <a:buFont typeface="Wingdings" panose="05000000000000000000" pitchFamily="2" charset="2"/>
              <a:buChar char="Ø"/>
            </a:pPr>
            <a:r>
              <a:rPr lang="vi-VN" sz="4000" b="1" dirty="0">
                <a:solidFill>
                  <a:srgbClr val="FF0000"/>
                </a:solidFill>
              </a:rPr>
              <a:t>Dạng </a:t>
            </a:r>
            <a:r>
              <a:rPr lang="en-US" sz="4000" b="1" dirty="0">
                <a:solidFill>
                  <a:srgbClr val="FF0000"/>
                </a:solidFill>
              </a:rPr>
              <a:t>3</a:t>
            </a:r>
            <a:r>
              <a:rPr lang="vi-VN" sz="4000" b="1" dirty="0" smtClean="0">
                <a:solidFill>
                  <a:srgbClr val="FF0000"/>
                </a:solidFill>
              </a:rPr>
              <a:t>. </a:t>
            </a:r>
            <a:r>
              <a:rPr lang="vi-VN" sz="4000" b="1" dirty="0">
                <a:solidFill>
                  <a:srgbClr val="FF0000"/>
                </a:solidFill>
              </a:rPr>
              <a:t>Rút gọn phân số.</a:t>
            </a:r>
            <a:endParaRPr lang="en-US" sz="4000" b="1" dirty="0">
              <a:solidFill>
                <a:srgbClr val="FF0000"/>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 xmlns:a16="http://schemas.microsoft.com/office/drawing/2014/main" id="{A3A062DA-93BF-4842-B601-4404401BCCE3}"/>
                  </a:ext>
                </a:extLst>
              </p:cNvPr>
              <p:cNvSpPr txBox="1"/>
              <p:nvPr/>
            </p:nvSpPr>
            <p:spPr>
              <a:xfrm>
                <a:off x="1463040" y="1928049"/>
                <a:ext cx="9527329" cy="2037096"/>
              </a:xfrm>
              <a:prstGeom prst="rect">
                <a:avLst/>
              </a:prstGeom>
              <a:noFill/>
            </p:spPr>
            <p:txBody>
              <a:bodyPr wrap="square">
                <a:spAutoFit/>
              </a:bodyPr>
              <a:lstStyle/>
              <a:p>
                <a:r>
                  <a:rPr lang="en-US" sz="3400" b="1" dirty="0" smtClean="0">
                    <a:solidFill>
                      <a:schemeClr val="accent6"/>
                    </a:solidFill>
                    <a:latin typeface="Arial" panose="020B0604020202020204" pitchFamily="34" charset="0"/>
                    <a:cs typeface="Arial" panose="020B0604020202020204" pitchFamily="34" charset="0"/>
                  </a:rPr>
                  <a:t>Bài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5.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smtClean="0">
                    <a:solidFill>
                      <a:srgbClr val="0070C0"/>
                    </a:solidFill>
                    <a:latin typeface="Arial" panose="020B0604020202020204" pitchFamily="34" charset="0"/>
                    <a:cs typeface="Arial" panose="020B0604020202020204" pitchFamily="34" charset="0"/>
                  </a:rPr>
                  <a:t>Rút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gọn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các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phân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sau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về</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phân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tối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giản</a:t>
                </a:r>
                <a:r>
                  <a:rPr lang="en-US" sz="3400" b="1" dirty="0" smtClean="0">
                    <a:solidFill>
                      <a:srgbClr val="0070C0"/>
                    </a:solidFill>
                    <a:latin typeface="Arial" panose="020B0604020202020204" pitchFamily="34" charset="0"/>
                    <a:cs typeface="Arial" panose="020B0604020202020204" pitchFamily="34" charset="0"/>
                  </a:rPr>
                  <a:t>:</a:t>
                </a:r>
              </a:p>
              <a:p>
                <a:pPr algn="ctr"/>
                <a:r>
                  <a:rPr lang="en-US" sz="3400" b="1"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4000" b="1" i="1" smtClean="0">
                            <a:solidFill>
                              <a:srgbClr val="0070C0"/>
                            </a:solidFill>
                            <a:latin typeface="Cambria Math" panose="02040503050406030204" pitchFamily="18" charset="0"/>
                            <a:cs typeface="Arial" panose="020B0604020202020204" pitchFamily="34" charset="0"/>
                          </a:rPr>
                        </m:ctrlPr>
                      </m:fPr>
                      <m:num>
                        <m:r>
                          <a:rPr lang="en-US" sz="4000" b="1" i="1" smtClean="0">
                            <a:solidFill>
                              <a:srgbClr val="0070C0"/>
                            </a:solidFill>
                            <a:latin typeface="Cambria Math" panose="02040503050406030204" pitchFamily="18" charset="0"/>
                            <a:cs typeface="Arial" panose="020B0604020202020204" pitchFamily="34" charset="0"/>
                          </a:rPr>
                          <m:t>𝟔𝟎</m:t>
                        </m:r>
                      </m:num>
                      <m:den>
                        <m:r>
                          <a:rPr lang="en-US" sz="4000" b="1" i="1" smtClean="0">
                            <a:solidFill>
                              <a:srgbClr val="0070C0"/>
                            </a:solidFill>
                            <a:latin typeface="Cambria Math" panose="02040503050406030204" pitchFamily="18" charset="0"/>
                            <a:cs typeface="Arial" panose="020B0604020202020204" pitchFamily="34" charset="0"/>
                          </a:rPr>
                          <m:t>𝟕𝟐</m:t>
                        </m:r>
                      </m:den>
                    </m:f>
                    <m:r>
                      <a:rPr lang="en-US" sz="4000" b="1" i="1" smtClean="0">
                        <a:solidFill>
                          <a:srgbClr val="0070C0"/>
                        </a:solidFill>
                        <a:latin typeface="Cambria Math" panose="02040503050406030204" pitchFamily="18" charset="0"/>
                        <a:cs typeface="Arial" panose="020B0604020202020204" pitchFamily="34" charset="0"/>
                      </a:rPr>
                      <m:t>; </m:t>
                    </m:r>
                    <m:f>
                      <m:fPr>
                        <m:ctrlPr>
                          <a:rPr lang="en-US" sz="4000" b="1" i="1" smtClean="0">
                            <a:solidFill>
                              <a:srgbClr val="0070C0"/>
                            </a:solidFill>
                            <a:latin typeface="Cambria Math" panose="02040503050406030204" pitchFamily="18" charset="0"/>
                            <a:cs typeface="Arial" panose="020B0604020202020204" pitchFamily="34" charset="0"/>
                          </a:rPr>
                        </m:ctrlPr>
                      </m:fPr>
                      <m:num>
                        <m:r>
                          <a:rPr lang="en-US" sz="4000" b="1" i="1" smtClean="0">
                            <a:solidFill>
                              <a:srgbClr val="0070C0"/>
                            </a:solidFill>
                            <a:latin typeface="Cambria Math" panose="02040503050406030204" pitchFamily="18" charset="0"/>
                            <a:cs typeface="Arial" panose="020B0604020202020204" pitchFamily="34" charset="0"/>
                          </a:rPr>
                          <m:t>𝟕𝟎</m:t>
                        </m:r>
                      </m:num>
                      <m:den>
                        <m:r>
                          <a:rPr lang="en-US" sz="4000" b="1" i="1" smtClean="0">
                            <a:solidFill>
                              <a:srgbClr val="0070C0"/>
                            </a:solidFill>
                            <a:latin typeface="Cambria Math" panose="02040503050406030204" pitchFamily="18" charset="0"/>
                            <a:cs typeface="Arial" panose="020B0604020202020204" pitchFamily="34" charset="0"/>
                          </a:rPr>
                          <m:t>𝟗𝟓</m:t>
                        </m:r>
                      </m:den>
                    </m:f>
                    <m:r>
                      <a:rPr lang="en-US" sz="4000" b="1" i="1" smtClean="0">
                        <a:solidFill>
                          <a:srgbClr val="0070C0"/>
                        </a:solidFill>
                        <a:latin typeface="Cambria Math" panose="02040503050406030204" pitchFamily="18" charset="0"/>
                        <a:cs typeface="Arial" panose="020B0604020202020204" pitchFamily="34" charset="0"/>
                      </a:rPr>
                      <m:t>; </m:t>
                    </m:r>
                    <m:f>
                      <m:fPr>
                        <m:ctrlPr>
                          <a:rPr lang="en-US" sz="4000" b="1" i="1" smtClean="0">
                            <a:solidFill>
                              <a:srgbClr val="0070C0"/>
                            </a:solidFill>
                            <a:latin typeface="Cambria Math" panose="02040503050406030204" pitchFamily="18" charset="0"/>
                            <a:cs typeface="Arial" panose="020B0604020202020204" pitchFamily="34" charset="0"/>
                          </a:rPr>
                        </m:ctrlPr>
                      </m:fPr>
                      <m:num>
                        <m:r>
                          <a:rPr lang="en-US" sz="4000" b="1" i="1" smtClean="0">
                            <a:solidFill>
                              <a:srgbClr val="0070C0"/>
                            </a:solidFill>
                            <a:latin typeface="Cambria Math" panose="02040503050406030204" pitchFamily="18" charset="0"/>
                            <a:cs typeface="Arial" panose="020B0604020202020204" pitchFamily="34" charset="0"/>
                          </a:rPr>
                          <m:t>𝟏𝟓𝟎</m:t>
                        </m:r>
                      </m:num>
                      <m:den>
                        <m:r>
                          <a:rPr lang="en-US" sz="4000" b="1" i="1" smtClean="0">
                            <a:solidFill>
                              <a:srgbClr val="0070C0"/>
                            </a:solidFill>
                            <a:latin typeface="Cambria Math" panose="02040503050406030204" pitchFamily="18" charset="0"/>
                            <a:cs typeface="Arial" panose="020B0604020202020204" pitchFamily="34" charset="0"/>
                          </a:rPr>
                          <m:t>𝟑𝟔𝟎</m:t>
                        </m:r>
                      </m:den>
                    </m:f>
                    <m:r>
                      <a:rPr lang="en-US" sz="4000" b="1" i="0" smtClean="0">
                        <a:solidFill>
                          <a:srgbClr val="0070C0"/>
                        </a:solidFill>
                        <a:latin typeface="Cambria Math" panose="02040503050406030204" pitchFamily="18" charset="0"/>
                        <a:cs typeface="Arial" panose="020B0604020202020204" pitchFamily="34" charset="0"/>
                      </a:rPr>
                      <m:t>.</m:t>
                    </m:r>
                  </m:oMath>
                </a14:m>
                <a:r>
                  <a:rPr lang="en-US" sz="3600" b="1" dirty="0" smtClean="0">
                    <a:solidFill>
                      <a:srgbClr val="0070C0"/>
                    </a:solidFill>
                    <a:latin typeface="Arial" panose="020B0604020202020204" pitchFamily="34" charset="0"/>
                    <a:cs typeface="Arial" panose="020B0604020202020204" pitchFamily="34" charset="0"/>
                  </a:rPr>
                  <a:t> </a:t>
                </a:r>
                <a:endParaRPr lang="en-US" sz="3400" b="1" dirty="0" smtClean="0">
                  <a:solidFill>
                    <a:srgbClr val="0070C0"/>
                  </a:solidFill>
                  <a:latin typeface="Arial" panose="020B0604020202020204" pitchFamily="34" charset="0"/>
                  <a:cs typeface="Arial" panose="020B0604020202020204" pitchFamily="34" charset="0"/>
                </a:endParaRPr>
              </a:p>
            </p:txBody>
          </p:sp>
        </mc:Choice>
        <mc:Fallback>
          <p:sp>
            <p:nvSpPr>
              <p:cNvPr id="16" name="TextBox 15">
                <a:extLst>
                  <a:ext uri="{FF2B5EF4-FFF2-40B4-BE49-F238E27FC236}">
                    <a16:creationId xmlns="" xmlns:a16="http://schemas.microsoft.com/office/drawing/2014/main" xmlns:a14="http://schemas.microsoft.com/office/drawing/2010/main" id="{A3A062DA-93BF-4842-B601-4404401BCCE3}"/>
                  </a:ext>
                </a:extLst>
              </p:cNvPr>
              <p:cNvSpPr txBox="1">
                <a:spLocks noRot="1" noChangeAspect="1" noMove="1" noResize="1" noEditPoints="1" noAdjustHandles="1" noChangeArrowheads="1" noChangeShapeType="1" noTextEdit="1"/>
              </p:cNvSpPr>
              <p:nvPr/>
            </p:nvSpPr>
            <p:spPr>
              <a:xfrm>
                <a:off x="1463040" y="1928049"/>
                <a:ext cx="9527329" cy="2037096"/>
              </a:xfrm>
              <a:prstGeom prst="rect">
                <a:avLst/>
              </a:prstGeom>
              <a:blipFill rotWithShape="0">
                <a:blip r:embed="rId2"/>
                <a:stretch>
                  <a:fillRect l="-1791" t="-4192" r="-1152"/>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307" y="3727936"/>
            <a:ext cx="3931203" cy="2948402"/>
          </a:xfrm>
          <a:prstGeom prst="rect">
            <a:avLst/>
          </a:prstGeom>
        </p:spPr>
      </p:pic>
    </p:spTree>
    <p:extLst>
      <p:ext uri="{BB962C8B-B14F-4D97-AF65-F5344CB8AC3E}">
        <p14:creationId xmlns:p14="http://schemas.microsoft.com/office/powerpoint/2010/main" val="90464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2100443" y="36613"/>
            <a:ext cx="9463221" cy="707886"/>
          </a:xfrm>
          <a:prstGeom prst="rect">
            <a:avLst/>
          </a:prstGeom>
        </p:spPr>
        <p:txBody>
          <a:bodyPr wrap="square">
            <a:spAutoFit/>
          </a:bodyPr>
          <a:lstStyle/>
          <a:p>
            <a:pPr marL="571500" indent="-571500">
              <a:buFont typeface="Wingdings" panose="05000000000000000000" pitchFamily="2" charset="2"/>
              <a:buChar char="Ø"/>
            </a:pPr>
            <a:r>
              <a:rPr lang="vi-VN" sz="4000" b="1" dirty="0">
                <a:solidFill>
                  <a:srgbClr val="FF0000"/>
                </a:solidFill>
              </a:rPr>
              <a:t>Dạng </a:t>
            </a:r>
            <a:r>
              <a:rPr lang="en-US" sz="4000" b="1" dirty="0">
                <a:solidFill>
                  <a:srgbClr val="FF0000"/>
                </a:solidFill>
              </a:rPr>
              <a:t>3</a:t>
            </a:r>
            <a:r>
              <a:rPr lang="vi-VN" sz="4000" b="1" dirty="0" smtClean="0">
                <a:solidFill>
                  <a:srgbClr val="FF0000"/>
                </a:solidFill>
              </a:rPr>
              <a:t>. </a:t>
            </a:r>
            <a:r>
              <a:rPr lang="vi-VN" sz="4000" b="1" dirty="0">
                <a:solidFill>
                  <a:srgbClr val="FF0000"/>
                </a:solidFill>
              </a:rPr>
              <a:t>Rút gọn phân số.</a:t>
            </a:r>
            <a:endParaRPr lang="en-US" sz="4000" b="1" dirty="0">
              <a:solidFill>
                <a:srgbClr val="FF0000"/>
              </a:solidFill>
            </a:endParaRPr>
          </a:p>
        </p:txBody>
      </p:sp>
      <p:sp>
        <p:nvSpPr>
          <p:cNvPr id="15" name="TextBox 14">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5061489" y="1322374"/>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100443" y="720513"/>
            <a:ext cx="9156582" cy="646331"/>
          </a:xfrm>
          <a:prstGeom prst="rect">
            <a:avLst/>
          </a:prstGeom>
          <a:noFill/>
        </p:spPr>
        <p:txBody>
          <a:bodyPr wrap="square">
            <a:spAutoFit/>
          </a:bodyPr>
          <a:lstStyle/>
          <a:p>
            <a:r>
              <a:rPr lang="en-US" sz="3400" b="1" dirty="0" smtClean="0">
                <a:solidFill>
                  <a:schemeClr val="accent6"/>
                </a:solidFill>
                <a:latin typeface="Arial" panose="020B0604020202020204" pitchFamily="34" charset="0"/>
                <a:cs typeface="Arial" panose="020B0604020202020204" pitchFamily="34" charset="0"/>
              </a:rPr>
              <a:t>Bài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5.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r>
              <a:rPr lang="en-US" sz="3600" b="1" dirty="0" smtClean="0">
                <a:solidFill>
                  <a:schemeClr val="accent6"/>
                </a:solidFill>
                <a:latin typeface="Arial" panose="020B0604020202020204" pitchFamily="34" charset="0"/>
                <a:cs typeface="Arial" panose="020B0604020202020204" pitchFamily="34" charset="0"/>
              </a:rPr>
              <a:t> </a:t>
            </a:r>
            <a:endParaRPr lang="en-US" sz="3400" b="1" dirty="0" smtClean="0">
              <a:solidFill>
                <a:schemeClr val="accent6"/>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A3A062DA-93BF-4842-B601-4404401BCCE3}"/>
                  </a:ext>
                </a:extLst>
              </p:cNvPr>
              <p:cNvSpPr txBox="1"/>
              <p:nvPr/>
            </p:nvSpPr>
            <p:spPr>
              <a:xfrm>
                <a:off x="2097664" y="1862315"/>
                <a:ext cx="5927650" cy="1603644"/>
              </a:xfrm>
              <a:prstGeom prst="rect">
                <a:avLst/>
              </a:prstGeom>
              <a:noFill/>
            </p:spPr>
            <p:txBody>
              <a:bodyPr wrap="square">
                <a:spAutoFit/>
              </a:bodyPr>
              <a:lstStyle/>
              <a:p>
                <a:pPr marL="514350" indent="-514350">
                  <a:buAutoNum type="alphaLcParenR"/>
                </a:pPr>
                <a:r>
                  <a:rPr lang="en-US" sz="3400" b="1" dirty="0" smtClean="0">
                    <a:solidFill>
                      <a:srgbClr val="0070C0"/>
                    </a:solidFill>
                    <a:latin typeface="Arial" panose="020B0604020202020204" pitchFamily="34" charset="0"/>
                    <a:cs typeface="Arial" panose="020B0604020202020204" pitchFamily="34" charset="0"/>
                  </a:rPr>
                  <a:t>Ta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ƯCLN(60,72) </a:t>
                </a:r>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12</a:t>
                </a:r>
              </a:p>
              <a:p>
                <a:r>
                  <a:rPr lang="en-US" sz="3400" b="1" dirty="0" err="1" smtClean="0">
                    <a:solidFill>
                      <a:srgbClr val="0070C0"/>
                    </a:solidFill>
                    <a:latin typeface="Arial" panose="020B0604020202020204" pitchFamily="34" charset="0"/>
                    <a:cs typeface="Arial" panose="020B0604020202020204" pitchFamily="34" charset="0"/>
                  </a:rPr>
                  <a:t>Nên</a:t>
                </a:r>
                <a:r>
                  <a:rPr lang="en-US" sz="3400" b="1"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𝟔𝟎</m:t>
                        </m:r>
                      </m:num>
                      <m:den>
                        <m:r>
                          <a:rPr lang="en-US" sz="4400" b="1" i="0" smtClean="0">
                            <a:solidFill>
                              <a:srgbClr val="0070C0"/>
                            </a:solidFill>
                            <a:latin typeface="Cambria Math" panose="02040503050406030204" pitchFamily="18" charset="0"/>
                            <a:cs typeface="Arial" panose="020B0604020202020204" pitchFamily="34" charset="0"/>
                          </a:rPr>
                          <m:t>𝟕𝟐</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𝟔𝟎</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𝟏𝟐</m:t>
                        </m:r>
                      </m:num>
                      <m:den>
                        <m:r>
                          <a:rPr lang="en-US" sz="4400" b="1" i="0" smtClean="0">
                            <a:solidFill>
                              <a:srgbClr val="0070C0"/>
                            </a:solidFill>
                            <a:latin typeface="Cambria Math" panose="02040503050406030204" pitchFamily="18" charset="0"/>
                            <a:cs typeface="Arial" panose="020B0604020202020204" pitchFamily="34" charset="0"/>
                          </a:rPr>
                          <m:t>𝟕𝟐</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𝟏𝟐</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𝟓</m:t>
                        </m:r>
                      </m:num>
                      <m:den>
                        <m:r>
                          <a:rPr lang="en-US" sz="4400" b="1" i="0" smtClean="0">
                            <a:solidFill>
                              <a:srgbClr val="0070C0"/>
                            </a:solidFill>
                            <a:latin typeface="Cambria Math" panose="02040503050406030204" pitchFamily="18" charset="0"/>
                            <a:cs typeface="Arial" panose="020B0604020202020204" pitchFamily="34" charset="0"/>
                          </a:rPr>
                          <m:t>𝟔</m:t>
                        </m:r>
                      </m:den>
                    </m:f>
                    <m:r>
                      <a:rPr lang="en-US" sz="4400" b="1" i="0" smtClean="0">
                        <a:solidFill>
                          <a:srgbClr val="0070C0"/>
                        </a:solidFill>
                        <a:latin typeface="Cambria Math" panose="02040503050406030204" pitchFamily="18" charset="0"/>
                        <a:cs typeface="Arial" panose="020B0604020202020204" pitchFamily="34" charset="0"/>
                      </a:rPr>
                      <m:t>.</m:t>
                    </m:r>
                  </m:oMath>
                </a14:m>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2097664" y="1862315"/>
                <a:ext cx="5927650" cy="1603644"/>
              </a:xfrm>
              <a:prstGeom prst="rect">
                <a:avLst/>
              </a:prstGeom>
              <a:blipFill rotWithShape="0">
                <a:blip r:embed="rId2"/>
                <a:stretch>
                  <a:fillRect l="-2881" t="-5303" b="-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A3A062DA-93BF-4842-B601-4404401BCCE3}"/>
                  </a:ext>
                </a:extLst>
              </p:cNvPr>
              <p:cNvSpPr txBox="1"/>
              <p:nvPr/>
            </p:nvSpPr>
            <p:spPr>
              <a:xfrm>
                <a:off x="2097664" y="3448317"/>
                <a:ext cx="5927650" cy="1636217"/>
              </a:xfrm>
              <a:prstGeom prst="rect">
                <a:avLst/>
              </a:prstGeom>
              <a:noFill/>
            </p:spPr>
            <p:txBody>
              <a:bodyPr wrap="square">
                <a:spAutoFit/>
              </a:bodyPr>
              <a:lstStyle/>
              <a:p>
                <a:r>
                  <a:rPr lang="en-US" sz="3400" b="1" dirty="0" smtClean="0">
                    <a:solidFill>
                      <a:srgbClr val="0070C0"/>
                    </a:solidFill>
                    <a:latin typeface="Arial" panose="020B0604020202020204" pitchFamily="34" charset="0"/>
                    <a:cs typeface="Arial" panose="020B0604020202020204" pitchFamily="34" charset="0"/>
                  </a:rPr>
                  <a:t>b) Ta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ƯCLN(70,95) </a:t>
                </a:r>
                <a:r>
                  <a:rPr lang="en-US" sz="3400" b="1" dirty="0">
                    <a:solidFill>
                      <a:srgbClr val="0070C0"/>
                    </a:solidFill>
                    <a:latin typeface="Arial" panose="020B0604020202020204" pitchFamily="34" charset="0"/>
                    <a:cs typeface="Arial" panose="020B0604020202020204" pitchFamily="34" charset="0"/>
                  </a:rPr>
                  <a:t>= 5</a:t>
                </a:r>
                <a:endParaRPr lang="en-US" sz="3400" b="1" dirty="0" smtClean="0">
                  <a:solidFill>
                    <a:srgbClr val="0070C0"/>
                  </a:solidFill>
                  <a:latin typeface="Arial" panose="020B0604020202020204" pitchFamily="34" charset="0"/>
                  <a:cs typeface="Arial" panose="020B0604020202020204" pitchFamily="34" charset="0"/>
                </a:endParaRPr>
              </a:p>
              <a:p>
                <a:r>
                  <a:rPr lang="en-US" sz="3400" b="1" dirty="0" err="1" smtClean="0">
                    <a:solidFill>
                      <a:srgbClr val="0070C0"/>
                    </a:solidFill>
                    <a:latin typeface="Arial" panose="020B0604020202020204" pitchFamily="34" charset="0"/>
                    <a:cs typeface="Arial" panose="020B0604020202020204" pitchFamily="34" charset="0"/>
                  </a:rPr>
                  <a:t>Nên</a:t>
                </a:r>
                <a:r>
                  <a:rPr lang="en-US" sz="3400" b="1"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𝟕𝟎</m:t>
                        </m:r>
                      </m:num>
                      <m:den>
                        <m:r>
                          <a:rPr lang="en-US" sz="4400" b="1" i="0" smtClean="0">
                            <a:solidFill>
                              <a:srgbClr val="0070C0"/>
                            </a:solidFill>
                            <a:latin typeface="Cambria Math" panose="02040503050406030204" pitchFamily="18" charset="0"/>
                            <a:cs typeface="Arial" panose="020B0604020202020204" pitchFamily="34" charset="0"/>
                          </a:rPr>
                          <m:t>𝟗𝟓</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𝟕𝟎</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𝟓</m:t>
                        </m:r>
                      </m:num>
                      <m:den>
                        <m:r>
                          <a:rPr lang="en-US" sz="4400" b="1" i="0" smtClean="0">
                            <a:solidFill>
                              <a:srgbClr val="0070C0"/>
                            </a:solidFill>
                            <a:latin typeface="Cambria Math" panose="02040503050406030204" pitchFamily="18" charset="0"/>
                            <a:cs typeface="Arial" panose="020B0604020202020204" pitchFamily="34" charset="0"/>
                          </a:rPr>
                          <m:t>𝟗𝟓</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𝟓</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𝟏𝟒</m:t>
                        </m:r>
                      </m:num>
                      <m:den>
                        <m:r>
                          <a:rPr lang="en-US" sz="4400" b="1" i="0" smtClean="0">
                            <a:solidFill>
                              <a:srgbClr val="0070C0"/>
                            </a:solidFill>
                            <a:latin typeface="Cambria Math" panose="02040503050406030204" pitchFamily="18" charset="0"/>
                            <a:cs typeface="Arial" panose="020B0604020202020204" pitchFamily="34" charset="0"/>
                          </a:rPr>
                          <m:t>𝟏𝟗</m:t>
                        </m:r>
                      </m:den>
                    </m:f>
                    <m:r>
                      <a:rPr lang="en-US" sz="4400" b="1" i="0" smtClean="0">
                        <a:solidFill>
                          <a:srgbClr val="0070C0"/>
                        </a:solidFill>
                        <a:latin typeface="Cambria Math" panose="02040503050406030204" pitchFamily="18" charset="0"/>
                        <a:cs typeface="Arial" panose="020B0604020202020204" pitchFamily="34" charset="0"/>
                      </a:rPr>
                      <m:t>.</m:t>
                    </m:r>
                  </m:oMath>
                </a14:m>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2097664" y="3448317"/>
                <a:ext cx="5927650" cy="1636217"/>
              </a:xfrm>
              <a:prstGeom prst="rect">
                <a:avLst/>
              </a:prstGeom>
              <a:blipFill rotWithShape="0">
                <a:blip r:embed="rId3"/>
                <a:stretch>
                  <a:fillRect l="-2881" t="-5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A3A062DA-93BF-4842-B601-4404401BCCE3}"/>
                  </a:ext>
                </a:extLst>
              </p:cNvPr>
              <p:cNvSpPr txBox="1"/>
              <p:nvPr/>
            </p:nvSpPr>
            <p:spPr>
              <a:xfrm>
                <a:off x="2097664" y="4976349"/>
                <a:ext cx="6277851" cy="1603644"/>
              </a:xfrm>
              <a:prstGeom prst="rect">
                <a:avLst/>
              </a:prstGeom>
              <a:noFill/>
            </p:spPr>
            <p:txBody>
              <a:bodyPr wrap="square">
                <a:spAutoFit/>
              </a:bodyPr>
              <a:lstStyle/>
              <a:p>
                <a:r>
                  <a:rPr lang="en-US" sz="3400" b="1" dirty="0" smtClean="0">
                    <a:solidFill>
                      <a:srgbClr val="0070C0"/>
                    </a:solidFill>
                    <a:latin typeface="Arial" panose="020B0604020202020204" pitchFamily="34" charset="0"/>
                    <a:cs typeface="Arial" panose="020B0604020202020204" pitchFamily="34" charset="0"/>
                  </a:rPr>
                  <a:t>c) Ta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ƯCLN(150,360) </a:t>
                </a:r>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30</a:t>
                </a:r>
              </a:p>
              <a:p>
                <a:r>
                  <a:rPr lang="en-US" sz="3400" b="1" dirty="0" err="1" smtClean="0">
                    <a:solidFill>
                      <a:srgbClr val="0070C0"/>
                    </a:solidFill>
                    <a:latin typeface="Arial" panose="020B0604020202020204" pitchFamily="34" charset="0"/>
                    <a:cs typeface="Arial" panose="020B0604020202020204" pitchFamily="34" charset="0"/>
                  </a:rPr>
                  <a:t>Nên</a:t>
                </a:r>
                <a:r>
                  <a:rPr lang="en-US" sz="3400" b="1"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𝟏𝟓𝟎</m:t>
                        </m:r>
                      </m:num>
                      <m:den>
                        <m:r>
                          <a:rPr lang="en-US" sz="4400" b="1" i="0" smtClean="0">
                            <a:solidFill>
                              <a:srgbClr val="0070C0"/>
                            </a:solidFill>
                            <a:latin typeface="Cambria Math" panose="02040503050406030204" pitchFamily="18" charset="0"/>
                            <a:cs typeface="Arial" panose="020B0604020202020204" pitchFamily="34" charset="0"/>
                          </a:rPr>
                          <m:t>𝟑𝟔𝟎</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𝟏𝟓𝟎</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𝟑𝟎</m:t>
                        </m:r>
                      </m:num>
                      <m:den>
                        <m:r>
                          <a:rPr lang="en-US" sz="4400" b="1" i="0" smtClean="0">
                            <a:solidFill>
                              <a:srgbClr val="0070C0"/>
                            </a:solidFill>
                            <a:latin typeface="Cambria Math" panose="02040503050406030204" pitchFamily="18" charset="0"/>
                            <a:cs typeface="Arial" panose="020B0604020202020204" pitchFamily="34" charset="0"/>
                          </a:rPr>
                          <m:t>𝟑𝟔𝟎</m:t>
                        </m:r>
                        <m:r>
                          <a:rPr lang="en-US" sz="4400" b="1" i="0" smtClean="0">
                            <a:solidFill>
                              <a:srgbClr val="0070C0"/>
                            </a:solidFill>
                            <a:latin typeface="Cambria Math" panose="02040503050406030204" pitchFamily="18" charset="0"/>
                            <a:cs typeface="Arial" panose="020B0604020202020204" pitchFamily="34" charset="0"/>
                          </a:rPr>
                          <m:t>:</m:t>
                        </m:r>
                        <m:r>
                          <a:rPr lang="en-US" sz="4400" b="1" i="0" smtClean="0">
                            <a:solidFill>
                              <a:srgbClr val="0070C0"/>
                            </a:solidFill>
                            <a:latin typeface="Cambria Math" panose="02040503050406030204" pitchFamily="18" charset="0"/>
                            <a:cs typeface="Arial" panose="020B0604020202020204" pitchFamily="34" charset="0"/>
                          </a:rPr>
                          <m:t>𝟑𝟎</m:t>
                        </m:r>
                      </m:den>
                    </m:f>
                    <m:r>
                      <a:rPr lang="en-US" sz="4400" b="1" i="0" smtClean="0">
                        <a:solidFill>
                          <a:srgbClr val="0070C0"/>
                        </a:solidFill>
                        <a:latin typeface="Cambria Math" panose="02040503050406030204" pitchFamily="18" charset="0"/>
                        <a:cs typeface="Arial" panose="020B0604020202020204" pitchFamily="34" charset="0"/>
                      </a:rPr>
                      <m:t>=</m:t>
                    </m:r>
                    <m:f>
                      <m:fPr>
                        <m:ctrlPr>
                          <a:rPr lang="en-US" sz="4400" b="1" i="1" smtClean="0">
                            <a:solidFill>
                              <a:srgbClr val="0070C0"/>
                            </a:solidFill>
                            <a:latin typeface="Cambria Math" panose="02040503050406030204" pitchFamily="18" charset="0"/>
                            <a:cs typeface="Arial" panose="020B0604020202020204" pitchFamily="34" charset="0"/>
                          </a:rPr>
                        </m:ctrlPr>
                      </m:fPr>
                      <m:num>
                        <m:r>
                          <a:rPr lang="en-US" sz="4400" b="1" i="0" smtClean="0">
                            <a:solidFill>
                              <a:srgbClr val="0070C0"/>
                            </a:solidFill>
                            <a:latin typeface="Cambria Math" panose="02040503050406030204" pitchFamily="18" charset="0"/>
                            <a:cs typeface="Arial" panose="020B0604020202020204" pitchFamily="34" charset="0"/>
                          </a:rPr>
                          <m:t>𝟓</m:t>
                        </m:r>
                      </m:num>
                      <m:den>
                        <m:r>
                          <a:rPr lang="en-US" sz="4400" b="1" i="0" smtClean="0">
                            <a:solidFill>
                              <a:srgbClr val="0070C0"/>
                            </a:solidFill>
                            <a:latin typeface="Cambria Math" panose="02040503050406030204" pitchFamily="18" charset="0"/>
                            <a:cs typeface="Arial" panose="020B0604020202020204" pitchFamily="34" charset="0"/>
                          </a:rPr>
                          <m:t>𝟏𝟐</m:t>
                        </m:r>
                      </m:den>
                    </m:f>
                    <m:r>
                      <a:rPr lang="en-US" sz="4400" b="1" i="0" smtClean="0">
                        <a:solidFill>
                          <a:srgbClr val="0070C0"/>
                        </a:solidFill>
                        <a:latin typeface="Cambria Math" panose="02040503050406030204" pitchFamily="18" charset="0"/>
                        <a:cs typeface="Arial" panose="020B0604020202020204" pitchFamily="34" charset="0"/>
                      </a:rPr>
                      <m:t>.</m:t>
                    </m:r>
                  </m:oMath>
                </a14:m>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2097664" y="4976349"/>
                <a:ext cx="6277851" cy="1603644"/>
              </a:xfrm>
              <a:prstGeom prst="rect">
                <a:avLst/>
              </a:prstGeom>
              <a:blipFill rotWithShape="0">
                <a:blip r:embed="rId4"/>
                <a:stretch>
                  <a:fillRect l="-2718" t="-5323" b="-1141"/>
                </a:stretch>
              </a:blipFill>
            </p:spPr>
            <p:txBody>
              <a:bodyPr/>
              <a:lstStyle/>
              <a:p>
                <a:r>
                  <a:rPr lang="en-US">
                    <a:noFill/>
                  </a:rPr>
                  <a:t> </a:t>
                </a:r>
              </a:p>
            </p:txBody>
          </p:sp>
        </mc:Fallback>
      </mc:AlternateContent>
      <p:sp>
        <p:nvSpPr>
          <p:cNvPr id="17" name="5-Point Star 16">
            <a:hlinkClick r:id="rId5" action="ppaction://hlinksldjump"/>
          </p:cNvPr>
          <p:cNvSpPr/>
          <p:nvPr/>
        </p:nvSpPr>
        <p:spPr>
          <a:xfrm>
            <a:off x="10238533" y="5927487"/>
            <a:ext cx="760711" cy="652506"/>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73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2069697" y="390556"/>
            <a:ext cx="9463221" cy="707886"/>
          </a:xfrm>
          <a:prstGeom prst="rect">
            <a:avLst/>
          </a:prstGeom>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a:t>
            </a:r>
            <a:r>
              <a:rPr lang="en-US" sz="4000" b="1" dirty="0" smtClean="0">
                <a:solidFill>
                  <a:srgbClr val="FF0000"/>
                </a:solidFill>
              </a:rPr>
              <a:t> 4.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latin typeface="Arial" panose="020B0604020202020204" pitchFamily="34" charset="0"/>
                <a:cs typeface="Arial" panose="020B0604020202020204" pitchFamily="34" charset="0"/>
              </a:rPr>
              <a:t>toán</a:t>
            </a:r>
            <a:r>
              <a:rPr lang="en-US" sz="4000" b="1" dirty="0" smtClean="0">
                <a:solidFill>
                  <a:srgbClr val="FF0000"/>
                </a:solidFill>
              </a:rPr>
              <a:t> </a:t>
            </a:r>
            <a:r>
              <a:rPr lang="en-US" sz="4000" b="1" dirty="0" err="1" smtClean="0">
                <a:solidFill>
                  <a:srgbClr val="FF0000"/>
                </a:solidFill>
              </a:rPr>
              <a:t>thực</a:t>
            </a:r>
            <a:r>
              <a:rPr lang="en-US" sz="4000" b="1" dirty="0" smtClean="0">
                <a:solidFill>
                  <a:srgbClr val="FF0000"/>
                </a:solidFill>
              </a:rPr>
              <a:t> </a:t>
            </a:r>
            <a:r>
              <a:rPr lang="en-US" sz="4000" b="1" dirty="0" err="1" smtClean="0">
                <a:solidFill>
                  <a:srgbClr val="FF0000"/>
                </a:solidFill>
              </a:rPr>
              <a:t>tế</a:t>
            </a:r>
            <a:r>
              <a:rPr lang="en-US" sz="4000" b="1" dirty="0" smtClean="0">
                <a:solidFill>
                  <a:srgbClr val="FF0000"/>
                </a:solidFill>
              </a:rPr>
              <a:t>.</a:t>
            </a:r>
            <a:endParaRPr lang="en-US" sz="4000" b="1" dirty="0">
              <a:solidFill>
                <a:srgbClr val="FF0000"/>
              </a:solidFill>
            </a:endParaRPr>
          </a:p>
        </p:txBody>
      </p:sp>
      <p:sp>
        <p:nvSpPr>
          <p:cNvPr id="16" name="TextBox 15">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320800" y="1561305"/>
            <a:ext cx="9833383" cy="3231654"/>
          </a:xfrm>
          <a:prstGeom prst="rect">
            <a:avLst/>
          </a:prstGeom>
          <a:noFill/>
        </p:spPr>
        <p:txBody>
          <a:bodyPr wrap="square">
            <a:spAutoFit/>
          </a:bodyPr>
          <a:lstStyle/>
          <a:p>
            <a:r>
              <a:rPr lang="en-US" sz="3400" b="1" dirty="0" smtClean="0">
                <a:solidFill>
                  <a:schemeClr val="accent6"/>
                </a:solidFill>
                <a:latin typeface="Arial" panose="020B0604020202020204" pitchFamily="34" charset="0"/>
                <a:cs typeface="Arial" panose="020B0604020202020204" pitchFamily="34" charset="0"/>
              </a:rPr>
              <a:t>Bài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7.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err="1" smtClean="0">
                <a:solidFill>
                  <a:srgbClr val="0070C0"/>
                </a:solidFill>
                <a:latin typeface="Arial" panose="020B0604020202020204" pitchFamily="34" charset="0"/>
                <a:cs typeface="Arial" panose="020B0604020202020204" pitchFamily="34" charset="0"/>
              </a:rPr>
              <a:t>Một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nhóm</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gồm</a:t>
            </a:r>
            <a:r>
              <a:rPr lang="en-US" sz="3400" b="1" dirty="0" smtClean="0">
                <a:solidFill>
                  <a:srgbClr val="0070C0"/>
                </a:solidFill>
                <a:latin typeface="Arial" panose="020B0604020202020204" pitchFamily="34" charset="0"/>
                <a:cs typeface="Arial" panose="020B0604020202020204" pitchFamily="34" charset="0"/>
              </a:rPr>
              <a:t> 24 </a:t>
            </a:r>
            <a:r>
              <a:rPr lang="en-US" sz="3400" b="1" dirty="0" err="1" smtClean="0">
                <a:solidFill>
                  <a:srgbClr val="0070C0"/>
                </a:solidFill>
                <a:latin typeface="Arial" panose="020B0604020202020204" pitchFamily="34" charset="0"/>
                <a:cs typeface="Arial" panose="020B0604020202020204" pitchFamily="34" charset="0"/>
              </a:rPr>
              <a:t>bạn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nữ</a:t>
            </a:r>
            <a:r>
              <a:rPr lang="en-US" sz="3400" b="1" dirty="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30 </a:t>
            </a:r>
            <a:r>
              <a:rPr lang="en-US" sz="3400" b="1" dirty="0" err="1" smtClean="0">
                <a:solidFill>
                  <a:srgbClr val="0070C0"/>
                </a:solidFill>
                <a:latin typeface="Arial" panose="020B0604020202020204" pitchFamily="34" charset="0"/>
                <a:cs typeface="Arial" panose="020B0604020202020204" pitchFamily="34" charset="0"/>
              </a:rPr>
              <a:t>bạn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nam</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tham</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gia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một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trò</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chơi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thể</a:t>
            </a:r>
            <a:r>
              <a:rPr lang="en-US" sz="3400" b="1" dirty="0" smtClean="0">
                <a:solidFill>
                  <a:srgbClr val="0070C0"/>
                </a:solidFill>
                <a:latin typeface="Arial" panose="020B0604020202020204" pitchFamily="34" charset="0"/>
                <a:cs typeface="Arial" panose="020B0604020202020204" pitchFamily="34" charset="0"/>
              </a:rPr>
              <a:t> chia </a:t>
            </a:r>
            <a:r>
              <a:rPr lang="en-US" sz="3400" b="1" dirty="0" err="1" smtClean="0">
                <a:solidFill>
                  <a:srgbClr val="0070C0"/>
                </a:solidFill>
                <a:latin typeface="Arial" panose="020B0604020202020204" pitchFamily="34" charset="0"/>
                <a:cs typeface="Arial" panose="020B0604020202020204" pitchFamily="34" charset="0"/>
              </a:rPr>
              <a:t>các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thành</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nhiều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nhất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bao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nhiêu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chơi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sao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nam</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cũng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như</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nữ</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được</a:t>
            </a:r>
            <a:r>
              <a:rPr lang="en-US" sz="3400" b="1" dirty="0" smtClean="0">
                <a:solidFill>
                  <a:srgbClr val="0070C0"/>
                </a:solidFill>
                <a:latin typeface="Arial" panose="020B0604020202020204" pitchFamily="34" charset="0"/>
                <a:cs typeface="Arial" panose="020B0604020202020204" pitchFamily="34" charset="0"/>
              </a:rPr>
              <a:t> chia </a:t>
            </a:r>
            <a:r>
              <a:rPr lang="en-US" sz="3400" b="1" dirty="0" err="1" smtClean="0">
                <a:solidFill>
                  <a:srgbClr val="0070C0"/>
                </a:solidFill>
                <a:latin typeface="Arial" panose="020B0604020202020204" pitchFamily="34" charset="0"/>
                <a:cs typeface="Arial" panose="020B0604020202020204" pitchFamily="34" charset="0"/>
              </a:rPr>
              <a:t>đều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vào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các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63" y="4944841"/>
            <a:ext cx="2764087" cy="1824834"/>
          </a:xfrm>
          <a:prstGeom prst="rect">
            <a:avLst/>
          </a:prstGeom>
        </p:spPr>
      </p:pic>
    </p:spTree>
    <p:extLst>
      <p:ext uri="{BB962C8B-B14F-4D97-AF65-F5344CB8AC3E}">
        <p14:creationId xmlns:p14="http://schemas.microsoft.com/office/powerpoint/2010/main" val="3517400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2069697" y="110934"/>
            <a:ext cx="9463221" cy="707886"/>
          </a:xfrm>
          <a:prstGeom prst="rect">
            <a:avLst/>
          </a:prstGeom>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a:t>
            </a:r>
            <a:r>
              <a:rPr lang="en-US" sz="4000" b="1" dirty="0" smtClean="0">
                <a:solidFill>
                  <a:srgbClr val="FF0000"/>
                </a:solidFill>
              </a:rPr>
              <a:t> 4.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latin typeface="Arial" panose="020B0604020202020204" pitchFamily="34" charset="0"/>
                <a:cs typeface="Arial" panose="020B0604020202020204" pitchFamily="34" charset="0"/>
              </a:rPr>
              <a:t>toán</a:t>
            </a:r>
            <a:r>
              <a:rPr lang="en-US" sz="4000" b="1" dirty="0" smtClean="0">
                <a:solidFill>
                  <a:srgbClr val="FF0000"/>
                </a:solidFill>
              </a:rPr>
              <a:t> </a:t>
            </a:r>
            <a:r>
              <a:rPr lang="en-US" sz="4000" b="1" dirty="0" err="1" smtClean="0">
                <a:solidFill>
                  <a:srgbClr val="FF0000"/>
                </a:solidFill>
              </a:rPr>
              <a:t>thực</a:t>
            </a:r>
            <a:r>
              <a:rPr lang="en-US" sz="4000" b="1" dirty="0" smtClean="0">
                <a:solidFill>
                  <a:srgbClr val="FF0000"/>
                </a:solidFill>
              </a:rPr>
              <a:t> </a:t>
            </a:r>
            <a:r>
              <a:rPr lang="en-US" sz="4000" b="1" dirty="0" err="1" smtClean="0">
                <a:solidFill>
                  <a:srgbClr val="FF0000"/>
                </a:solidFill>
              </a:rPr>
              <a:t>tế</a:t>
            </a:r>
            <a:r>
              <a:rPr lang="en-US" sz="4000" b="1" dirty="0" smtClean="0">
                <a:solidFill>
                  <a:srgbClr val="FF0000"/>
                </a:solidFill>
              </a:rPr>
              <a:t>.</a:t>
            </a:r>
            <a:endParaRPr lang="en-US" sz="4000" b="1" dirty="0">
              <a:solidFill>
                <a:srgbClr val="FF0000"/>
              </a:solidFill>
            </a:endParaRPr>
          </a:p>
        </p:txBody>
      </p:sp>
      <p:sp>
        <p:nvSpPr>
          <p:cNvPr id="16" name="TextBox 15">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260449" y="880949"/>
            <a:ext cx="9833383" cy="615553"/>
          </a:xfrm>
          <a:prstGeom prst="rect">
            <a:avLst/>
          </a:prstGeom>
          <a:noFill/>
        </p:spPr>
        <p:txBody>
          <a:bodyPr wrap="square">
            <a:spAutoFit/>
          </a:bodyPr>
          <a:lstStyle/>
          <a:p>
            <a:r>
              <a:rPr lang="en-US" sz="3400" b="1" dirty="0" smtClean="0">
                <a:solidFill>
                  <a:schemeClr val="accent6"/>
                </a:solidFill>
                <a:latin typeface="Arial" panose="020B0604020202020204" pitchFamily="34" charset="0"/>
                <a:cs typeface="Arial" panose="020B0604020202020204" pitchFamily="34" charset="0"/>
              </a:rPr>
              <a:t>Bài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7.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336" y="335450"/>
            <a:ext cx="2764087" cy="1824834"/>
          </a:xfrm>
          <a:prstGeom prst="rect">
            <a:avLst/>
          </a:prstGeom>
        </p:spPr>
      </p:pic>
      <p:sp>
        <p:nvSpPr>
          <p:cNvPr id="15" name="TextBox 14">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5025406" y="1434867"/>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A3A062DA-93BF-4842-B601-4404401BCCE3}"/>
                  </a:ext>
                </a:extLst>
              </p:cNvPr>
              <p:cNvSpPr txBox="1"/>
              <p:nvPr/>
            </p:nvSpPr>
            <p:spPr>
              <a:xfrm>
                <a:off x="933370" y="1960163"/>
                <a:ext cx="9637888" cy="4813112"/>
              </a:xfrm>
              <a:prstGeom prst="rect">
                <a:avLst/>
              </a:prstGeom>
              <a:noFill/>
            </p:spPr>
            <p:txBody>
              <a:bodyPr wrap="square">
                <a:spAutoFit/>
              </a:bodyPr>
              <a:lstStyle/>
              <a:p>
                <a:r>
                  <a:rPr lang="en-US" sz="3400" b="1" dirty="0" smtClean="0">
                    <a:solidFill>
                      <a:srgbClr val="0070C0"/>
                    </a:solidFill>
                    <a:latin typeface="Arial" panose="020B0604020202020204" pitchFamily="34" charset="0"/>
                    <a:cs typeface="Arial" panose="020B0604020202020204" pitchFamily="34" charset="0"/>
                  </a:rPr>
                  <a:t>Gọi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chơi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thể</a:t>
                </a:r>
                <a:r>
                  <a:rPr lang="en-US" sz="3400" b="1" dirty="0" smtClean="0">
                    <a:solidFill>
                      <a:srgbClr val="0070C0"/>
                    </a:solidFill>
                    <a:latin typeface="Arial" panose="020B0604020202020204" pitchFamily="34" charset="0"/>
                    <a:cs typeface="Arial" panose="020B0604020202020204" pitchFamily="34" charset="0"/>
                  </a:rPr>
                  <a:t> chia </a:t>
                </a:r>
                <a:r>
                  <a:rPr lang="en-US" sz="3400" b="1" dirty="0" err="1" smtClean="0">
                    <a:solidFill>
                      <a:srgbClr val="0070C0"/>
                    </a:solidFill>
                    <a:latin typeface="Arial" panose="020B0604020202020204" pitchFamily="34" charset="0"/>
                    <a:cs typeface="Arial" panose="020B0604020202020204" pitchFamily="34" charset="0"/>
                  </a:rPr>
                  <a:t>được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theo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yêu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cầu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bài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toán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x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a:t>
                </a:r>
              </a:p>
              <a:p>
                <a:r>
                  <a:rPr lang="en-US" sz="3400" b="1" dirty="0" smtClean="0">
                    <a:solidFill>
                      <a:srgbClr val="0070C0"/>
                    </a:solidFill>
                    <a:latin typeface="Arial" panose="020B0604020202020204" pitchFamily="34" charset="0"/>
                    <a:cs typeface="Arial" panose="020B0604020202020204" pitchFamily="34" charset="0"/>
                  </a:rPr>
                  <a:t>Ta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24</a:t>
                </a:r>
                <a14:m>
                  <m:oMath xmlns:m="http://schemas.openxmlformats.org/officeDocument/2006/math">
                    <m:r>
                      <a:rPr lang="en-US" sz="3400" b="1"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3400" b="1" dirty="0" smtClean="0">
                    <a:solidFill>
                      <a:srgbClr val="0070C0"/>
                    </a:solidFill>
                    <a:latin typeface="Arial" panose="020B0604020202020204" pitchFamily="34" charset="0"/>
                    <a:cs typeface="Arial" panose="020B0604020202020204" pitchFamily="34" charset="0"/>
                  </a:rPr>
                  <a:t>x, 30</a:t>
                </a:r>
                <a14:m>
                  <m:oMath xmlns:m="http://schemas.openxmlformats.org/officeDocument/2006/math">
                    <m:r>
                      <a:rPr lang="en-US" sz="3400" b="1"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3400" b="1" dirty="0" smtClean="0">
                    <a:solidFill>
                      <a:srgbClr val="0070C0"/>
                    </a:solidFill>
                    <a:latin typeface="Arial" panose="020B0604020202020204" pitchFamily="34" charset="0"/>
                    <a:cs typeface="Arial" panose="020B0604020202020204" pitchFamily="34" charset="0"/>
                  </a:rPr>
                  <a:t>x,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x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lớn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nhất</a:t>
                </a:r>
                <a:r>
                  <a:rPr lang="en-US" sz="3400" b="1" dirty="0" smtClean="0">
                    <a:solidFill>
                      <a:srgbClr val="0070C0"/>
                    </a:solidFill>
                    <a:latin typeface="Arial" panose="020B0604020202020204" pitchFamily="34" charset="0"/>
                    <a:cs typeface="Arial" panose="020B0604020202020204" pitchFamily="34" charset="0"/>
                  </a:rPr>
                  <a:t>.</a:t>
                </a:r>
              </a:p>
              <a:p>
                <a:r>
                  <a:rPr lang="en-US" sz="3400" b="1" dirty="0" err="1" smtClean="0">
                    <a:solidFill>
                      <a:srgbClr val="0070C0"/>
                    </a:solidFill>
                    <a:latin typeface="Arial" panose="020B0604020202020204" pitchFamily="34" charset="0"/>
                    <a:cs typeface="Arial" panose="020B0604020202020204" pitchFamily="34" charset="0"/>
                  </a:rPr>
                  <a:t>Nên</a:t>
                </a:r>
                <a:r>
                  <a:rPr lang="en-US" sz="3400" b="1" dirty="0" smtClean="0">
                    <a:solidFill>
                      <a:srgbClr val="0070C0"/>
                    </a:solidFill>
                    <a:latin typeface="Arial" panose="020B0604020202020204" pitchFamily="34" charset="0"/>
                    <a:cs typeface="Arial" panose="020B0604020202020204" pitchFamily="34" charset="0"/>
                  </a:rPr>
                  <a:t> x = ƯCLN(24,30).</a:t>
                </a:r>
              </a:p>
              <a:p>
                <a:r>
                  <a:rPr lang="en-US" sz="3400" b="1" dirty="0" smtClean="0">
                    <a:solidFill>
                      <a:srgbClr val="0070C0"/>
                    </a:solidFill>
                    <a:latin typeface="Arial" panose="020B0604020202020204" pitchFamily="34" charset="0"/>
                    <a:cs typeface="Arial" panose="020B0604020202020204" pitchFamily="34" charset="0"/>
                  </a:rPr>
                  <a:t>24 = </a:t>
                </a:r>
                <a14:m>
                  <m:oMath xmlns:m="http://schemas.openxmlformats.org/officeDocument/2006/math">
                    <m:sSup>
                      <m:sSupPr>
                        <m:ctrlPr>
                          <a:rPr lang="en-US" sz="3400" b="1" i="1" smtClean="0">
                            <a:solidFill>
                              <a:srgbClr val="0070C0"/>
                            </a:solidFill>
                            <a:latin typeface="Cambria Math" panose="02040503050406030204" pitchFamily="18" charset="0"/>
                            <a:cs typeface="Arial" panose="020B0604020202020204" pitchFamily="34" charset="0"/>
                          </a:rPr>
                        </m:ctrlPr>
                      </m:sSupPr>
                      <m:e>
                        <m:r>
                          <a:rPr lang="en-US" sz="3400" b="1" i="1" smtClean="0">
                            <a:solidFill>
                              <a:srgbClr val="0070C0"/>
                            </a:solidFill>
                            <a:latin typeface="Cambria Math" panose="02040503050406030204" pitchFamily="18" charset="0"/>
                            <a:cs typeface="Arial" panose="020B0604020202020204" pitchFamily="34" charset="0"/>
                          </a:rPr>
                          <m:t>𝟐</m:t>
                        </m:r>
                      </m:e>
                      <m:sup>
                        <m:r>
                          <a:rPr lang="en-US" sz="3400" b="1" i="1" smtClean="0">
                            <a:solidFill>
                              <a:srgbClr val="0070C0"/>
                            </a:solidFill>
                            <a:latin typeface="Cambria Math" panose="02040503050406030204" pitchFamily="18" charset="0"/>
                            <a:cs typeface="Arial" panose="020B0604020202020204" pitchFamily="34" charset="0"/>
                          </a:rPr>
                          <m:t>𝟑</m:t>
                        </m:r>
                      </m:sup>
                    </m:sSup>
                  </m:oMath>
                </a14:m>
                <a:r>
                  <a:rPr lang="en-US" sz="3400" b="1" dirty="0" smtClean="0">
                    <a:solidFill>
                      <a:srgbClr val="0070C0"/>
                    </a:solidFill>
                    <a:latin typeface="Arial" panose="020B0604020202020204" pitchFamily="34" charset="0"/>
                    <a:cs typeface="Arial" panose="020B0604020202020204" pitchFamily="34" charset="0"/>
                  </a:rPr>
                  <a:t>.3</a:t>
                </a:r>
              </a:p>
              <a:p>
                <a:r>
                  <a:rPr lang="en-US" sz="3400" b="1" dirty="0" smtClean="0">
                    <a:solidFill>
                      <a:srgbClr val="0070C0"/>
                    </a:solidFill>
                    <a:latin typeface="Arial" panose="020B0604020202020204" pitchFamily="34" charset="0"/>
                    <a:cs typeface="Arial" panose="020B0604020202020204" pitchFamily="34" charset="0"/>
                  </a:rPr>
                  <a:t>30 = 2.3.5</a:t>
                </a:r>
              </a:p>
              <a:p>
                <a:r>
                  <a:rPr lang="en-US" sz="3400" b="1" dirty="0">
                    <a:solidFill>
                      <a:srgbClr val="0070C0"/>
                    </a:solidFill>
                    <a:latin typeface="Arial" panose="020B0604020202020204" pitchFamily="34" charset="0"/>
                    <a:cs typeface="Arial" panose="020B0604020202020204" pitchFamily="34" charset="0"/>
                  </a:rPr>
                  <a:t>x = ƯCLN(24,30</a:t>
                </a:r>
                <a:r>
                  <a:rPr lang="en-US" sz="3400" b="1" dirty="0" smtClean="0">
                    <a:solidFill>
                      <a:srgbClr val="0070C0"/>
                    </a:solidFill>
                    <a:latin typeface="Arial" panose="020B0604020202020204" pitchFamily="34" charset="0"/>
                    <a:cs typeface="Arial" panose="020B0604020202020204" pitchFamily="34" charset="0"/>
                  </a:rPr>
                  <a:t>) = 2.3 = 6.</a:t>
                </a:r>
              </a:p>
              <a:p>
                <a:r>
                  <a:rPr lang="en-US" sz="3400" b="1" dirty="0" err="1" smtClean="0">
                    <a:solidFill>
                      <a:srgbClr val="0070C0"/>
                    </a:solidFill>
                    <a:latin typeface="Arial" panose="020B0604020202020204" pitchFamily="34" charset="0"/>
                    <a:cs typeface="Arial" panose="020B0604020202020204" pitchFamily="34" charset="0"/>
                  </a:rPr>
                  <a:t>Vậy</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chơi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thể</a:t>
                </a:r>
                <a:r>
                  <a:rPr lang="en-US" sz="3400" b="1" dirty="0" smtClean="0">
                    <a:solidFill>
                      <a:srgbClr val="0070C0"/>
                    </a:solidFill>
                    <a:latin typeface="Arial" panose="020B0604020202020204" pitchFamily="34" charset="0"/>
                    <a:cs typeface="Arial" panose="020B0604020202020204" pitchFamily="34" charset="0"/>
                  </a:rPr>
                  <a:t> chia </a:t>
                </a:r>
                <a:r>
                  <a:rPr lang="en-US" sz="3400" b="1" dirty="0" err="1" smtClean="0">
                    <a:solidFill>
                      <a:srgbClr val="0070C0"/>
                    </a:solidFill>
                    <a:latin typeface="Arial" panose="020B0604020202020204" pitchFamily="34" charset="0"/>
                    <a:cs typeface="Arial" panose="020B0604020202020204" pitchFamily="34" charset="0"/>
                  </a:rPr>
                  <a:t>được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theo</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yêu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cầu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bài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toán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6 (</a:t>
                </a:r>
                <a:r>
                  <a:rPr lang="en-US" sz="3400" b="1" dirty="0" err="1" smtClean="0">
                    <a:solidFill>
                      <a:srgbClr val="0070C0"/>
                    </a:solidFill>
                    <a:latin typeface="Arial" panose="020B0604020202020204" pitchFamily="34" charset="0"/>
                    <a:cs typeface="Arial" panose="020B0604020202020204" pitchFamily="34" charset="0"/>
                  </a:rPr>
                  <a:t>đội</a:t>
                </a:r>
                <a:r>
                  <a:rPr lang="en-US" sz="3400" b="1" dirty="0" smtClean="0">
                    <a:solidFill>
                      <a:srgbClr val="0070C0"/>
                    </a:solidFill>
                    <a:latin typeface="Arial" panose="020B0604020202020204" pitchFamily="34"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933370" y="1960163"/>
                <a:ext cx="9637888" cy="4813112"/>
              </a:xfrm>
              <a:prstGeom prst="rect">
                <a:avLst/>
              </a:prstGeom>
              <a:blipFill rotWithShape="0">
                <a:blip r:embed="rId4"/>
                <a:stretch>
                  <a:fillRect l="-1771" t="-1901" b="-3549"/>
                </a:stretch>
              </a:blipFill>
            </p:spPr>
            <p:txBody>
              <a:bodyPr/>
              <a:lstStyle/>
              <a:p>
                <a:r>
                  <a:rPr lang="en-US">
                    <a:noFill/>
                  </a:rPr>
                  <a:t> </a:t>
                </a:r>
              </a:p>
            </p:txBody>
          </p:sp>
        </mc:Fallback>
      </mc:AlternateContent>
    </p:spTree>
    <p:extLst>
      <p:ext uri="{BB962C8B-B14F-4D97-AF65-F5344CB8AC3E}">
        <p14:creationId xmlns:p14="http://schemas.microsoft.com/office/powerpoint/2010/main" val="21071686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99882" y="0"/>
            <a:ext cx="7041159" cy="1107996"/>
          </a:xfrm>
          <a:prstGeom prst="rect">
            <a:avLst/>
          </a:prstGeom>
          <a:noFill/>
        </p:spPr>
        <p:txBody>
          <a:bodyPr wrap="none" lIns="91440" tIns="45720" rIns="91440" bIns="45720">
            <a:spAutoFit/>
          </a:bodyPr>
          <a:lstStyle/>
          <a:p>
            <a:pPr algn="ctr"/>
            <a:r>
              <a:rPr lang="en-US" sz="6600" b="1" dirty="0">
                <a:ln w="6600">
                  <a:solidFill>
                    <a:srgbClr val="ED7D31"/>
                  </a:solidFill>
                  <a:prstDash val="solid"/>
                </a:ln>
                <a:solidFill>
                  <a:srgbClr val="FFFF00"/>
                </a:solidFill>
                <a:effectLst>
                  <a:outerShdw dist="38100" dir="2700000" algn="tl" rotWithShape="0">
                    <a:srgbClr val="ED7D31"/>
                  </a:outerShdw>
                </a:effectLst>
              </a:rPr>
              <a:t>HALLOWEEN GAME</a:t>
            </a:r>
          </a:p>
        </p:txBody>
      </p:sp>
      <p:sp>
        <p:nvSpPr>
          <p:cNvPr id="5" name="Rectangle 4"/>
          <p:cNvSpPr/>
          <p:nvPr/>
        </p:nvSpPr>
        <p:spPr>
          <a:xfrm>
            <a:off x="556444" y="1028359"/>
            <a:ext cx="3857145" cy="2215991"/>
          </a:xfrm>
          <a:prstGeom prst="rect">
            <a:avLst/>
          </a:prstGeom>
          <a:noFill/>
        </p:spPr>
        <p:txBody>
          <a:bodyPr wrap="none" lIns="91440" tIns="45720" rIns="91440" bIns="45720">
            <a:spAutoFit/>
          </a:bodyPr>
          <a:lstStyle/>
          <a:p>
            <a:pPr algn="ctr"/>
            <a:r>
              <a:rPr lang="en-US" sz="13800" b="1" dirty="0">
                <a:ln w="6600">
                  <a:solidFill>
                    <a:srgbClr val="ED7D31"/>
                  </a:solidFill>
                  <a:prstDash val="solid"/>
                </a:ln>
                <a:solidFill>
                  <a:srgbClr val="FF0000"/>
                </a:solidFill>
                <a:effectLst>
                  <a:outerShdw dist="38100" dir="2700000" algn="tl" rotWithShape="0">
                    <a:srgbClr val="ED7D31"/>
                  </a:outerShdw>
                </a:effectLst>
                <a:latin typeface=".VnMystical" panose="020B7200000000000000" pitchFamily="34" charset="0"/>
              </a:rPr>
              <a:t>TRICK</a:t>
            </a:r>
          </a:p>
        </p:txBody>
      </p:sp>
      <p:sp>
        <p:nvSpPr>
          <p:cNvPr id="7" name="Rectangle 6"/>
          <p:cNvSpPr/>
          <p:nvPr/>
        </p:nvSpPr>
        <p:spPr>
          <a:xfrm>
            <a:off x="5144519" y="2853837"/>
            <a:ext cx="4049507" cy="2215991"/>
          </a:xfrm>
          <a:prstGeom prst="rect">
            <a:avLst/>
          </a:prstGeom>
          <a:noFill/>
        </p:spPr>
        <p:txBody>
          <a:bodyPr wrap="none" lIns="91440" tIns="45720" rIns="91440" bIns="45720">
            <a:spAutoFit/>
          </a:bodyPr>
          <a:lstStyle/>
          <a:p>
            <a:pPr algn="ctr"/>
            <a:r>
              <a:rPr lang="en-US" sz="13800" b="1" dirty="0">
                <a:ln w="6600">
                  <a:solidFill>
                    <a:srgbClr val="ED7D31"/>
                  </a:solidFill>
                  <a:prstDash val="solid"/>
                </a:ln>
                <a:solidFill>
                  <a:srgbClr val="00B0F0"/>
                </a:solidFill>
                <a:effectLst>
                  <a:outerShdw dist="38100" dir="2700000" algn="tl" rotWithShape="0">
                    <a:srgbClr val="ED7D31"/>
                  </a:outerShdw>
                </a:effectLst>
                <a:latin typeface=".VnMystical" panose="020B7200000000000000" pitchFamily="34" charset="0"/>
              </a:rPr>
              <a:t>TREAT</a:t>
            </a:r>
          </a:p>
        </p:txBody>
      </p:sp>
      <p:sp>
        <p:nvSpPr>
          <p:cNvPr id="6" name="Rectangle 5"/>
          <p:cNvSpPr/>
          <p:nvPr/>
        </p:nvSpPr>
        <p:spPr>
          <a:xfrm>
            <a:off x="3520536" y="1672128"/>
            <a:ext cx="2517036" cy="2646878"/>
          </a:xfrm>
          <a:prstGeom prst="rect">
            <a:avLst/>
          </a:prstGeom>
          <a:noFill/>
        </p:spPr>
        <p:txBody>
          <a:bodyPr wrap="none" lIns="91440" tIns="45720" rIns="91440" bIns="45720">
            <a:spAutoFit/>
          </a:bodyPr>
          <a:lstStyle/>
          <a:p>
            <a:pPr algn="ctr"/>
            <a:r>
              <a:rPr lang="en-US" sz="16600" b="1" dirty="0">
                <a:ln w="12700">
                  <a:solidFill>
                    <a:srgbClr val="4472C4"/>
                  </a:solidFill>
                  <a:prstDash val="solid"/>
                </a:ln>
                <a:pattFill prst="ltDnDiag">
                  <a:fgClr>
                    <a:srgbClr val="4472C4">
                      <a:lumMod val="60000"/>
                      <a:lumOff val="40000"/>
                    </a:srgbClr>
                  </a:fgClr>
                  <a:bgClr>
                    <a:prstClr val="white"/>
                  </a:bgClr>
                </a:pattFill>
                <a:latin typeface="Action Jackson" panose="00000400000000000000" pitchFamily="2" charset="0"/>
              </a:rPr>
              <a:t>OR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86025"/>
            <a:ext cx="3352800" cy="4371975"/>
          </a:xfrm>
          <a:prstGeom prst="rect">
            <a:avLst/>
          </a:prstGeom>
        </p:spPr>
      </p:pic>
      <p:pic>
        <p:nvPicPr>
          <p:cNvPr id="11" name="Smoked_Kielbasa_Pol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1181" y="-743205"/>
            <a:ext cx="609600" cy="6096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74109">
            <a:off x="7378856" y="994918"/>
            <a:ext cx="5029200" cy="276225"/>
          </a:xfrm>
          <a:prstGeom prst="rect">
            <a:avLst/>
          </a:prstGeom>
        </p:spPr>
      </p:pic>
      <p:sp>
        <p:nvSpPr>
          <p:cNvPr id="13" name="!!4">
            <a:extLst>
              <a:ext uri="{FF2B5EF4-FFF2-40B4-BE49-F238E27FC236}">
                <a16:creationId xmlns:a16="http://schemas.microsoft.com/office/drawing/2014/main" xmlns="" id="{58E6D429-DC53-47C4-8036-1E9D12B8E28B}"/>
              </a:ext>
            </a:extLst>
          </p:cNvPr>
          <p:cNvSpPr/>
          <p:nvPr/>
        </p:nvSpPr>
        <p:spPr>
          <a:xfrm>
            <a:off x="7541040" y="0"/>
            <a:ext cx="4650959" cy="49372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VẬN DỤNG</a:t>
            </a:r>
          </a:p>
        </p:txBody>
      </p:sp>
    </p:spTree>
    <p:extLst>
      <p:ext uri="{BB962C8B-B14F-4D97-AF65-F5344CB8AC3E}">
        <p14:creationId xmlns:p14="http://schemas.microsoft.com/office/powerpoint/2010/main" val="3097345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7"/>
                                        </p:tgtEl>
                                        <p:attrNameLst>
                                          <p:attrName>style.color</p:attrName>
                                        </p:attrNameLst>
                                      </p:cBhvr>
                                      <p:by>
                                        <p:hsl h="7200000" s="0" l="0"/>
                                      </p:by>
                                    </p:animClr>
                                    <p:animClr clrSpc="hsl" dir="cw">
                                      <p:cBhvr>
                                        <p:cTn id="17" dur="500" fill="hold"/>
                                        <p:tgtEl>
                                          <p:spTgt spid="7"/>
                                        </p:tgtEl>
                                        <p:attrNameLst>
                                          <p:attrName>fillcolor</p:attrName>
                                        </p:attrNameLst>
                                      </p:cBhvr>
                                      <p:by>
                                        <p:hsl h="7200000" s="0" l="0"/>
                                      </p:by>
                                    </p:animClr>
                                    <p:animClr clrSpc="hsl" dir="cw">
                                      <p:cBhvr>
                                        <p:cTn id="18" dur="500" fill="hold"/>
                                        <p:tgtEl>
                                          <p:spTgt spid="7"/>
                                        </p:tgtEl>
                                        <p:attrNameLst>
                                          <p:attrName>stroke.color</p:attrName>
                                        </p:attrNameLst>
                                      </p:cBhvr>
                                      <p:by>
                                        <p:hsl h="7200000" s="0" l="0"/>
                                      </p:by>
                                    </p:animClr>
                                    <p:set>
                                      <p:cBhvr>
                                        <p:cTn id="19" dur="500" fill="hold"/>
                                        <p:tgtEl>
                                          <p:spTgt spid="7"/>
                                        </p:tgtEl>
                                        <p:attrNameLst>
                                          <p:attrName>fill.type</p:attrName>
                                        </p:attrNameLst>
                                      </p:cBhvr>
                                      <p:to>
                                        <p:strVal val="solid"/>
                                      </p:to>
                                    </p:set>
                                  </p:childTnLst>
                                </p:cTn>
                              </p:par>
                              <p:par>
                                <p:cTn id="20" presetID="1" presetClass="mediacall" presetSubtype="0" fill="hold" nodeType="withEffect">
                                  <p:stCondLst>
                                    <p:cond delay="0"/>
                                  </p:stCondLst>
                                  <p:childTnLst>
                                    <p:cmd type="call" cmd="playFrom(0.0)">
                                      <p:cBhvr>
                                        <p:cTn id="21" dur="92917" fill="hold"/>
                                        <p:tgtEl>
                                          <p:spTgt spid="11"/>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256580"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Câu</a:t>
            </a:r>
            <a:r>
              <a:rPr lang="en-US" sz="4000" b="1" dirty="0" smtClean="0">
                <a:solidFill>
                  <a:prstClr val="white"/>
                </a:solidFill>
                <a:latin typeface="Arial" panose="020B0604020202020204" pitchFamily="34" charset="0"/>
                <a:cs typeface="Arial" panose="020B0604020202020204" pitchFamily="34" charset="0"/>
              </a:rPr>
              <a:t> 1. </a:t>
            </a:r>
            <a:r>
              <a:rPr lang="en-US" sz="4000" b="1" dirty="0" err="1" smtClean="0">
                <a:solidFill>
                  <a:prstClr val="white"/>
                </a:solidFill>
                <a:latin typeface="Arial" panose="020B0604020202020204" pitchFamily="34" charset="0"/>
                <a:cs typeface="Arial" panose="020B0604020202020204" pitchFamily="34" charset="0"/>
              </a:rPr>
              <a:t>Tìm</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ước</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chung</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của</a:t>
            </a:r>
            <a:r>
              <a:rPr lang="en-US" sz="4000" b="1" dirty="0">
                <a:solidFill>
                  <a:prstClr val="white"/>
                </a:solidFill>
                <a:latin typeface="Arial" panose="020B0604020202020204" pitchFamily="34" charset="0"/>
                <a:cs typeface="Arial" panose="020B0604020202020204" pitchFamily="34" charset="0"/>
              </a:rPr>
              <a:t> 9 </a:t>
            </a:r>
            <a:r>
              <a:rPr lang="en-US" sz="4000" b="1" dirty="0" err="1">
                <a:solidFill>
                  <a:prstClr val="white"/>
                </a:solidFill>
                <a:latin typeface="Arial" panose="020B0604020202020204" pitchFamily="34" charset="0"/>
                <a:cs typeface="Arial" panose="020B0604020202020204" pitchFamily="34" charset="0"/>
              </a:rPr>
              <a:t>và</a:t>
            </a:r>
            <a:r>
              <a:rPr lang="en-US" sz="4000" b="1" dirty="0">
                <a:solidFill>
                  <a:prstClr val="white"/>
                </a:solidFill>
                <a:latin typeface="Arial" panose="020B0604020202020204" pitchFamily="34" charset="0"/>
                <a:cs typeface="Arial" panose="020B0604020202020204" pitchFamily="34" charset="0"/>
              </a:rPr>
              <a:t> </a:t>
            </a:r>
            <a:r>
              <a:rPr lang="en-US" sz="4000" b="1" dirty="0" smtClean="0">
                <a:solidFill>
                  <a:prstClr val="white"/>
                </a:solidFill>
                <a:latin typeface="Arial" panose="020B0604020202020204" pitchFamily="34" charset="0"/>
                <a:cs typeface="Arial" panose="020B0604020202020204" pitchFamily="34" charset="0"/>
              </a:rPr>
              <a:t>15?</a:t>
            </a:r>
            <a:endParaRPr lang="en-US" sz="4000" b="1" dirty="0">
              <a:solidFill>
                <a:srgbClr val="002060"/>
              </a:solidFill>
              <a:latin typeface="Arial" panose="020B0604020202020204" pitchFamily="34" charset="0"/>
              <a:cs typeface="Arial" panose="020B0604020202020204" pitchFamily="34" charset="0"/>
            </a:endParaRPr>
          </a:p>
        </p:txBody>
      </p:sp>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7030A0"/>
                </a:solidFill>
                <a:latin typeface="Arial" panose="020B0604020202020204" pitchFamily="34" charset="0"/>
                <a:cs typeface="Arial" panose="020B0604020202020204" pitchFamily="34" charset="0"/>
              </a:rPr>
              <a:t> </a:t>
            </a:r>
            <a:r>
              <a:rPr lang="en-US" sz="4400" b="1" dirty="0" smtClean="0">
                <a:solidFill>
                  <a:srgbClr val="7030A0"/>
                </a:solidFill>
                <a:latin typeface="Arial" panose="020B0604020202020204" pitchFamily="34" charset="0"/>
                <a:cs typeface="Arial" panose="020B0604020202020204" pitchFamily="34" charset="0"/>
              </a:rPr>
              <a:t>  </a:t>
            </a:r>
            <a:r>
              <a:rPr lang="en-US" sz="4400" b="1" dirty="0" smtClean="0">
                <a:solidFill>
                  <a:prstClr val="white"/>
                </a:solidFill>
                <a:latin typeface="Arial" panose="020B0604020202020204" pitchFamily="34" charset="0"/>
                <a:cs typeface="Arial" panose="020B0604020202020204" pitchFamily="34" charset="0"/>
              </a:rPr>
              <a:t>{1;3}</a:t>
            </a:r>
            <a:endParaRPr lang="en-US" sz="44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Arial" panose="020B0604020202020204" pitchFamily="34" charset="0"/>
                <a:cs typeface="Arial" panose="020B0604020202020204" pitchFamily="34" charset="0"/>
              </a:rPr>
              <a:t>{</a:t>
            </a:r>
            <a:r>
              <a:rPr lang="en-US" sz="4000" b="1" dirty="0" smtClean="0">
                <a:solidFill>
                  <a:prstClr val="white"/>
                </a:solidFill>
                <a:latin typeface="Arial" panose="020B0604020202020204" pitchFamily="34" charset="0"/>
                <a:cs typeface="Arial" panose="020B0604020202020204" pitchFamily="34" charset="0"/>
              </a:rPr>
              <a:t>1;3;5;9}</a:t>
            </a:r>
            <a:endParaRPr lang="en-US" sz="4000" b="1" dirty="0">
              <a:solidFill>
                <a:prstClr val="white"/>
              </a:solidFill>
              <a:latin typeface="Arial" panose="020B0604020202020204" pitchFamily="34" charset="0"/>
              <a:cs typeface="Arial" panose="020B0604020202020204" pitchFamily="34" charset="0"/>
            </a:endParaRPr>
          </a:p>
        </p:txBody>
      </p:sp>
      <p:pic>
        <p:nvPicPr>
          <p:cNvPr id="23"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534900" y="2588004"/>
            <a:ext cx="609600" cy="609600"/>
          </a:xfrm>
          <a:prstGeom prst="rect">
            <a:avLst/>
          </a:prstGeom>
        </p:spPr>
      </p:pic>
      <p:pic>
        <p:nvPicPr>
          <p:cNvPr id="211"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1281594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23"/>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1" presetClass="mediacall" presetSubtype="0" fill="hold" nodeType="withEffect">
                                  <p:stCondLst>
                                    <p:cond delay="0"/>
                                  </p:stCondLst>
                                  <p:childTnLst>
                                    <p:cmd type="call" cmd="playFrom(0.0)">
                                      <p:cBhvr>
                                        <p:cTn id="55" dur="4963" fill="hold"/>
                                        <p:tgtEl>
                                          <p:spTgt spid="3"/>
                                        </p:tgtEl>
                                      </p:cBhvr>
                                    </p:cmd>
                                  </p:childTnLst>
                                </p:cTn>
                              </p:par>
                              <p:par>
                                <p:cTn id="56" presetID="32" presetClass="emph" presetSubtype="0" repeatCount="indefinite" fill="hold" nodeType="withEffect">
                                  <p:stCondLst>
                                    <p:cond delay="0"/>
                                  </p:stCondLst>
                                  <p:childTnLst>
                                    <p:animRot by="120000">
                                      <p:cBhvr>
                                        <p:cTn id="57" dur="100" fill="hold">
                                          <p:stCondLst>
                                            <p:cond delay="0"/>
                                          </p:stCondLst>
                                        </p:cTn>
                                        <p:tgtEl>
                                          <p:spTgt spid="18"/>
                                        </p:tgtEl>
                                        <p:attrNameLst>
                                          <p:attrName>r</p:attrName>
                                        </p:attrNameLst>
                                      </p:cBhvr>
                                    </p:animRot>
                                    <p:animRot by="-240000">
                                      <p:cBhvr>
                                        <p:cTn id="58" dur="200" fill="hold">
                                          <p:stCondLst>
                                            <p:cond delay="200"/>
                                          </p:stCondLst>
                                        </p:cTn>
                                        <p:tgtEl>
                                          <p:spTgt spid="18"/>
                                        </p:tgtEl>
                                        <p:attrNameLst>
                                          <p:attrName>r</p:attrName>
                                        </p:attrNameLst>
                                      </p:cBhvr>
                                    </p:animRot>
                                    <p:animRot by="240000">
                                      <p:cBhvr>
                                        <p:cTn id="59" dur="200" fill="hold">
                                          <p:stCondLst>
                                            <p:cond delay="400"/>
                                          </p:stCondLst>
                                        </p:cTn>
                                        <p:tgtEl>
                                          <p:spTgt spid="18"/>
                                        </p:tgtEl>
                                        <p:attrNameLst>
                                          <p:attrName>r</p:attrName>
                                        </p:attrNameLst>
                                      </p:cBhvr>
                                    </p:animRot>
                                    <p:animRot by="-240000">
                                      <p:cBhvr>
                                        <p:cTn id="60" dur="200" fill="hold">
                                          <p:stCondLst>
                                            <p:cond delay="600"/>
                                          </p:stCondLst>
                                        </p:cTn>
                                        <p:tgtEl>
                                          <p:spTgt spid="18"/>
                                        </p:tgtEl>
                                        <p:attrNameLst>
                                          <p:attrName>r</p:attrName>
                                        </p:attrNameLst>
                                      </p:cBhvr>
                                    </p:animRot>
                                    <p:animRot by="120000">
                                      <p:cBhvr>
                                        <p:cTn id="6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repeatCount="300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14" name="drumroll.wav"/>
                                        </p:tgtEl>
                                      </p:cMediaNode>
                                    </p:audio>
                                  </p:sub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mediacall" presetSubtype="0" fill="hold" nodeType="withEffect">
                                  <p:stCondLst>
                                    <p:cond delay="0"/>
                                  </p:stCondLst>
                                  <p:childTnLst>
                                    <p:cmd type="call" cmd="playFrom(0.0)">
                                      <p:cBhvr>
                                        <p:cTn id="72" dur="719" fill="hold"/>
                                        <p:tgtEl>
                                          <p:spTgt spid="5"/>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23"/>
                </p:tgtEl>
              </p:cMediaNode>
            </p:audio>
            <p:seq concurrent="1" nextAc="seek">
              <p:cTn id="78" restart="whenNotActive" fill="hold" evtFilter="cancelBubble" nodeType="interactiveSeq">
                <p:stCondLst>
                  <p:cond evt="onClick" delay="0">
                    <p:tgtEl>
                      <p:spTgt spid="211"/>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211"/>
                                        </p:tgtEl>
                                      </p:cBhvr>
                                    </p:cmd>
                                  </p:childTnLst>
                                </p:cTn>
                              </p:par>
                            </p:childTnLst>
                          </p:cTn>
                        </p:par>
                      </p:childTnLst>
                    </p:cTn>
                  </p:par>
                </p:childTnLst>
              </p:cTn>
              <p:nextCondLst>
                <p:cond evt="onClick" delay="0">
                  <p:tgtEl>
                    <p:spTgt spid="211"/>
                  </p:tgtEl>
                </p:cond>
              </p:nextCondLst>
            </p:seq>
            <p:video>
              <p:cMediaNode vol="80000">
                <p:cTn id="83" fill="hold" display="0">
                  <p:stCondLst>
                    <p:cond delay="indefinite"/>
                  </p:stCondLst>
                </p:cTn>
                <p:tgtEl>
                  <p:spTgt spid="211"/>
                </p:tgtEl>
              </p:cMediaNode>
            </p:video>
          </p:childTnLst>
        </p:cTn>
      </p:par>
    </p:tnLst>
    <p:bldLst>
      <p:bldP spid="12" grpId="0" animBg="1"/>
      <p:bldP spid="13"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err="1" smtClean="0">
                <a:solidFill>
                  <a:prstClr val="white"/>
                </a:solidFill>
                <a:latin typeface="Arial" panose="020B0604020202020204" pitchFamily="34" charset="0"/>
                <a:cs typeface="Arial" panose="020B0604020202020204" pitchFamily="34" charset="0"/>
              </a:rPr>
              <a:t>Câu</a:t>
            </a:r>
            <a:r>
              <a:rPr lang="en-US" sz="3600" b="1" dirty="0" smtClean="0">
                <a:solidFill>
                  <a:prstClr val="white"/>
                </a:solidFill>
                <a:latin typeface="Arial" panose="020B0604020202020204" pitchFamily="34" charset="0"/>
                <a:cs typeface="Arial" panose="020B0604020202020204" pitchFamily="34" charset="0"/>
              </a:rPr>
              <a:t> 2. </a:t>
            </a:r>
            <a:r>
              <a:rPr lang="en-US" sz="3600" b="1" dirty="0" err="1" smtClean="0">
                <a:solidFill>
                  <a:prstClr val="white"/>
                </a:solidFill>
                <a:latin typeface="Arial" panose="020B0604020202020204" pitchFamily="34" charset="0"/>
                <a:cs typeface="Arial" panose="020B0604020202020204" pitchFamily="34" charset="0"/>
              </a:rPr>
              <a:t>Khẳng</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định</a:t>
            </a:r>
            <a:r>
              <a:rPr lang="en-US" sz="3600" b="1" dirty="0" smtClean="0">
                <a:solidFill>
                  <a:prstClr val="white"/>
                </a:solidFill>
                <a:latin typeface="Arial" panose="020B0604020202020204" pitchFamily="34" charset="0"/>
                <a:cs typeface="Arial" panose="020B0604020202020204" pitchFamily="34" charset="0"/>
              </a:rPr>
              <a:t> 5 </a:t>
            </a:r>
            <a:r>
              <a:rPr lang="en-US" sz="3600" b="1" dirty="0">
                <a:solidFill>
                  <a:prstClr val="white"/>
                </a:solidFill>
                <a:latin typeface="Arial" panose="020B0604020202020204" pitchFamily="34" charset="0"/>
                <a:cs typeface="Arial" panose="020B0604020202020204" pitchFamily="34" charset="0"/>
              </a:rPr>
              <a:t>∈ ƯC(55; 110</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đúng</a:t>
            </a:r>
            <a:r>
              <a:rPr lang="en-US" sz="3600" b="1" dirty="0" smtClean="0">
                <a:solidFill>
                  <a:prstClr val="white"/>
                </a:solidFill>
                <a:latin typeface="Arial" panose="020B0604020202020204" pitchFamily="34" charset="0"/>
                <a:cs typeface="Arial" panose="020B0604020202020204" pitchFamily="34" charset="0"/>
              </a:rPr>
              <a:t> hay </a:t>
            </a:r>
            <a:r>
              <a:rPr lang="en-US" sz="3600" b="1" dirty="0" err="1" smtClean="0">
                <a:solidFill>
                  <a:prstClr val="white"/>
                </a:solidFill>
                <a:latin typeface="Arial" panose="020B0604020202020204" pitchFamily="34" charset="0"/>
                <a:cs typeface="Arial" panose="020B0604020202020204" pitchFamily="34" charset="0"/>
              </a:rPr>
              <a:t>sai</a:t>
            </a:r>
            <a:r>
              <a:rPr lang="en-US" sz="3600" b="1" dirty="0" smtClean="0">
                <a:solidFill>
                  <a:prstClr val="white"/>
                </a:solidFill>
                <a:latin typeface="Arial" panose="020B0604020202020204" pitchFamily="34" charset="0"/>
                <a:cs typeface="Arial" panose="020B0604020202020204" pitchFamily="34" charset="0"/>
              </a:rPr>
              <a:t>?</a:t>
            </a:r>
            <a:endParaRPr lang="en-US" sz="3600" b="1" dirty="0">
              <a:solidFill>
                <a:prstClr val="white"/>
              </a:solidFill>
              <a:latin typeface="Arial" panose="020B0604020202020204" pitchFamily="34" charset="0"/>
              <a:cs typeface="Arial" panose="020B0604020202020204" pitchFamily="34" charset="0"/>
            </a:endParaRPr>
          </a:p>
        </p:txBody>
      </p:sp>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smtClean="0">
                <a:solidFill>
                  <a:prstClr val="white"/>
                </a:solidFill>
                <a:latin typeface="Arial" panose="020B0604020202020204" pitchFamily="34" charset="0"/>
                <a:cs typeface="Arial" panose="020B0604020202020204" pitchFamily="34" charset="0"/>
              </a:rPr>
              <a:t>Sai</a:t>
            </a:r>
            <a:endParaRPr lang="en-US" sz="40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a:solidFill>
                  <a:prstClr val="white"/>
                </a:solidFill>
                <a:latin typeface="Arial" panose="020B0604020202020204" pitchFamily="34" charset="0"/>
                <a:cs typeface="Arial" panose="020B0604020202020204" pitchFamily="34" charset="0"/>
              </a:rPr>
              <a:t>Đúng</a:t>
            </a:r>
            <a:endParaRPr lang="en-US" sz="4000" b="1" dirty="0">
              <a:solidFill>
                <a:prstClr val="white"/>
              </a:solidFill>
              <a:latin typeface="Arial" panose="020B0604020202020204" pitchFamily="34" charset="0"/>
              <a:cs typeface="Arial" panose="020B0604020202020204" pitchFamily="34" charset="0"/>
            </a:endParaRP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778255"/>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2113402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19" fill="hold"/>
                                        <p:tgtEl>
                                          <p:spTgt spid="5"/>
                                        </p:tgtEl>
                                      </p:cBhvr>
                                    </p:cmd>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repeatCount="3000" fill="hold"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14" name="drumroll.wav"/>
                                        </p:tgtEl>
                                      </p:cMediaNode>
                                    </p:audio>
                                  </p:subTnLst>
                                </p:cTn>
                              </p:par>
                            </p:childTnLst>
                          </p:cTn>
                        </p:par>
                        <p:par>
                          <p:cTn id="60" fill="hold">
                            <p:stCondLst>
                              <p:cond delay="15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par>
                                <p:cTn id="65" presetID="1" presetClass="mediacall" presetSubtype="0" fill="hold" nodeType="withEffect">
                                  <p:stCondLst>
                                    <p:cond delay="0"/>
                                  </p:stCondLst>
                                  <p:childTnLst>
                                    <p:cmd type="call" cmd="playFrom(0.0)">
                                      <p:cBhvr>
                                        <p:cTn id="66" dur="4963" fill="hold"/>
                                        <p:tgtEl>
                                          <p:spTgt spid="3"/>
                                        </p:tgtEl>
                                      </p:cBhvr>
                                    </p:cmd>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smtClean="0">
                <a:solidFill>
                  <a:prstClr val="white"/>
                </a:solidFill>
                <a:latin typeface="Arial" panose="020B0604020202020204" pitchFamily="34" charset="0"/>
                <a:cs typeface="Arial" panose="020B0604020202020204" pitchFamily="34" charset="0"/>
              </a:rPr>
              <a:t>Câu</a:t>
            </a:r>
            <a:r>
              <a:rPr lang="en-US" sz="4000" b="1" dirty="0" smtClean="0">
                <a:solidFill>
                  <a:prstClr val="white"/>
                </a:solidFill>
                <a:latin typeface="Arial" panose="020B0604020202020204" pitchFamily="34" charset="0"/>
                <a:cs typeface="Arial" panose="020B0604020202020204" pitchFamily="34" charset="0"/>
              </a:rPr>
              <a:t> 3. ƯCLN(18,60) = ?</a:t>
            </a:r>
            <a:endParaRPr lang="en-US" sz="4000" b="1" dirty="0">
              <a:solidFill>
                <a:prstClr val="white"/>
              </a:solidFill>
              <a:latin typeface="Arial" panose="020B0604020202020204" pitchFamily="34" charset="0"/>
              <a:cs typeface="Arial" panose="020B0604020202020204" pitchFamily="34" charset="0"/>
            </a:endParaRPr>
          </a:p>
        </p:txBody>
      </p:sp>
      <p:sp>
        <p:nvSpPr>
          <p:cNvPr id="13" name="Rounded Rectangular Callout 12"/>
          <p:cNvSpPr/>
          <p:nvPr/>
        </p:nvSpPr>
        <p:spPr>
          <a:xfrm>
            <a:off x="764224" y="2416363"/>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smtClean="0">
                <a:solidFill>
                  <a:prstClr val="white"/>
                </a:solidFill>
                <a:latin typeface="Arial" panose="020B0604020202020204" pitchFamily="34" charset="0"/>
                <a:cs typeface="Arial" panose="020B0604020202020204" pitchFamily="34" charset="0"/>
              </a:rPr>
              <a:t>9</a:t>
            </a:r>
            <a:endParaRPr lang="en-US" sz="54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934413" y="2512534"/>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prstClr val="white"/>
                </a:solidFill>
                <a:latin typeface="Arial" panose="020B0604020202020204" pitchFamily="34" charset="0"/>
                <a:cs typeface="Arial" panose="020B0604020202020204" pitchFamily="34" charset="0"/>
              </a:rPr>
              <a:t>6</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910913"/>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8754364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19" fill="hold"/>
                                        <p:tgtEl>
                                          <p:spTgt spid="5"/>
                                        </p:tgtEl>
                                      </p:cBhvr>
                                    </p:cmd>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repeatCount="3000" fill="hold"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14" name="drumroll.wav"/>
                                        </p:tgtEl>
                                      </p:cMediaNode>
                                    </p:audio>
                                  </p:subTnLst>
                                </p:cTn>
                              </p:par>
                            </p:childTnLst>
                          </p:cTn>
                        </p:par>
                        <p:par>
                          <p:cTn id="60" fill="hold">
                            <p:stCondLst>
                              <p:cond delay="15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par>
                                <p:cTn id="65" presetID="1" presetClass="mediacall" presetSubtype="0" fill="hold" nodeType="withEffect">
                                  <p:stCondLst>
                                    <p:cond delay="0"/>
                                  </p:stCondLst>
                                  <p:childTnLst>
                                    <p:cmd type="call" cmd="playFrom(0.0)">
                                      <p:cBhvr>
                                        <p:cTn id="66" dur="4963" fill="hold"/>
                                        <p:tgtEl>
                                          <p:spTgt spid="3"/>
                                        </p:tgtEl>
                                      </p:cBhvr>
                                    </p:cmd>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smtClean="0">
                <a:solidFill>
                  <a:prstClr val="white"/>
                </a:solidFill>
                <a:latin typeface="Arial" panose="020B0604020202020204" pitchFamily="34" charset="0"/>
                <a:cs typeface="Arial" panose="020B0604020202020204" pitchFamily="34" charset="0"/>
              </a:rPr>
              <a:t>Câu</a:t>
            </a:r>
            <a:r>
              <a:rPr lang="en-US" sz="4000" b="1" dirty="0" smtClean="0">
                <a:solidFill>
                  <a:prstClr val="white"/>
                </a:solidFill>
                <a:latin typeface="Arial" panose="020B0604020202020204" pitchFamily="34" charset="0"/>
                <a:cs typeface="Arial" panose="020B0604020202020204" pitchFamily="34" charset="0"/>
              </a:rPr>
              <a:t> 4. </a:t>
            </a:r>
            <a:r>
              <a:rPr lang="en-US" sz="4000" b="1" dirty="0">
                <a:solidFill>
                  <a:prstClr val="white"/>
                </a:solidFill>
                <a:latin typeface="Arial" panose="020B0604020202020204" pitchFamily="34" charset="0"/>
                <a:cs typeface="Arial" panose="020B0604020202020204" pitchFamily="34" charset="0"/>
              </a:rPr>
              <a:t>ƯCLN </a:t>
            </a:r>
            <a:r>
              <a:rPr lang="en-US" sz="4000" b="1" dirty="0" err="1">
                <a:solidFill>
                  <a:prstClr val="white"/>
                </a:solidFill>
                <a:latin typeface="Arial" panose="020B0604020202020204" pitchFamily="34" charset="0"/>
                <a:cs typeface="Arial" panose="020B0604020202020204" pitchFamily="34" charset="0"/>
              </a:rPr>
              <a:t>của</a:t>
            </a:r>
            <a:r>
              <a:rPr lang="en-US" sz="4000" b="1" dirty="0">
                <a:solidFill>
                  <a:prstClr val="white"/>
                </a:solidFill>
                <a:latin typeface="Arial" panose="020B0604020202020204" pitchFamily="34" charset="0"/>
                <a:cs typeface="Arial" panose="020B0604020202020204" pitchFamily="34" charset="0"/>
              </a:rPr>
              <a:t> a </a:t>
            </a:r>
            <a:r>
              <a:rPr lang="en-US" sz="4000" b="1" dirty="0" err="1">
                <a:solidFill>
                  <a:prstClr val="white"/>
                </a:solidFill>
                <a:latin typeface="Arial" panose="020B0604020202020204" pitchFamily="34" charset="0"/>
                <a:cs typeface="Arial" panose="020B0604020202020204" pitchFamily="34" charset="0"/>
              </a:rPr>
              <a:t>và</a:t>
            </a:r>
            <a:r>
              <a:rPr lang="en-US" sz="4000" b="1" dirty="0">
                <a:solidFill>
                  <a:prstClr val="white"/>
                </a:solidFill>
                <a:latin typeface="Arial" panose="020B0604020202020204" pitchFamily="34" charset="0"/>
                <a:cs typeface="Arial" panose="020B0604020202020204" pitchFamily="34" charset="0"/>
              </a:rPr>
              <a:t> b </a:t>
            </a:r>
            <a:r>
              <a:rPr lang="en-US" sz="4000" b="1" dirty="0" err="1">
                <a:solidFill>
                  <a:prstClr val="white"/>
                </a:solidFill>
                <a:latin typeface="Arial" panose="020B0604020202020204" pitchFamily="34" charset="0"/>
                <a:cs typeface="Arial" panose="020B0604020202020204" pitchFamily="34" charset="0"/>
              </a:rPr>
              <a:t>là</a:t>
            </a:r>
            <a:r>
              <a:rPr lang="en-US" sz="4000" b="1" dirty="0">
                <a:solidFill>
                  <a:prstClr val="white"/>
                </a:solidFill>
                <a:latin typeface="Arial" panose="020B0604020202020204" pitchFamily="34" charset="0"/>
                <a:cs typeface="Arial" panose="020B0604020202020204" pitchFamily="34" charset="0"/>
              </a:rPr>
              <a:t>:</a:t>
            </a:r>
          </a:p>
        </p:txBody>
      </p:sp>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prstClr val="white"/>
                </a:solidFill>
                <a:latin typeface="Arial" panose="020B0604020202020204" pitchFamily="34" charset="0"/>
                <a:cs typeface="Arial" panose="020B0604020202020204" pitchFamily="34" charset="0"/>
              </a:rPr>
              <a:t>Bằng</a:t>
            </a:r>
            <a:r>
              <a:rPr lang="en-US" sz="3200" b="1" dirty="0">
                <a:solidFill>
                  <a:prstClr val="white"/>
                </a:solidFill>
                <a:latin typeface="Arial" panose="020B0604020202020204" pitchFamily="34" charset="0"/>
                <a:cs typeface="Arial" panose="020B0604020202020204" pitchFamily="34" charset="0"/>
              </a:rPr>
              <a:t> b </a:t>
            </a:r>
            <a:r>
              <a:rPr lang="en-US" sz="3200" b="1" dirty="0" err="1">
                <a:solidFill>
                  <a:prstClr val="white"/>
                </a:solidFill>
                <a:latin typeface="Arial" panose="020B0604020202020204" pitchFamily="34" charset="0"/>
                <a:cs typeface="Arial" panose="020B0604020202020204" pitchFamily="34" charset="0"/>
              </a:rPr>
              <a:t>nếu</a:t>
            </a:r>
            <a:r>
              <a:rPr lang="en-US" sz="3200" b="1" dirty="0">
                <a:solidFill>
                  <a:prstClr val="white"/>
                </a:solidFill>
                <a:latin typeface="Arial" panose="020B0604020202020204" pitchFamily="34" charset="0"/>
                <a:cs typeface="Arial" panose="020B0604020202020204" pitchFamily="34" charset="0"/>
              </a:rPr>
              <a:t> a chia </a:t>
            </a:r>
            <a:r>
              <a:rPr lang="en-US" sz="3200" b="1" dirty="0" err="1">
                <a:solidFill>
                  <a:prstClr val="white"/>
                </a:solidFill>
                <a:latin typeface="Arial" panose="020B0604020202020204" pitchFamily="34" charset="0"/>
                <a:cs typeface="Arial" panose="020B0604020202020204" pitchFamily="34" charset="0"/>
              </a:rPr>
              <a:t>hết</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cho</a:t>
            </a:r>
            <a:r>
              <a:rPr lang="en-US" sz="3200" b="1" dirty="0">
                <a:solidFill>
                  <a:prstClr val="white"/>
                </a:solidFill>
                <a:latin typeface="Arial" panose="020B0604020202020204" pitchFamily="34" charset="0"/>
                <a:cs typeface="Arial" panose="020B0604020202020204" pitchFamily="34" charset="0"/>
              </a:rPr>
              <a:t> b</a:t>
            </a:r>
            <a:endParaRPr lang="en-US" sz="3200" b="1" dirty="0">
              <a:solidFill>
                <a:srgbClr val="7030A0"/>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prstClr val="white"/>
                </a:solidFill>
                <a:latin typeface="Arial" panose="020B0604020202020204" pitchFamily="34" charset="0"/>
                <a:cs typeface="Arial" panose="020B0604020202020204" pitchFamily="34" charset="0"/>
              </a:rPr>
              <a:t>Bằng</a:t>
            </a:r>
            <a:r>
              <a:rPr lang="en-US" sz="3200" b="1" dirty="0">
                <a:solidFill>
                  <a:prstClr val="white"/>
                </a:solidFill>
                <a:latin typeface="Arial" panose="020B0604020202020204" pitchFamily="34" charset="0"/>
                <a:cs typeface="Arial" panose="020B0604020202020204" pitchFamily="34" charset="0"/>
              </a:rPr>
              <a:t> a </a:t>
            </a:r>
            <a:r>
              <a:rPr lang="en-US" sz="3200" b="1" dirty="0" err="1">
                <a:solidFill>
                  <a:prstClr val="white"/>
                </a:solidFill>
                <a:latin typeface="Arial" panose="020B0604020202020204" pitchFamily="34" charset="0"/>
                <a:cs typeface="Arial" panose="020B0604020202020204" pitchFamily="34" charset="0"/>
              </a:rPr>
              <a:t>nếu</a:t>
            </a:r>
            <a:r>
              <a:rPr lang="en-US" sz="3200" b="1" dirty="0">
                <a:solidFill>
                  <a:prstClr val="white"/>
                </a:solidFill>
                <a:latin typeface="Arial" panose="020B0604020202020204" pitchFamily="34" charset="0"/>
                <a:cs typeface="Arial" panose="020B0604020202020204" pitchFamily="34" charset="0"/>
              </a:rPr>
              <a:t> a chia </a:t>
            </a:r>
            <a:r>
              <a:rPr lang="en-US" sz="3200" b="1" dirty="0" err="1">
                <a:solidFill>
                  <a:prstClr val="white"/>
                </a:solidFill>
                <a:latin typeface="Arial" panose="020B0604020202020204" pitchFamily="34" charset="0"/>
                <a:cs typeface="Arial" panose="020B0604020202020204" pitchFamily="34" charset="0"/>
              </a:rPr>
              <a:t>hết</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cho</a:t>
            </a:r>
            <a:r>
              <a:rPr lang="en-US" sz="3200" b="1" dirty="0">
                <a:solidFill>
                  <a:prstClr val="white"/>
                </a:solidFill>
                <a:latin typeface="Arial" panose="020B0604020202020204" pitchFamily="34" charset="0"/>
                <a:cs typeface="Arial" panose="020B0604020202020204" pitchFamily="34" charset="0"/>
              </a:rPr>
              <a:t> b</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778255"/>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1077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911727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1" presetClass="mediacall" presetSubtype="0" fill="hold" nodeType="withEffect">
                                  <p:stCondLst>
                                    <p:cond delay="0"/>
                                  </p:stCondLst>
                                  <p:childTnLst>
                                    <p:cmd type="call" cmd="playFrom(0.0)">
                                      <p:cBhvr>
                                        <p:cTn id="55" dur="4963" fill="hold"/>
                                        <p:tgtEl>
                                          <p:spTgt spid="3"/>
                                        </p:tgtEl>
                                      </p:cBhvr>
                                    </p:cmd>
                                  </p:childTnLst>
                                </p:cTn>
                              </p:par>
                              <p:par>
                                <p:cTn id="56" presetID="32" presetClass="emph" presetSubtype="0" repeatCount="indefinite" fill="hold" nodeType="withEffect">
                                  <p:stCondLst>
                                    <p:cond delay="0"/>
                                  </p:stCondLst>
                                  <p:childTnLst>
                                    <p:animRot by="120000">
                                      <p:cBhvr>
                                        <p:cTn id="57" dur="100" fill="hold">
                                          <p:stCondLst>
                                            <p:cond delay="0"/>
                                          </p:stCondLst>
                                        </p:cTn>
                                        <p:tgtEl>
                                          <p:spTgt spid="18"/>
                                        </p:tgtEl>
                                        <p:attrNameLst>
                                          <p:attrName>r</p:attrName>
                                        </p:attrNameLst>
                                      </p:cBhvr>
                                    </p:animRot>
                                    <p:animRot by="-240000">
                                      <p:cBhvr>
                                        <p:cTn id="58" dur="200" fill="hold">
                                          <p:stCondLst>
                                            <p:cond delay="200"/>
                                          </p:stCondLst>
                                        </p:cTn>
                                        <p:tgtEl>
                                          <p:spTgt spid="18"/>
                                        </p:tgtEl>
                                        <p:attrNameLst>
                                          <p:attrName>r</p:attrName>
                                        </p:attrNameLst>
                                      </p:cBhvr>
                                    </p:animRot>
                                    <p:animRot by="240000">
                                      <p:cBhvr>
                                        <p:cTn id="59" dur="200" fill="hold">
                                          <p:stCondLst>
                                            <p:cond delay="400"/>
                                          </p:stCondLst>
                                        </p:cTn>
                                        <p:tgtEl>
                                          <p:spTgt spid="18"/>
                                        </p:tgtEl>
                                        <p:attrNameLst>
                                          <p:attrName>r</p:attrName>
                                        </p:attrNameLst>
                                      </p:cBhvr>
                                    </p:animRot>
                                    <p:animRot by="-240000">
                                      <p:cBhvr>
                                        <p:cTn id="60" dur="200" fill="hold">
                                          <p:stCondLst>
                                            <p:cond delay="600"/>
                                          </p:stCondLst>
                                        </p:cTn>
                                        <p:tgtEl>
                                          <p:spTgt spid="18"/>
                                        </p:tgtEl>
                                        <p:attrNameLst>
                                          <p:attrName>r</p:attrName>
                                        </p:attrNameLst>
                                      </p:cBhvr>
                                    </p:animRot>
                                    <p:animRot by="120000">
                                      <p:cBhvr>
                                        <p:cTn id="6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repeatCount="300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14" name="drumroll.wav"/>
                                        </p:tgtEl>
                                      </p:cMediaNode>
                                    </p:audio>
                                  </p:sub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mediacall" presetSubtype="0" fill="hold" nodeType="withEffect">
                                  <p:stCondLst>
                                    <p:cond delay="0"/>
                                  </p:stCondLst>
                                  <p:childTnLst>
                                    <p:cmd type="call" cmd="playFrom(0.0)">
                                      <p:cBhvr>
                                        <p:cTn id="72" dur="719" fill="hold"/>
                                        <p:tgtEl>
                                          <p:spTgt spid="5"/>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smtClean="0">
                <a:solidFill>
                  <a:prstClr val="white"/>
                </a:solidFill>
                <a:latin typeface="Arial" panose="020B0604020202020204" pitchFamily="34" charset="0"/>
                <a:cs typeface="Arial" panose="020B0604020202020204" pitchFamily="34" charset="0"/>
              </a:rPr>
              <a:t>Câu</a:t>
            </a:r>
            <a:r>
              <a:rPr lang="en-US" sz="4000" b="1" dirty="0" smtClean="0">
                <a:solidFill>
                  <a:prstClr val="white"/>
                </a:solidFill>
                <a:latin typeface="Arial" panose="020B0604020202020204" pitchFamily="34" charset="0"/>
                <a:cs typeface="Arial" panose="020B0604020202020204" pitchFamily="34" charset="0"/>
              </a:rPr>
              <a:t> 5. </a:t>
            </a:r>
            <a:r>
              <a:rPr lang="en-US" sz="4000" b="1" dirty="0" err="1">
                <a:solidFill>
                  <a:prstClr val="white"/>
                </a:solidFill>
                <a:latin typeface="Arial" panose="020B0604020202020204" pitchFamily="34" charset="0"/>
                <a:cs typeface="Arial" panose="020B0604020202020204" pitchFamily="34" charset="0"/>
              </a:rPr>
              <a:t>Tìm</a:t>
            </a:r>
            <a:r>
              <a:rPr lang="en-US" sz="4000" b="1" dirty="0">
                <a:solidFill>
                  <a:prstClr val="white"/>
                </a:solidFill>
                <a:latin typeface="Arial" panose="020B0604020202020204" pitchFamily="34" charset="0"/>
                <a:cs typeface="Arial" panose="020B0604020202020204" pitchFamily="34" charset="0"/>
              </a:rPr>
              <a:t> ƯCLN </a:t>
            </a:r>
            <a:r>
              <a:rPr lang="en-US" sz="4000" b="1" dirty="0" err="1">
                <a:solidFill>
                  <a:prstClr val="white"/>
                </a:solidFill>
                <a:latin typeface="Arial" panose="020B0604020202020204" pitchFamily="34" charset="0"/>
                <a:cs typeface="Arial" panose="020B0604020202020204" pitchFamily="34" charset="0"/>
              </a:rPr>
              <a:t>của</a:t>
            </a:r>
            <a:r>
              <a:rPr lang="en-US" sz="4000" b="1" dirty="0">
                <a:solidFill>
                  <a:prstClr val="white"/>
                </a:solidFill>
                <a:latin typeface="Arial" panose="020B0604020202020204" pitchFamily="34" charset="0"/>
                <a:cs typeface="Arial" panose="020B0604020202020204" pitchFamily="34" charset="0"/>
              </a:rPr>
              <a:t> 15, 45 </a:t>
            </a:r>
            <a:r>
              <a:rPr lang="en-US" sz="4000" b="1" dirty="0" err="1">
                <a:solidFill>
                  <a:prstClr val="white"/>
                </a:solidFill>
                <a:latin typeface="Arial" panose="020B0604020202020204" pitchFamily="34" charset="0"/>
                <a:cs typeface="Arial" panose="020B0604020202020204" pitchFamily="34" charset="0"/>
              </a:rPr>
              <a:t>và</a:t>
            </a:r>
            <a:r>
              <a:rPr lang="en-US" sz="4000" b="1" dirty="0">
                <a:solidFill>
                  <a:prstClr val="white"/>
                </a:solidFill>
                <a:latin typeface="Arial" panose="020B0604020202020204" pitchFamily="34" charset="0"/>
                <a:cs typeface="Arial" panose="020B0604020202020204" pitchFamily="34" charset="0"/>
              </a:rPr>
              <a:t> 225</a:t>
            </a:r>
          </a:p>
        </p:txBody>
      </p:sp>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smtClean="0">
                <a:solidFill>
                  <a:prstClr val="white"/>
                </a:solidFill>
                <a:latin typeface="Arial" panose="020B0604020202020204" pitchFamily="34" charset="0"/>
                <a:cs typeface="Arial" panose="020B0604020202020204" pitchFamily="34" charset="0"/>
              </a:rPr>
              <a:t>5</a:t>
            </a:r>
            <a:endParaRPr lang="en-US" sz="54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prstClr val="white"/>
                </a:solidFill>
                <a:latin typeface="Arial" panose="020B0604020202020204" pitchFamily="34" charset="0"/>
                <a:cs typeface="Arial" panose="020B0604020202020204" pitchFamily="34" charset="0"/>
              </a:rPr>
              <a:t>15</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889830"/>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5334830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19" fill="hold"/>
                                        <p:tgtEl>
                                          <p:spTgt spid="5"/>
                                        </p:tgtEl>
                                      </p:cBhvr>
                                    </p:cmd>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repeatCount="3000" fill="hold"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14" name="drumroll.wav"/>
                                        </p:tgtEl>
                                      </p:cMediaNode>
                                    </p:audio>
                                  </p:subTnLst>
                                </p:cTn>
                              </p:par>
                            </p:childTnLst>
                          </p:cTn>
                        </p:par>
                        <p:par>
                          <p:cTn id="60" fill="hold">
                            <p:stCondLst>
                              <p:cond delay="15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par>
                                <p:cTn id="65" presetID="1" presetClass="mediacall" presetSubtype="0" fill="hold" nodeType="withEffect">
                                  <p:stCondLst>
                                    <p:cond delay="0"/>
                                  </p:stCondLst>
                                  <p:childTnLst>
                                    <p:cmd type="call" cmd="playFrom(0.0)">
                                      <p:cBhvr>
                                        <p:cTn id="66" dur="4963" fill="hold"/>
                                        <p:tgtEl>
                                          <p:spTgt spid="3"/>
                                        </p:tgtEl>
                                      </p:cBhvr>
                                    </p:cmd>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062482" y="464877"/>
            <a:ext cx="8194331" cy="615553"/>
          </a:xfrm>
          <a:prstGeom prst="rect">
            <a:avLst/>
          </a:prstGeom>
          <a:noFill/>
        </p:spPr>
        <p:txBody>
          <a:bodyPr wrap="square">
            <a:spAutoFit/>
          </a:bodyPr>
          <a:lstStyle/>
          <a:p>
            <a:r>
              <a:rPr lang="en-US" sz="3400" b="1" dirty="0" err="1" smtClean="0">
                <a:solidFill>
                  <a:srgbClr val="FF0000"/>
                </a:solidFill>
                <a:latin typeface="Arial" panose="020B0604020202020204" pitchFamily="34" charset="0"/>
                <a:cs typeface="Arial" panose="020B0604020202020204" pitchFamily="34" charset="0"/>
              </a:rPr>
              <a:t>Các</a:t>
            </a:r>
            <a:r>
              <a:rPr lang="en-US" sz="3400" b="1" dirty="0" smtClean="0">
                <a:solidFill>
                  <a:srgbClr val="FF0000"/>
                </a:solidFill>
                <a:latin typeface="Arial" panose="020B0604020202020204" pitchFamily="34" charset="0"/>
                <a:cs typeface="Arial" panose="020B0604020202020204" pitchFamily="34" charset="0"/>
              </a:rPr>
              <a:t> </a:t>
            </a:r>
            <a:r>
              <a:rPr lang="en-US" sz="3400" b="1" dirty="0" err="1" smtClean="0">
                <a:solidFill>
                  <a:srgbClr val="FF0000"/>
                </a:solidFill>
                <a:latin typeface="Arial" panose="020B0604020202020204" pitchFamily="34" charset="0"/>
                <a:cs typeface="Arial" panose="020B0604020202020204" pitchFamily="34" charset="0"/>
              </a:rPr>
              <a:t>dạng</a:t>
            </a:r>
            <a:r>
              <a:rPr lang="en-US" sz="3400" b="1" dirty="0" smtClean="0">
                <a:solidFill>
                  <a:srgbClr val="FF0000"/>
                </a:solidFill>
                <a:latin typeface="Arial" panose="020B0604020202020204" pitchFamily="34" charset="0"/>
                <a:cs typeface="Arial" panose="020B0604020202020204" pitchFamily="34" charset="0"/>
              </a:rPr>
              <a:t> </a:t>
            </a:r>
            <a:r>
              <a:rPr lang="en-US" sz="3400" b="1" dirty="0" err="1" smtClean="0">
                <a:solidFill>
                  <a:srgbClr val="FF0000"/>
                </a:solidFill>
                <a:latin typeface="Arial" panose="020B0604020202020204" pitchFamily="34" charset="0"/>
                <a:cs typeface="Arial" panose="020B0604020202020204" pitchFamily="34" charset="0"/>
              </a:rPr>
              <a:t>bài</a:t>
            </a:r>
            <a:r>
              <a:rPr lang="en-US" sz="3400" b="1" dirty="0" smtClean="0">
                <a:solidFill>
                  <a:srgbClr val="FF0000"/>
                </a:solidFill>
                <a:latin typeface="Arial" panose="020B0604020202020204" pitchFamily="34" charset="0"/>
                <a:cs typeface="Arial" panose="020B0604020202020204" pitchFamily="34" charset="0"/>
              </a:rPr>
              <a:t> </a:t>
            </a:r>
            <a:r>
              <a:rPr lang="en-US" sz="3400" b="1" dirty="0" err="1" smtClean="0">
                <a:solidFill>
                  <a:srgbClr val="FF0000"/>
                </a:solidFill>
                <a:latin typeface="Arial" panose="020B0604020202020204" pitchFamily="34" charset="0"/>
                <a:cs typeface="Arial" panose="020B0604020202020204" pitchFamily="34" charset="0"/>
              </a:rPr>
              <a:t>tập</a:t>
            </a:r>
            <a:r>
              <a:rPr lang="en-US" sz="3400" b="1" dirty="0">
                <a:solidFill>
                  <a:srgbClr val="FF000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863648" y="1282472"/>
            <a:ext cx="8663930" cy="4278094"/>
          </a:xfrm>
          <a:prstGeom prst="rect">
            <a:avLst/>
          </a:prstGeom>
          <a:noFill/>
        </p:spPr>
        <p:txBody>
          <a:bodyPr wrap="square">
            <a:spAutoFit/>
          </a:bodyPr>
          <a:lstStyle/>
          <a:p>
            <a:pPr marL="457200" indent="-457200">
              <a:buFont typeface="Wingdings" panose="05000000000000000000" pitchFamily="2" charset="2"/>
              <a:buChar char="Ø"/>
            </a:pPr>
            <a:r>
              <a:rPr lang="en-US" sz="3400" b="1" dirty="0" err="1" smtClean="0">
                <a:solidFill>
                  <a:srgbClr val="0070C0"/>
                </a:solidFill>
                <a:latin typeface="Arial" panose="020B0604020202020204" pitchFamily="34" charset="0"/>
                <a:cs typeface="Arial" panose="020B0604020202020204" pitchFamily="34" charset="0"/>
                <a:hlinkClick r:id="rId2" action="ppaction://hlinksldjump"/>
              </a:rPr>
              <a:t>Dạng</a:t>
            </a:r>
            <a:r>
              <a:rPr lang="en-US" sz="3400" b="1" dirty="0" smtClean="0">
                <a:solidFill>
                  <a:srgbClr val="0070C0"/>
                </a:solidFill>
                <a:latin typeface="Arial" panose="020B0604020202020204" pitchFamily="34" charset="0"/>
                <a:cs typeface="Arial" panose="020B0604020202020204" pitchFamily="34" charset="0"/>
                <a:hlinkClick r:id="rId2" action="ppaction://hlinksldjump"/>
              </a:rPr>
              <a:t> 1: </a:t>
            </a:r>
            <a:r>
              <a:rPr lang="vi-VN" sz="3400" b="1" dirty="0">
                <a:solidFill>
                  <a:srgbClr val="0070C0"/>
                </a:solidFill>
                <a:latin typeface="Arial" panose="020B0604020202020204" pitchFamily="34" charset="0"/>
                <a:cs typeface="Arial" panose="020B0604020202020204" pitchFamily="34" charset="0"/>
                <a:hlinkClick r:id="rId2" action="ppaction://hlinksldjump"/>
              </a:rPr>
              <a:t>Tìm </a:t>
            </a:r>
            <a:r>
              <a:rPr lang="en-US" sz="3400" b="1" dirty="0" smtClean="0">
                <a:solidFill>
                  <a:srgbClr val="0070C0"/>
                </a:solidFill>
                <a:latin typeface="Arial" panose="020B0604020202020204" pitchFamily="34" charset="0"/>
                <a:cs typeface="Arial" panose="020B0604020202020204" pitchFamily="34" charset="0"/>
                <a:hlinkClick r:id="rId2" action="ppaction://hlinksldjump"/>
              </a:rPr>
              <a:t>ƯC</a:t>
            </a:r>
            <a:r>
              <a:rPr lang="vi-VN" sz="3400" b="1" dirty="0" smtClean="0">
                <a:solidFill>
                  <a:srgbClr val="0070C0"/>
                </a:solidFill>
                <a:latin typeface="Arial" panose="020B0604020202020204" pitchFamily="34" charset="0"/>
                <a:cs typeface="Arial" panose="020B0604020202020204" pitchFamily="34" charset="0"/>
                <a:hlinkClick r:id="rId2" action="ppaction://hlinksldjump"/>
              </a:rPr>
              <a:t> và</a:t>
            </a:r>
            <a:r>
              <a:rPr lang="en-US" sz="3400" b="1" dirty="0">
                <a:solidFill>
                  <a:srgbClr val="0070C0"/>
                </a:solidFill>
                <a:latin typeface="Arial" panose="020B0604020202020204" pitchFamily="34" charset="0"/>
                <a:cs typeface="Arial" panose="020B0604020202020204" pitchFamily="34" charset="0"/>
                <a:hlinkClick r:id="rId2" action="ppaction://hlinksldjump"/>
              </a:rPr>
              <a:t> Ư</a:t>
            </a:r>
            <a:r>
              <a:rPr lang="en-US" sz="3400" b="1" dirty="0" smtClean="0">
                <a:solidFill>
                  <a:srgbClr val="0070C0"/>
                </a:solidFill>
                <a:latin typeface="Arial" panose="020B0604020202020204" pitchFamily="34" charset="0"/>
                <a:cs typeface="Arial" panose="020B0604020202020204" pitchFamily="34" charset="0"/>
                <a:hlinkClick r:id="rId2" action="ppaction://hlinksldjump"/>
              </a:rPr>
              <a:t>CLN.</a:t>
            </a:r>
            <a:endParaRPr lang="en-US" sz="3400" b="1" dirty="0" smtClean="0">
              <a:solidFill>
                <a:srgbClr val="0070C0"/>
              </a:solidFill>
              <a:latin typeface="Arial" panose="020B0604020202020204" pitchFamily="34" charset="0"/>
              <a:cs typeface="Arial" panose="020B0604020202020204" pitchFamily="34" charset="0"/>
            </a:endParaRPr>
          </a:p>
          <a:p>
            <a:endParaRPr lang="en-US" sz="3400" b="1" dirty="0" smtClean="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400" b="1" dirty="0" err="1" smtClean="0">
                <a:solidFill>
                  <a:srgbClr val="0070C0"/>
                </a:solidFill>
                <a:latin typeface="Arial" panose="020B0604020202020204" pitchFamily="34" charset="0"/>
                <a:cs typeface="Arial" panose="020B0604020202020204" pitchFamily="34" charset="0"/>
                <a:hlinkClick r:id="rId3" action="ppaction://hlinksldjump"/>
              </a:rPr>
              <a:t>Dạng</a:t>
            </a:r>
            <a:r>
              <a:rPr lang="en-US" sz="3400" b="1" dirty="0" smtClean="0">
                <a:solidFill>
                  <a:srgbClr val="0070C0"/>
                </a:solidFill>
                <a:latin typeface="Arial" panose="020B0604020202020204" pitchFamily="34" charset="0"/>
                <a:cs typeface="Arial" panose="020B0604020202020204" pitchFamily="34" charset="0"/>
                <a:hlinkClick r:id="rId3" action="ppaction://hlinksldjump"/>
              </a:rPr>
              <a:t> 2: </a:t>
            </a:r>
            <a:r>
              <a:rPr lang="vi-VN" sz="3400" b="1" dirty="0">
                <a:solidFill>
                  <a:srgbClr val="0070C0"/>
                </a:solidFill>
                <a:latin typeface="Arial" panose="020B0604020202020204" pitchFamily="34" charset="0"/>
                <a:cs typeface="Arial" panose="020B0604020202020204" pitchFamily="34" charset="0"/>
                <a:hlinkClick r:id="rId3" action="ppaction://hlinksldjump"/>
              </a:rPr>
              <a:t>Tìm </a:t>
            </a:r>
            <a:r>
              <a:rPr lang="en-US" sz="3400" b="1" dirty="0">
                <a:solidFill>
                  <a:srgbClr val="0070C0"/>
                </a:solidFill>
                <a:latin typeface="Arial" panose="020B0604020202020204" pitchFamily="34" charset="0"/>
                <a:cs typeface="Arial" panose="020B0604020202020204" pitchFamily="34" charset="0"/>
                <a:hlinkClick r:id="rId3" action="ppaction://hlinksldjump"/>
              </a:rPr>
              <a:t>Ư</a:t>
            </a:r>
            <a:r>
              <a:rPr lang="en-US" sz="3400" b="1" dirty="0" smtClean="0">
                <a:solidFill>
                  <a:srgbClr val="0070C0"/>
                </a:solidFill>
                <a:latin typeface="Arial" panose="020B0604020202020204" pitchFamily="34" charset="0"/>
                <a:cs typeface="Arial" panose="020B0604020202020204" pitchFamily="34" charset="0"/>
                <a:hlinkClick r:id="rId3" action="ppaction://hlinksldjump"/>
              </a:rPr>
              <a:t>CLN </a:t>
            </a:r>
            <a:r>
              <a:rPr lang="vi-VN" sz="3400" b="1" dirty="0" smtClean="0">
                <a:solidFill>
                  <a:srgbClr val="0070C0"/>
                </a:solidFill>
                <a:latin typeface="Arial" panose="020B0604020202020204" pitchFamily="34" charset="0"/>
                <a:cs typeface="Arial" panose="020B0604020202020204" pitchFamily="34" charset="0"/>
                <a:hlinkClick r:id="rId3" action="ppaction://hlinksldjump"/>
              </a:rPr>
              <a:t>bằng </a:t>
            </a:r>
            <a:r>
              <a:rPr lang="vi-VN" sz="3400" b="1" dirty="0">
                <a:solidFill>
                  <a:srgbClr val="0070C0"/>
                </a:solidFill>
                <a:latin typeface="Arial" panose="020B0604020202020204" pitchFamily="34" charset="0"/>
                <a:cs typeface="Arial" panose="020B0604020202020204" pitchFamily="34" charset="0"/>
                <a:hlinkClick r:id="rId3" action="ppaction://hlinksldjump"/>
              </a:rPr>
              <a:t>cách phân tích ra thừa số nguyên </a:t>
            </a:r>
            <a:r>
              <a:rPr lang="vi-VN" sz="3400" b="1" dirty="0" smtClean="0">
                <a:solidFill>
                  <a:srgbClr val="0070C0"/>
                </a:solidFill>
                <a:latin typeface="Arial" panose="020B0604020202020204" pitchFamily="34" charset="0"/>
                <a:cs typeface="Arial" panose="020B0604020202020204" pitchFamily="34" charset="0"/>
                <a:hlinkClick r:id="rId3" action="ppaction://hlinksldjump"/>
              </a:rPr>
              <a:t>tố</a:t>
            </a:r>
            <a:r>
              <a:rPr lang="en-US" sz="3400" b="1" dirty="0" smtClean="0">
                <a:solidFill>
                  <a:srgbClr val="0070C0"/>
                </a:solidFill>
                <a:latin typeface="Arial" panose="020B0604020202020204" pitchFamily="34" charset="0"/>
                <a:cs typeface="Arial" panose="020B0604020202020204" pitchFamily="34" charset="0"/>
                <a:hlinkClick r:id="rId3" action="ppaction://hlinksldjump"/>
              </a:rPr>
              <a:t>.</a:t>
            </a:r>
            <a:endParaRPr lang="en-US" sz="3400" b="1" dirty="0" smtClean="0">
              <a:solidFill>
                <a:srgbClr val="0070C0"/>
              </a:solidFill>
              <a:latin typeface="Arial" panose="020B0604020202020204" pitchFamily="34" charset="0"/>
              <a:cs typeface="Arial" panose="020B0604020202020204" pitchFamily="34" charset="0"/>
            </a:endParaRPr>
          </a:p>
          <a:p>
            <a:endParaRPr lang="en-US" sz="3400" b="1" dirty="0" smtClean="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400" b="1" dirty="0" err="1" smtClean="0">
                <a:solidFill>
                  <a:srgbClr val="0070C0"/>
                </a:solidFill>
                <a:latin typeface="Arial" panose="020B0604020202020204" pitchFamily="34" charset="0"/>
                <a:cs typeface="Arial" panose="020B0604020202020204" pitchFamily="34" charset="0"/>
                <a:hlinkClick r:id="rId4" action="ppaction://hlinksldjump"/>
              </a:rPr>
              <a:t>Dạng</a:t>
            </a:r>
            <a:r>
              <a:rPr lang="en-US" sz="3400" b="1" dirty="0" smtClean="0">
                <a:solidFill>
                  <a:srgbClr val="0070C0"/>
                </a:solidFill>
                <a:latin typeface="Arial" panose="020B0604020202020204" pitchFamily="34" charset="0"/>
                <a:cs typeface="Arial" panose="020B0604020202020204" pitchFamily="34" charset="0"/>
                <a:hlinkClick r:id="rId4" action="ppaction://hlinksldjump"/>
              </a:rPr>
              <a:t> 3: </a:t>
            </a:r>
            <a:r>
              <a:rPr lang="vi-VN" sz="3400" b="1" dirty="0">
                <a:solidFill>
                  <a:srgbClr val="0070C0"/>
                </a:solidFill>
                <a:latin typeface="Arial" panose="020B0604020202020204" pitchFamily="34" charset="0"/>
                <a:cs typeface="Arial" panose="020B0604020202020204" pitchFamily="34" charset="0"/>
                <a:hlinkClick r:id="rId4" action="ppaction://hlinksldjump"/>
              </a:rPr>
              <a:t>Rút gọn phân số</a:t>
            </a:r>
            <a:r>
              <a:rPr lang="vi-VN" sz="3400" b="1" dirty="0" smtClean="0">
                <a:solidFill>
                  <a:srgbClr val="0070C0"/>
                </a:solidFill>
                <a:latin typeface="Arial" panose="020B0604020202020204" pitchFamily="34" charset="0"/>
                <a:cs typeface="Arial" panose="020B0604020202020204" pitchFamily="34" charset="0"/>
                <a:hlinkClick r:id="rId4" action="ppaction://hlinksldjump"/>
              </a:rPr>
              <a:t>.</a:t>
            </a:r>
            <a:endParaRPr lang="en-US" sz="3400" b="1" dirty="0" smtClean="0">
              <a:solidFill>
                <a:srgbClr val="0070C0"/>
              </a:solidFill>
              <a:latin typeface="Arial" panose="020B0604020202020204" pitchFamily="34" charset="0"/>
              <a:cs typeface="Arial" panose="020B0604020202020204" pitchFamily="34" charset="0"/>
            </a:endParaRPr>
          </a:p>
          <a:p>
            <a:endParaRPr lang="en-US" sz="3400" b="1" dirty="0" smtClean="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400" b="1" dirty="0" err="1" smtClean="0">
                <a:solidFill>
                  <a:srgbClr val="0070C0"/>
                </a:solidFill>
                <a:latin typeface="Arial" panose="020B0604020202020204" pitchFamily="34" charset="0"/>
                <a:cs typeface="Arial" panose="020B0604020202020204" pitchFamily="34" charset="0"/>
                <a:hlinkClick r:id="rId5" action="ppaction://hlinksldjump"/>
              </a:rPr>
              <a:t>Dạng</a:t>
            </a:r>
            <a:r>
              <a:rPr lang="en-US" sz="3400" b="1" dirty="0" smtClean="0">
                <a:solidFill>
                  <a:srgbClr val="0070C0"/>
                </a:solidFill>
                <a:latin typeface="Arial" panose="020B0604020202020204" pitchFamily="34" charset="0"/>
                <a:cs typeface="Arial" panose="020B0604020202020204" pitchFamily="34" charset="0"/>
                <a:hlinkClick r:id="rId5" action="ppaction://hlinksldjump"/>
              </a:rPr>
              <a:t> 4: </a:t>
            </a:r>
            <a:r>
              <a:rPr lang="en-US" sz="3400" b="1" dirty="0">
                <a:solidFill>
                  <a:srgbClr val="0070C0"/>
                </a:solidFill>
                <a:latin typeface="Arial" panose="020B0604020202020204" pitchFamily="34" charset="0"/>
                <a:cs typeface="Arial" panose="020B0604020202020204" pitchFamily="34" charset="0"/>
                <a:hlinkClick r:id="rId5" action="ppaction://hlinksldjump"/>
              </a:rPr>
              <a:t>B</a:t>
            </a:r>
            <a:r>
              <a:rPr lang="vi-VN" sz="3400" b="1" dirty="0" smtClean="0">
                <a:solidFill>
                  <a:srgbClr val="0070C0"/>
                </a:solidFill>
                <a:latin typeface="Arial" panose="020B0604020202020204" pitchFamily="34" charset="0"/>
                <a:cs typeface="Arial" panose="020B0604020202020204" pitchFamily="34" charset="0"/>
                <a:hlinkClick r:id="rId5" action="ppaction://hlinksldjump"/>
              </a:rPr>
              <a:t>ài </a:t>
            </a:r>
            <a:r>
              <a:rPr lang="vi-VN" sz="3400" b="1" dirty="0">
                <a:solidFill>
                  <a:srgbClr val="0070C0"/>
                </a:solidFill>
                <a:latin typeface="Arial" panose="020B0604020202020204" pitchFamily="34" charset="0"/>
                <a:cs typeface="Arial" panose="020B0604020202020204" pitchFamily="34" charset="0"/>
                <a:hlinkClick r:id="rId5" action="ppaction://hlinksldjump"/>
              </a:rPr>
              <a:t>toán thực tế.</a:t>
            </a:r>
            <a:endParaRPr lang="en-US" sz="3400" b="1" dirty="0">
              <a:solidFill>
                <a:srgbClr val="0070C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3013" y="4074160"/>
            <a:ext cx="3091393" cy="2322814"/>
          </a:xfrm>
          <a:prstGeom prst="rect">
            <a:avLst/>
          </a:prstGeom>
        </p:spPr>
      </p:pic>
    </p:spTree>
    <p:extLst>
      <p:ext uri="{BB962C8B-B14F-4D97-AF65-F5344CB8AC3E}">
        <p14:creationId xmlns:p14="http://schemas.microsoft.com/office/powerpoint/2010/main" val="59141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arn(inVertic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barn(inVertical)">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mc:AlternateContent xmlns:mc="http://schemas.openxmlformats.org/markup-compatibility/2006" xmlns:a14="http://schemas.microsoft.com/office/drawing/2010/main">
        <mc:Choice Requires="a14">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smtClean="0">
                    <a:solidFill>
                      <a:prstClr val="white"/>
                    </a:solidFill>
                    <a:latin typeface="Arial" panose="020B0604020202020204" pitchFamily="34" charset="0"/>
                    <a:cs typeface="Arial" panose="020B0604020202020204" pitchFamily="34" charset="0"/>
                  </a:rPr>
                  <a:t>Câu 6. Cho </a:t>
                </a:r>
                <a:r>
                  <a:rPr lang="en-US" sz="3200" b="1" dirty="0">
                    <a:solidFill>
                      <a:prstClr val="white"/>
                    </a:solidFill>
                    <a:latin typeface="Arial" panose="020B0604020202020204" pitchFamily="34" charset="0"/>
                    <a:cs typeface="Arial" panose="020B0604020202020204" pitchFamily="34" charset="0"/>
                  </a:rPr>
                  <a:t>a = </a:t>
                </a:r>
                <a14:m>
                  <m:oMath xmlns:m="http://schemas.openxmlformats.org/officeDocument/2006/math">
                    <m:sSup>
                      <m:sSupPr>
                        <m:ctrlPr>
                          <a:rPr lang="en-US" sz="3200" b="1" i="1" smtClean="0">
                            <a:solidFill>
                              <a:prstClr val="white"/>
                            </a:solidFill>
                            <a:latin typeface="Cambria Math" panose="02040503050406030204" pitchFamily="18" charset="0"/>
                          </a:rPr>
                        </m:ctrlPr>
                      </m:sSupPr>
                      <m:e>
                        <m:r>
                          <a:rPr lang="en-US" sz="3200" b="1" i="1" smtClean="0">
                            <a:solidFill>
                              <a:prstClr val="white"/>
                            </a:solidFill>
                            <a:latin typeface="Cambria Math" panose="02040503050406030204" pitchFamily="18" charset="0"/>
                          </a:rPr>
                          <m:t>𝟑</m:t>
                        </m:r>
                      </m:e>
                      <m:sup>
                        <m:r>
                          <a:rPr lang="en-US" sz="3200" b="1" i="1" smtClean="0">
                            <a:solidFill>
                              <a:prstClr val="white"/>
                            </a:solidFill>
                            <a:latin typeface="Cambria Math" panose="02040503050406030204" pitchFamily="18" charset="0"/>
                          </a:rPr>
                          <m:t>𝟐</m:t>
                        </m:r>
                      </m:sup>
                    </m:sSup>
                  </m:oMath>
                </a14:m>
                <a:r>
                  <a:rPr lang="en-US" sz="3200" b="1" dirty="0" smtClean="0">
                    <a:solidFill>
                      <a:prstClr val="white"/>
                    </a:solidFill>
                    <a:latin typeface="Arial" panose="020B0604020202020204" pitchFamily="34" charset="0"/>
                    <a:cs typeface="Arial" panose="020B0604020202020204" pitchFamily="34" charset="0"/>
                  </a:rPr>
                  <a:t>.5.7 </a:t>
                </a:r>
                <a:r>
                  <a:rPr lang="en-US" sz="3200" b="1" dirty="0" err="1">
                    <a:solidFill>
                      <a:prstClr val="white"/>
                    </a:solidFill>
                    <a:latin typeface="Arial" panose="020B0604020202020204" pitchFamily="34" charset="0"/>
                    <a:cs typeface="Arial" panose="020B0604020202020204" pitchFamily="34" charset="0"/>
                  </a:rPr>
                  <a:t>và</a:t>
                </a:r>
                <a:r>
                  <a:rPr lang="en-US" sz="3200" b="1" dirty="0">
                    <a:solidFill>
                      <a:prstClr val="white"/>
                    </a:solidFill>
                    <a:latin typeface="Arial" panose="020B0604020202020204" pitchFamily="34" charset="0"/>
                    <a:cs typeface="Arial" panose="020B0604020202020204" pitchFamily="34" charset="0"/>
                  </a:rPr>
                  <a:t> b = </a:t>
                </a:r>
                <a14:m>
                  <m:oMath xmlns:m="http://schemas.openxmlformats.org/officeDocument/2006/math">
                    <m:sSup>
                      <m:sSupPr>
                        <m:ctrlPr>
                          <a:rPr lang="en-US" sz="3200" b="1" i="1" smtClean="0">
                            <a:solidFill>
                              <a:prstClr val="white"/>
                            </a:solidFill>
                            <a:latin typeface="Cambria Math" panose="02040503050406030204" pitchFamily="18" charset="0"/>
                          </a:rPr>
                        </m:ctrlPr>
                      </m:sSupPr>
                      <m:e>
                        <m:r>
                          <a:rPr lang="en-US" sz="3200" b="1" i="1" smtClean="0">
                            <a:solidFill>
                              <a:prstClr val="white"/>
                            </a:solidFill>
                            <a:latin typeface="Cambria Math" panose="02040503050406030204" pitchFamily="18" charset="0"/>
                          </a:rPr>
                          <m:t>𝟐</m:t>
                        </m:r>
                      </m:e>
                      <m:sup>
                        <m:r>
                          <a:rPr lang="en-US" sz="3200" b="1" i="1" smtClean="0">
                            <a:solidFill>
                              <a:prstClr val="white"/>
                            </a:solidFill>
                            <a:latin typeface="Cambria Math" panose="02040503050406030204" pitchFamily="18" charset="0"/>
                          </a:rPr>
                          <m:t>𝟒</m:t>
                        </m:r>
                      </m:sup>
                    </m:sSup>
                  </m:oMath>
                </a14:m>
                <a:r>
                  <a:rPr lang="en-US" sz="3200" b="1" dirty="0" smtClean="0">
                    <a:solidFill>
                      <a:prstClr val="white"/>
                    </a:solidFill>
                    <a:latin typeface="Arial" panose="020B0604020202020204" pitchFamily="34" charset="0"/>
                    <a:cs typeface="Arial" panose="020B0604020202020204" pitchFamily="34" charset="0"/>
                  </a:rPr>
                  <a:t>.3.7</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Tìm</a:t>
                </a:r>
                <a:r>
                  <a:rPr lang="en-US" sz="3200" b="1" dirty="0">
                    <a:solidFill>
                      <a:prstClr val="white"/>
                    </a:solidFill>
                    <a:latin typeface="Arial" panose="020B0604020202020204" pitchFamily="34" charset="0"/>
                    <a:cs typeface="Arial" panose="020B0604020202020204" pitchFamily="34" charset="0"/>
                  </a:rPr>
                  <a:t> ƯCLN </a:t>
                </a:r>
                <a:r>
                  <a:rPr lang="en-US" sz="3200" b="1" dirty="0" err="1">
                    <a:solidFill>
                      <a:prstClr val="white"/>
                    </a:solidFill>
                    <a:latin typeface="Arial" panose="020B0604020202020204" pitchFamily="34" charset="0"/>
                    <a:cs typeface="Arial" panose="020B0604020202020204" pitchFamily="34" charset="0"/>
                  </a:rPr>
                  <a:t>của</a:t>
                </a:r>
                <a:r>
                  <a:rPr lang="en-US" sz="3200" b="1" dirty="0">
                    <a:solidFill>
                      <a:prstClr val="white"/>
                    </a:solidFill>
                    <a:latin typeface="Arial" panose="020B0604020202020204" pitchFamily="34" charset="0"/>
                    <a:cs typeface="Arial" panose="020B0604020202020204" pitchFamily="34" charset="0"/>
                  </a:rPr>
                  <a:t> a </a:t>
                </a:r>
                <a:r>
                  <a:rPr lang="en-US" sz="3200" b="1" dirty="0" err="1">
                    <a:solidFill>
                      <a:prstClr val="white"/>
                    </a:solidFill>
                    <a:latin typeface="Arial" panose="020B0604020202020204" pitchFamily="34" charset="0"/>
                    <a:cs typeface="Arial" panose="020B0604020202020204" pitchFamily="34" charset="0"/>
                  </a:rPr>
                  <a:t>và</a:t>
                </a:r>
                <a:r>
                  <a:rPr lang="en-US" sz="3200" b="1" dirty="0">
                    <a:solidFill>
                      <a:prstClr val="white"/>
                    </a:solidFill>
                    <a:latin typeface="Arial" panose="020B0604020202020204" pitchFamily="34" charset="0"/>
                    <a:cs typeface="Arial" panose="020B0604020202020204" pitchFamily="34" charset="0"/>
                  </a:rPr>
                  <a:t> </a:t>
                </a:r>
                <a:r>
                  <a:rPr lang="en-US" sz="3200" b="1" dirty="0" smtClean="0">
                    <a:solidFill>
                      <a:prstClr val="white"/>
                    </a:solidFill>
                    <a:latin typeface="Arial" panose="020B0604020202020204" pitchFamily="34" charset="0"/>
                    <a:cs typeface="Arial" panose="020B0604020202020204" pitchFamily="34" charset="0"/>
                  </a:rPr>
                  <a:t>b </a:t>
                </a:r>
                <a:r>
                  <a:rPr lang="en-US" sz="3200" b="1" dirty="0" err="1" smtClean="0">
                    <a:solidFill>
                      <a:prstClr val="white"/>
                    </a:solidFill>
                    <a:latin typeface="Arial" panose="020B0604020202020204" pitchFamily="34" charset="0"/>
                    <a:cs typeface="Arial" panose="020B0604020202020204" pitchFamily="34" charset="0"/>
                  </a:rPr>
                  <a:t>là</a:t>
                </a:r>
                <a:r>
                  <a:rPr lang="en-US" sz="3200" b="1" dirty="0" smtClean="0">
                    <a:solidFill>
                      <a:prstClr val="white"/>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mc:Choice>
        <mc:Fallback xmlns="">
          <p:sp>
            <p:nvSpPr>
              <p:cNvPr id="12" name="Cloud Callout 11"/>
              <p:cNvSpPr>
                <a:spLocks noRot="1" noChangeAspect="1" noMove="1" noResize="1" noEditPoints="1" noAdjustHandles="1" noChangeArrowheads="1" noChangeShapeType="1" noTextEdit="1"/>
              </p:cNvSpPr>
              <p:nvPr/>
            </p:nvSpPr>
            <p:spPr>
              <a:xfrm>
                <a:off x="3004456" y="23071"/>
                <a:ext cx="6505303" cy="3174533"/>
              </a:xfrm>
              <a:prstGeom prst="cloudCallout">
                <a:avLst>
                  <a:gd name="adj1" fmla="val -23459"/>
                  <a:gd name="adj2" fmla="val 78599"/>
                </a:avLst>
              </a:prstGeom>
              <a:blipFill rotWithShape="0">
                <a:blip r:embed="rId21"/>
                <a:stretch>
                  <a:fillRect/>
                </a:stretch>
              </a:blipFill>
              <a:ln>
                <a:solidFill>
                  <a:srgbClr val="FFC000"/>
                </a:solidFill>
              </a:ln>
            </p:spPr>
            <p:txBody>
              <a:bodyPr/>
              <a:lstStyle/>
              <a:p>
                <a:r>
                  <a:rPr lang="en-US">
                    <a:noFill/>
                  </a:rPr>
                  <a:t> </a:t>
                </a:r>
              </a:p>
            </p:txBody>
          </p:sp>
        </mc:Fallback>
      </mc:AlternateContent>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Arial" panose="020B0604020202020204" pitchFamily="34" charset="0"/>
                <a:cs typeface="Arial" panose="020B0604020202020204" pitchFamily="34" charset="0"/>
              </a:rPr>
              <a:t>ƯCLN(a; b) = </a:t>
            </a:r>
            <a:r>
              <a:rPr lang="en-US" sz="3200" b="1" dirty="0" smtClean="0">
                <a:solidFill>
                  <a:prstClr val="white"/>
                </a:solidFill>
                <a:latin typeface="Arial" panose="020B0604020202020204" pitchFamily="34" charset="0"/>
                <a:cs typeface="Arial" panose="020B0604020202020204" pitchFamily="34" charset="0"/>
              </a:rPr>
              <a:t>3.7 </a:t>
            </a:r>
          </a:p>
          <a:p>
            <a:pPr algn="ctr">
              <a:defRPr/>
            </a:pPr>
            <a:r>
              <a:rPr lang="en-US" sz="3200" b="1" dirty="0" smtClean="0">
                <a:solidFill>
                  <a:prstClr val="white"/>
                </a:solidFill>
                <a:latin typeface="Arial" panose="020B0604020202020204" pitchFamily="34" charset="0"/>
                <a:cs typeface="Arial" panose="020B0604020202020204" pitchFamily="34" charset="0"/>
              </a:rPr>
              <a:t>= 21.</a:t>
            </a:r>
            <a:endParaRPr lang="en-US" sz="32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Arial" panose="020B0604020202020204" pitchFamily="34" charset="0"/>
                <a:cs typeface="Arial" panose="020B0604020202020204" pitchFamily="34" charset="0"/>
              </a:rPr>
              <a:t>ƯCLN(a; b) = 2.3.7 </a:t>
            </a:r>
            <a:endParaRPr lang="en-US" sz="3200" b="1" dirty="0" smtClean="0">
              <a:solidFill>
                <a:prstClr val="white"/>
              </a:solidFill>
              <a:latin typeface="Arial" panose="020B0604020202020204" pitchFamily="34" charset="0"/>
              <a:cs typeface="Arial" panose="020B0604020202020204" pitchFamily="34" charset="0"/>
            </a:endParaRPr>
          </a:p>
          <a:p>
            <a:pPr algn="ctr">
              <a:defRPr/>
            </a:pPr>
            <a:r>
              <a:rPr lang="en-US" sz="3200" b="1" dirty="0" smtClean="0">
                <a:solidFill>
                  <a:prstClr val="white"/>
                </a:solidFill>
                <a:latin typeface="Arial" panose="020B0604020202020204" pitchFamily="34" charset="0"/>
                <a:cs typeface="Arial" panose="020B0604020202020204" pitchFamily="34" charset="0"/>
              </a:rPr>
              <a:t>= </a:t>
            </a:r>
            <a:r>
              <a:rPr lang="en-US" sz="3200" b="1" dirty="0">
                <a:solidFill>
                  <a:prstClr val="white"/>
                </a:solidFill>
                <a:latin typeface="Arial" panose="020B0604020202020204" pitchFamily="34" charset="0"/>
                <a:cs typeface="Arial" panose="020B0604020202020204" pitchFamily="34" charset="0"/>
              </a:rPr>
              <a:t>42.</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844584"/>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2"/>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0798467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1" presetClass="mediacall" presetSubtype="0" fill="hold" nodeType="withEffect">
                                  <p:stCondLst>
                                    <p:cond delay="0"/>
                                  </p:stCondLst>
                                  <p:childTnLst>
                                    <p:cmd type="call" cmd="playFrom(0.0)">
                                      <p:cBhvr>
                                        <p:cTn id="55" dur="4963" fill="hold"/>
                                        <p:tgtEl>
                                          <p:spTgt spid="3"/>
                                        </p:tgtEl>
                                      </p:cBhvr>
                                    </p:cmd>
                                  </p:childTnLst>
                                </p:cTn>
                              </p:par>
                              <p:par>
                                <p:cTn id="56" presetID="32" presetClass="emph" presetSubtype="0" repeatCount="indefinite" fill="hold" nodeType="withEffect">
                                  <p:stCondLst>
                                    <p:cond delay="0"/>
                                  </p:stCondLst>
                                  <p:childTnLst>
                                    <p:animRot by="120000">
                                      <p:cBhvr>
                                        <p:cTn id="57" dur="100" fill="hold">
                                          <p:stCondLst>
                                            <p:cond delay="0"/>
                                          </p:stCondLst>
                                        </p:cTn>
                                        <p:tgtEl>
                                          <p:spTgt spid="18"/>
                                        </p:tgtEl>
                                        <p:attrNameLst>
                                          <p:attrName>r</p:attrName>
                                        </p:attrNameLst>
                                      </p:cBhvr>
                                    </p:animRot>
                                    <p:animRot by="-240000">
                                      <p:cBhvr>
                                        <p:cTn id="58" dur="200" fill="hold">
                                          <p:stCondLst>
                                            <p:cond delay="200"/>
                                          </p:stCondLst>
                                        </p:cTn>
                                        <p:tgtEl>
                                          <p:spTgt spid="18"/>
                                        </p:tgtEl>
                                        <p:attrNameLst>
                                          <p:attrName>r</p:attrName>
                                        </p:attrNameLst>
                                      </p:cBhvr>
                                    </p:animRot>
                                    <p:animRot by="240000">
                                      <p:cBhvr>
                                        <p:cTn id="59" dur="200" fill="hold">
                                          <p:stCondLst>
                                            <p:cond delay="400"/>
                                          </p:stCondLst>
                                        </p:cTn>
                                        <p:tgtEl>
                                          <p:spTgt spid="18"/>
                                        </p:tgtEl>
                                        <p:attrNameLst>
                                          <p:attrName>r</p:attrName>
                                        </p:attrNameLst>
                                      </p:cBhvr>
                                    </p:animRot>
                                    <p:animRot by="-240000">
                                      <p:cBhvr>
                                        <p:cTn id="60" dur="200" fill="hold">
                                          <p:stCondLst>
                                            <p:cond delay="600"/>
                                          </p:stCondLst>
                                        </p:cTn>
                                        <p:tgtEl>
                                          <p:spTgt spid="18"/>
                                        </p:tgtEl>
                                        <p:attrNameLst>
                                          <p:attrName>r</p:attrName>
                                        </p:attrNameLst>
                                      </p:cBhvr>
                                    </p:animRot>
                                    <p:animRot by="120000">
                                      <p:cBhvr>
                                        <p:cTn id="6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repeatCount="300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14" name="drumroll.wav"/>
                                        </p:tgtEl>
                                      </p:cMediaNode>
                                    </p:audio>
                                  </p:sub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mediacall" presetSubtype="0" fill="hold" nodeType="withEffect">
                                  <p:stCondLst>
                                    <p:cond delay="0"/>
                                  </p:stCondLst>
                                  <p:childTnLst>
                                    <p:cmd type="call" cmd="playFrom(0.0)">
                                      <p:cBhvr>
                                        <p:cTn id="72" dur="719" fill="hold"/>
                                        <p:tgtEl>
                                          <p:spTgt spid="5"/>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2969287" y="-58784"/>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000" b="1" dirty="0" err="1" smtClean="0">
                <a:solidFill>
                  <a:prstClr val="white"/>
                </a:solidFill>
                <a:latin typeface="Arial" panose="020B0604020202020204" pitchFamily="34" charset="0"/>
                <a:cs typeface="Arial" panose="020B0604020202020204" pitchFamily="34" charset="0"/>
              </a:rPr>
              <a:t>Câu</a:t>
            </a:r>
            <a:r>
              <a:rPr lang="en-US" sz="3000" b="1" dirty="0" smtClean="0">
                <a:solidFill>
                  <a:prstClr val="white"/>
                </a:solidFill>
                <a:latin typeface="Arial" panose="020B0604020202020204" pitchFamily="34" charset="0"/>
                <a:cs typeface="Arial" panose="020B0604020202020204" pitchFamily="34" charset="0"/>
              </a:rPr>
              <a:t> 7. </a:t>
            </a:r>
            <a:r>
              <a:rPr lang="en-US" sz="3000" b="1" dirty="0">
                <a:solidFill>
                  <a:prstClr val="white"/>
                </a:solidFill>
                <a:latin typeface="Arial" panose="020B0604020202020204" pitchFamily="34" charset="0"/>
                <a:cs typeface="Arial" panose="020B0604020202020204" pitchFamily="34" charset="0"/>
              </a:rPr>
              <a:t>Cho </a:t>
            </a:r>
            <a:endParaRPr lang="en-US" sz="3000" b="1" dirty="0" smtClean="0">
              <a:solidFill>
                <a:prstClr val="white"/>
              </a:solidFill>
              <a:latin typeface="Arial" panose="020B0604020202020204" pitchFamily="34" charset="0"/>
              <a:cs typeface="Arial" panose="020B0604020202020204" pitchFamily="34" charset="0"/>
            </a:endParaRPr>
          </a:p>
          <a:p>
            <a:pPr algn="ctr">
              <a:defRPr/>
            </a:pPr>
            <a:r>
              <a:rPr lang="en-US" sz="3000" b="1" dirty="0" smtClean="0">
                <a:solidFill>
                  <a:prstClr val="white"/>
                </a:solidFill>
                <a:latin typeface="Arial" panose="020B0604020202020204" pitchFamily="34" charset="0"/>
                <a:cs typeface="Arial" panose="020B0604020202020204" pitchFamily="34" charset="0"/>
              </a:rPr>
              <a:t>Ư(12</a:t>
            </a:r>
            <a:r>
              <a:rPr lang="en-US" sz="3000" b="1" dirty="0">
                <a:solidFill>
                  <a:prstClr val="white"/>
                </a:solidFill>
                <a:latin typeface="Arial" panose="020B0604020202020204" pitchFamily="34" charset="0"/>
                <a:cs typeface="Arial" panose="020B0604020202020204" pitchFamily="34" charset="0"/>
              </a:rPr>
              <a:t>) = {</a:t>
            </a:r>
            <a:r>
              <a:rPr lang="en-US" sz="3000" b="1" dirty="0" smtClean="0">
                <a:solidFill>
                  <a:prstClr val="white"/>
                </a:solidFill>
                <a:latin typeface="Arial" panose="020B0604020202020204" pitchFamily="34" charset="0"/>
                <a:cs typeface="Arial" panose="020B0604020202020204" pitchFamily="34" charset="0"/>
              </a:rPr>
              <a:t>1;2;3;4;6;12} </a:t>
            </a:r>
          </a:p>
          <a:p>
            <a:pPr algn="ctr">
              <a:defRPr/>
            </a:pPr>
            <a:r>
              <a:rPr lang="en-US" sz="3000" b="1" dirty="0" smtClean="0">
                <a:solidFill>
                  <a:prstClr val="white"/>
                </a:solidFill>
                <a:latin typeface="Arial" panose="020B0604020202020204" pitchFamily="34" charset="0"/>
                <a:cs typeface="Arial" panose="020B0604020202020204" pitchFamily="34" charset="0"/>
              </a:rPr>
              <a:t>Ư(18</a:t>
            </a:r>
            <a:r>
              <a:rPr lang="en-US" sz="3000" b="1" dirty="0">
                <a:solidFill>
                  <a:prstClr val="white"/>
                </a:solidFill>
                <a:latin typeface="Arial" panose="020B0604020202020204" pitchFamily="34" charset="0"/>
                <a:cs typeface="Arial" panose="020B0604020202020204" pitchFamily="34" charset="0"/>
              </a:rPr>
              <a:t>) = {</a:t>
            </a:r>
            <a:r>
              <a:rPr lang="en-US" sz="3000" b="1" dirty="0" smtClean="0">
                <a:solidFill>
                  <a:prstClr val="white"/>
                </a:solidFill>
                <a:latin typeface="Arial" panose="020B0604020202020204" pitchFamily="34" charset="0"/>
                <a:cs typeface="Arial" panose="020B0604020202020204" pitchFamily="34" charset="0"/>
              </a:rPr>
              <a:t>1;2;3;6;9;18}.</a:t>
            </a:r>
          </a:p>
          <a:p>
            <a:pPr algn="ctr">
              <a:defRPr/>
            </a:pPr>
            <a:r>
              <a:rPr lang="en-US" sz="3000" b="1" dirty="0" smtClean="0">
                <a:solidFill>
                  <a:prstClr val="white"/>
                </a:solidFill>
                <a:latin typeface="Arial" panose="020B0604020202020204" pitchFamily="34" charset="0"/>
                <a:cs typeface="Arial" panose="020B0604020202020204" pitchFamily="34" charset="0"/>
              </a:rPr>
              <a:t>ƯCLN(12,18</a:t>
            </a:r>
            <a:r>
              <a:rPr lang="en-US" sz="3000" b="1" dirty="0">
                <a:solidFill>
                  <a:prstClr val="white"/>
                </a:solidFill>
                <a:latin typeface="Arial" panose="020B0604020202020204" pitchFamily="34" charset="0"/>
                <a:cs typeface="Arial" panose="020B0604020202020204" pitchFamily="34" charset="0"/>
              </a:rPr>
              <a:t>) </a:t>
            </a:r>
            <a:r>
              <a:rPr lang="en-US" sz="3000" b="1" dirty="0" err="1" smtClean="0">
                <a:solidFill>
                  <a:prstClr val="white"/>
                </a:solidFill>
                <a:latin typeface="Arial" panose="020B0604020202020204" pitchFamily="34" charset="0"/>
                <a:cs typeface="Arial" panose="020B0604020202020204" pitchFamily="34" charset="0"/>
              </a:rPr>
              <a:t>bằng</a:t>
            </a:r>
            <a:r>
              <a:rPr lang="en-US" sz="3000" b="1" dirty="0" smtClean="0">
                <a:solidFill>
                  <a:prstClr val="white"/>
                </a:solidFill>
                <a:latin typeface="Arial" panose="020B0604020202020204" pitchFamily="34" charset="0"/>
                <a:cs typeface="Arial" panose="020B0604020202020204" pitchFamily="34" charset="0"/>
              </a:rPr>
              <a:t>?</a:t>
            </a:r>
            <a:endParaRPr lang="en-US" sz="3000" b="1" dirty="0">
              <a:solidFill>
                <a:prstClr val="white"/>
              </a:solidFill>
              <a:latin typeface="Arial" panose="020B0604020202020204" pitchFamily="34" charset="0"/>
              <a:cs typeface="Arial" panose="020B0604020202020204" pitchFamily="34" charset="0"/>
            </a:endParaRPr>
          </a:p>
        </p:txBody>
      </p:sp>
      <p:sp>
        <p:nvSpPr>
          <p:cNvPr id="13" name="Rounded Rectangular Callout 12"/>
          <p:cNvSpPr/>
          <p:nvPr/>
        </p:nvSpPr>
        <p:spPr>
          <a:xfrm>
            <a:off x="681644"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smtClean="0">
                <a:solidFill>
                  <a:prstClr val="white"/>
                </a:solidFill>
                <a:latin typeface="Arial" panose="020B0604020202020204" pitchFamily="34" charset="0"/>
                <a:cs typeface="Arial" panose="020B0604020202020204" pitchFamily="34" charset="0"/>
              </a:rPr>
              <a:t>6</a:t>
            </a:r>
            <a:endParaRPr lang="en-US" sz="54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prstClr val="white"/>
                </a:solidFill>
                <a:latin typeface="Arial" panose="020B0604020202020204" pitchFamily="34" charset="0"/>
                <a:cs typeface="Arial" panose="020B0604020202020204" pitchFamily="34" charset="0"/>
              </a:rPr>
              <a:t>3</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778255"/>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5693772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1" presetClass="mediacall" presetSubtype="0" fill="hold" nodeType="withEffect">
                                  <p:stCondLst>
                                    <p:cond delay="0"/>
                                  </p:stCondLst>
                                  <p:childTnLst>
                                    <p:cmd type="call" cmd="playFrom(0.0)">
                                      <p:cBhvr>
                                        <p:cTn id="55" dur="4963" fill="hold"/>
                                        <p:tgtEl>
                                          <p:spTgt spid="3"/>
                                        </p:tgtEl>
                                      </p:cBhvr>
                                    </p:cmd>
                                  </p:childTnLst>
                                </p:cTn>
                              </p:par>
                              <p:par>
                                <p:cTn id="56" presetID="32" presetClass="emph" presetSubtype="0" repeatCount="indefinite" fill="hold" nodeType="withEffect">
                                  <p:stCondLst>
                                    <p:cond delay="0"/>
                                  </p:stCondLst>
                                  <p:childTnLst>
                                    <p:animRot by="120000">
                                      <p:cBhvr>
                                        <p:cTn id="57" dur="100" fill="hold">
                                          <p:stCondLst>
                                            <p:cond delay="0"/>
                                          </p:stCondLst>
                                        </p:cTn>
                                        <p:tgtEl>
                                          <p:spTgt spid="18"/>
                                        </p:tgtEl>
                                        <p:attrNameLst>
                                          <p:attrName>r</p:attrName>
                                        </p:attrNameLst>
                                      </p:cBhvr>
                                    </p:animRot>
                                    <p:animRot by="-240000">
                                      <p:cBhvr>
                                        <p:cTn id="58" dur="200" fill="hold">
                                          <p:stCondLst>
                                            <p:cond delay="200"/>
                                          </p:stCondLst>
                                        </p:cTn>
                                        <p:tgtEl>
                                          <p:spTgt spid="18"/>
                                        </p:tgtEl>
                                        <p:attrNameLst>
                                          <p:attrName>r</p:attrName>
                                        </p:attrNameLst>
                                      </p:cBhvr>
                                    </p:animRot>
                                    <p:animRot by="240000">
                                      <p:cBhvr>
                                        <p:cTn id="59" dur="200" fill="hold">
                                          <p:stCondLst>
                                            <p:cond delay="400"/>
                                          </p:stCondLst>
                                        </p:cTn>
                                        <p:tgtEl>
                                          <p:spTgt spid="18"/>
                                        </p:tgtEl>
                                        <p:attrNameLst>
                                          <p:attrName>r</p:attrName>
                                        </p:attrNameLst>
                                      </p:cBhvr>
                                    </p:animRot>
                                    <p:animRot by="-240000">
                                      <p:cBhvr>
                                        <p:cTn id="60" dur="200" fill="hold">
                                          <p:stCondLst>
                                            <p:cond delay="600"/>
                                          </p:stCondLst>
                                        </p:cTn>
                                        <p:tgtEl>
                                          <p:spTgt spid="18"/>
                                        </p:tgtEl>
                                        <p:attrNameLst>
                                          <p:attrName>r</p:attrName>
                                        </p:attrNameLst>
                                      </p:cBhvr>
                                    </p:animRot>
                                    <p:animRot by="120000">
                                      <p:cBhvr>
                                        <p:cTn id="6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repeatCount="300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14" name="drumroll.wav"/>
                                        </p:tgtEl>
                                      </p:cMediaNode>
                                    </p:audio>
                                  </p:sub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mediacall" presetSubtype="0" fill="hold" nodeType="withEffect">
                                  <p:stCondLst>
                                    <p:cond delay="0"/>
                                  </p:stCondLst>
                                  <p:childTnLst>
                                    <p:cmd type="call" cmd="playFrom(0.0)">
                                      <p:cBhvr>
                                        <p:cTn id="72" dur="719" fill="hold"/>
                                        <p:tgtEl>
                                          <p:spTgt spid="5"/>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2995664"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err="1" smtClean="0">
                <a:solidFill>
                  <a:prstClr val="white"/>
                </a:solidFill>
                <a:latin typeface="Arial" panose="020B0604020202020204" pitchFamily="34" charset="0"/>
                <a:cs typeface="Arial" panose="020B0604020202020204" pitchFamily="34" charset="0"/>
              </a:rPr>
              <a:t>Câu</a:t>
            </a:r>
            <a:r>
              <a:rPr lang="en-US" sz="3600" b="1" dirty="0" smtClean="0">
                <a:solidFill>
                  <a:prstClr val="white"/>
                </a:solidFill>
                <a:latin typeface="Arial" panose="020B0604020202020204" pitchFamily="34" charset="0"/>
                <a:cs typeface="Arial" panose="020B0604020202020204" pitchFamily="34" charset="0"/>
              </a:rPr>
              <a:t> 8. </a:t>
            </a:r>
            <a:r>
              <a:rPr lang="en-US" sz="3600" b="1" dirty="0" err="1" smtClean="0">
                <a:solidFill>
                  <a:prstClr val="white"/>
                </a:solidFill>
                <a:latin typeface="Arial" panose="020B0604020202020204" pitchFamily="34" charset="0"/>
                <a:cs typeface="Arial" panose="020B0604020202020204" pitchFamily="34" charset="0"/>
              </a:rPr>
              <a:t>Số</a:t>
            </a:r>
            <a:r>
              <a:rPr lang="en-US" sz="3600" b="1" dirty="0" smtClean="0">
                <a:solidFill>
                  <a:prstClr val="white"/>
                </a:solidFill>
                <a:latin typeface="Arial" panose="020B0604020202020204" pitchFamily="34" charset="0"/>
                <a:cs typeface="Arial" panose="020B0604020202020204" pitchFamily="34" charset="0"/>
              </a:rPr>
              <a:t> 5 </a:t>
            </a:r>
            <a:r>
              <a:rPr lang="en-US" sz="3600" b="1" dirty="0" err="1" smtClean="0">
                <a:solidFill>
                  <a:prstClr val="white"/>
                </a:solidFill>
                <a:latin typeface="Arial" panose="020B0604020202020204" pitchFamily="34" charset="0"/>
                <a:cs typeface="Arial" panose="020B0604020202020204" pitchFamily="34" charset="0"/>
              </a:rPr>
              <a:t>là</a:t>
            </a:r>
            <a:r>
              <a:rPr lang="en-US" sz="3600" b="1" dirty="0" smtClean="0">
                <a:solidFill>
                  <a:prstClr val="white"/>
                </a:solidFill>
                <a:latin typeface="Arial" panose="020B0604020202020204" pitchFamily="34" charset="0"/>
                <a:cs typeface="Arial" panose="020B0604020202020204" pitchFamily="34" charset="0"/>
              </a:rPr>
              <a:t> ƯCLN </a:t>
            </a:r>
            <a:r>
              <a:rPr lang="en-US" sz="3600" b="1" dirty="0" err="1" smtClean="0">
                <a:solidFill>
                  <a:prstClr val="white"/>
                </a:solidFill>
                <a:latin typeface="Arial" panose="020B0604020202020204" pitchFamily="34" charset="0"/>
                <a:cs typeface="Arial" panose="020B0604020202020204" pitchFamily="34" charset="0"/>
              </a:rPr>
              <a:t>của</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hai</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số</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tự</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nhiên</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nào</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sau</a:t>
            </a:r>
            <a:r>
              <a:rPr lang="en-US" sz="3600" b="1" dirty="0" smtClean="0">
                <a:solidFill>
                  <a:prstClr val="white"/>
                </a:solidFill>
                <a:latin typeface="Arial" panose="020B0604020202020204" pitchFamily="34" charset="0"/>
                <a:cs typeface="Arial" panose="020B0604020202020204" pitchFamily="34" charset="0"/>
              </a:rPr>
              <a:t> </a:t>
            </a:r>
            <a:r>
              <a:rPr lang="en-US" sz="3600" b="1" dirty="0" err="1" smtClean="0">
                <a:solidFill>
                  <a:prstClr val="white"/>
                </a:solidFill>
                <a:latin typeface="Arial" panose="020B0604020202020204" pitchFamily="34" charset="0"/>
                <a:cs typeface="Arial" panose="020B0604020202020204" pitchFamily="34" charset="0"/>
              </a:rPr>
              <a:t>đây</a:t>
            </a:r>
            <a:r>
              <a:rPr lang="en-US" sz="3600" b="1" dirty="0" smtClean="0">
                <a:solidFill>
                  <a:prstClr val="white"/>
                </a:solidFill>
                <a:latin typeface="Arial" panose="020B0604020202020204" pitchFamily="34" charset="0"/>
                <a:cs typeface="Arial" panose="020B0604020202020204" pitchFamily="34" charset="0"/>
              </a:rPr>
              <a:t>?</a:t>
            </a:r>
            <a:endParaRPr lang="en-US" sz="3600" b="1" dirty="0">
              <a:solidFill>
                <a:prstClr val="white"/>
              </a:solidFill>
              <a:latin typeface="Arial" panose="020B0604020202020204" pitchFamily="34" charset="0"/>
              <a:cs typeface="Arial" panose="020B0604020202020204" pitchFamily="34" charset="0"/>
            </a:endParaRPr>
          </a:p>
        </p:txBody>
      </p:sp>
      <p:sp>
        <p:nvSpPr>
          <p:cNvPr id="13" name="Rounded Rectangular Callout 12"/>
          <p:cNvSpPr/>
          <p:nvPr/>
        </p:nvSpPr>
        <p:spPr>
          <a:xfrm>
            <a:off x="695007"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smtClean="0">
                <a:solidFill>
                  <a:prstClr val="white"/>
                </a:solidFill>
                <a:latin typeface="Arial" panose="020B0604020202020204" pitchFamily="34" charset="0"/>
                <a:cs typeface="Arial" panose="020B0604020202020204" pitchFamily="34" charset="0"/>
              </a:rPr>
              <a:t>60 </a:t>
            </a:r>
            <a:r>
              <a:rPr lang="en-US" sz="3600" b="1" dirty="0" err="1" smtClean="0">
                <a:solidFill>
                  <a:prstClr val="white"/>
                </a:solidFill>
                <a:latin typeface="Arial" panose="020B0604020202020204" pitchFamily="34" charset="0"/>
                <a:cs typeface="Arial" panose="020B0604020202020204" pitchFamily="34" charset="0"/>
              </a:rPr>
              <a:t>và</a:t>
            </a:r>
            <a:r>
              <a:rPr lang="en-US" sz="3600" b="1" dirty="0" smtClean="0">
                <a:solidFill>
                  <a:prstClr val="white"/>
                </a:solidFill>
                <a:latin typeface="Arial" panose="020B0604020202020204" pitchFamily="34" charset="0"/>
                <a:cs typeface="Arial" panose="020B0604020202020204" pitchFamily="34" charset="0"/>
              </a:rPr>
              <a:t> 105</a:t>
            </a:r>
            <a:endParaRPr lang="en-US" sz="3600" b="1" dirty="0">
              <a:solidFill>
                <a:prstClr val="white"/>
              </a:solidFill>
              <a:latin typeface="Arial" panose="020B0604020202020204" pitchFamily="34" charset="0"/>
              <a:cs typeface="Arial" panose="020B0604020202020204" pitchFamily="34" charset="0"/>
            </a:endParaRP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a:solidFill>
                  <a:prstClr val="white"/>
                </a:solidFill>
                <a:latin typeface="Arial" panose="020B0604020202020204" pitchFamily="34" charset="0"/>
                <a:cs typeface="Arial" panose="020B0604020202020204" pitchFamily="34" charset="0"/>
              </a:rPr>
              <a:t>40 </a:t>
            </a:r>
            <a:r>
              <a:rPr lang="en-US" sz="3600" b="1" dirty="0" err="1">
                <a:solidFill>
                  <a:prstClr val="white"/>
                </a:solidFill>
                <a:latin typeface="Arial" panose="020B0604020202020204" pitchFamily="34" charset="0"/>
                <a:cs typeface="Arial" panose="020B0604020202020204" pitchFamily="34" charset="0"/>
              </a:rPr>
              <a:t>và</a:t>
            </a:r>
            <a:r>
              <a:rPr lang="en-US" sz="3600" b="1" dirty="0">
                <a:solidFill>
                  <a:prstClr val="white"/>
                </a:solidFill>
                <a:latin typeface="Arial" panose="020B0604020202020204" pitchFamily="34" charset="0"/>
                <a:cs typeface="Arial" panose="020B0604020202020204" pitchFamily="34" charset="0"/>
              </a:rPr>
              <a:t> 245</a:t>
            </a: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889830"/>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1512183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19" fill="hold"/>
                                        <p:tgtEl>
                                          <p:spTgt spid="5"/>
                                        </p:tgtEl>
                                      </p:cBhvr>
                                    </p:cmd>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repeatCount="3000" fill="hold"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14" name="drumroll.wav"/>
                                        </p:tgtEl>
                                      </p:cMediaNode>
                                    </p:audio>
                                  </p:subTnLst>
                                </p:cTn>
                              </p:par>
                            </p:childTnLst>
                          </p:cTn>
                        </p:par>
                        <p:par>
                          <p:cTn id="60" fill="hold">
                            <p:stCondLst>
                              <p:cond delay="15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par>
                                <p:cTn id="65" presetID="1" presetClass="mediacall" presetSubtype="0" fill="hold" nodeType="withEffect">
                                  <p:stCondLst>
                                    <p:cond delay="0"/>
                                  </p:stCondLst>
                                  <p:childTnLst>
                                    <p:cmd type="call" cmd="playFrom(0.0)">
                                      <p:cBhvr>
                                        <p:cTn id="66" dur="4963" fill="hold"/>
                                        <p:tgtEl>
                                          <p:spTgt spid="3"/>
                                        </p:tgtEl>
                                      </p:cBhvr>
                                    </p:cmd>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3004456" y="23071"/>
            <a:ext cx="6505303" cy="3174533"/>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smtClean="0">
                <a:solidFill>
                  <a:schemeClr val="bg1"/>
                </a:solidFill>
                <a:latin typeface="Arial" panose="020B0604020202020204" pitchFamily="34" charset="0"/>
                <a:cs typeface="Arial" panose="020B0604020202020204" pitchFamily="34" charset="0"/>
              </a:rPr>
              <a:t>Câu</a:t>
            </a:r>
            <a:r>
              <a:rPr lang="en-US" sz="4000" b="1" dirty="0" smtClean="0">
                <a:solidFill>
                  <a:schemeClr val="bg1"/>
                </a:solidFill>
                <a:latin typeface="Arial" panose="020B0604020202020204" pitchFamily="34" charset="0"/>
                <a:cs typeface="Arial" panose="020B0604020202020204" pitchFamily="34" charset="0"/>
              </a:rPr>
              <a:t> 9. ƯCLN(24,96) = ?</a:t>
            </a:r>
            <a:endParaRPr lang="en-US" sz="4000" b="1" dirty="0">
              <a:solidFill>
                <a:schemeClr val="bg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95007" y="2512534"/>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prstClr val="white"/>
                </a:solidFill>
                <a:latin typeface="Arial" panose="020B0604020202020204" pitchFamily="34" charset="0"/>
                <a:cs typeface="Arial" panose="020B0604020202020204" pitchFamily="34" charset="0"/>
              </a:rPr>
              <a:t>24</a:t>
            </a: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smtClean="0">
                <a:solidFill>
                  <a:prstClr val="white"/>
                </a:solidFill>
                <a:latin typeface="Arial" panose="020B0604020202020204" pitchFamily="34" charset="0"/>
                <a:cs typeface="Arial" panose="020B0604020202020204" pitchFamily="34" charset="0"/>
              </a:rPr>
              <a:t>12</a:t>
            </a:r>
            <a:endParaRPr lang="en-US" sz="5400" b="1" dirty="0">
              <a:solidFill>
                <a:prstClr val="white"/>
              </a:solidFill>
              <a:latin typeface="Arial" panose="020B0604020202020204" pitchFamily="34" charset="0"/>
              <a:cs typeface="Arial" panose="020B0604020202020204" pitchFamily="34" charset="0"/>
            </a:endParaRP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778255"/>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988810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1" presetClass="mediacall" presetSubtype="0" fill="hold" nodeType="withEffect">
                                  <p:stCondLst>
                                    <p:cond delay="0"/>
                                  </p:stCondLst>
                                  <p:childTnLst>
                                    <p:cmd type="call" cmd="playFrom(0.0)">
                                      <p:cBhvr>
                                        <p:cTn id="55" dur="4963" fill="hold"/>
                                        <p:tgtEl>
                                          <p:spTgt spid="3"/>
                                        </p:tgtEl>
                                      </p:cBhvr>
                                    </p:cmd>
                                  </p:childTnLst>
                                </p:cTn>
                              </p:par>
                              <p:par>
                                <p:cTn id="56" presetID="32" presetClass="emph" presetSubtype="0" repeatCount="indefinite" fill="hold" nodeType="withEffect">
                                  <p:stCondLst>
                                    <p:cond delay="0"/>
                                  </p:stCondLst>
                                  <p:childTnLst>
                                    <p:animRot by="120000">
                                      <p:cBhvr>
                                        <p:cTn id="57" dur="100" fill="hold">
                                          <p:stCondLst>
                                            <p:cond delay="0"/>
                                          </p:stCondLst>
                                        </p:cTn>
                                        <p:tgtEl>
                                          <p:spTgt spid="18"/>
                                        </p:tgtEl>
                                        <p:attrNameLst>
                                          <p:attrName>r</p:attrName>
                                        </p:attrNameLst>
                                      </p:cBhvr>
                                    </p:animRot>
                                    <p:animRot by="-240000">
                                      <p:cBhvr>
                                        <p:cTn id="58" dur="200" fill="hold">
                                          <p:stCondLst>
                                            <p:cond delay="200"/>
                                          </p:stCondLst>
                                        </p:cTn>
                                        <p:tgtEl>
                                          <p:spTgt spid="18"/>
                                        </p:tgtEl>
                                        <p:attrNameLst>
                                          <p:attrName>r</p:attrName>
                                        </p:attrNameLst>
                                      </p:cBhvr>
                                    </p:animRot>
                                    <p:animRot by="240000">
                                      <p:cBhvr>
                                        <p:cTn id="59" dur="200" fill="hold">
                                          <p:stCondLst>
                                            <p:cond delay="400"/>
                                          </p:stCondLst>
                                        </p:cTn>
                                        <p:tgtEl>
                                          <p:spTgt spid="18"/>
                                        </p:tgtEl>
                                        <p:attrNameLst>
                                          <p:attrName>r</p:attrName>
                                        </p:attrNameLst>
                                      </p:cBhvr>
                                    </p:animRot>
                                    <p:animRot by="-240000">
                                      <p:cBhvr>
                                        <p:cTn id="60" dur="200" fill="hold">
                                          <p:stCondLst>
                                            <p:cond delay="600"/>
                                          </p:stCondLst>
                                        </p:cTn>
                                        <p:tgtEl>
                                          <p:spTgt spid="18"/>
                                        </p:tgtEl>
                                        <p:attrNameLst>
                                          <p:attrName>r</p:attrName>
                                        </p:attrNameLst>
                                      </p:cBhvr>
                                    </p:animRot>
                                    <p:animRot by="120000">
                                      <p:cBhvr>
                                        <p:cTn id="6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repeatCount="300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14" name="drumroll.wav"/>
                                        </p:tgtEl>
                                      </p:cMediaNode>
                                    </p:audio>
                                  </p:sub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mediacall" presetSubtype="0" fill="hold" nodeType="withEffect">
                                  <p:stCondLst>
                                    <p:cond delay="0"/>
                                  </p:stCondLst>
                                  <p:childTnLst>
                                    <p:cmd type="call" cmd="playFrom(0.0)">
                                      <p:cBhvr>
                                        <p:cTn id="72" dur="719" fill="hold"/>
                                        <p:tgtEl>
                                          <p:spTgt spid="5"/>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9000" y="1879600"/>
            <a:ext cx="2915210" cy="4968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4700" y="1879600"/>
            <a:ext cx="3029511" cy="49784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154" y="4778255"/>
            <a:ext cx="880395" cy="74225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1035" y="4778255"/>
            <a:ext cx="880395" cy="74225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748" y="4515608"/>
            <a:ext cx="2687414" cy="2693509"/>
          </a:xfrm>
          <a:prstGeom prst="rect">
            <a:avLst/>
          </a:prstGeom>
        </p:spPr>
      </p:pic>
      <p:pic>
        <p:nvPicPr>
          <p:cNvPr id="2" name="open do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839700" y="6283429"/>
            <a:ext cx="609600" cy="609600"/>
          </a:xfrm>
          <a:prstGeom prst="rect">
            <a:avLst/>
          </a:prstGeom>
        </p:spPr>
      </p:pic>
      <p:pic>
        <p:nvPicPr>
          <p:cNvPr id="3" name="yea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839700" y="5557563"/>
            <a:ext cx="609600" cy="609600"/>
          </a:xfrm>
          <a:prstGeom prst="rect">
            <a:avLst/>
          </a:prstGeom>
        </p:spPr>
      </p:pic>
      <p:pic>
        <p:nvPicPr>
          <p:cNvPr id="5" name="close doo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658850" y="6283429"/>
            <a:ext cx="609600" cy="609600"/>
          </a:xfrm>
          <a:prstGeom prst="rect">
            <a:avLst/>
          </a:prstGeom>
        </p:spPr>
      </p:pic>
      <p:pic>
        <p:nvPicPr>
          <p:cNvPr id="7" name="knock ">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3658850" y="5557563"/>
            <a:ext cx="609600" cy="609600"/>
          </a:xfrm>
          <a:prstGeom prst="rect">
            <a:avLst/>
          </a:prstGeom>
        </p:spPr>
      </p:pic>
      <p:sp>
        <p:nvSpPr>
          <p:cNvPr id="12" name="Cloud Callout 11"/>
          <p:cNvSpPr/>
          <p:nvPr/>
        </p:nvSpPr>
        <p:spPr>
          <a:xfrm>
            <a:off x="1652955" y="0"/>
            <a:ext cx="9381392" cy="3426204"/>
          </a:xfrm>
          <a:prstGeom prst="cloudCallout">
            <a:avLst>
              <a:gd name="adj1" fmla="val -23459"/>
              <a:gd name="adj2" fmla="val 78599"/>
            </a:avLst>
          </a:prstGeom>
          <a:solidFill>
            <a:srgbClr val="00B0F0">
              <a:alpha val="8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smtClean="0">
                <a:solidFill>
                  <a:prstClr val="white"/>
                </a:solidFill>
                <a:latin typeface="Arial" panose="020B0604020202020204" pitchFamily="34" charset="0"/>
                <a:cs typeface="Arial" panose="020B0604020202020204" pitchFamily="34" charset="0"/>
              </a:rPr>
              <a:t>Câu</a:t>
            </a:r>
            <a:r>
              <a:rPr lang="en-US" sz="3200" b="1" dirty="0" smtClean="0">
                <a:solidFill>
                  <a:prstClr val="white"/>
                </a:solidFill>
                <a:latin typeface="Arial" panose="020B0604020202020204" pitchFamily="34" charset="0"/>
                <a:cs typeface="Arial" panose="020B0604020202020204" pitchFamily="34" charset="0"/>
              </a:rPr>
              <a:t> 10. </a:t>
            </a:r>
            <a:r>
              <a:rPr lang="vi-VN" sz="3200" b="1" dirty="0">
                <a:solidFill>
                  <a:prstClr val="white"/>
                </a:solidFill>
                <a:cs typeface="Arial" panose="020B0604020202020204" pitchFamily="34" charset="0"/>
              </a:rPr>
              <a:t>Một lớp 6 có 24 nữ và 20 nam được chia thành tổ để số nam và số nữ được chia đều vào tổ. Hỏi chia được nhiều nhất bao nhiêu </a:t>
            </a:r>
            <a:r>
              <a:rPr lang="vi-VN" sz="3200" b="1" dirty="0" smtClean="0">
                <a:solidFill>
                  <a:prstClr val="white"/>
                </a:solidFill>
                <a:cs typeface="Arial" panose="020B0604020202020204" pitchFamily="34" charset="0"/>
              </a:rPr>
              <a:t>tổ</a:t>
            </a:r>
            <a:r>
              <a:rPr lang="en-US" sz="3200" b="1" dirty="0" smtClean="0">
                <a:solidFill>
                  <a:prstClr val="white"/>
                </a:solidFill>
                <a:latin typeface="Arial" panose="020B0604020202020204" pitchFamily="34" charset="0"/>
                <a:cs typeface="Arial" panose="020B0604020202020204" pitchFamily="34" charset="0"/>
              </a:rPr>
              <a:t>?</a:t>
            </a:r>
            <a:endParaRPr lang="en-US" sz="3200" b="1" dirty="0">
              <a:solidFill>
                <a:prstClr val="white"/>
              </a:solidFill>
              <a:latin typeface="Arial" panose="020B0604020202020204" pitchFamily="34" charset="0"/>
              <a:cs typeface="Arial" panose="020B0604020202020204" pitchFamily="34" charset="0"/>
            </a:endParaRPr>
          </a:p>
        </p:txBody>
      </p:sp>
      <p:sp>
        <p:nvSpPr>
          <p:cNvPr id="13" name="Rounded Rectangular Callout 12"/>
          <p:cNvSpPr/>
          <p:nvPr/>
        </p:nvSpPr>
        <p:spPr>
          <a:xfrm>
            <a:off x="695007"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prstClr val="white"/>
                </a:solidFill>
                <a:latin typeface="Arial" panose="020B0604020202020204" pitchFamily="34" charset="0"/>
                <a:cs typeface="Arial" panose="020B0604020202020204" pitchFamily="34" charset="0"/>
              </a:rPr>
              <a:t>6</a:t>
            </a:r>
          </a:p>
        </p:txBody>
      </p:sp>
      <p:sp>
        <p:nvSpPr>
          <p:cNvPr id="21" name="Rounded Rectangular Callout 20"/>
          <p:cNvSpPr/>
          <p:nvPr/>
        </p:nvSpPr>
        <p:spPr>
          <a:xfrm>
            <a:off x="8848888" y="2452686"/>
            <a:ext cx="2585084" cy="2003074"/>
          </a:xfrm>
          <a:prstGeom prst="wedgeRoundRectCallout">
            <a:avLst/>
          </a:prstGeom>
          <a:solidFill>
            <a:srgbClr val="92D050">
              <a:alpha val="8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smtClean="0">
                <a:solidFill>
                  <a:prstClr val="white"/>
                </a:solidFill>
                <a:latin typeface="Arial" panose="020B0604020202020204" pitchFamily="34" charset="0"/>
                <a:cs typeface="Arial" panose="020B0604020202020204" pitchFamily="34" charset="0"/>
              </a:rPr>
              <a:t>4</a:t>
            </a:r>
            <a:endParaRPr lang="en-US" sz="5400" b="1" dirty="0">
              <a:solidFill>
                <a:prstClr val="white"/>
              </a:solidFill>
              <a:latin typeface="Arial" panose="020B0604020202020204" pitchFamily="34" charset="0"/>
              <a:cs typeface="Arial" panose="020B0604020202020204" pitchFamily="34" charset="0"/>
            </a:endParaRPr>
          </a:p>
        </p:txBody>
      </p:sp>
      <p:pic>
        <p:nvPicPr>
          <p:cNvPr id="8" name="trick or trea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2839700" y="4778255"/>
            <a:ext cx="609600" cy="609600"/>
          </a:xfrm>
          <a:prstGeom prst="rect">
            <a:avLst/>
          </a:prstGeom>
        </p:spPr>
      </p:pic>
      <p:pic>
        <p:nvPicPr>
          <p:cNvPr id="15" name="15s">
            <a:hlinkClick r:id="" action="ppaction://media"/>
            <a:extLst>
              <a:ext uri="{FF2B5EF4-FFF2-40B4-BE49-F238E27FC236}">
                <a16:creationId xmlns="" xmlns:a16="http://schemas.microsoft.com/office/drawing/2014/main" id="{99DEE66F-3784-4741-8AFE-FEB5C314576B}"/>
              </a:ext>
            </a:extLst>
          </p:cNvPr>
          <p:cNvPicPr>
            <a:picLocks noChangeAspect="1"/>
          </p:cNvPicPr>
          <p:nvPr>
            <a:videoFile r:link="rId11"/>
            <p:extLst>
              <p:ext uri="{DAA4B4D4-6D71-4841-9C94-3DE7FCFB9230}">
                <p14:media xmlns:p14="http://schemas.microsoft.com/office/powerpoint/2010/main" r:embed="rId12">
                  <p14:trim st="4296" end="14398"/>
                </p14:media>
              </p:ext>
            </p:extLst>
          </p:nvPr>
        </p:nvPicPr>
        <p:blipFill>
          <a:blip r:embed="rId21"/>
          <a:stretch>
            <a:fillRect/>
          </a:stretch>
        </p:blipFill>
        <p:spPr>
          <a:xfrm>
            <a:off x="11064332" y="6100611"/>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0804073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 fill="hold"/>
                                        <p:tgtEl>
                                          <p:spTgt spid="7"/>
                                        </p:tgtEl>
                                      </p:cBhvr>
                                    </p:cmd>
                                  </p:childTnLst>
                                </p:cTn>
                              </p:par>
                            </p:childTnLst>
                          </p:cTn>
                        </p:par>
                        <p:par>
                          <p:cTn id="7" fill="hold">
                            <p:stCondLst>
                              <p:cond delay="650"/>
                            </p:stCondLst>
                            <p:childTnLst>
                              <p:par>
                                <p:cTn id="8" presetID="1" presetClass="exit" presetSubtype="0" fill="hold"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650"/>
                            </p:stCondLst>
                            <p:childTnLst>
                              <p:par>
                                <p:cTn id="11" presetID="1" presetClass="mediacall" presetSubtype="0" fill="hold" nodeType="afterEffect">
                                  <p:stCondLst>
                                    <p:cond delay="0"/>
                                  </p:stCondLst>
                                  <p:childTnLst>
                                    <p:cmd type="call" cmd="playFrom(0.0)">
                                      <p:cBhvr>
                                        <p:cTn id="12" dur="534" fill="hold"/>
                                        <p:tgtEl>
                                          <p:spTgt spid="2"/>
                                        </p:tgtEl>
                                      </p:cBhvr>
                                    </p:cmd>
                                  </p:childTnLst>
                                </p:cTn>
                              </p:par>
                            </p:childTnLst>
                          </p:cTn>
                        </p:par>
                        <p:par>
                          <p:cTn id="13" fill="hold">
                            <p:stCondLst>
                              <p:cond delay="2184"/>
                            </p:stCondLst>
                            <p:childTnLst>
                              <p:par>
                                <p:cTn id="14" presetID="1" presetClass="mediacall" presetSubtype="0" fill="hold" nodeType="afterEffect">
                                  <p:stCondLst>
                                    <p:cond delay="0"/>
                                  </p:stCondLst>
                                  <p:childTnLst>
                                    <p:cmd type="call" cmd="playFrom(0.0)">
                                      <p:cBhvr>
                                        <p:cTn id="15" dur="1021" fill="hold"/>
                                        <p:tgtEl>
                                          <p:spTgt spid="8"/>
                                        </p:tgtEl>
                                      </p:cBhvr>
                                    </p:cmd>
                                  </p:childTnLst>
                                </p:cTn>
                              </p:par>
                            </p:childTnLst>
                          </p:cTn>
                        </p:par>
                        <p:par>
                          <p:cTn id="16" fill="hold">
                            <p:stCondLst>
                              <p:cond delay="3205"/>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205"/>
                            </p:stCondLst>
                            <p:childTnLst>
                              <p:par>
                                <p:cTn id="21" presetID="17"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4705"/>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5205"/>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14" name="drumroll.wav"/>
                                        </p:tgtEl>
                                      </p:cMediaNode>
                                    </p:audio>
                                  </p:sub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19" fill="hold"/>
                                        <p:tgtEl>
                                          <p:spTgt spid="5"/>
                                        </p:tgtEl>
                                      </p:cBhvr>
                                    </p:cmd>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repeatCount="3000" fill="hold" nodeType="click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14" name="drumroll.wav"/>
                                        </p:tgtEl>
                                      </p:cMediaNode>
                                    </p:audio>
                                  </p:subTnLst>
                                </p:cTn>
                              </p:par>
                            </p:childTnLst>
                          </p:cTn>
                        </p:par>
                        <p:par>
                          <p:cTn id="60" fill="hold">
                            <p:stCondLst>
                              <p:cond delay="15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par>
                                <p:cTn id="65" presetID="1" presetClass="mediacall" presetSubtype="0" fill="hold" nodeType="withEffect">
                                  <p:stCondLst>
                                    <p:cond delay="0"/>
                                  </p:stCondLst>
                                  <p:childTnLst>
                                    <p:cmd type="call" cmd="playFrom(0.0)">
                                      <p:cBhvr>
                                        <p:cTn id="66" dur="4963" fill="hold"/>
                                        <p:tgtEl>
                                          <p:spTgt spid="3"/>
                                        </p:tgtEl>
                                      </p:cBhvr>
                                    </p:cmd>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2"/>
                </p:tgtEl>
              </p:cMediaNode>
            </p:audio>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5"/>
                </p:tgtEl>
              </p:cMediaNode>
            </p:audio>
            <p:audio>
              <p:cMediaNode vol="80000">
                <p:cTn id="76" fill="hold" display="0">
                  <p:stCondLst>
                    <p:cond delay="indefinite"/>
                  </p:stCondLst>
                  <p:endCondLst>
                    <p:cond evt="onStopAudio" delay="0">
                      <p:tgtEl>
                        <p:sldTgt/>
                      </p:tgtEl>
                    </p:cond>
                  </p:endCondLst>
                </p:cTn>
                <p:tgtEl>
                  <p:spTgt spid="7"/>
                </p:tgtEl>
              </p:cMediaNode>
            </p:audio>
            <p:audio>
              <p:cMediaNode vol="80000">
                <p:cTn id="77" fill="hold" display="0">
                  <p:stCondLst>
                    <p:cond delay="indefinite"/>
                  </p:stCondLst>
                  <p:endCondLst>
                    <p:cond evt="onStopAudio" delay="0">
                      <p:tgtEl>
                        <p:sldTgt/>
                      </p:tgtEl>
                    </p:cond>
                  </p:endCondLst>
                </p:cTn>
                <p:tgtEl>
                  <p:spTgt spid="8"/>
                </p:tgtEl>
              </p:cMediaNode>
            </p:audio>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15"/>
                                        </p:tgtEl>
                                      </p:cBhvr>
                                    </p:cmd>
                                  </p:childTnLst>
                                </p:cTn>
                              </p:par>
                            </p:childTnLst>
                          </p:cTn>
                        </p:par>
                      </p:childTnLst>
                    </p:cTn>
                  </p:par>
                </p:childTnLst>
              </p:cTn>
              <p:nextCondLst>
                <p:cond evt="onClick" delay="0">
                  <p:tgtEl>
                    <p:spTgt spid="15"/>
                  </p:tgtEl>
                </p:cond>
              </p:nextCondLst>
            </p:seq>
            <p:video>
              <p:cMediaNode vol="80000">
                <p:cTn id="83" fill="hold" display="0">
                  <p:stCondLst>
                    <p:cond delay="indefinite"/>
                  </p:stCondLst>
                </p:cTn>
                <p:tgtEl>
                  <p:spTgt spid="15"/>
                </p:tgtEl>
              </p:cMediaNode>
            </p:video>
          </p:childTnLst>
        </p:cTn>
      </p:par>
    </p:tnLst>
    <p:bldLst>
      <p:bldP spid="12" grpId="0" animBg="1"/>
      <p:bldP spid="13"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mc="http://schemas.openxmlformats.org/markup-compatibility/2006" xmlns:a14="http://schemas.microsoft.com/office/drawing/2010/main" xmlns:a16="http://schemas.microsoft.com/office/drawing/2014/main" id="{CE530CE9-79B6-4A34-9DE8-7F769B44A120}"/>
              </a:ext>
            </a:extLst>
          </p:cNvPr>
          <p:cNvSpPr txBox="1"/>
          <p:nvPr/>
        </p:nvSpPr>
        <p:spPr>
          <a:xfrm>
            <a:off x="1005840" y="1639924"/>
            <a:ext cx="10828020" cy="3754874"/>
          </a:xfrm>
          <a:prstGeom prst="rect">
            <a:avLst/>
          </a:prstGeom>
          <a:noFill/>
        </p:spPr>
        <p:txBody>
          <a:bodyPr wrap="square">
            <a:spAutoFit/>
          </a:bodyPr>
          <a:lstStyle/>
          <a:p>
            <a:r>
              <a:rPr lang="nl-NL" sz="3400" b="1" dirty="0">
                <a:solidFill>
                  <a:srgbClr val="0070C0"/>
                </a:solidFill>
                <a:latin typeface="Arial" panose="020B0604020202020204" pitchFamily="34" charset="0"/>
                <a:cs typeface="Arial" panose="020B0604020202020204" pitchFamily="34" charset="0"/>
              </a:rPr>
              <a:t>- Học bài theo SGK và vở ghi.</a:t>
            </a:r>
            <a:endParaRPr lang="en-US" sz="3400" b="1" dirty="0">
              <a:solidFill>
                <a:srgbClr val="0070C0"/>
              </a:solidFill>
              <a:latin typeface="Arial" panose="020B0604020202020204" pitchFamily="34" charset="0"/>
              <a:cs typeface="Arial" panose="020B0604020202020204" pitchFamily="34" charset="0"/>
            </a:endParaRPr>
          </a:p>
          <a:p>
            <a:r>
              <a:rPr lang="nl-NL" sz="3400" b="1" dirty="0">
                <a:solidFill>
                  <a:srgbClr val="0070C0"/>
                </a:solidFill>
                <a:latin typeface="Arial" panose="020B0604020202020204" pitchFamily="34" charset="0"/>
                <a:cs typeface="Arial" panose="020B0604020202020204" pitchFamily="34" charset="0"/>
              </a:rPr>
              <a:t>- Bài tập về nhà 6</a:t>
            </a:r>
            <a:r>
              <a:rPr lang="nl-NL" sz="3400" b="1" dirty="0" smtClean="0">
                <a:solidFill>
                  <a:srgbClr val="0070C0"/>
                </a:solidFill>
                <a:latin typeface="Arial" panose="020B0604020202020204" pitchFamily="34" charset="0"/>
                <a:cs typeface="Arial" panose="020B0604020202020204" pitchFamily="34" charset="0"/>
              </a:rPr>
              <a:t>; 8 SGK trang 51.</a:t>
            </a:r>
            <a:endParaRPr lang="en-US" sz="3400" b="1" dirty="0">
              <a:solidFill>
                <a:srgbClr val="0070C0"/>
              </a:solidFill>
              <a:latin typeface="Arial" panose="020B0604020202020204" pitchFamily="34" charset="0"/>
              <a:cs typeface="Arial" panose="020B0604020202020204" pitchFamily="34" charset="0"/>
            </a:endParaRPr>
          </a:p>
          <a:p>
            <a:pPr marL="457200" indent="-457200">
              <a:buFontTx/>
              <a:buChar char="-"/>
            </a:pPr>
            <a:r>
              <a:rPr lang="nl-NL" sz="3400" b="1" dirty="0" smtClean="0">
                <a:solidFill>
                  <a:srgbClr val="0070C0"/>
                </a:solidFill>
                <a:latin typeface="Arial" panose="020B0604020202020204" pitchFamily="34" charset="0"/>
                <a:cs typeface="Arial" panose="020B0604020202020204" pitchFamily="34" charset="0"/>
              </a:rPr>
              <a:t>Bài </a:t>
            </a:r>
            <a:r>
              <a:rPr lang="nl-NL" sz="3400" b="1" dirty="0">
                <a:solidFill>
                  <a:srgbClr val="0070C0"/>
                </a:solidFill>
                <a:latin typeface="Arial" panose="020B0604020202020204" pitchFamily="34" charset="0"/>
                <a:cs typeface="Arial" panose="020B0604020202020204" pitchFamily="34" charset="0"/>
              </a:rPr>
              <a:t>tập về </a:t>
            </a:r>
            <a:r>
              <a:rPr lang="nl-NL" sz="3400" b="1" dirty="0" smtClean="0">
                <a:solidFill>
                  <a:srgbClr val="0070C0"/>
                </a:solidFill>
                <a:latin typeface="Arial" panose="020B0604020202020204" pitchFamily="34" charset="0"/>
                <a:cs typeface="Arial" panose="020B0604020202020204" pitchFamily="34" charset="0"/>
              </a:rPr>
              <a:t>nhà:</a:t>
            </a:r>
            <a:r>
              <a:rPr lang="en-US" sz="3400" dirty="0">
                <a:solidFill>
                  <a:srgbClr val="C00000"/>
                </a:solidFill>
                <a:latin typeface="Arial" panose="020B0604020202020204" pitchFamily="34" charset="0"/>
                <a:cs typeface="Arial" panose="020B0604020202020204" pitchFamily="34" charset="0"/>
              </a:rPr>
              <a:t> </a:t>
            </a:r>
            <a:endParaRPr lang="en-US" sz="3400" dirty="0" smtClean="0">
              <a:solidFill>
                <a:srgbClr val="C00000"/>
              </a:solidFill>
              <a:latin typeface="Arial" panose="020B0604020202020204" pitchFamily="34" charset="0"/>
              <a:cs typeface="Arial" panose="020B0604020202020204" pitchFamily="34" charset="0"/>
            </a:endParaRPr>
          </a:p>
          <a:p>
            <a:r>
              <a:rPr lang="en-US" sz="3400" b="1" dirty="0">
                <a:solidFill>
                  <a:srgbClr val="C00000"/>
                </a:solidFill>
                <a:latin typeface="Arial" panose="020B0604020202020204" pitchFamily="34" charset="0"/>
                <a:cs typeface="Arial" panose="020B0604020202020204" pitchFamily="34" charset="0"/>
              </a:rPr>
              <a:t>	</a:t>
            </a:r>
            <a:r>
              <a:rPr lang="vi-VN" sz="3400" b="1" dirty="0" smtClean="0">
                <a:solidFill>
                  <a:srgbClr val="0070C0"/>
                </a:solidFill>
                <a:latin typeface="Arial" panose="020B0604020202020204" pitchFamily="34" charset="0"/>
                <a:cs typeface="Arial" panose="020B0604020202020204" pitchFamily="34" charset="0"/>
              </a:rPr>
              <a:t>Có </a:t>
            </a:r>
            <a:r>
              <a:rPr lang="vi-VN" sz="3400" b="1" dirty="0">
                <a:solidFill>
                  <a:srgbClr val="0070C0"/>
                </a:solidFill>
                <a:latin typeface="Arial" panose="020B0604020202020204" pitchFamily="34" charset="0"/>
                <a:cs typeface="Arial" panose="020B0604020202020204" pitchFamily="34" charset="0"/>
              </a:rPr>
              <a:t>96 cái bánh và 84 cái kẹo được chia đều vào mỗi đĩa. Hỏi có thể chia được nhiều nhất thành bao nhiêu đĩa. Khi ấy mỗi đĩa có bao nhiêu cái bánh, bao nhiêu cái kẹo</a:t>
            </a:r>
            <a:r>
              <a:rPr lang="vi-VN" sz="3400" b="1" dirty="0" smtClean="0">
                <a:solidFill>
                  <a:srgbClr val="0070C0"/>
                </a:solidFill>
                <a:latin typeface="Arial" panose="020B0604020202020204" pitchFamily="34"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Thank you!</a:t>
            </a: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36737" y="99749"/>
            <a:ext cx="2857500" cy="257175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529074" y="192728"/>
            <a:ext cx="8194331" cy="1323439"/>
          </a:xfrm>
          <a:prstGeom prst="rect">
            <a:avLst/>
          </a:prstGeom>
          <a:noFill/>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 </a:t>
            </a:r>
            <a:r>
              <a:rPr lang="vi-VN" sz="4000" b="1" dirty="0">
                <a:solidFill>
                  <a:srgbClr val="FF0000"/>
                </a:solidFill>
              </a:rPr>
              <a:t>1. Tìm ước chung và </a:t>
            </a:r>
            <a:r>
              <a:rPr lang="vi-VN" sz="4000" b="1" dirty="0" smtClean="0">
                <a:solidFill>
                  <a:srgbClr val="FF0000"/>
                </a:solidFill>
              </a:rPr>
              <a:t>ước </a:t>
            </a:r>
            <a:r>
              <a:rPr lang="vi-VN" sz="4000" b="1" dirty="0">
                <a:solidFill>
                  <a:srgbClr val="FF0000"/>
                </a:solidFill>
              </a:rPr>
              <a:t>chung lớn nhất.</a:t>
            </a:r>
            <a:endParaRPr lang="en-US" sz="4000" b="1" dirty="0">
              <a:solidFill>
                <a:srgbClr val="FF0000"/>
              </a:solidFill>
            </a:endParaRPr>
          </a:p>
        </p:txBody>
      </p:sp>
      <p:sp>
        <p:nvSpPr>
          <p:cNvPr id="13" name="TextBox 12">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967976" y="2638428"/>
            <a:ext cx="10861040" cy="3754874"/>
          </a:xfrm>
          <a:prstGeom prst="rect">
            <a:avLst/>
          </a:prstGeom>
          <a:noFill/>
        </p:spPr>
        <p:txBody>
          <a:bodyPr wrap="square">
            <a:spAutoFit/>
          </a:bodyPr>
          <a:lstStyle/>
          <a:p>
            <a:pPr marL="457200" indent="-457200">
              <a:buFont typeface="Wingdings" panose="05000000000000000000" pitchFamily="2" charset="2"/>
              <a:buChar char="v"/>
            </a:pP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tự</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nhiên</a:t>
            </a:r>
            <a:r>
              <a:rPr lang="en-US" sz="3400" b="1" dirty="0" smtClean="0">
                <a:solidFill>
                  <a:srgbClr val="0070C0"/>
                </a:solidFill>
                <a:latin typeface="Arial" panose="020B0604020202020204" pitchFamily="34" charset="0"/>
                <a:cs typeface="Arial" panose="020B0604020202020204" pitchFamily="34" charset="0"/>
              </a:rPr>
              <a:t> n </a:t>
            </a:r>
            <a:r>
              <a:rPr lang="en-US" sz="3400" b="1" dirty="0" err="1" smtClean="0">
                <a:solidFill>
                  <a:srgbClr val="0070C0"/>
                </a:solidFill>
                <a:latin typeface="Arial" panose="020B0604020202020204" pitchFamily="34" charset="0"/>
                <a:cs typeface="Arial" panose="020B0604020202020204" pitchFamily="34" charset="0"/>
              </a:rPr>
              <a:t>được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gọi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chung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hai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b </a:t>
            </a:r>
            <a:r>
              <a:rPr lang="en-US" sz="3400" b="1" dirty="0" err="1" smtClean="0">
                <a:solidFill>
                  <a:srgbClr val="0070C0"/>
                </a:solidFill>
                <a:latin typeface="Arial" panose="020B0604020202020204" pitchFamily="34" charset="0"/>
                <a:cs typeface="Arial" panose="020B0604020202020204" pitchFamily="34" charset="0"/>
              </a:rPr>
              <a:t>nếu</a:t>
            </a:r>
            <a:r>
              <a:rPr lang="en-US" sz="3400" b="1" dirty="0" smtClean="0">
                <a:solidFill>
                  <a:srgbClr val="0070C0"/>
                </a:solidFill>
                <a:latin typeface="Arial" panose="020B0604020202020204" pitchFamily="34" charset="0"/>
                <a:cs typeface="Arial" panose="020B0604020202020204" pitchFamily="34" charset="0"/>
              </a:rPr>
              <a:t> n </a:t>
            </a:r>
            <a:r>
              <a:rPr lang="en-US" sz="3400" b="1" dirty="0" err="1" smtClean="0">
                <a:solidFill>
                  <a:srgbClr val="0070C0"/>
                </a:solidFill>
                <a:latin typeface="Arial" panose="020B0604020202020204" pitchFamily="34" charset="0"/>
                <a:cs typeface="Arial" panose="020B0604020202020204" pitchFamily="34" charset="0"/>
              </a:rPr>
              <a:t>vừa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a </a:t>
            </a:r>
            <a:r>
              <a:rPr lang="en-US" sz="3400" b="1" dirty="0" err="1" smtClean="0">
                <a:solidFill>
                  <a:srgbClr val="0070C0"/>
                </a:solidFill>
                <a:latin typeface="Arial" panose="020B0604020202020204" pitchFamily="34" charset="0"/>
                <a:cs typeface="Arial" panose="020B0604020202020204" pitchFamily="34" charset="0"/>
              </a:rPr>
              <a:t>vừa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là</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b.</a:t>
            </a:r>
          </a:p>
          <a:p>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Kí</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hiệu</a:t>
            </a:r>
            <a:r>
              <a:rPr lang="en-US" sz="3400" b="1" dirty="0" smtClean="0">
                <a:solidFill>
                  <a:srgbClr val="0070C0"/>
                </a:solidFill>
                <a:latin typeface="Arial" panose="020B0604020202020204" pitchFamily="34" charset="0"/>
                <a:cs typeface="Arial" panose="020B0604020202020204" pitchFamily="34" charset="0"/>
              </a:rPr>
              <a:t>: ƯC(</a:t>
            </a:r>
            <a:r>
              <a:rPr lang="en-US" sz="3400" b="1" dirty="0" err="1" smtClean="0">
                <a:solidFill>
                  <a:srgbClr val="0070C0"/>
                </a:solidFill>
                <a:latin typeface="Arial" panose="020B0604020202020204" pitchFamily="34" charset="0"/>
                <a:cs typeface="Arial" panose="020B0604020202020204" pitchFamily="34" charset="0"/>
              </a:rPr>
              <a:t>a,b</a:t>
            </a:r>
            <a:r>
              <a:rPr lang="en-US" sz="3400" b="1" dirty="0" smtClean="0">
                <a:solidFill>
                  <a:srgbClr val="0070C0"/>
                </a:solidFill>
                <a:latin typeface="Arial" panose="020B0604020202020204" pitchFamily="34" charset="0"/>
                <a:cs typeface="Arial" panose="020B0604020202020204" pitchFamily="34" charset="0"/>
              </a:rPr>
              <a:t>).</a:t>
            </a:r>
          </a:p>
          <a:p>
            <a:pPr marL="457200" indent="-457200">
              <a:buFont typeface="Wingdings" panose="05000000000000000000" pitchFamily="2" charset="2"/>
              <a:buChar char="v"/>
            </a:pPr>
            <a:endParaRPr lang="en-US" sz="3400" b="1" dirty="0" smtClean="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lớn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nhất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trong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các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chung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a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b </a:t>
            </a:r>
            <a:r>
              <a:rPr lang="en-US" sz="3400" b="1" dirty="0" err="1" smtClean="0">
                <a:solidFill>
                  <a:srgbClr val="0070C0"/>
                </a:solidFill>
                <a:latin typeface="Arial" panose="020B0604020202020204" pitchFamily="34" charset="0"/>
                <a:cs typeface="Arial" panose="020B0604020202020204" pitchFamily="34" charset="0"/>
              </a:rPr>
              <a:t>được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gọi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chung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lớn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nhất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a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b.</a:t>
            </a:r>
          </a:p>
          <a:p>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Kí</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hiệu</a:t>
            </a:r>
            <a:r>
              <a:rPr lang="en-US" sz="3400" b="1" dirty="0" smtClean="0">
                <a:solidFill>
                  <a:srgbClr val="0070C0"/>
                </a:solidFill>
                <a:latin typeface="Arial" panose="020B0604020202020204" pitchFamily="34" charset="0"/>
                <a:cs typeface="Arial" panose="020B0604020202020204" pitchFamily="34" charset="0"/>
              </a:rPr>
              <a:t>: ƯCLN(</a:t>
            </a:r>
            <a:r>
              <a:rPr lang="en-US" sz="3400" b="1" dirty="0" err="1" smtClean="0">
                <a:solidFill>
                  <a:srgbClr val="0070C0"/>
                </a:solidFill>
                <a:latin typeface="Arial" panose="020B0604020202020204" pitchFamily="34" charset="0"/>
                <a:cs typeface="Arial" panose="020B0604020202020204" pitchFamily="34" charset="0"/>
              </a:rPr>
              <a:t>a,b</a:t>
            </a:r>
            <a:r>
              <a:rPr lang="en-US" sz="3400" b="1" dirty="0" smtClean="0">
                <a:solidFill>
                  <a:srgbClr val="0070C0"/>
                </a:solidFill>
                <a:latin typeface="Arial" panose="020B0604020202020204" pitchFamily="34"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894237" y="1657747"/>
            <a:ext cx="8194331" cy="61555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Nhắc</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lại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khái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niệm</a:t>
            </a:r>
            <a:r>
              <a:rPr lang="en-US" sz="3400" b="1" dirty="0" smtClean="0">
                <a:solidFill>
                  <a:schemeClr val="accent6"/>
                </a:solidFill>
                <a:latin typeface="Arial" panose="020B0604020202020204" pitchFamily="34" charset="0"/>
                <a:cs typeface="Arial" panose="020B0604020202020204" pitchFamily="34" charset="0"/>
              </a:rPr>
              <a:t> ƯC? ƯCLN?</a:t>
            </a:r>
            <a:endParaRPr lang="en-US" sz="3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15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arn(inVertic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barn(inVertical)">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barn(inVertical)">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barn(inVertical)">
                                      <p:cBhvr>
                                        <p:cTn id="2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946402" y="160688"/>
            <a:ext cx="8194331" cy="1323439"/>
          </a:xfrm>
          <a:prstGeom prst="rect">
            <a:avLst/>
          </a:prstGeom>
          <a:noFill/>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 </a:t>
            </a:r>
            <a:r>
              <a:rPr lang="vi-VN" sz="4000" b="1" dirty="0">
                <a:solidFill>
                  <a:srgbClr val="FF0000"/>
                </a:solidFill>
              </a:rPr>
              <a:t>1. Tìm ước chung và </a:t>
            </a:r>
            <a:r>
              <a:rPr lang="vi-VN" sz="4000" b="1" dirty="0" smtClean="0">
                <a:solidFill>
                  <a:srgbClr val="FF0000"/>
                </a:solidFill>
              </a:rPr>
              <a:t>ước </a:t>
            </a:r>
            <a:r>
              <a:rPr lang="vi-VN" sz="4000" b="1" dirty="0">
                <a:solidFill>
                  <a:srgbClr val="FF0000"/>
                </a:solidFill>
              </a:rPr>
              <a:t>chung lớn nhất.</a:t>
            </a:r>
            <a:endParaRPr lang="en-US" sz="4000" b="1" dirty="0">
              <a:solidFill>
                <a:srgbClr val="FF0000"/>
              </a:solidFill>
            </a:endParaRPr>
          </a:p>
        </p:txBody>
      </p:sp>
      <p:sp>
        <p:nvSpPr>
          <p:cNvPr id="14" name="TextBox 1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523608" y="1659660"/>
            <a:ext cx="8194331" cy="166199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Bài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1.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1 </a:t>
            </a:r>
            <a:r>
              <a:rPr lang="en-US" sz="3400" b="1" dirty="0" err="1" smtClean="0">
                <a:solidFill>
                  <a:srgbClr val="0070C0"/>
                </a:solidFill>
                <a:latin typeface="Arial" panose="020B0604020202020204" pitchFamily="34" charset="0"/>
                <a:cs typeface="Arial" panose="020B0604020202020204" pitchFamily="34" charset="0"/>
              </a:rPr>
              <a:t>có</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phải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chung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hai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tự</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nhiên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bất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kì</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không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Vì</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sao</a:t>
            </a:r>
            <a:r>
              <a:rPr lang="en-US" sz="3400" b="1" dirty="0" smtClean="0">
                <a:solidFill>
                  <a:srgbClr val="0070C0"/>
                </a:solidFill>
                <a:latin typeface="Arial" panose="020B0604020202020204" pitchFamily="34"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5374640" y="3553148"/>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523608" y="4297034"/>
            <a:ext cx="8779292" cy="1138773"/>
          </a:xfrm>
          <a:prstGeom prst="rect">
            <a:avLst/>
          </a:prstGeom>
          <a:noFill/>
        </p:spPr>
        <p:txBody>
          <a:bodyPr wrap="square">
            <a:spAutoFit/>
          </a:bodyPr>
          <a:lstStyle/>
          <a:p>
            <a:r>
              <a:rPr lang="vi-VN" sz="3400" b="1" dirty="0">
                <a:solidFill>
                  <a:srgbClr val="0070C0"/>
                </a:solidFill>
              </a:rPr>
              <a:t>Số 1 là ước chung của hai số tự nhiên bất kì vì số 1 là ước của mọi số tự nhiên.</a:t>
            </a:r>
            <a:endParaRPr lang="en-US" sz="3400" b="1" dirty="0">
              <a:solidFill>
                <a:srgbClr val="0070C0"/>
              </a:solidFill>
              <a:cs typeface="Arial" panose="020B0604020202020204" pitchFamily="34" charset="0"/>
            </a:endParaRPr>
          </a:p>
        </p:txBody>
      </p:sp>
      <p:pic>
        <p:nvPicPr>
          <p:cNvPr id="18"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07" y="1329387"/>
            <a:ext cx="2004121" cy="239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3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319815" y="99749"/>
            <a:ext cx="8297385" cy="1323439"/>
          </a:xfrm>
          <a:prstGeom prst="rect">
            <a:avLst/>
          </a:prstGeom>
          <a:noFill/>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 </a:t>
            </a:r>
            <a:r>
              <a:rPr lang="vi-VN" sz="4000" b="1" dirty="0">
                <a:solidFill>
                  <a:srgbClr val="FF0000"/>
                </a:solidFill>
              </a:rPr>
              <a:t>1. Tìm ước chung và </a:t>
            </a:r>
            <a:r>
              <a:rPr lang="vi-VN" sz="4000" b="1" dirty="0" smtClean="0">
                <a:solidFill>
                  <a:srgbClr val="FF0000"/>
                </a:solidFill>
              </a:rPr>
              <a:t>ước </a:t>
            </a:r>
            <a:r>
              <a:rPr lang="vi-VN" sz="4000" b="1" dirty="0">
                <a:solidFill>
                  <a:srgbClr val="FF0000"/>
                </a:solidFill>
              </a:rPr>
              <a:t>chung lớn nhất.</a:t>
            </a:r>
            <a:endParaRPr lang="en-US" sz="4000" b="1" dirty="0">
              <a:solidFill>
                <a:srgbClr val="FF0000"/>
              </a:solidFill>
            </a:endParaRPr>
          </a:p>
        </p:txBody>
      </p:sp>
      <p:sp>
        <p:nvSpPr>
          <p:cNvPr id="14" name="TextBox 13">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319815" y="1708114"/>
            <a:ext cx="5587667" cy="113877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Bài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2.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err="1" smtClean="0">
                <a:solidFill>
                  <a:srgbClr val="0070C0"/>
                </a:solidFill>
                <a:latin typeface="Arial" panose="020B0604020202020204" pitchFamily="34" charset="0"/>
                <a:cs typeface="Arial" panose="020B0604020202020204" pitchFamily="34" charset="0"/>
              </a:rPr>
              <a:t>Quan</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sát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hai</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thanh</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sau</a:t>
            </a:r>
            <a:r>
              <a:rPr lang="en-US" sz="3400" b="1" dirty="0" smtClean="0">
                <a:solidFill>
                  <a:srgbClr val="0070C0"/>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815" y="2846887"/>
            <a:ext cx="8774897" cy="2506580"/>
          </a:xfrm>
          <a:prstGeom prst="rect">
            <a:avLst/>
          </a:prstGeom>
        </p:spPr>
      </p:pic>
      <p:sp>
        <p:nvSpPr>
          <p:cNvPr id="19" name="TextBox 18">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319815" y="5385458"/>
            <a:ext cx="6661625" cy="1138773"/>
          </a:xfrm>
          <a:prstGeom prst="rect">
            <a:avLst/>
          </a:prstGeom>
          <a:noFill/>
        </p:spPr>
        <p:txBody>
          <a:bodyPr wrap="square">
            <a:spAutoFit/>
          </a:bodyPr>
          <a:lstStyle/>
          <a:p>
            <a:pPr marL="514350" indent="-514350">
              <a:buAutoNum type="alphaLcParenR"/>
            </a:pPr>
            <a:r>
              <a:rPr lang="en-US" sz="3400" b="1" dirty="0" err="1" smtClean="0">
                <a:solidFill>
                  <a:srgbClr val="0070C0"/>
                </a:solidFill>
                <a:latin typeface="Arial" panose="020B0604020202020204" pitchFamily="34" charset="0"/>
                <a:cs typeface="Arial" panose="020B0604020202020204" pitchFamily="34" charset="0"/>
              </a:rPr>
              <a:t>Viết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tập</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hợp</a:t>
            </a:r>
            <a:r>
              <a:rPr lang="en-US" sz="3400" b="1" dirty="0" smtClean="0">
                <a:solidFill>
                  <a:srgbClr val="0070C0"/>
                </a:solidFill>
                <a:latin typeface="Arial" panose="020B0604020202020204" pitchFamily="34" charset="0"/>
                <a:cs typeface="Arial" panose="020B0604020202020204" pitchFamily="34" charset="0"/>
              </a:rPr>
              <a:t> ƯC(440,495).</a:t>
            </a:r>
          </a:p>
          <a:p>
            <a:pPr marL="514350" indent="-514350">
              <a:buFontTx/>
              <a:buAutoNum type="alphaLcParenR"/>
            </a:pPr>
            <a:r>
              <a:rPr lang="en-US" sz="3400" b="1" dirty="0" err="1" smtClean="0">
                <a:solidFill>
                  <a:srgbClr val="0070C0"/>
                </a:solidFill>
                <a:latin typeface="Arial" panose="020B0604020202020204" pitchFamily="34" charset="0"/>
                <a:cs typeface="Arial" panose="020B0604020202020204" pitchFamily="34" charset="0"/>
              </a:rPr>
              <a:t>Tìm</a:t>
            </a:r>
            <a:r>
              <a:rPr lang="en-US" sz="3400" b="1" dirty="0" smtClean="0">
                <a:solidFill>
                  <a:srgbClr val="0070C0"/>
                </a:solidFill>
                <a:latin typeface="Arial" panose="020B0604020202020204" pitchFamily="34" charset="0"/>
                <a:cs typeface="Arial" panose="020B0604020202020204" pitchFamily="34" charset="0"/>
              </a:rPr>
              <a:t> ƯCLN(440,495).</a:t>
            </a:r>
            <a:endParaRPr lang="en-US" sz="3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615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5" name="TextBox 14">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5787420" y="2426514"/>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399298" y="1679318"/>
            <a:ext cx="8194331" cy="61555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Bài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2.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p:txBody>
      </p:sp>
      <p:sp>
        <p:nvSpPr>
          <p:cNvPr id="18" name="TextBox 17">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2319815" y="99749"/>
            <a:ext cx="8297385" cy="1323439"/>
          </a:xfrm>
          <a:prstGeom prst="rect">
            <a:avLst/>
          </a:prstGeom>
          <a:noFill/>
        </p:spPr>
        <p:txBody>
          <a:bodyPr wrap="square">
            <a:spAutoFit/>
          </a:bodyPr>
          <a:lstStyle/>
          <a:p>
            <a:pPr marL="571500" indent="-571500">
              <a:buFont typeface="Wingdings" panose="05000000000000000000" pitchFamily="2" charset="2"/>
              <a:buChar char="Ø"/>
            </a:pPr>
            <a:r>
              <a:rPr lang="vi-VN" sz="4000" b="1" dirty="0" smtClean="0">
                <a:solidFill>
                  <a:srgbClr val="FF0000"/>
                </a:solidFill>
              </a:rPr>
              <a:t>Dạng </a:t>
            </a:r>
            <a:r>
              <a:rPr lang="vi-VN" sz="4000" b="1" dirty="0">
                <a:solidFill>
                  <a:srgbClr val="FF0000"/>
                </a:solidFill>
              </a:rPr>
              <a:t>1. Tìm ước chung và </a:t>
            </a:r>
            <a:r>
              <a:rPr lang="vi-VN" sz="4000" b="1" dirty="0" smtClean="0">
                <a:solidFill>
                  <a:srgbClr val="FF0000"/>
                </a:solidFill>
              </a:rPr>
              <a:t>ước </a:t>
            </a:r>
            <a:r>
              <a:rPr lang="vi-VN" sz="4000" b="1" dirty="0">
                <a:solidFill>
                  <a:srgbClr val="FF0000"/>
                </a:solidFill>
              </a:rPr>
              <a:t>chung lớn nhất.</a:t>
            </a:r>
            <a:endParaRPr lang="en-US" sz="4000" b="1" dirty="0">
              <a:solidFill>
                <a:srgbClr val="FF0000"/>
              </a:solidFill>
            </a:endParaRPr>
          </a:p>
        </p:txBody>
      </p:sp>
      <p:sp>
        <p:nvSpPr>
          <p:cNvPr id="19" name="TextBox 18">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3752494" y="3515724"/>
            <a:ext cx="6661625" cy="1661993"/>
          </a:xfrm>
          <a:prstGeom prst="rect">
            <a:avLst/>
          </a:prstGeom>
          <a:noFill/>
        </p:spPr>
        <p:txBody>
          <a:bodyPr wrap="square">
            <a:spAutoFit/>
          </a:bodyPr>
          <a:lstStyle/>
          <a:p>
            <a:pPr marL="514350" indent="-514350">
              <a:buAutoNum type="alphaLcParenR"/>
            </a:pPr>
            <a:r>
              <a:rPr lang="en-US" sz="3400" b="1" dirty="0" smtClean="0">
                <a:solidFill>
                  <a:srgbClr val="0070C0"/>
                </a:solidFill>
                <a:latin typeface="Arial" panose="020B0604020202020204" pitchFamily="34" charset="0"/>
                <a:cs typeface="Arial" panose="020B0604020202020204" pitchFamily="34" charset="0"/>
              </a:rPr>
              <a:t>ƯC(440,495) = {1;5;11;55}.</a:t>
            </a:r>
          </a:p>
          <a:p>
            <a:endParaRPr lang="en-US" sz="3400" b="1" dirty="0" smtClean="0">
              <a:solidFill>
                <a:srgbClr val="0070C0"/>
              </a:solidFill>
              <a:latin typeface="Arial" panose="020B0604020202020204" pitchFamily="34" charset="0"/>
              <a:cs typeface="Arial" panose="020B0604020202020204" pitchFamily="34" charset="0"/>
            </a:endParaRPr>
          </a:p>
          <a:p>
            <a:r>
              <a:rPr lang="en-US" sz="3400" b="1" dirty="0" smtClean="0">
                <a:solidFill>
                  <a:srgbClr val="0070C0"/>
                </a:solidFill>
                <a:latin typeface="Arial" panose="020B0604020202020204" pitchFamily="34" charset="0"/>
                <a:cs typeface="Arial" panose="020B0604020202020204" pitchFamily="34" charset="0"/>
              </a:rPr>
              <a:t>b) ƯCLN(440,495) = 55.</a:t>
            </a:r>
            <a:endParaRPr lang="en-US" sz="3400" b="1" dirty="0">
              <a:solidFill>
                <a:srgbClr val="0070C0"/>
              </a:solidFill>
              <a:latin typeface="Arial" panose="020B0604020202020204" pitchFamily="34" charset="0"/>
              <a:cs typeface="Arial" panose="020B0604020202020204" pitchFamily="34" charset="0"/>
            </a:endParaRPr>
          </a:p>
        </p:txBody>
      </p:sp>
      <p:pic>
        <p:nvPicPr>
          <p:cNvPr id="21"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564576" y="3621951"/>
            <a:ext cx="2532753" cy="2532753"/>
          </a:xfrm>
          <a:prstGeom prst="rect">
            <a:avLst/>
          </a:prstGeom>
        </p:spPr>
      </p:pic>
      <p:pic>
        <p:nvPicPr>
          <p:cNvPr id="2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830952" y="4009905"/>
            <a:ext cx="1488402" cy="1488402"/>
          </a:xfrm>
          <a:prstGeom prst="rect">
            <a:avLst/>
          </a:prstGeom>
        </p:spPr>
      </p:pic>
      <p:sp>
        <p:nvSpPr>
          <p:cNvPr id="2" name="5-Point Star 1">
            <a:hlinkClick r:id="rId8" action="ppaction://hlinksldjump"/>
          </p:cNvPr>
          <p:cNvSpPr/>
          <p:nvPr/>
        </p:nvSpPr>
        <p:spPr>
          <a:xfrm>
            <a:off x="354591" y="5940633"/>
            <a:ext cx="760711" cy="652506"/>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1468939" y="380287"/>
            <a:ext cx="8396421" cy="1323439"/>
          </a:xfrm>
          <a:prstGeom prst="rect">
            <a:avLst/>
          </a:prstGeom>
        </p:spPr>
        <p:txBody>
          <a:bodyPr wrap="square">
            <a:spAutoFit/>
          </a:bodyPr>
          <a:lstStyle/>
          <a:p>
            <a:pPr marL="571500" lvl="0" indent="-571500">
              <a:buFont typeface="Wingdings" panose="05000000000000000000" pitchFamily="2" charset="2"/>
              <a:buChar char="Ø"/>
            </a:pPr>
            <a:r>
              <a:rPr lang="vi-VN" sz="4000" b="1" dirty="0">
                <a:solidFill>
                  <a:srgbClr val="FF0000"/>
                </a:solidFill>
              </a:rPr>
              <a:t>Dạng </a:t>
            </a:r>
            <a:r>
              <a:rPr lang="en-US" sz="4000" b="1" dirty="0" smtClean="0">
                <a:solidFill>
                  <a:srgbClr val="FF0000"/>
                </a:solidFill>
              </a:rPr>
              <a:t>2</a:t>
            </a:r>
            <a:r>
              <a:rPr lang="vi-VN" sz="4000" b="1" dirty="0" smtClean="0">
                <a:solidFill>
                  <a:srgbClr val="FF0000"/>
                </a:solidFill>
              </a:rPr>
              <a:t>. </a:t>
            </a:r>
            <a:r>
              <a:rPr lang="vi-VN" sz="4000" b="1" dirty="0">
                <a:solidFill>
                  <a:srgbClr val="FF0000"/>
                </a:solidFill>
              </a:rPr>
              <a:t>Tìm </a:t>
            </a:r>
            <a:r>
              <a:rPr lang="en-US" sz="4000" b="1" dirty="0">
                <a:solidFill>
                  <a:srgbClr val="FF0000"/>
                </a:solidFill>
              </a:rPr>
              <a:t>ƯCLN </a:t>
            </a:r>
            <a:r>
              <a:rPr lang="vi-VN" sz="4000" b="1" dirty="0">
                <a:solidFill>
                  <a:srgbClr val="FF0000"/>
                </a:solidFill>
              </a:rPr>
              <a:t>bằng cách phân tích ra thừa số nguyên tố</a:t>
            </a:r>
            <a:r>
              <a:rPr lang="en-US" sz="4000" b="1" dirty="0">
                <a:solidFill>
                  <a:srgbClr val="FF0000"/>
                </a:solidFill>
              </a:rPr>
              <a:t>.</a:t>
            </a:r>
          </a:p>
        </p:txBody>
      </p:sp>
      <p:sp>
        <p:nvSpPr>
          <p:cNvPr id="17" name="TextBox 16">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569670" y="2736241"/>
            <a:ext cx="10339787" cy="3754874"/>
          </a:xfrm>
          <a:prstGeom prst="rect">
            <a:avLst/>
          </a:prstGeom>
          <a:noFill/>
        </p:spPr>
        <p:txBody>
          <a:bodyPr wrap="square">
            <a:spAutoFit/>
          </a:bodyPr>
          <a:lstStyle/>
          <a:p>
            <a:pPr marL="457200" indent="-457200">
              <a:buFont typeface="Wingdings" panose="05000000000000000000" pitchFamily="2" charset="2"/>
              <a:buChar char="Ø"/>
            </a:pPr>
            <a:r>
              <a:rPr lang="vi-VN" sz="3400" b="1" dirty="0">
                <a:solidFill>
                  <a:srgbClr val="0070C0"/>
                </a:solidFill>
                <a:latin typeface="Arial" panose="020B0604020202020204" pitchFamily="34" charset="0"/>
                <a:cs typeface="Arial" panose="020B0604020202020204" pitchFamily="34" charset="0"/>
              </a:rPr>
              <a:t>Bước 1. Phân tích mỗi số ra thừa số nguyên </a:t>
            </a:r>
            <a:r>
              <a:rPr lang="vi-VN" sz="3400" b="1" dirty="0" smtClean="0">
                <a:solidFill>
                  <a:srgbClr val="0070C0"/>
                </a:solidFill>
                <a:latin typeface="Arial" panose="020B0604020202020204" pitchFamily="34" charset="0"/>
                <a:cs typeface="Arial" panose="020B0604020202020204" pitchFamily="34" charset="0"/>
              </a:rPr>
              <a:t>tố</a:t>
            </a:r>
            <a:endParaRPr lang="en-US" sz="3400" b="1" dirty="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vi-VN" sz="3400" b="1" dirty="0">
                <a:solidFill>
                  <a:srgbClr val="0070C0"/>
                </a:solidFill>
                <a:latin typeface="Arial" panose="020B0604020202020204" pitchFamily="34" charset="0"/>
                <a:cs typeface="Arial" panose="020B0604020202020204" pitchFamily="34" charset="0"/>
              </a:rPr>
              <a:t>Bước 2. Chọn ra các thừa số nguyên tố </a:t>
            </a:r>
            <a:r>
              <a:rPr lang="vi-VN" sz="3400" b="1" dirty="0" smtClean="0">
                <a:solidFill>
                  <a:srgbClr val="0070C0"/>
                </a:solidFill>
                <a:latin typeface="Arial" panose="020B0604020202020204" pitchFamily="34" charset="0"/>
                <a:cs typeface="Arial" panose="020B0604020202020204" pitchFamily="34" charset="0"/>
              </a:rPr>
              <a:t>chung</a:t>
            </a:r>
            <a:endParaRPr lang="en-US" sz="3400" b="1" dirty="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vi-VN" sz="3400" b="1" dirty="0">
                <a:solidFill>
                  <a:srgbClr val="0070C0"/>
                </a:solidFill>
                <a:latin typeface="Arial" panose="020B0604020202020204" pitchFamily="34" charset="0"/>
                <a:cs typeface="Arial" panose="020B0604020202020204" pitchFamily="34" charset="0"/>
              </a:rPr>
              <a:t>Bước 3. Với mỗi thừa số nguyên tố chung, ta </a:t>
            </a:r>
            <a:r>
              <a:rPr lang="en-US" sz="3400" b="1" dirty="0" smtClean="0">
                <a:solidFill>
                  <a:srgbClr val="0070C0"/>
                </a:solidFill>
                <a:latin typeface="Arial" panose="020B0604020202020204" pitchFamily="34" charset="0"/>
                <a:cs typeface="Arial" panose="020B0604020202020204" pitchFamily="34" charset="0"/>
              </a:rPr>
              <a:t>			   </a:t>
            </a:r>
            <a:r>
              <a:rPr lang="vi-VN" sz="3400" b="1" dirty="0" smtClean="0">
                <a:solidFill>
                  <a:srgbClr val="0070C0"/>
                </a:solidFill>
                <a:latin typeface="Arial" panose="020B0604020202020204" pitchFamily="34" charset="0"/>
                <a:cs typeface="Arial" panose="020B0604020202020204" pitchFamily="34" charset="0"/>
              </a:rPr>
              <a:t>chọn </a:t>
            </a:r>
            <a:r>
              <a:rPr lang="vi-VN" sz="3400" b="1" dirty="0">
                <a:solidFill>
                  <a:srgbClr val="0070C0"/>
                </a:solidFill>
                <a:latin typeface="Arial" panose="020B0604020202020204" pitchFamily="34" charset="0"/>
                <a:cs typeface="Arial" panose="020B0604020202020204" pitchFamily="34" charset="0"/>
              </a:rPr>
              <a:t>lũy thừa với số mũ nhỏ </a:t>
            </a:r>
            <a:r>
              <a:rPr lang="vi-VN" sz="3400" b="1" dirty="0" smtClean="0">
                <a:solidFill>
                  <a:srgbClr val="0070C0"/>
                </a:solidFill>
                <a:latin typeface="Arial" panose="020B0604020202020204" pitchFamily="34" charset="0"/>
                <a:cs typeface="Arial" panose="020B0604020202020204" pitchFamily="34" charset="0"/>
              </a:rPr>
              <a:t>nhất</a:t>
            </a:r>
            <a:endParaRPr lang="en-US" sz="3400" b="1" dirty="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vi-VN" sz="3400" b="1" dirty="0">
                <a:solidFill>
                  <a:srgbClr val="0070C0"/>
                </a:solidFill>
                <a:latin typeface="Arial" panose="020B0604020202020204" pitchFamily="34" charset="0"/>
                <a:cs typeface="Arial" panose="020B0604020202020204" pitchFamily="34" charset="0"/>
              </a:rPr>
              <a:t>Bước 4. Lấy tích của các lũy thừa đã chọn, ta </a:t>
            </a:r>
            <a:r>
              <a:rPr lang="en-US" sz="3400" b="1" dirty="0" smtClean="0">
                <a:solidFill>
                  <a:srgbClr val="0070C0"/>
                </a:solidFill>
                <a:latin typeface="Arial" panose="020B0604020202020204" pitchFamily="34" charset="0"/>
                <a:cs typeface="Arial" panose="020B0604020202020204" pitchFamily="34" charset="0"/>
              </a:rPr>
              <a:t>			   </a:t>
            </a:r>
            <a:r>
              <a:rPr lang="vi-VN" sz="3400" b="1" dirty="0" smtClean="0">
                <a:solidFill>
                  <a:srgbClr val="0070C0"/>
                </a:solidFill>
                <a:latin typeface="Arial" panose="020B0604020202020204" pitchFamily="34" charset="0"/>
                <a:cs typeface="Arial" panose="020B0604020202020204" pitchFamily="34" charset="0"/>
              </a:rPr>
              <a:t>nhận </a:t>
            </a:r>
            <a:r>
              <a:rPr lang="vi-VN" sz="3400" b="1" dirty="0">
                <a:solidFill>
                  <a:srgbClr val="0070C0"/>
                </a:solidFill>
                <a:latin typeface="Arial" panose="020B0604020202020204" pitchFamily="34" charset="0"/>
                <a:cs typeface="Arial" panose="020B0604020202020204" pitchFamily="34" charset="0"/>
              </a:rPr>
              <a:t>được ước chung lớn nhất cần </a:t>
            </a:r>
            <a:r>
              <a:rPr lang="en-US" sz="3400" b="1" dirty="0" smtClean="0">
                <a:solidFill>
                  <a:srgbClr val="0070C0"/>
                </a:solidFill>
                <a:latin typeface="Arial" panose="020B0604020202020204" pitchFamily="34" charset="0"/>
                <a:cs typeface="Arial" panose="020B0604020202020204" pitchFamily="34" charset="0"/>
              </a:rPr>
              <a:t>			   </a:t>
            </a:r>
            <a:r>
              <a:rPr lang="vi-VN" sz="3400" b="1" dirty="0" smtClean="0">
                <a:solidFill>
                  <a:srgbClr val="0070C0"/>
                </a:solidFill>
                <a:latin typeface="Arial" panose="020B0604020202020204" pitchFamily="34" charset="0"/>
                <a:cs typeface="Arial" panose="020B0604020202020204" pitchFamily="34" charset="0"/>
              </a:rPr>
              <a:t>tìm</a:t>
            </a:r>
            <a:r>
              <a:rPr lang="vi-VN" sz="3400" b="1" dirty="0">
                <a:solidFill>
                  <a:srgbClr val="0070C0"/>
                </a:solidFill>
                <a:latin typeface="Arial" panose="020B0604020202020204" pitchFamily="34"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680603" y="1912207"/>
            <a:ext cx="5557431" cy="615553"/>
          </a:xfrm>
          <a:prstGeom prst="rect">
            <a:avLst/>
          </a:prstGeom>
          <a:noFill/>
        </p:spPr>
        <p:txBody>
          <a:bodyPr wrap="square" rtlCol="0">
            <a:spAutoFit/>
          </a:bodyPr>
          <a:lstStyle/>
          <a:p>
            <a:r>
              <a:rPr lang="en-US" sz="3400" b="1" dirty="0" err="1" smtClean="0">
                <a:solidFill>
                  <a:schemeClr val="accent6"/>
                </a:solidFill>
                <a:latin typeface="Arial" panose="020B0604020202020204" pitchFamily="34" charset="0"/>
                <a:cs typeface="Arial" panose="020B0604020202020204" pitchFamily="34" charset="0"/>
              </a:rPr>
              <a:t>Cách</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thực</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hiện</a:t>
            </a:r>
            <a:r>
              <a:rPr lang="en-US" sz="3400" b="1" dirty="0" smtClean="0">
                <a:solidFill>
                  <a:schemeClr val="accent6"/>
                </a:solidFill>
                <a:latin typeface="Arial" panose="020B0604020202020204" pitchFamily="34" charset="0"/>
                <a:cs typeface="Arial" panose="020B0604020202020204" pitchFamily="34" charset="0"/>
              </a:rPr>
              <a:t>:</a:t>
            </a:r>
            <a:endParaRPr lang="en-US" sz="3400" b="1" dirty="0">
              <a:solidFill>
                <a:schemeClr val="accent6"/>
              </a:solidFill>
              <a:latin typeface="Arial" panose="020B0604020202020204" pitchFamily="34" charset="0"/>
              <a:cs typeface="Arial" panose="020B0604020202020204" pitchFamily="34" charset="0"/>
            </a:endParaRPr>
          </a:p>
        </p:txBody>
      </p:sp>
      <p:pic>
        <p:nvPicPr>
          <p:cNvPr id="19" name="!!3" descr="Chuyên đề về xác định công thức của hợp chất vô cơ và hữu cơ - Tech12h">
            <a:extLst>
              <a:ext uri="{FF2B5EF4-FFF2-40B4-BE49-F238E27FC236}">
                <a16:creationId xmlns:a16="http://schemas.microsoft.com/office/drawing/2014/main" xmlns=""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611" y="1041237"/>
            <a:ext cx="1818562" cy="15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barn(inVertical)">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barn(inVertic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barn(inVertical)">
                                      <p:cBhvr>
                                        <p:cTn id="2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3" name="Rectangle 2"/>
          <p:cNvSpPr/>
          <p:nvPr/>
        </p:nvSpPr>
        <p:spPr>
          <a:xfrm>
            <a:off x="1833202" y="2562"/>
            <a:ext cx="9463221" cy="1200329"/>
          </a:xfrm>
          <a:prstGeom prst="rect">
            <a:avLst/>
          </a:prstGeom>
        </p:spPr>
        <p:txBody>
          <a:bodyPr wrap="square">
            <a:spAutoFit/>
          </a:bodyPr>
          <a:lstStyle/>
          <a:p>
            <a:pPr marL="571500" lvl="0" indent="-571500">
              <a:buFont typeface="Wingdings" panose="05000000000000000000" pitchFamily="2" charset="2"/>
              <a:buChar char="Ø"/>
            </a:pPr>
            <a:r>
              <a:rPr lang="vi-VN" sz="3600" b="1" dirty="0">
                <a:solidFill>
                  <a:srgbClr val="FF0000"/>
                </a:solidFill>
              </a:rPr>
              <a:t>Dạng </a:t>
            </a:r>
            <a:r>
              <a:rPr lang="en-US" sz="3600" b="1" dirty="0" smtClean="0">
                <a:solidFill>
                  <a:srgbClr val="FF0000"/>
                </a:solidFill>
              </a:rPr>
              <a:t>2</a:t>
            </a:r>
            <a:r>
              <a:rPr lang="vi-VN" sz="3600" b="1" dirty="0" smtClean="0">
                <a:solidFill>
                  <a:srgbClr val="FF0000"/>
                </a:solidFill>
              </a:rPr>
              <a:t>. </a:t>
            </a:r>
            <a:r>
              <a:rPr lang="vi-VN" sz="3600" b="1" dirty="0">
                <a:solidFill>
                  <a:srgbClr val="FF0000"/>
                </a:solidFill>
              </a:rPr>
              <a:t>Tìm </a:t>
            </a:r>
            <a:r>
              <a:rPr lang="en-US" sz="3600" b="1" dirty="0">
                <a:solidFill>
                  <a:srgbClr val="FF0000"/>
                </a:solidFill>
              </a:rPr>
              <a:t>ƯCLN </a:t>
            </a:r>
            <a:r>
              <a:rPr lang="vi-VN" sz="3600" b="1" dirty="0">
                <a:solidFill>
                  <a:srgbClr val="FF0000"/>
                </a:solidFill>
              </a:rPr>
              <a:t>bằng cách phân </a:t>
            </a:r>
            <a:r>
              <a:rPr lang="en-US" sz="3600" b="1" dirty="0" smtClean="0">
                <a:solidFill>
                  <a:srgbClr val="FF0000"/>
                </a:solidFill>
              </a:rPr>
              <a:t>			      </a:t>
            </a:r>
            <a:r>
              <a:rPr lang="vi-VN" sz="3600" b="1" dirty="0" smtClean="0">
                <a:solidFill>
                  <a:srgbClr val="FF0000"/>
                </a:solidFill>
              </a:rPr>
              <a:t>tích </a:t>
            </a:r>
            <a:r>
              <a:rPr lang="vi-VN" sz="3600" b="1" dirty="0">
                <a:solidFill>
                  <a:srgbClr val="FF0000"/>
                </a:solidFill>
              </a:rPr>
              <a:t>ra thừa số nguyên tố</a:t>
            </a:r>
            <a:r>
              <a:rPr lang="en-US" sz="3600" b="1" dirty="0">
                <a:solidFill>
                  <a:srgbClr val="FF0000"/>
                </a:solidFill>
              </a:rPr>
              <a:t>.</a:t>
            </a:r>
          </a:p>
        </p:txBody>
      </p:sp>
      <p:sp>
        <p:nvSpPr>
          <p:cNvPr id="15" name="TextBox 14">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4828980" y="2715150"/>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962778" y="1141281"/>
            <a:ext cx="10539395" cy="166199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Bài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3.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err="1" smtClean="0">
                <a:solidFill>
                  <a:srgbClr val="0070C0"/>
                </a:solidFill>
                <a:latin typeface="Arial" panose="020B0604020202020204" pitchFamily="34" charset="0"/>
                <a:cs typeface="Arial" panose="020B0604020202020204" pitchFamily="34" charset="0"/>
              </a:rPr>
              <a:t>Tìm</a:t>
            </a:r>
            <a:r>
              <a:rPr lang="en-US" sz="3400" b="1" dirty="0" smtClean="0">
                <a:solidFill>
                  <a:srgbClr val="0070C0"/>
                </a:solidFill>
                <a:latin typeface="Arial" panose="020B0604020202020204" pitchFamily="34" charset="0"/>
                <a:cs typeface="Arial" panose="020B0604020202020204" pitchFamily="34" charset="0"/>
              </a:rPr>
              <a:t> ƯCLN </a:t>
            </a:r>
            <a:r>
              <a:rPr lang="en-US" sz="3400" b="1" dirty="0" err="1">
                <a:solidFill>
                  <a:srgbClr val="0070C0"/>
                </a:solidFill>
                <a:latin typeface="Arial" panose="020B0604020202020204" pitchFamily="34" charset="0"/>
                <a:cs typeface="Arial" panose="020B0604020202020204" pitchFamily="34" charset="0"/>
              </a:rPr>
              <a:t>c</a:t>
            </a:r>
            <a:r>
              <a:rPr lang="en-US" sz="3400" b="1" dirty="0" err="1" smtClean="0">
                <a:solidFill>
                  <a:srgbClr val="0070C0"/>
                </a:solidFill>
                <a:latin typeface="Arial" panose="020B0604020202020204" pitchFamily="34" charset="0"/>
                <a:cs typeface="Arial" panose="020B0604020202020204" pitchFamily="34" charset="0"/>
              </a:rPr>
              <a:t>ủa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từng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cặp</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trong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ba</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số</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sau</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đây</a:t>
            </a:r>
            <a:r>
              <a:rPr lang="en-US" sz="3400" b="1" dirty="0" smtClean="0">
                <a:solidFill>
                  <a:srgbClr val="0070C0"/>
                </a:solidFill>
                <a:latin typeface="Arial" panose="020B0604020202020204" pitchFamily="34" charset="0"/>
                <a:cs typeface="Arial" panose="020B0604020202020204" pitchFamily="34" charset="0"/>
              </a:rPr>
              <a:t>?</a:t>
            </a:r>
          </a:p>
          <a:p>
            <a:r>
              <a:rPr lang="en-US" sz="3400" b="1" dirty="0" smtClean="0">
                <a:solidFill>
                  <a:srgbClr val="0070C0"/>
                </a:solidFill>
                <a:latin typeface="Arial" panose="020B0604020202020204" pitchFamily="34" charset="0"/>
                <a:cs typeface="Arial" panose="020B0604020202020204" pitchFamily="34" charset="0"/>
              </a:rPr>
              <a:t>a) 31, 22, 34;			b) 105, 128, 135.</a:t>
            </a:r>
          </a:p>
        </p:txBody>
      </p:sp>
      <p:sp>
        <p:nvSpPr>
          <p:cNvPr id="20" name="TextBox 19">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962778" y="3219625"/>
            <a:ext cx="4780148" cy="3231654"/>
          </a:xfrm>
          <a:prstGeom prst="rect">
            <a:avLst/>
          </a:prstGeom>
          <a:noFill/>
        </p:spPr>
        <p:txBody>
          <a:bodyPr wrap="square">
            <a:spAutoFit/>
          </a:bodyPr>
          <a:lstStyle/>
          <a:p>
            <a:pPr marL="514350" indent="-514350">
              <a:buAutoNum type="alphaLcParenR"/>
            </a:pPr>
            <a:r>
              <a:rPr lang="en-US" sz="3400" b="1" dirty="0" smtClean="0">
                <a:solidFill>
                  <a:srgbClr val="0070C0"/>
                </a:solidFill>
                <a:latin typeface="Arial" panose="020B0604020202020204" pitchFamily="34" charset="0"/>
                <a:cs typeface="Arial" panose="020B0604020202020204" pitchFamily="34" charset="0"/>
              </a:rPr>
              <a:t>31 = 31</a:t>
            </a:r>
          </a:p>
          <a:p>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   22 = 2.11</a:t>
            </a:r>
          </a:p>
          <a:p>
            <a:r>
              <a:rPr lang="en-US" sz="3400" b="1" dirty="0" smtClean="0">
                <a:solidFill>
                  <a:srgbClr val="0070C0"/>
                </a:solidFill>
                <a:latin typeface="Arial" panose="020B0604020202020204" pitchFamily="34" charset="0"/>
                <a:cs typeface="Arial" panose="020B0604020202020204" pitchFamily="34" charset="0"/>
              </a:rPr>
              <a:t>    34 = 2.17</a:t>
            </a:r>
          </a:p>
          <a:p>
            <a:r>
              <a:rPr lang="en-US" sz="3400" b="1" dirty="0" smtClean="0">
                <a:solidFill>
                  <a:srgbClr val="0070C0"/>
                </a:solidFill>
                <a:latin typeface="Arial" panose="020B0604020202020204" pitchFamily="34" charset="0"/>
                <a:cs typeface="Arial" panose="020B0604020202020204" pitchFamily="34" charset="0"/>
              </a:rPr>
              <a:t>    ƯCLN(31,22) = 1</a:t>
            </a:r>
          </a:p>
          <a:p>
            <a:r>
              <a:rPr lang="en-US" sz="3400" b="1" dirty="0" smtClean="0">
                <a:solidFill>
                  <a:srgbClr val="0070C0"/>
                </a:solidFill>
                <a:latin typeface="Arial" panose="020B0604020202020204" pitchFamily="34" charset="0"/>
                <a:cs typeface="Arial" panose="020B0604020202020204" pitchFamily="34" charset="0"/>
              </a:rPr>
              <a:t>    ƯCLN(22,34) </a:t>
            </a:r>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2</a:t>
            </a:r>
            <a:endParaRPr lang="en-US" sz="3400" b="1" dirty="0">
              <a:solidFill>
                <a:srgbClr val="0070C0"/>
              </a:solidFill>
              <a:latin typeface="Arial" panose="020B0604020202020204" pitchFamily="34" charset="0"/>
              <a:cs typeface="Arial" panose="020B0604020202020204" pitchFamily="34" charset="0"/>
            </a:endParaRPr>
          </a:p>
          <a:p>
            <a:r>
              <a:rPr lang="en-US" sz="3400" b="1" dirty="0" smtClean="0">
                <a:solidFill>
                  <a:srgbClr val="0070C0"/>
                </a:solidFill>
                <a:latin typeface="Arial" panose="020B0604020202020204" pitchFamily="34" charset="0"/>
                <a:cs typeface="Arial" panose="020B0604020202020204" pitchFamily="34" charset="0"/>
              </a:rPr>
              <a:t>    ƯCLN(34,31) </a:t>
            </a:r>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1.</a:t>
            </a:r>
            <a:endParaRPr lang="en-US" sz="3400" b="1" dirty="0">
              <a:solidFill>
                <a:srgbClr val="0070C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5377166" y="3441781"/>
            <a:ext cx="10160" cy="2826881"/>
          </a:xfrm>
          <a:prstGeom prst="line">
            <a:avLst/>
          </a:prstGeom>
          <a:ln w="28575"/>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A3A062DA-93BF-4842-B601-4404401BCCE3}"/>
                  </a:ext>
                </a:extLst>
              </p:cNvPr>
              <p:cNvSpPr txBox="1"/>
              <p:nvPr/>
            </p:nvSpPr>
            <p:spPr>
              <a:xfrm>
                <a:off x="5625114" y="3219625"/>
                <a:ext cx="6089365" cy="3252814"/>
              </a:xfrm>
              <a:prstGeom prst="rect">
                <a:avLst/>
              </a:prstGeom>
              <a:noFill/>
            </p:spPr>
            <p:txBody>
              <a:bodyPr wrap="square">
                <a:spAutoFit/>
              </a:bodyPr>
              <a:lstStyle/>
              <a:p>
                <a:r>
                  <a:rPr lang="en-US" sz="3400" b="1" dirty="0" smtClean="0">
                    <a:solidFill>
                      <a:srgbClr val="0070C0"/>
                    </a:solidFill>
                    <a:latin typeface="Arial" panose="020B0604020202020204" pitchFamily="34" charset="0"/>
                    <a:cs typeface="Arial" panose="020B0604020202020204" pitchFamily="34" charset="0"/>
                  </a:rPr>
                  <a:t>b) 105 = 3.5.7</a:t>
                </a:r>
              </a:p>
              <a:p>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   128 = </a:t>
                </a:r>
                <a14:m>
                  <m:oMath xmlns:m="http://schemas.openxmlformats.org/officeDocument/2006/math">
                    <m:sSup>
                      <m:sSupPr>
                        <m:ctrlPr>
                          <a:rPr lang="en-US" sz="3400" b="1" i="1" smtClean="0">
                            <a:solidFill>
                              <a:srgbClr val="0070C0"/>
                            </a:solidFill>
                            <a:latin typeface="Cambria Math" panose="02040503050406030204" pitchFamily="18" charset="0"/>
                            <a:cs typeface="Arial" panose="020B0604020202020204" pitchFamily="34" charset="0"/>
                          </a:rPr>
                        </m:ctrlPr>
                      </m:sSupPr>
                      <m:e>
                        <m:r>
                          <a:rPr lang="en-US" sz="3400" b="1" i="1" smtClean="0">
                            <a:solidFill>
                              <a:srgbClr val="0070C0"/>
                            </a:solidFill>
                            <a:latin typeface="Cambria Math" panose="02040503050406030204" pitchFamily="18" charset="0"/>
                            <a:cs typeface="Arial" panose="020B0604020202020204" pitchFamily="34" charset="0"/>
                          </a:rPr>
                          <m:t>𝟐</m:t>
                        </m:r>
                      </m:e>
                      <m:sup>
                        <m:r>
                          <a:rPr lang="en-US" sz="3400" b="1" i="1" smtClean="0">
                            <a:solidFill>
                              <a:srgbClr val="0070C0"/>
                            </a:solidFill>
                            <a:latin typeface="Cambria Math" panose="02040503050406030204" pitchFamily="18" charset="0"/>
                            <a:cs typeface="Arial" panose="020B0604020202020204" pitchFamily="34" charset="0"/>
                          </a:rPr>
                          <m:t>𝟕</m:t>
                        </m:r>
                      </m:sup>
                    </m:sSup>
                  </m:oMath>
                </a14:m>
                <a:endParaRPr lang="en-US" sz="3400" b="1" dirty="0" smtClean="0">
                  <a:solidFill>
                    <a:srgbClr val="0070C0"/>
                  </a:solidFill>
                  <a:latin typeface="Arial" panose="020B0604020202020204" pitchFamily="34" charset="0"/>
                  <a:cs typeface="Arial" panose="020B0604020202020204" pitchFamily="34" charset="0"/>
                </a:endParaRPr>
              </a:p>
              <a:p>
                <a:r>
                  <a:rPr lang="en-US" sz="3400" b="1" dirty="0" smtClean="0">
                    <a:solidFill>
                      <a:srgbClr val="0070C0"/>
                    </a:solidFill>
                    <a:latin typeface="Arial" panose="020B0604020202020204" pitchFamily="34" charset="0"/>
                    <a:cs typeface="Arial" panose="020B0604020202020204" pitchFamily="34" charset="0"/>
                  </a:rPr>
                  <a:t>    135 = </a:t>
                </a:r>
                <a14:m>
                  <m:oMath xmlns:m="http://schemas.openxmlformats.org/officeDocument/2006/math">
                    <m:sSup>
                      <m:sSupPr>
                        <m:ctrlPr>
                          <a:rPr lang="en-US" sz="3400" b="1" i="1" smtClean="0">
                            <a:solidFill>
                              <a:srgbClr val="0070C0"/>
                            </a:solidFill>
                            <a:latin typeface="Cambria Math" panose="02040503050406030204" pitchFamily="18" charset="0"/>
                            <a:cs typeface="Arial" panose="020B0604020202020204" pitchFamily="34" charset="0"/>
                          </a:rPr>
                        </m:ctrlPr>
                      </m:sSupPr>
                      <m:e>
                        <m:r>
                          <a:rPr lang="en-US" sz="3400" b="1" i="1" smtClean="0">
                            <a:solidFill>
                              <a:srgbClr val="0070C0"/>
                            </a:solidFill>
                            <a:latin typeface="Cambria Math" panose="02040503050406030204" pitchFamily="18" charset="0"/>
                            <a:cs typeface="Arial" panose="020B0604020202020204" pitchFamily="34" charset="0"/>
                          </a:rPr>
                          <m:t>𝟑</m:t>
                        </m:r>
                      </m:e>
                      <m:sup>
                        <m:r>
                          <a:rPr lang="en-US" sz="3400" b="1" i="1" smtClean="0">
                            <a:solidFill>
                              <a:srgbClr val="0070C0"/>
                            </a:solidFill>
                            <a:latin typeface="Cambria Math" panose="02040503050406030204" pitchFamily="18" charset="0"/>
                            <a:cs typeface="Arial" panose="020B0604020202020204" pitchFamily="34" charset="0"/>
                          </a:rPr>
                          <m:t>𝟑</m:t>
                        </m:r>
                      </m:sup>
                    </m:sSup>
                  </m:oMath>
                </a14:m>
                <a:r>
                  <a:rPr lang="en-US" sz="3400" b="1" dirty="0" smtClean="0">
                    <a:solidFill>
                      <a:srgbClr val="0070C0"/>
                    </a:solidFill>
                    <a:latin typeface="Arial" panose="020B0604020202020204" pitchFamily="34" charset="0"/>
                    <a:cs typeface="Arial" panose="020B0604020202020204" pitchFamily="34" charset="0"/>
                  </a:rPr>
                  <a:t>.5</a:t>
                </a:r>
              </a:p>
              <a:p>
                <a:r>
                  <a:rPr lang="en-US" sz="3400" b="1" dirty="0" smtClean="0">
                    <a:solidFill>
                      <a:srgbClr val="0070C0"/>
                    </a:solidFill>
                    <a:latin typeface="Arial" panose="020B0604020202020204" pitchFamily="34" charset="0"/>
                    <a:cs typeface="Arial" panose="020B0604020202020204" pitchFamily="34" charset="0"/>
                  </a:rPr>
                  <a:t>    ƯCLN(105,128) = 1</a:t>
                </a:r>
              </a:p>
              <a:p>
                <a:r>
                  <a:rPr lang="en-US" sz="3400" b="1" dirty="0" smtClean="0">
                    <a:solidFill>
                      <a:srgbClr val="0070C0"/>
                    </a:solidFill>
                    <a:latin typeface="Arial" panose="020B0604020202020204" pitchFamily="34" charset="0"/>
                    <a:cs typeface="Arial" panose="020B0604020202020204" pitchFamily="34" charset="0"/>
                  </a:rPr>
                  <a:t>    ƯCLN(128,135) </a:t>
                </a:r>
                <a:r>
                  <a:rPr lang="en-US" sz="3400" b="1" dirty="0">
                    <a:solidFill>
                      <a:srgbClr val="0070C0"/>
                    </a:solidFill>
                    <a:latin typeface="Arial" panose="020B0604020202020204" pitchFamily="34" charset="0"/>
                    <a:cs typeface="Arial" panose="020B0604020202020204" pitchFamily="34" charset="0"/>
                  </a:rPr>
                  <a:t>= 1</a:t>
                </a:r>
              </a:p>
              <a:p>
                <a:r>
                  <a:rPr lang="en-US" sz="3400" b="1" dirty="0" smtClean="0">
                    <a:solidFill>
                      <a:srgbClr val="0070C0"/>
                    </a:solidFill>
                    <a:latin typeface="Arial" panose="020B0604020202020204" pitchFamily="34" charset="0"/>
                    <a:cs typeface="Arial" panose="020B0604020202020204" pitchFamily="34" charset="0"/>
                  </a:rPr>
                  <a:t>    ƯCLN(135,105) </a:t>
                </a:r>
                <a:r>
                  <a:rPr lang="en-US" sz="3400" b="1" dirty="0">
                    <a:solidFill>
                      <a:srgbClr val="0070C0"/>
                    </a:solidFill>
                    <a:latin typeface="Arial" panose="020B0604020202020204" pitchFamily="34" charset="0"/>
                    <a:cs typeface="Arial" panose="020B0604020202020204" pitchFamily="34" charset="0"/>
                  </a:rPr>
                  <a:t>= </a:t>
                </a:r>
                <a:r>
                  <a:rPr lang="en-US" sz="3400" b="1" dirty="0" smtClean="0">
                    <a:solidFill>
                      <a:srgbClr val="0070C0"/>
                    </a:solidFill>
                    <a:latin typeface="Arial" panose="020B0604020202020204" pitchFamily="34" charset="0"/>
                    <a:cs typeface="Arial" panose="020B0604020202020204" pitchFamily="34" charset="0"/>
                  </a:rPr>
                  <a:t>3.5 = 15.</a:t>
                </a:r>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5625114" y="3219625"/>
                <a:ext cx="6089365" cy="3252814"/>
              </a:xfrm>
              <a:prstGeom prst="rect">
                <a:avLst/>
              </a:prstGeom>
              <a:blipFill rotWithShape="0">
                <a:blip r:embed="rId2"/>
                <a:stretch>
                  <a:fillRect l="-2803" t="-2622" r="-400" b="-5618"/>
                </a:stretch>
              </a:blipFill>
            </p:spPr>
            <p:txBody>
              <a:bodyPr/>
              <a:lstStyle/>
              <a:p>
                <a:r>
                  <a:rPr lang="en-US">
                    <a:noFill/>
                  </a:rPr>
                  <a:t> </a:t>
                </a:r>
              </a:p>
            </p:txBody>
          </p:sp>
        </mc:Fallback>
      </mc:AlternateContent>
    </p:spTree>
    <p:extLst>
      <p:ext uri="{BB962C8B-B14F-4D97-AF65-F5344CB8AC3E}">
        <p14:creationId xmlns:p14="http://schemas.microsoft.com/office/powerpoint/2010/main" val="166929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barn(inVertical)">
                                      <p:cBhvr>
                                        <p:cTn id="25" dur="500"/>
                                        <p:tgtEl>
                                          <p:spTgt spid="20">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barn(inVertical)">
                                      <p:cBhvr>
                                        <p:cTn id="28" dur="500"/>
                                        <p:tgtEl>
                                          <p:spTgt spid="20">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Effect transition="in" filter="barn(inVertical)">
                                      <p:cBhvr>
                                        <p:cTn id="31" dur="500"/>
                                        <p:tgtEl>
                                          <p:spTgt spid="20">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animEffect transition="in" filter="barn(inVertical)">
                                      <p:cBhvr>
                                        <p:cTn id="34" dur="500"/>
                                        <p:tgtEl>
                                          <p:spTgt spid="20">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Effect transition="in" filter="barn(inVertical)">
                                      <p:cBhvr>
                                        <p:cTn id="37" dur="500"/>
                                        <p:tgtEl>
                                          <p:spTgt spid="2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Rectangle 2"/>
          <p:cNvSpPr/>
          <p:nvPr/>
        </p:nvSpPr>
        <p:spPr>
          <a:xfrm>
            <a:off x="1833202" y="230953"/>
            <a:ext cx="9463221" cy="1323439"/>
          </a:xfrm>
          <a:prstGeom prst="rect">
            <a:avLst/>
          </a:prstGeom>
        </p:spPr>
        <p:txBody>
          <a:bodyPr wrap="square">
            <a:spAutoFit/>
          </a:bodyPr>
          <a:lstStyle/>
          <a:p>
            <a:pPr marL="571500" lvl="0" indent="-571500">
              <a:buFont typeface="Wingdings" panose="05000000000000000000" pitchFamily="2" charset="2"/>
              <a:buChar char="Ø"/>
            </a:pPr>
            <a:r>
              <a:rPr lang="vi-VN" sz="4000" b="1" dirty="0">
                <a:solidFill>
                  <a:srgbClr val="FF0000"/>
                </a:solidFill>
              </a:rPr>
              <a:t>Dạng </a:t>
            </a:r>
            <a:r>
              <a:rPr lang="en-US" sz="4000" b="1" dirty="0" smtClean="0">
                <a:solidFill>
                  <a:srgbClr val="FF0000"/>
                </a:solidFill>
              </a:rPr>
              <a:t>2</a:t>
            </a:r>
            <a:r>
              <a:rPr lang="vi-VN" sz="4000" b="1" dirty="0" smtClean="0">
                <a:solidFill>
                  <a:srgbClr val="FF0000"/>
                </a:solidFill>
              </a:rPr>
              <a:t>. </a:t>
            </a:r>
            <a:r>
              <a:rPr lang="vi-VN" sz="4000" b="1" dirty="0">
                <a:solidFill>
                  <a:srgbClr val="FF0000"/>
                </a:solidFill>
              </a:rPr>
              <a:t>Tìm </a:t>
            </a:r>
            <a:r>
              <a:rPr lang="en-US" sz="4000" b="1" dirty="0">
                <a:solidFill>
                  <a:srgbClr val="FF0000"/>
                </a:solidFill>
              </a:rPr>
              <a:t>ƯCLN </a:t>
            </a:r>
            <a:r>
              <a:rPr lang="vi-VN" sz="4000" b="1" dirty="0">
                <a:solidFill>
                  <a:srgbClr val="FF0000"/>
                </a:solidFill>
              </a:rPr>
              <a:t>bằng cách phân </a:t>
            </a:r>
            <a:r>
              <a:rPr lang="en-US" sz="4000" b="1" dirty="0" smtClean="0">
                <a:solidFill>
                  <a:srgbClr val="FF0000"/>
                </a:solidFill>
              </a:rPr>
              <a:t>			      </a:t>
            </a:r>
            <a:r>
              <a:rPr lang="vi-VN" sz="4000" b="1" dirty="0" smtClean="0">
                <a:solidFill>
                  <a:srgbClr val="FF0000"/>
                </a:solidFill>
              </a:rPr>
              <a:t>tích </a:t>
            </a:r>
            <a:r>
              <a:rPr lang="vi-VN" sz="4000" b="1" dirty="0">
                <a:solidFill>
                  <a:srgbClr val="FF0000"/>
                </a:solidFill>
              </a:rPr>
              <a:t>ra thừa số nguyên tố</a:t>
            </a:r>
            <a:r>
              <a:rPr lang="en-US" sz="4000" b="1" dirty="0">
                <a:solidFill>
                  <a:srgbClr val="FF0000"/>
                </a:solidFill>
              </a:rPr>
              <a:t>.</a:t>
            </a:r>
          </a:p>
        </p:txBody>
      </p:sp>
      <p:sp>
        <p:nvSpPr>
          <p:cNvPr id="15" name="TextBox 14">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3969588" y="3419631"/>
            <a:ext cx="1151734" cy="615553"/>
          </a:xfrm>
          <a:prstGeom prst="rect">
            <a:avLst/>
          </a:prstGeom>
          <a:noFill/>
        </p:spPr>
        <p:txBody>
          <a:bodyPr wrap="square">
            <a:spAutoFit/>
          </a:bodyPr>
          <a:lstStyle/>
          <a:p>
            <a:r>
              <a:rPr lang="en-US" sz="3400" b="1" dirty="0" err="1" smtClean="0">
                <a:latin typeface="Arial" panose="020B0604020202020204" pitchFamily="34" charset="0"/>
                <a:cs typeface="Arial" panose="020B0604020202020204" pitchFamily="34" charset="0"/>
              </a:rPr>
              <a:t>Giải</a:t>
            </a:r>
            <a:endParaRPr lang="en-US" sz="3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mc="http://schemas.openxmlformats.org/markup-compatibility/2006" xmlns:a14="http://schemas.microsoft.com/office/drawing/2010/main" xmlns:a16="http://schemas.microsoft.com/office/drawing/2014/main" id="{A3A062DA-93BF-4842-B601-4404401BCCE3}"/>
              </a:ext>
            </a:extLst>
          </p:cNvPr>
          <p:cNvSpPr txBox="1"/>
          <p:nvPr/>
        </p:nvSpPr>
        <p:spPr>
          <a:xfrm>
            <a:off x="1381231" y="1593746"/>
            <a:ext cx="9156582" cy="1661993"/>
          </a:xfrm>
          <a:prstGeom prst="rect">
            <a:avLst/>
          </a:prstGeom>
          <a:noFill/>
        </p:spPr>
        <p:txBody>
          <a:bodyPr wrap="square">
            <a:spAutoFit/>
          </a:bodyPr>
          <a:lstStyle/>
          <a:p>
            <a:r>
              <a:rPr lang="en-US" sz="3400" b="1" dirty="0" err="1" smtClean="0">
                <a:solidFill>
                  <a:schemeClr val="accent6"/>
                </a:solidFill>
                <a:latin typeface="Arial" panose="020B0604020202020204" pitchFamily="34" charset="0"/>
                <a:cs typeface="Arial" panose="020B0604020202020204" pitchFamily="34" charset="0"/>
              </a:rPr>
              <a:t>Bài</a:t>
            </a:r>
            <a:r>
              <a:rPr lang="en-US" sz="3400" b="1" dirty="0" smtClean="0">
                <a:solidFill>
                  <a:schemeClr val="accent6"/>
                </a:solidFill>
                <a:latin typeface="Arial" panose="020B0604020202020204" pitchFamily="34" charset="0"/>
                <a:cs typeface="Arial" panose="020B0604020202020204" pitchFamily="34" charset="0"/>
              </a:rPr>
              <a:t> </a:t>
            </a:r>
            <a:r>
              <a:rPr lang="en-US" sz="3400" b="1" dirty="0" err="1" smtClean="0">
                <a:solidFill>
                  <a:schemeClr val="accent6"/>
                </a:solidFill>
                <a:latin typeface="Arial" panose="020B0604020202020204" pitchFamily="34" charset="0"/>
                <a:cs typeface="Arial" panose="020B0604020202020204" pitchFamily="34" charset="0"/>
              </a:rPr>
              <a:t>tập</a:t>
            </a:r>
            <a:r>
              <a:rPr lang="en-US" sz="3400" b="1" dirty="0" smtClean="0">
                <a:solidFill>
                  <a:schemeClr val="accent6"/>
                </a:solidFill>
                <a:latin typeface="Arial" panose="020B0604020202020204" pitchFamily="34" charset="0"/>
                <a:cs typeface="Arial" panose="020B0604020202020204" pitchFamily="34" charset="0"/>
              </a:rPr>
              <a:t> 4. (SGK </a:t>
            </a:r>
            <a:r>
              <a:rPr lang="en-US" sz="3400" b="1" dirty="0" err="1" smtClean="0">
                <a:solidFill>
                  <a:schemeClr val="accent6"/>
                </a:solidFill>
                <a:latin typeface="Arial" panose="020B0604020202020204" pitchFamily="34" charset="0"/>
                <a:cs typeface="Arial" panose="020B0604020202020204" pitchFamily="34" charset="0"/>
              </a:rPr>
              <a:t>trang</a:t>
            </a:r>
            <a:r>
              <a:rPr lang="en-US" sz="3400" b="1" dirty="0" smtClean="0">
                <a:solidFill>
                  <a:schemeClr val="accent6"/>
                </a:solidFill>
                <a:latin typeface="Arial" panose="020B0604020202020204" pitchFamily="34" charset="0"/>
                <a:cs typeface="Arial" panose="020B0604020202020204" pitchFamily="34" charset="0"/>
              </a:rPr>
              <a:t> 51)</a:t>
            </a:r>
          </a:p>
          <a:p>
            <a:r>
              <a:rPr lang="en-US" sz="3400" b="1" dirty="0" err="1" smtClean="0">
                <a:solidFill>
                  <a:srgbClr val="0070C0"/>
                </a:solidFill>
                <a:latin typeface="Arial" panose="020B0604020202020204" pitchFamily="34" charset="0"/>
                <a:cs typeface="Arial" panose="020B0604020202020204" pitchFamily="34" charset="0"/>
              </a:rPr>
              <a:t>Tìm</a:t>
            </a:r>
            <a:r>
              <a:rPr lang="en-US" sz="3400" b="1" dirty="0" smtClean="0">
                <a:solidFill>
                  <a:srgbClr val="0070C0"/>
                </a:solidFill>
                <a:latin typeface="Arial" panose="020B0604020202020204" pitchFamily="34" charset="0"/>
                <a:cs typeface="Arial" panose="020B0604020202020204" pitchFamily="34" charset="0"/>
              </a:rPr>
              <a:t> ƯCLN(126,150). </a:t>
            </a:r>
            <a:r>
              <a:rPr lang="en-US" sz="3400" b="1" dirty="0" err="1" smtClean="0">
                <a:solidFill>
                  <a:srgbClr val="0070C0"/>
                </a:solidFill>
                <a:latin typeface="Arial" panose="020B0604020202020204" pitchFamily="34" charset="0"/>
                <a:cs typeface="Arial" panose="020B0604020202020204" pitchFamily="34" charset="0"/>
              </a:rPr>
              <a:t>Từ</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đó</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hãy</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tìm</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tất</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cả</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các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ước</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chung</a:t>
            </a:r>
            <a:r>
              <a:rPr lang="en-US" sz="3400" b="1" dirty="0" smtClean="0">
                <a:solidFill>
                  <a:srgbClr val="0070C0"/>
                </a:solidFill>
                <a:latin typeface="Arial" panose="020B0604020202020204" pitchFamily="34" charset="0"/>
                <a:cs typeface="Arial" panose="020B0604020202020204" pitchFamily="34" charset="0"/>
              </a:rPr>
              <a:t> </a:t>
            </a:r>
            <a:r>
              <a:rPr lang="en-US" sz="3400" b="1" dirty="0" err="1" smtClean="0">
                <a:solidFill>
                  <a:srgbClr val="0070C0"/>
                </a:solidFill>
                <a:latin typeface="Arial" panose="020B0604020202020204" pitchFamily="34" charset="0"/>
                <a:cs typeface="Arial" panose="020B0604020202020204" pitchFamily="34" charset="0"/>
              </a:rPr>
              <a:t>của</a:t>
            </a:r>
            <a:r>
              <a:rPr lang="en-US" sz="3400" b="1" dirty="0" smtClean="0">
                <a:solidFill>
                  <a:srgbClr val="0070C0"/>
                </a:solidFill>
                <a:latin typeface="Arial" panose="020B0604020202020204" pitchFamily="34" charset="0"/>
                <a:cs typeface="Arial" panose="020B0604020202020204" pitchFamily="34" charset="0"/>
              </a:rPr>
              <a:t> 126 </a:t>
            </a:r>
            <a:r>
              <a:rPr lang="en-US" sz="3400" b="1" dirty="0" err="1" smtClean="0">
                <a:solidFill>
                  <a:srgbClr val="0070C0"/>
                </a:solidFill>
                <a:latin typeface="Arial" panose="020B0604020202020204" pitchFamily="34" charset="0"/>
                <a:cs typeface="Arial" panose="020B0604020202020204" pitchFamily="34" charset="0"/>
              </a:rPr>
              <a:t>và</a:t>
            </a:r>
            <a:r>
              <a:rPr lang="en-US" sz="3400" b="1" dirty="0" smtClean="0">
                <a:solidFill>
                  <a:srgbClr val="0070C0"/>
                </a:solidFill>
                <a:latin typeface="Arial" panose="020B0604020202020204" pitchFamily="34" charset="0"/>
                <a:cs typeface="Arial" panose="020B0604020202020204" pitchFamily="34" charset="0"/>
              </a:rPr>
              <a:t> 150.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A3A062DA-93BF-4842-B601-4404401BCCE3}"/>
                  </a:ext>
                </a:extLst>
              </p:cNvPr>
              <p:cNvSpPr txBox="1"/>
              <p:nvPr/>
            </p:nvSpPr>
            <p:spPr>
              <a:xfrm>
                <a:off x="1381231" y="4199076"/>
                <a:ext cx="7480182" cy="2208810"/>
              </a:xfrm>
              <a:prstGeom prst="rect">
                <a:avLst/>
              </a:prstGeom>
              <a:noFill/>
            </p:spPr>
            <p:txBody>
              <a:bodyPr wrap="square">
                <a:spAutoFit/>
              </a:bodyPr>
              <a:lstStyle/>
              <a:p>
                <a:r>
                  <a:rPr lang="en-US" sz="3400" b="1" dirty="0" smtClean="0">
                    <a:solidFill>
                      <a:srgbClr val="0070C0"/>
                    </a:solidFill>
                    <a:latin typeface="Arial" panose="020B0604020202020204" pitchFamily="34" charset="0"/>
                    <a:cs typeface="Arial" panose="020B0604020202020204" pitchFamily="34" charset="0"/>
                  </a:rPr>
                  <a:t>126 = 2.</a:t>
                </a:r>
                <a14:m>
                  <m:oMath xmlns:m="http://schemas.openxmlformats.org/officeDocument/2006/math">
                    <m:sSup>
                      <m:sSupPr>
                        <m:ctrlPr>
                          <a:rPr lang="en-US" sz="3400" b="1" i="1" smtClean="0">
                            <a:solidFill>
                              <a:srgbClr val="0070C0"/>
                            </a:solidFill>
                            <a:latin typeface="Cambria Math" panose="02040503050406030204" pitchFamily="18" charset="0"/>
                            <a:cs typeface="Arial" panose="020B0604020202020204" pitchFamily="34" charset="0"/>
                          </a:rPr>
                        </m:ctrlPr>
                      </m:sSupPr>
                      <m:e>
                        <m:r>
                          <a:rPr lang="en-US" sz="3400" b="1" i="1" smtClean="0">
                            <a:solidFill>
                              <a:srgbClr val="0070C0"/>
                            </a:solidFill>
                            <a:latin typeface="Cambria Math" panose="02040503050406030204" pitchFamily="18" charset="0"/>
                            <a:cs typeface="Arial" panose="020B0604020202020204" pitchFamily="34" charset="0"/>
                          </a:rPr>
                          <m:t>𝟑</m:t>
                        </m:r>
                      </m:e>
                      <m:sup>
                        <m:r>
                          <a:rPr lang="en-US" sz="3400" b="1" i="1" smtClean="0">
                            <a:solidFill>
                              <a:srgbClr val="0070C0"/>
                            </a:solidFill>
                            <a:latin typeface="Cambria Math" panose="02040503050406030204" pitchFamily="18" charset="0"/>
                            <a:cs typeface="Arial" panose="020B0604020202020204" pitchFamily="34" charset="0"/>
                          </a:rPr>
                          <m:t>𝟐</m:t>
                        </m:r>
                      </m:sup>
                    </m:sSup>
                  </m:oMath>
                </a14:m>
                <a:r>
                  <a:rPr lang="en-US" sz="3400" b="1" dirty="0" smtClean="0">
                    <a:solidFill>
                      <a:srgbClr val="0070C0"/>
                    </a:solidFill>
                    <a:latin typeface="Arial" panose="020B0604020202020204" pitchFamily="34" charset="0"/>
                    <a:cs typeface="Arial" panose="020B0604020202020204" pitchFamily="34" charset="0"/>
                  </a:rPr>
                  <a:t>.7</a:t>
                </a:r>
              </a:p>
              <a:p>
                <a:r>
                  <a:rPr lang="en-US" sz="3400" b="1" dirty="0" smtClean="0">
                    <a:solidFill>
                      <a:srgbClr val="0070C0"/>
                    </a:solidFill>
                    <a:latin typeface="Arial" panose="020B0604020202020204" pitchFamily="34" charset="0"/>
                    <a:cs typeface="Arial" panose="020B0604020202020204" pitchFamily="34" charset="0"/>
                  </a:rPr>
                  <a:t>150 = 2.3.</a:t>
                </a:r>
                <a14:m>
                  <m:oMath xmlns:m="http://schemas.openxmlformats.org/officeDocument/2006/math">
                    <m:sSup>
                      <m:sSupPr>
                        <m:ctrlPr>
                          <a:rPr lang="en-US" sz="3400" b="1" i="1" smtClean="0">
                            <a:solidFill>
                              <a:srgbClr val="0070C0"/>
                            </a:solidFill>
                            <a:latin typeface="Cambria Math" panose="02040503050406030204" pitchFamily="18" charset="0"/>
                            <a:cs typeface="Arial" panose="020B0604020202020204" pitchFamily="34" charset="0"/>
                          </a:rPr>
                        </m:ctrlPr>
                      </m:sSupPr>
                      <m:e>
                        <m:r>
                          <a:rPr lang="en-US" sz="3400" b="1" i="1" smtClean="0">
                            <a:solidFill>
                              <a:srgbClr val="0070C0"/>
                            </a:solidFill>
                            <a:latin typeface="Cambria Math" panose="02040503050406030204" pitchFamily="18" charset="0"/>
                            <a:cs typeface="Arial" panose="020B0604020202020204" pitchFamily="34" charset="0"/>
                          </a:rPr>
                          <m:t>𝟓</m:t>
                        </m:r>
                      </m:e>
                      <m:sup>
                        <m:r>
                          <a:rPr lang="en-US" sz="3400" b="1" i="1" smtClean="0">
                            <a:solidFill>
                              <a:srgbClr val="0070C0"/>
                            </a:solidFill>
                            <a:latin typeface="Cambria Math" panose="02040503050406030204" pitchFamily="18" charset="0"/>
                            <a:cs typeface="Arial" panose="020B0604020202020204" pitchFamily="34" charset="0"/>
                          </a:rPr>
                          <m:t>𝟐</m:t>
                        </m:r>
                      </m:sup>
                    </m:sSup>
                  </m:oMath>
                </a14:m>
                <a:endParaRPr lang="en-US" sz="3400" b="1" dirty="0" smtClean="0">
                  <a:solidFill>
                    <a:srgbClr val="0070C0"/>
                  </a:solidFill>
                  <a:latin typeface="Arial" panose="020B0604020202020204" pitchFamily="34" charset="0"/>
                  <a:cs typeface="Arial" panose="020B0604020202020204" pitchFamily="34" charset="0"/>
                </a:endParaRPr>
              </a:p>
              <a:p>
                <a:r>
                  <a:rPr lang="en-US" sz="3400" b="1" dirty="0" smtClean="0">
                    <a:solidFill>
                      <a:srgbClr val="0070C0"/>
                    </a:solidFill>
                    <a:latin typeface="Arial" panose="020B0604020202020204" pitchFamily="34" charset="0"/>
                    <a:cs typeface="Arial" panose="020B0604020202020204" pitchFamily="34" charset="0"/>
                  </a:rPr>
                  <a:t>ƯCLN(126,150) = 2.3 = 6</a:t>
                </a:r>
              </a:p>
              <a:p>
                <a:r>
                  <a:rPr lang="en-US" sz="3400" b="1" dirty="0" smtClean="0">
                    <a:solidFill>
                      <a:srgbClr val="0070C0"/>
                    </a:solidFill>
                    <a:latin typeface="Arial" panose="020B0604020202020204" pitchFamily="34" charset="0"/>
                    <a:cs typeface="Arial" panose="020B0604020202020204" pitchFamily="34" charset="0"/>
                  </a:rPr>
                  <a:t>ƯC(126,150) = Ư(6) = {1;2;3;6}.</a:t>
                </a:r>
                <a:endParaRPr lang="en-US" sz="3400" b="1" dirty="0">
                  <a:solidFill>
                    <a:srgbClr val="0070C0"/>
                  </a:solidFill>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xmlns:a14="http://schemas.microsoft.com/office/drawing/2010/main" xmlns="" id="{A3A062DA-93BF-4842-B601-4404401BCCE3}"/>
                  </a:ext>
                </a:extLst>
              </p:cNvPr>
              <p:cNvSpPr txBox="1">
                <a:spLocks noRot="1" noChangeAspect="1" noMove="1" noResize="1" noEditPoints="1" noAdjustHandles="1" noChangeArrowheads="1" noChangeShapeType="1" noTextEdit="1"/>
              </p:cNvSpPr>
              <p:nvPr/>
            </p:nvSpPr>
            <p:spPr>
              <a:xfrm>
                <a:off x="1381231" y="4199076"/>
                <a:ext cx="7480182" cy="2208810"/>
              </a:xfrm>
              <a:prstGeom prst="rect">
                <a:avLst/>
              </a:prstGeom>
              <a:blipFill rotWithShape="0">
                <a:blip r:embed="rId2"/>
                <a:stretch>
                  <a:fillRect l="-2282" t="-3315" b="-8840"/>
                </a:stretch>
              </a:blipFill>
            </p:spPr>
            <p:txBody>
              <a:bodyPr/>
              <a:lstStyle/>
              <a:p>
                <a:r>
                  <a:rPr lang="en-US">
                    <a:noFill/>
                  </a:rPr>
                  <a:t> </a:t>
                </a:r>
              </a:p>
            </p:txBody>
          </p:sp>
        </mc:Fallback>
      </mc:AlternateContent>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632" y="3419631"/>
            <a:ext cx="2735107" cy="2226945"/>
          </a:xfrm>
          <a:prstGeom prst="rect">
            <a:avLst/>
          </a:prstGeom>
        </p:spPr>
      </p:pic>
      <p:sp>
        <p:nvSpPr>
          <p:cNvPr id="18" name="5-Point Star 17">
            <a:hlinkClick r:id="rId4" action="ppaction://hlinksldjump"/>
          </p:cNvPr>
          <p:cNvSpPr/>
          <p:nvPr/>
        </p:nvSpPr>
        <p:spPr>
          <a:xfrm>
            <a:off x="10394101" y="5909460"/>
            <a:ext cx="760711" cy="652506"/>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1590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922</TotalTime>
  <Words>964</Words>
  <Application>Microsoft Office PowerPoint</Application>
  <PresentationFormat>Widescreen</PresentationFormat>
  <Paragraphs>155</Paragraphs>
  <Slides>26</Slides>
  <Notes>3</Notes>
  <HiddenSlides>0</HiddenSlides>
  <MMClips>61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.VnMystical</vt:lpstr>
      <vt:lpstr>Action Jackson</vt:lpstr>
      <vt:lpstr>Arial</vt:lpstr>
      <vt:lpstr>Calibri</vt:lpstr>
      <vt:lpstr>Calibri Light</vt:lpstr>
      <vt:lpstr>Cambria Math</vt:lpstr>
      <vt:lpstr>Rockwell</vt:lpstr>
      <vt:lpstr>Tahoma</vt:lpstr>
      <vt:lpstr>Times New Roman</vt:lpstr>
      <vt:lpstr>Wingdings</vt:lpstr>
      <vt:lpstr>Office Theme</vt:lpstr>
      <vt:lpstr>1_Office Theme</vt:lpstr>
      <vt:lpstr> ƯỚC CHUNG VÀ ƯỚC CHUNG  LỚN NHẤT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31</cp:revision>
  <dcterms:created xsi:type="dcterms:W3CDTF">2021-06-07T13:44:30Z</dcterms:created>
  <dcterms:modified xsi:type="dcterms:W3CDTF">2021-08-01T15:41:32Z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