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300" r:id="rId2"/>
    <p:sldId id="276" r:id="rId3"/>
    <p:sldId id="302" r:id="rId4"/>
    <p:sldId id="303" r:id="rId5"/>
    <p:sldId id="304" r:id="rId6"/>
    <p:sldId id="285" r:id="rId7"/>
    <p:sldId id="287" r:id="rId8"/>
    <p:sldId id="288" r:id="rId9"/>
    <p:sldId id="292" r:id="rId10"/>
    <p:sldId id="289" r:id="rId11"/>
    <p:sldId id="290" r:id="rId12"/>
    <p:sldId id="291" r:id="rId13"/>
    <p:sldId id="301" r:id="rId14"/>
    <p:sldId id="297" r:id="rId15"/>
    <p:sldId id="298" r:id="rId16"/>
    <p:sldId id="299" r:id="rId17"/>
    <p:sldId id="273" r:id="rId18"/>
    <p:sldId id="256" r:id="rId19"/>
    <p:sldId id="262" r:id="rId20"/>
    <p:sldId id="257" r:id="rId21"/>
    <p:sldId id="269" r:id="rId22"/>
    <p:sldId id="259" r:id="rId23"/>
    <p:sldId id="258" r:id="rId24"/>
    <p:sldId id="264" r:id="rId25"/>
    <p:sldId id="265" r:id="rId26"/>
    <p:sldId id="268" r:id="rId27"/>
    <p:sldId id="274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88 Long Bien" initials="LLB" lastIdx="1" clrIdx="0">
    <p:extLst>
      <p:ext uri="{19B8F6BF-5375-455C-9EA6-DF929625EA0E}">
        <p15:presenceInfo xmlns:p15="http://schemas.microsoft.com/office/powerpoint/2012/main" userId="Laptop88 Long B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759"/>
    <a:srgbClr val="FFFFCC"/>
    <a:srgbClr val="F9E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5"/>
  </p:normalViewPr>
  <p:slideViewPr>
    <p:cSldViewPr>
      <p:cViewPr varScale="1">
        <p:scale>
          <a:sx n="76" d="100"/>
          <a:sy n="76" d="100"/>
        </p:scale>
        <p:origin x="444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07:13:35.79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vi-V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4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9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0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507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68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1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9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vi-V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1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C526AF-278E-4698-A4B7-F364534B64D1}" type="datetimeFigureOut">
              <a:rPr lang="en-US" smtClean="0"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2B145F-5081-460E-AA78-1C42D88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88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28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THANH AM SECONDARY SCHOOL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ENGLISH 9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495800"/>
            <a:ext cx="8610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FF0000"/>
                </a:solidFill>
              </a:rPr>
              <a:t>Sculpture</a:t>
            </a:r>
          </a:p>
          <a:p>
            <a:pPr algn="ctr"/>
            <a:r>
              <a:rPr lang="mr-IN" sz="5400" dirty="0">
                <a:solidFill>
                  <a:srgbClr val="220759"/>
                </a:solidFill>
              </a:rPr>
              <a:t>/ˈ</a:t>
            </a:r>
            <a:r>
              <a:rPr lang="mr-IN" sz="5400" dirty="0" err="1">
                <a:solidFill>
                  <a:srgbClr val="220759"/>
                </a:solidFill>
              </a:rPr>
              <a:t>skʌlptʃə</a:t>
            </a:r>
            <a:r>
              <a:rPr lang="mr-IN" sz="5400" dirty="0">
                <a:solidFill>
                  <a:srgbClr val="220759"/>
                </a:solidFill>
              </a:rPr>
              <a:t>(</a:t>
            </a:r>
            <a:r>
              <a:rPr lang="mr-IN" sz="5400" dirty="0" err="1">
                <a:solidFill>
                  <a:srgbClr val="220759"/>
                </a:solidFill>
              </a:rPr>
              <a:t>r</a:t>
            </a:r>
            <a:r>
              <a:rPr lang="mr-IN" sz="5400" dirty="0">
                <a:solidFill>
                  <a:srgbClr val="220759"/>
                </a:solidFill>
              </a:rPr>
              <a:t>)/</a:t>
            </a:r>
            <a:endParaRPr lang="en-US" sz="5400" b="1" dirty="0">
              <a:solidFill>
                <a:srgbClr val="2207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086600" cy="41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611231"/>
            <a:ext cx="7504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FF0000"/>
                </a:solidFill>
              </a:rPr>
              <a:t>Lacquerware</a:t>
            </a:r>
          </a:p>
          <a:p>
            <a:pPr algn="ctr"/>
            <a:r>
              <a:rPr lang="mr-IN" sz="6000" dirty="0">
                <a:solidFill>
                  <a:srgbClr val="220759"/>
                </a:solidFill>
              </a:rPr>
              <a:t>/ˈ</a:t>
            </a:r>
            <a:r>
              <a:rPr lang="mr-IN" sz="6000" dirty="0" err="1">
                <a:solidFill>
                  <a:srgbClr val="220759"/>
                </a:solidFill>
              </a:rPr>
              <a:t>lækəweə</a:t>
            </a:r>
            <a:r>
              <a:rPr lang="mr-IN" sz="6000" dirty="0">
                <a:solidFill>
                  <a:srgbClr val="220759"/>
                </a:solidFill>
              </a:rPr>
              <a:t>(</a:t>
            </a:r>
            <a:r>
              <a:rPr lang="mr-IN" sz="6000" dirty="0" err="1">
                <a:solidFill>
                  <a:srgbClr val="220759"/>
                </a:solidFill>
              </a:rPr>
              <a:t>r</a:t>
            </a:r>
            <a:r>
              <a:rPr lang="mr-IN" sz="6000" dirty="0">
                <a:solidFill>
                  <a:srgbClr val="220759"/>
                </a:solidFill>
              </a:rPr>
              <a:t>)/</a:t>
            </a:r>
            <a:endParaRPr lang="en-US" sz="6000" b="1" dirty="0">
              <a:solidFill>
                <a:srgbClr val="2207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70108"/>
            <a:ext cx="6985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"/>
            <a:ext cx="6421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OpenSans-Semibold" charset="0"/>
              </a:rPr>
              <a:t>Artisan</a:t>
            </a:r>
            <a:r>
              <a:rPr lang="en-US" sz="6000" dirty="0" smtClean="0">
                <a:solidFill>
                  <a:schemeClr val="bg1"/>
                </a:solidFill>
                <a:latin typeface="OpenSans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MT" charset="0"/>
              </a:rPr>
              <a:t>/ˌ</a:t>
            </a:r>
            <a:r>
              <a:rPr lang="en-US" sz="6000" dirty="0" err="1">
                <a:solidFill>
                  <a:schemeClr val="bg1"/>
                </a:solidFill>
                <a:latin typeface="ArialMT" charset="0"/>
              </a:rPr>
              <a:t>ɑːtɪˈzæn</a:t>
            </a:r>
            <a:r>
              <a:rPr lang="en-US" sz="6000" dirty="0">
                <a:solidFill>
                  <a:schemeClr val="bg1"/>
                </a:solidFill>
                <a:latin typeface="ArialMT" charset="0"/>
              </a:rPr>
              <a:t>/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046" y="1168995"/>
            <a:ext cx="8392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OpenSans-Semibold" charset="0"/>
              </a:rPr>
              <a:t>Craftsman</a:t>
            </a:r>
            <a:r>
              <a:rPr lang="en-US" sz="6000" dirty="0" smtClean="0">
                <a:solidFill>
                  <a:srgbClr val="FF0000"/>
                </a:solidFill>
                <a:latin typeface="OpenSans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ArialMT" charset="0"/>
              </a:rPr>
              <a:t>/ˈ</a:t>
            </a:r>
            <a:r>
              <a:rPr lang="en-US" sz="6000" dirty="0" err="1">
                <a:solidFill>
                  <a:srgbClr val="FF0000"/>
                </a:solidFill>
                <a:latin typeface="ArialMT" charset="0"/>
              </a:rPr>
              <a:t>krɑːftsmən</a:t>
            </a:r>
            <a:r>
              <a:rPr lang="en-US" sz="6000" dirty="0">
                <a:solidFill>
                  <a:srgbClr val="FF0000"/>
                </a:solidFill>
                <a:latin typeface="ArialMT" charset="0"/>
              </a:rPr>
              <a:t>/</a:t>
            </a:r>
            <a:r>
              <a:rPr lang="en-US" sz="6000" dirty="0">
                <a:solidFill>
                  <a:srgbClr val="FF0000"/>
                </a:solidFill>
                <a:latin typeface="OpenSans" charset="0"/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2514600"/>
            <a:ext cx="4394200" cy="3452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931886"/>
            <a:ext cx="26797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3913892" cy="70788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Pottery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rgbClr val="1D2A57"/>
                </a:solidFill>
                <a:latin typeface="Times New Roman" pitchFamily="18" charset="0"/>
                <a:cs typeface="Times New Roman" pitchFamily="18" charset="0"/>
              </a:rPr>
              <a:t> /ˈ</a:t>
            </a:r>
            <a:r>
              <a:rPr lang="en-US" sz="2800" dirty="0" err="1">
                <a:solidFill>
                  <a:srgbClr val="1D2A57"/>
                </a:solidFill>
                <a:latin typeface="Times New Roman" pitchFamily="18" charset="0"/>
                <a:cs typeface="Times New Roman" pitchFamily="18" charset="0"/>
              </a:rPr>
              <a:t>pɒt.ər.i</a:t>
            </a:r>
            <a:r>
              <a:rPr lang="en-US" sz="2800" dirty="0">
                <a:solidFill>
                  <a:srgbClr val="1D2A57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smtClean="0">
                <a:solidFill>
                  <a:srgbClr val="1D2A57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800" dirty="0" smtClean="0">
                <a:solidFill>
                  <a:srgbClr val="1D2A5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solidFill>
                  <a:srgbClr val="1D2A57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1D2A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D2A57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Painting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r-IN" sz="2800" dirty="0">
                <a:solidFill>
                  <a:srgbClr val="220759"/>
                </a:solidFill>
                <a:latin typeface="Times New Roman" pitchFamily="18" charset="0"/>
              </a:rPr>
              <a:t>/ˈpeɪntɪŋ</a:t>
            </a:r>
            <a:r>
              <a:rPr lang="vi-VN" sz="2800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800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: b</a:t>
            </a:r>
            <a:r>
              <a:rPr lang="vi-VN" sz="2800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2800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2207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Conical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r-IN" sz="2800" i="1" dirty="0" smtClean="0">
                <a:solidFill>
                  <a:srgbClr val="220759"/>
                </a:solidFill>
                <a:latin typeface="Times New Roman" pitchFamily="18" charset="0"/>
              </a:rPr>
              <a:t>/</a:t>
            </a:r>
            <a:r>
              <a:rPr lang="mr-IN" sz="2800" i="1" dirty="0">
                <a:solidFill>
                  <a:srgbClr val="220759"/>
                </a:solidFill>
                <a:latin typeface="Times New Roman" pitchFamily="18" charset="0"/>
              </a:rPr>
              <a:t>ˈkɑːnɪkl</a:t>
            </a:r>
            <a:r>
              <a:rPr lang="vi-VN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vi-VN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i="1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i="1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800" i="1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i="1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rgbClr val="2207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r-IN" sz="2800" dirty="0" smtClean="0">
                <a:solidFill>
                  <a:srgbClr val="220759"/>
                </a:solidFill>
                <a:latin typeface="Times New Roman" pitchFamily="18" charset="0"/>
              </a:rPr>
              <a:t>/</a:t>
            </a:r>
            <a:r>
              <a:rPr lang="mr-IN" sz="2800" dirty="0">
                <a:solidFill>
                  <a:srgbClr val="220759"/>
                </a:solidFill>
                <a:latin typeface="Times New Roman" pitchFamily="18" charset="0"/>
              </a:rPr>
              <a:t>ˈlækəweə(r</a:t>
            </a:r>
            <a:r>
              <a:rPr lang="mr-IN" sz="2800" dirty="0" smtClean="0">
                <a:solidFill>
                  <a:srgbClr val="220759"/>
                </a:solidFill>
                <a:latin typeface="Times New Roman" pitchFamily="18" charset="0"/>
              </a:rPr>
              <a:t>)/</a:t>
            </a:r>
            <a:r>
              <a:rPr lang="en-US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endParaRPr lang="en-US" sz="2800" dirty="0" smtClean="0">
              <a:solidFill>
                <a:srgbClr val="2207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Silk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mr-IN" sz="2800" dirty="0">
                <a:solidFill>
                  <a:srgbClr val="220759"/>
                </a:solidFill>
                <a:latin typeface="Times New Roman" pitchFamily="18" charset="0"/>
              </a:rPr>
              <a:t>/</a:t>
            </a:r>
            <a:r>
              <a:rPr lang="mr-IN" sz="2800" dirty="0" smtClean="0">
                <a:solidFill>
                  <a:srgbClr val="220759"/>
                </a:solidFill>
                <a:latin typeface="Times New Roman" pitchFamily="18" charset="0"/>
              </a:rPr>
              <a:t>sɪlk/</a:t>
            </a:r>
            <a:r>
              <a:rPr lang="en-US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en-US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vi-VN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Sculpture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mr-IN" sz="2800" dirty="0">
                <a:solidFill>
                  <a:srgbClr val="220759"/>
                </a:solidFill>
                <a:latin typeface="Times New Roman" pitchFamily="18" charset="0"/>
              </a:rPr>
              <a:t>/ˈskʌlptʃə(r</a:t>
            </a:r>
            <a:r>
              <a:rPr lang="mr-IN" sz="2800" dirty="0" smtClean="0">
                <a:solidFill>
                  <a:srgbClr val="220759"/>
                </a:solidFill>
                <a:latin typeface="Times New Roman" pitchFamily="18" charset="0"/>
              </a:rPr>
              <a:t>)/</a:t>
            </a:r>
            <a:r>
              <a:rPr lang="en-US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en-US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en-US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2800" dirty="0" smtClean="0">
                <a:solidFill>
                  <a:srgbClr val="2207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800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-Artisan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/ˌ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ɑːtɪˈ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zæn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               </a:t>
            </a:r>
            <a:r>
              <a:rPr lang="en-US" sz="2800" i="1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-Handicraft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800" i="1" dirty="0" err="1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hændikrɑːft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(n): </a:t>
            </a:r>
            <a:r>
              <a:rPr lang="en-US" sz="2800" i="1" dirty="0" err="1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vi-VN" sz="2800" i="1" dirty="0" smtClean="0">
              <a:solidFill>
                <a:srgbClr val="22075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 place of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interest </a:t>
            </a:r>
            <a:r>
              <a:rPr lang="vi-VN" sz="2800" i="1" dirty="0" smtClean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(np</a:t>
            </a:r>
            <a:r>
              <a:rPr lang="vi-VN" sz="2800" i="1" dirty="0">
                <a:solidFill>
                  <a:srgbClr val="220759"/>
                </a:solidFill>
                <a:latin typeface="Times New Roman" pitchFamily="18" charset="0"/>
                <a:cs typeface="Times New Roman" pitchFamily="18" charset="0"/>
              </a:rPr>
              <a:t>): điểm thu hút</a:t>
            </a:r>
            <a:endParaRPr lang="en-US" sz="2800" i="1" dirty="0">
              <a:solidFill>
                <a:srgbClr val="22075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22075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22075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2207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3900" y="152400"/>
            <a:ext cx="8229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 </a:t>
            </a:r>
            <a:r>
              <a:rPr lang="en-US" sz="2800" i="1" dirty="0" smtClean="0">
                <a:solidFill>
                  <a:srgbClr val="0070C0"/>
                </a:solidFill>
              </a:rPr>
              <a:t>Listen and read: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1000" y="838200"/>
            <a:ext cx="85725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There are so many pieces of pottery here,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Do your grandparents make all of them?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They can’t because we have lots of products. They make some and other people make the rest.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As far as I know, Bat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one of the most famous traditional craft villages of Ha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right?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Right. My grandmother says it’s about 700 years old.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Wow! When did your grandparents set up this workshop?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unit-1-getting-started-ex-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279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7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76200" y="-49887"/>
            <a:ext cx="89154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My great-grandparents started it, not my grandparents. Then my grandparents took over the business. All the artisans here are my aunts, uncles, and cousins.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I see. Your village is also a place of interest of Ha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isn’t it?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Yes. People come here to buy things for their house. Another attraction is they can make pottery themselves in workshops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Yes. People come here to buy things for their house. Another attraction is they can make pottery themselves in workshops.</a:t>
            </a:r>
          </a:p>
          <a:p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8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" y="24825"/>
            <a:ext cx="876299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Nick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That must be a memorable experience.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In Viet Nam there are lots of craft villages like Bat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Have you ever been to any others?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I’ve been to a conical hat making village in Hue!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Cool! This is my first one. Do you think that the various crafts remind people of a specific region?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Sure. It’s the reason tourists often choose handicrafts as souvenirs.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Let’s go outside and look round the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village…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104363" y="1727393"/>
            <a:ext cx="3543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</a:t>
            </a:r>
            <a:r>
              <a:rPr lang="en-US" sz="2800" dirty="0" smtClean="0">
                <a:solidFill>
                  <a:srgbClr val="0070C0"/>
                </a:solidFill>
              </a:rPr>
              <a:t>rtisan </a:t>
            </a:r>
            <a:r>
              <a:rPr lang="en-US" sz="2800" dirty="0"/>
              <a:t>/ˌ</a:t>
            </a:r>
            <a:r>
              <a:rPr lang="en-US" sz="2800" dirty="0" err="1"/>
              <a:t>ɑːtɪˈzæn</a:t>
            </a:r>
            <a:r>
              <a:rPr lang="en-US" sz="2800" dirty="0" smtClean="0"/>
              <a:t>/ (n)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6959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Vocabulary: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57800" y="1753151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t</a:t>
            </a:r>
            <a:r>
              <a:rPr lang="en-US" sz="2800" dirty="0" err="1" smtClean="0">
                <a:solidFill>
                  <a:srgbClr val="0070C0"/>
                </a:solidFill>
              </a:rPr>
              <a:t>hợ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endParaRPr lang="en-US" sz="2800" dirty="0" smtClean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19200" y="254761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set up (</a:t>
            </a:r>
            <a:r>
              <a:rPr lang="en-US" sz="2800" dirty="0" err="1" smtClean="0">
                <a:solidFill>
                  <a:srgbClr val="0070C0"/>
                </a:solidFill>
              </a:rPr>
              <a:t>ph.v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4363" y="3324037"/>
            <a:ext cx="3315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workshop </a:t>
            </a:r>
            <a:r>
              <a:rPr lang="en-US" sz="2800" dirty="0"/>
              <a:t>/ˈ</a:t>
            </a:r>
            <a:r>
              <a:rPr lang="en-US" sz="2800" dirty="0" err="1" smtClean="0"/>
              <a:t>wɜːkʃɒp</a:t>
            </a:r>
            <a:r>
              <a:rPr lang="en-US" sz="2800" dirty="0" smtClean="0"/>
              <a:t>/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363" y="4267200"/>
            <a:ext cx="377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conical hat </a:t>
            </a:r>
            <a:r>
              <a:rPr lang="en-US" sz="2800" dirty="0"/>
              <a:t>/ˈ</a:t>
            </a:r>
            <a:r>
              <a:rPr lang="en-US" sz="2800" dirty="0" err="1" smtClean="0"/>
              <a:t>kɒnɪkl</a:t>
            </a:r>
            <a:r>
              <a:rPr lang="en-US" sz="2800" dirty="0" smtClean="0"/>
              <a:t> </a:t>
            </a:r>
            <a:r>
              <a:rPr lang="en-US" sz="2800" dirty="0" err="1"/>
              <a:t>hæt</a:t>
            </a:r>
            <a:r>
              <a:rPr lang="en-US" sz="2800" dirty="0" smtClean="0"/>
              <a:t>/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04363" y="5195553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handicrafts</a:t>
            </a:r>
            <a:r>
              <a:rPr lang="en-US" sz="2800" dirty="0"/>
              <a:t>/ˈ</a:t>
            </a:r>
            <a:r>
              <a:rPr lang="en-US" sz="2800" dirty="0" err="1"/>
              <a:t>hændikrɑːft</a:t>
            </a:r>
            <a:r>
              <a:rPr lang="en-US" sz="2800" dirty="0" smtClean="0"/>
              <a:t>/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56763" y="5994086"/>
            <a:ext cx="2858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take over (</a:t>
            </a:r>
            <a:r>
              <a:rPr lang="en-US" sz="2800" dirty="0" err="1" smtClean="0">
                <a:solidFill>
                  <a:srgbClr val="0070C0"/>
                </a:solidFill>
              </a:rPr>
              <a:t>ph.v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08242" y="2544084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xây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dựng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84632" y="3324037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xưởng</a:t>
            </a:r>
            <a:r>
              <a:rPr lang="en-US" sz="2800" dirty="0" smtClean="0">
                <a:solidFill>
                  <a:srgbClr val="0070C0"/>
                </a:solidFill>
              </a:rPr>
              <a:t>/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xưởng</a:t>
            </a:r>
            <a:endParaRPr lang="en-US" sz="2800" dirty="0" smtClean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308242" y="4267200"/>
            <a:ext cx="25178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nón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lá</a:t>
            </a:r>
            <a:endParaRPr lang="en-US" sz="2800" dirty="0" smtClean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308242" y="5222598"/>
            <a:ext cx="4064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thủ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công</a:t>
            </a:r>
            <a:endParaRPr lang="en-US" sz="2800" dirty="0" smtClean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371564" y="5960213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tiếp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quản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793728"/>
            <a:ext cx="8060011" cy="4690479"/>
          </a:xfrm>
          <a:prstGeom prst="rect">
            <a:avLst/>
          </a:prstGeom>
        </p:spPr>
      </p:pic>
      <p:pic>
        <p:nvPicPr>
          <p:cNvPr id="1026" name="Picture 2" descr="C:\Users\LOVE JAN\Desktop\work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79" y="808345"/>
            <a:ext cx="7365642" cy="49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VE JAN\Desktop\conical 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78342"/>
            <a:ext cx="8553450" cy="56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VE JAN\Desktop\handicar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858547"/>
            <a:ext cx="7530678" cy="50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66303"/>
              </p:ext>
            </p:extLst>
          </p:nvPr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1. a thing which is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skillfully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made with your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2. start something (a business, an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organization,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3. take control of something (a business, an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organization,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4. people who do skilled work, making things with their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handicraft 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dirty="0"/>
              <a:t>  </a:t>
            </a:r>
          </a:p>
          <a:p>
            <a:endParaRPr lang="en-US" dirty="0"/>
          </a:p>
          <a:p>
            <a:pPr algn="ctr"/>
            <a:r>
              <a:rPr lang="en-US" dirty="0"/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616558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set up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take over 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artisans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0" y="106251"/>
            <a:ext cx="74676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1.a</a:t>
            </a:r>
            <a:r>
              <a:rPr lang="en-US" sz="2800" dirty="0">
                <a:solidFill>
                  <a:srgbClr val="0070C0"/>
                </a:solidFill>
              </a:rPr>
              <a:t>. Can you find a word/phrase that means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56575"/>
              </p:ext>
            </p:extLst>
          </p:nvPr>
        </p:nvGraphicFramePr>
        <p:xfrm>
          <a:off x="25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5. an interesting or enjoyable place to go or thing to do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6. a particular place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bg1"/>
                          </a:solidFill>
                        </a:rPr>
                        <a:t>7. make someone remember or think about something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8. walk around a place to see what is there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6400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attraction   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2616558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specific </a:t>
            </a:r>
            <a:r>
              <a:rPr lang="en-US" sz="2800" dirty="0">
                <a:solidFill>
                  <a:srgbClr val="FF0000"/>
                </a:solidFill>
              </a:rPr>
              <a:t>region  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    remind   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look </a:t>
            </a:r>
            <a:r>
              <a:rPr lang="en-US" sz="2800" dirty="0">
                <a:solidFill>
                  <a:srgbClr val="FF0000"/>
                </a:solidFill>
              </a:rPr>
              <a:t>round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1.a</a:t>
            </a:r>
            <a:r>
              <a:rPr lang="en-US" sz="2800" dirty="0">
                <a:solidFill>
                  <a:srgbClr val="0070C0"/>
                </a:solidFill>
              </a:rPr>
              <a:t>. Can you find a word/phrase that means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3428999"/>
            <a:ext cx="7543800" cy="34012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418911"/>
            <a:ext cx="8305800" cy="30225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Unit 1</a:t>
            </a:r>
            <a:r>
              <a:rPr lang="vi-VN" sz="4000" dirty="0" smtClean="0">
                <a:solidFill>
                  <a:srgbClr val="FF0000"/>
                </a:solidFill>
              </a:rPr>
              <a:t/>
            </a:r>
            <a:br>
              <a:rPr lang="vi-VN" sz="4000" dirty="0" smtClean="0">
                <a:solidFill>
                  <a:srgbClr val="FF0000"/>
                </a:solidFill>
              </a:rPr>
            </a:br>
            <a:r>
              <a:rPr lang="vi-VN" sz="4000" b="1" dirty="0" smtClean="0">
                <a:solidFill>
                  <a:srgbClr val="FF0000"/>
                </a:solidFill>
              </a:rPr>
              <a:t>Local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environment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286000"/>
            <a:ext cx="8229600" cy="74930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3600" b="1" i="1" dirty="0" smtClean="0">
                <a:solidFill>
                  <a:schemeClr val="bg1"/>
                </a:solidFill>
              </a:rPr>
              <a:t>Lesson </a:t>
            </a:r>
            <a:r>
              <a:rPr lang="vi-VN" sz="3600" b="1" i="1" dirty="0" smtClean="0">
                <a:solidFill>
                  <a:schemeClr val="bg1"/>
                </a:solidFill>
              </a:rPr>
              <a:t>1: Getting started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Where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Nick, Mi, and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   How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old is the village?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    Who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village a place of interest in Ha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496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     Where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craft village that Mi visited?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8013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tourists like to buy handicrafts as souvenirs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3900" y="11913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" y="908384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Where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Nick, Mi, and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478206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They are at </a:t>
            </a:r>
            <a:r>
              <a:rPr lang="en-US" sz="27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grandparents’ workshop in Bat </a:t>
            </a:r>
            <a:r>
              <a:rPr lang="en-US" sz="27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   How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old is the village?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2362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is about 700 years old.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846261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    Who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3276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His great-grandparents did.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village a place of interest in Ha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42274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Because people can buy things for their house and make pottery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themselves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there.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1155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     Where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craft village that Mi visited?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600" y="5632223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in Hue.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5969169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Why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tourists like to buy handicrafts as souvenirs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6350169"/>
            <a:ext cx="8686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Because the handicrafts remind them of a specific region.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39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1.b.  Answer the following questions?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19200" y="37338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paintings   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37338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drums 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625858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marble sculptures   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5000" y="63347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ottery 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.sachmem.com/public/images/TA9T1SHS/U1-L1-2-1-5f76cd45c84a01abf2abd87cb73883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399"/>
            <a:ext cx="3352800" cy="2133601"/>
          </a:xfrm>
          <a:prstGeom prst="rect">
            <a:avLst/>
          </a:prstGeom>
          <a:noFill/>
        </p:spPr>
      </p:pic>
      <p:pic>
        <p:nvPicPr>
          <p:cNvPr id="11268" name="Picture 4" descr="http://s.sachmem.com/public/images/TA9T1SHS/U1-L1-2-2-623171b368b6875d56307b3c52c125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429000" cy="2127327"/>
          </a:xfrm>
          <a:prstGeom prst="rect">
            <a:avLst/>
          </a:prstGeom>
          <a:noFill/>
        </p:spPr>
      </p:pic>
      <p:pic>
        <p:nvPicPr>
          <p:cNvPr id="11270" name="Picture 6" descr="http://s.sachmem.com/public/images/TA9T1SHS/U1-L1-2-3-74b6dbbafb743142f1f4a977614ab1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43400"/>
            <a:ext cx="3429000" cy="2031642"/>
          </a:xfrm>
          <a:prstGeom prst="rect">
            <a:avLst/>
          </a:prstGeom>
          <a:noFill/>
        </p:spPr>
      </p:pic>
      <p:pic>
        <p:nvPicPr>
          <p:cNvPr id="15362" name="Picture 2" descr="http://s.sachmem.com/public/images/TA9T1SHS/U1-L1-2-4-89bb8047f75c1a354012d47bdfcd23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267200"/>
            <a:ext cx="3505200" cy="213304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647700" y="42930"/>
            <a:ext cx="82677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Write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name of each traditional handicraft in the box under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2667000"/>
            <a:ext cx="2679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E.silk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2600" y="2667000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/ˈ</a:t>
            </a:r>
            <a:r>
              <a:rPr lang="en-US" sz="2800" b="1" dirty="0" err="1" smtClean="0">
                <a:solidFill>
                  <a:schemeClr val="bg1"/>
                </a:solidFill>
              </a:rPr>
              <a:t>lækəweə</a:t>
            </a:r>
            <a:r>
              <a:rPr lang="en-US" sz="2800" b="1" dirty="0" smtClean="0">
                <a:solidFill>
                  <a:schemeClr val="bg1"/>
                </a:solidFill>
              </a:rPr>
              <a:t>(r)/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6182380"/>
            <a:ext cx="349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G. conical hats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6182380"/>
            <a:ext cx="3646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H. l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anterns </a:t>
            </a:r>
            <a:r>
              <a:rPr lang="en-US" sz="2800" b="1" dirty="0">
                <a:solidFill>
                  <a:schemeClr val="bg1"/>
                </a:solidFill>
              </a:rPr>
              <a:t>/ˈ</a:t>
            </a:r>
            <a:r>
              <a:rPr lang="en-US" sz="2800" b="1" dirty="0" err="1">
                <a:solidFill>
                  <a:schemeClr val="bg1"/>
                </a:solidFill>
              </a:rPr>
              <a:t>læntən</a:t>
            </a:r>
            <a:r>
              <a:rPr lang="en-US" sz="2800" b="1" dirty="0">
                <a:solidFill>
                  <a:schemeClr val="bg1"/>
                </a:solidFill>
              </a:rPr>
              <a:t>/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sachmem.com/public/images/TA9T1SHS/U1-L1-2-5-07b378b592e77d0b1a31d0efdfa7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795823" cy="2390775"/>
          </a:xfrm>
          <a:prstGeom prst="rect">
            <a:avLst/>
          </a:prstGeom>
          <a:noFill/>
        </p:spPr>
      </p:pic>
      <p:pic>
        <p:nvPicPr>
          <p:cNvPr id="15366" name="Picture 6" descr="http://s.sachmem.com/public/images/TA9T1SHS/U1-L1-2-6-8a8072eb3c9be569411bf656888a0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721395" cy="2400301"/>
          </a:xfrm>
          <a:prstGeom prst="rect">
            <a:avLst/>
          </a:prstGeom>
          <a:noFill/>
        </p:spPr>
      </p:pic>
      <p:pic>
        <p:nvPicPr>
          <p:cNvPr id="15368" name="Picture 8" descr="http://s.sachmem.com/public/images/TA9T1SHS/U1-L1-2-7-1fb3ce0161b6ae5c10454eed7b8eba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3795823" cy="2667000"/>
          </a:xfrm>
          <a:prstGeom prst="rect">
            <a:avLst/>
          </a:prstGeom>
          <a:noFill/>
        </p:spPr>
      </p:pic>
      <p:pic>
        <p:nvPicPr>
          <p:cNvPr id="15370" name="Picture 10" descr="http://s.sachmem.com/public/images/TA9T1SHS/U1-L1-2-8-44556fed5bf6417f615fd19f06c70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646967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" y="1075997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birthplace of the famous 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………………. 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 is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Ho village in Hue.</a:t>
            </a:r>
          </a:p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If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you go to Hoi An on the 15th of each lunar month, you can enjoy the lights of many beautiful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……………………….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Van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village in Ha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produces different types of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products such as cloth, scarves, ties, and dresses.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9817" y="1059282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conical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54368" y="3175716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lanterns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17" y="4434356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silk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5394" y="156156"/>
            <a:ext cx="8610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rgbClr val="0070C0"/>
                </a:solidFill>
              </a:rPr>
              <a:t>3. Complete the sentences with the words/ phrases from </a:t>
            </a:r>
            <a:r>
              <a:rPr lang="en-US" sz="2700" i="1" dirty="0" smtClean="0">
                <a:solidFill>
                  <a:srgbClr val="0070C0"/>
                </a:solidFill>
              </a:rPr>
              <a:t> 2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51775" y="994356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On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holiday, many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Hanoians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go to Dong Ho village to buy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folk………………..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…………… products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such as pots and vases, have the natural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typical of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culture in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Thuan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Going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Non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Nuoc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marble village in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Nang, we’re impressed by a wide variety of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…………………………from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Buddha statues to bracelets.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6200" y="13716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paintings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85556" y="226239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Pottery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9475" y="4817221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marble sculptures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575" y="15615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Complete the sentences with the words/ phrases from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534196"/>
            <a:ext cx="842010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People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 to this area to walk, play, and relax.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2. It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place where objects of artistic, cultural, historical,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scientific interest are kept and shown.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3. People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 to this place to see animals.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4. It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an area of sand, or small stones, beside the sea or a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lake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ts val="39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5. It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beautiful and famous place in the countryside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639" y="546357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1.park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5452975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2. museum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5438434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3. zoo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019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</a:rPr>
              <a:t>4. Quiz:  WHAT </a:t>
            </a:r>
            <a:r>
              <a:rPr lang="en-US" sz="2800" dirty="0">
                <a:solidFill>
                  <a:srgbClr val="0070C0"/>
                </a:solidFill>
              </a:rPr>
              <a:t>IS THE PLACE OF INTERESTS? </a:t>
            </a:r>
            <a:r>
              <a:rPr lang="en-US" sz="2800" dirty="0" smtClean="0">
                <a:solidFill>
                  <a:srgbClr val="0070C0"/>
                </a:solidFill>
              </a:rPr>
              <a:t>	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848396"/>
            <a:ext cx="8077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a. Work in pairs to do the quiz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143" y="60960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4. beach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6082569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5. beauty spot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915400" cy="3200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-Learn by heart the new words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EACH 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WORD </a:t>
            </a:r>
            <a:r>
              <a:rPr lang="vi-VN" sz="4000" dirty="0">
                <a:solidFill>
                  <a:schemeClr val="bg1"/>
                </a:solidFill>
                <a:cs typeface="Times New Roman" pitchFamily="18" charset="0"/>
              </a:rPr>
              <a:t>10 times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-Prepare for the next lesson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0"/>
            <a:ext cx="3276600" cy="12192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.sachmem.com/public/images/TA9T1SHS/U1-L1-1--559465fde0e255faec169f301d83e1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4745" y="76200"/>
            <a:ext cx="4191000" cy="3276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" y="3892709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Who can you see in the picture?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5202060"/>
            <a:ext cx="788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rgbClr val="FF0000"/>
                </a:solidFill>
              </a:rPr>
              <a:t>Nick, Phong and Mi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.sachmem.com/public/images/TA9T1SHS/U1-L1-1--559465fde0e255faec169f301d83e1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4745" y="76200"/>
            <a:ext cx="4191000" cy="3276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" y="3892709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</a:t>
            </a: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you see in the picture?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5202059"/>
            <a:ext cx="788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 smtClean="0">
                <a:solidFill>
                  <a:srgbClr val="FF0000"/>
                </a:solidFill>
              </a:rPr>
              <a:t>Pottery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.sachmem.com/public/images/TA9T1SHS/U1-L1-1--559465fde0e255faec169f301d83e1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4745" y="76200"/>
            <a:ext cx="4191000" cy="3276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1146" y="3766931"/>
            <a:ext cx="79446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8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Where are they?</a:t>
            </a:r>
            <a:endParaRPr kumimoji="0" lang="en-US" sz="8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090370"/>
            <a:ext cx="9550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dirty="0" smtClean="0">
                <a:solidFill>
                  <a:schemeClr val="bg1"/>
                </a:solidFill>
              </a:rPr>
              <a:t>They are in </a:t>
            </a:r>
            <a:r>
              <a:rPr lang="vi-VN" sz="5000" dirty="0" smtClean="0">
                <a:solidFill>
                  <a:srgbClr val="FF0000"/>
                </a:solidFill>
              </a:rPr>
              <a:t>a traditional craft village.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17" y="4953000"/>
            <a:ext cx="89527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 dirty="0" smtClean="0">
                <a:solidFill>
                  <a:srgbClr val="FF0000"/>
                </a:solidFill>
              </a:rPr>
              <a:t>Pottery</a:t>
            </a:r>
            <a:r>
              <a:rPr lang="vi-VN" sz="7000" b="1" dirty="0" smtClean="0">
                <a:solidFill>
                  <a:schemeClr val="bg1"/>
                </a:solidFill>
              </a:rPr>
              <a:t>   </a:t>
            </a:r>
            <a:r>
              <a:rPr lang="en-US" sz="7000" dirty="0" smtClean="0">
                <a:solidFill>
                  <a:srgbClr val="1D2A57"/>
                </a:solidFill>
                <a:latin typeface="Arial"/>
              </a:rPr>
              <a:t> </a:t>
            </a:r>
            <a:r>
              <a:rPr lang="en-US" sz="7000" dirty="0">
                <a:solidFill>
                  <a:srgbClr val="1D2A57"/>
                </a:solidFill>
                <a:latin typeface="Arial"/>
              </a:rPr>
              <a:t>/ˈ</a:t>
            </a:r>
            <a:r>
              <a:rPr lang="en-US" sz="7000" dirty="0" err="1">
                <a:solidFill>
                  <a:srgbClr val="1D2A57"/>
                </a:solidFill>
                <a:latin typeface="Arial"/>
              </a:rPr>
              <a:t>pɒt.ər.i</a:t>
            </a:r>
            <a:r>
              <a:rPr lang="en-US" sz="7000" dirty="0">
                <a:solidFill>
                  <a:srgbClr val="1D2A57"/>
                </a:solidFill>
                <a:latin typeface="Arial"/>
              </a:rPr>
              <a:t>/ </a:t>
            </a:r>
            <a:endParaRPr lang="en-US" sz="7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800"/>
            <a:ext cx="5468048" cy="39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52950"/>
            <a:ext cx="8876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 dirty="0" smtClean="0">
                <a:solidFill>
                  <a:srgbClr val="FF0000"/>
                </a:solidFill>
              </a:rPr>
              <a:t>Painting</a:t>
            </a:r>
            <a:r>
              <a:rPr lang="en-US" sz="7000" b="1" dirty="0" smtClean="0">
                <a:solidFill>
                  <a:srgbClr val="FF0000"/>
                </a:solidFill>
              </a:rPr>
              <a:t> </a:t>
            </a:r>
            <a:r>
              <a:rPr lang="mr-IN" sz="7000" dirty="0" smtClean="0">
                <a:solidFill>
                  <a:srgbClr val="220759"/>
                </a:solidFill>
              </a:rPr>
              <a:t>/</a:t>
            </a:r>
            <a:r>
              <a:rPr lang="mr-IN" sz="7000" dirty="0">
                <a:solidFill>
                  <a:srgbClr val="220759"/>
                </a:solidFill>
              </a:rPr>
              <a:t>ˈ</a:t>
            </a:r>
            <a:r>
              <a:rPr lang="mr-IN" sz="7000" dirty="0" smtClean="0">
                <a:solidFill>
                  <a:srgbClr val="220759"/>
                </a:solidFill>
              </a:rPr>
              <a:t>peɪntɪŋ</a:t>
            </a:r>
            <a:r>
              <a:rPr lang="vi-VN" sz="7000" dirty="0" smtClean="0">
                <a:solidFill>
                  <a:srgbClr val="220759"/>
                </a:solidFill>
              </a:rPr>
              <a:t>/</a:t>
            </a:r>
            <a:endParaRPr lang="en-US" sz="7000" b="1" dirty="0">
              <a:solidFill>
                <a:srgbClr val="2207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42481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136489"/>
            <a:ext cx="8647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000" b="1" dirty="0" smtClean="0">
                <a:solidFill>
                  <a:srgbClr val="FF0000"/>
                </a:solidFill>
              </a:rPr>
              <a:t>Conical hats</a:t>
            </a:r>
          </a:p>
          <a:p>
            <a:pPr algn="ctr"/>
            <a:r>
              <a:rPr lang="mr-IN" sz="7000" i="1" dirty="0">
                <a:solidFill>
                  <a:srgbClr val="220759"/>
                </a:solidFill>
              </a:rPr>
              <a:t>/ˈ</a:t>
            </a:r>
            <a:r>
              <a:rPr lang="mr-IN" sz="7000" i="1" dirty="0" err="1">
                <a:solidFill>
                  <a:srgbClr val="220759"/>
                </a:solidFill>
              </a:rPr>
              <a:t>kɑː</a:t>
            </a:r>
            <a:r>
              <a:rPr lang="mr-IN" sz="7000" i="1" dirty="0" err="1" smtClean="0">
                <a:solidFill>
                  <a:srgbClr val="220759"/>
                </a:solidFill>
              </a:rPr>
              <a:t>nɪkl</a:t>
            </a:r>
            <a:r>
              <a:rPr lang="vi-VN" sz="7000" i="1" dirty="0" smtClean="0">
                <a:solidFill>
                  <a:srgbClr val="220759"/>
                </a:solidFill>
              </a:rPr>
              <a:t> h</a:t>
            </a:r>
            <a:r>
              <a:rPr lang="en-US" sz="7000" i="1" dirty="0" err="1" smtClean="0">
                <a:solidFill>
                  <a:srgbClr val="220759"/>
                </a:solidFill>
                <a:latin typeface="ArialMT" charset="0"/>
              </a:rPr>
              <a:t>æ</a:t>
            </a:r>
            <a:r>
              <a:rPr lang="vi-VN" sz="7000" i="1" dirty="0" smtClean="0">
                <a:solidFill>
                  <a:srgbClr val="220759"/>
                </a:solidFill>
                <a:latin typeface="ArialMT" charset="0"/>
              </a:rPr>
              <a:t>t/</a:t>
            </a:r>
            <a:endParaRPr lang="en-US" sz="7000" b="1" i="1" dirty="0">
              <a:solidFill>
                <a:srgbClr val="2207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199"/>
            <a:ext cx="4876800" cy="3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953000"/>
            <a:ext cx="7428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 smtClean="0">
                <a:solidFill>
                  <a:srgbClr val="FF0000"/>
                </a:solidFill>
              </a:rPr>
              <a:t>Silk</a:t>
            </a:r>
            <a:r>
              <a:rPr lang="vi-VN" sz="8000" b="1" dirty="0" smtClean="0"/>
              <a:t>  </a:t>
            </a:r>
            <a:r>
              <a:rPr lang="mr-IN" sz="8000" dirty="0">
                <a:solidFill>
                  <a:srgbClr val="220759"/>
                </a:solidFill>
              </a:rPr>
              <a:t>/</a:t>
            </a:r>
            <a:r>
              <a:rPr lang="mr-IN" sz="8000" dirty="0" err="1">
                <a:solidFill>
                  <a:srgbClr val="220759"/>
                </a:solidFill>
              </a:rPr>
              <a:t>sɪlk</a:t>
            </a:r>
            <a:r>
              <a:rPr lang="mr-IN" sz="8000" dirty="0">
                <a:solidFill>
                  <a:srgbClr val="220759"/>
                </a:solidFill>
              </a:rPr>
              <a:t>/</a:t>
            </a:r>
            <a:endParaRPr lang="en-US" sz="8000" b="1" dirty="0">
              <a:solidFill>
                <a:srgbClr val="2207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1000"/>
            <a:ext cx="4324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6&quot;/&gt;&lt;/object&gt;&lt;object type=&quot;3&quot; unique_id=&quot;10004&quot;&gt;&lt;property id=&quot;20148&quot; value=&quot;5&quot;/&gt;&lt;property id=&quot;20300&quot; value=&quot;Slide 2&quot;/&gt;&lt;property id=&quot;20307&quot; value=&quot;267&quot;/&gt;&lt;/object&gt;&lt;object type=&quot;3&quot; unique_id=&quot;10005&quot;&gt;&lt;property id=&quot;20148&quot; value=&quot;5&quot;/&gt;&lt;property id=&quot;20300&quot; value=&quot;Slide 4&quot;/&gt;&lt;property id=&quot;20307&quot; value=&quot;270&quot;/&gt;&lt;/object&gt;&lt;object type=&quot;3&quot; unique_id=&quot;10006&quot;&gt;&lt;property id=&quot;20148&quot; value=&quot;5&quot;/&gt;&lt;property id=&quot;20300&quot; value=&quot;Slide 5&quot;/&gt;&lt;property id=&quot;20307&quot; value=&quot;271&quot;/&gt;&lt;/object&gt;&lt;object type=&quot;3&quot; unique_id=&quot;10007&quot;&gt;&lt;property id=&quot;20148&quot; value=&quot;5&quot;/&gt;&lt;property id=&quot;20300&quot; value=&quot;Slide 6&quot;/&gt;&lt;property id=&quot;20307&quot; value=&quot;272&quot;/&gt;&lt;/object&gt;&lt;object type=&quot;3&quot; unique_id=&quot;10008&quot;&gt;&lt;property id=&quot;20148&quot; value=&quot;5&quot;/&gt;&lt;property id=&quot;20300&quot; value=&quot;Slide 3&quot;/&gt;&lt;property id=&quot;20307&quot; value=&quot;273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57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59&quot;/&gt;&lt;/object&gt;&lt;object type=&quot;3&quot; unique_id=&quot;10014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68&quot;/&gt;&lt;/object&gt;&lt;object type=&quot;3&quot; unique_id=&quot;10230&quot;&gt;&lt;property id=&quot;20148&quot; value=&quot;5&quot;/&gt;&lt;property id=&quot;20300&quot; value=&quot;Slide 16 - &amp;quot;- Learn by heart the new words - Prepare for the next lesson&amp;quot;&quot;/&gt;&lt;property id=&quot;20307&quot; value=&quot;274&quot;/&gt;&lt;/object&gt;&lt;/object&gt;&lt;object type=&quot;8&quot; unique_id=&quot;1004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772</Words>
  <Application>Microsoft Office PowerPoint</Application>
  <PresentationFormat>On-screen Show (4:3)</PresentationFormat>
  <Paragraphs>152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ArialMT</vt:lpstr>
      <vt:lpstr>Calibri</vt:lpstr>
      <vt:lpstr>Calibri Light</vt:lpstr>
      <vt:lpstr>Mangal</vt:lpstr>
      <vt:lpstr>OpenSans</vt:lpstr>
      <vt:lpstr>OpenSans-Semibold</vt:lpstr>
      <vt:lpstr>Times New Roman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-Learn by heart the new words, WRITE EACH NEW WORD 10 times -Prepare for the next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87</cp:revision>
  <dcterms:created xsi:type="dcterms:W3CDTF">2016-09-22T13:07:14Z</dcterms:created>
  <dcterms:modified xsi:type="dcterms:W3CDTF">2023-09-05T16:41:23Z</dcterms:modified>
</cp:coreProperties>
</file>