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52" r:id="rId2"/>
    <p:sldId id="256" r:id="rId3"/>
    <p:sldId id="302" r:id="rId4"/>
    <p:sldId id="279" r:id="rId5"/>
    <p:sldId id="316" r:id="rId6"/>
    <p:sldId id="347" r:id="rId7"/>
    <p:sldId id="348" r:id="rId8"/>
    <p:sldId id="349" r:id="rId9"/>
    <p:sldId id="350" r:id="rId10"/>
    <p:sldId id="283" r:id="rId11"/>
    <p:sldId id="276" r:id="rId12"/>
    <p:sldId id="298" r:id="rId13"/>
    <p:sldId id="327" r:id="rId14"/>
    <p:sldId id="325" r:id="rId15"/>
    <p:sldId id="313" r:id="rId16"/>
    <p:sldId id="314" r:id="rId17"/>
    <p:sldId id="330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40"/>
  </p:normalViewPr>
  <p:slideViewPr>
    <p:cSldViewPr snapToGrid="0" showGuides="1">
      <p:cViewPr varScale="1">
        <p:scale>
          <a:sx n="69" d="100"/>
          <a:sy n="69" d="100"/>
        </p:scale>
        <p:origin x="8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15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98" y="2547257"/>
            <a:ext cx="7338421" cy="4127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964" y="39584"/>
            <a:ext cx="11707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TRƯỜNG THCS THANH AM</a:t>
            </a:r>
          </a:p>
          <a:p>
            <a:pPr algn="ctr">
              <a:lnSpc>
                <a:spcPct val="150000"/>
              </a:lnSpc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TIẾNG ANH 8</a:t>
            </a:r>
          </a:p>
          <a:p>
            <a:pPr algn="ctr">
              <a:lnSpc>
                <a:spcPct val="150000"/>
              </a:lnSpc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1: LEISURE TIME – LESSON 1: GETTING STARTED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87203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DIY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ˌdiːaɪ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ˈwaɪ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tay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làm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knitting kit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ˈnɪtɪŋ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kɪt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dɒlˌhaʊs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búp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bê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make paper flowers 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v.phr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meɪk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'peɪpər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flaʊərz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giấy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hang out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hæŋ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aʊt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199229"/>
            <a:ext cx="24385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82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59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84844" y="1660894"/>
            <a:ext cx="116551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	  Hi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Trang. Surprised to see you. What brings you here?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A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knitting kit? I didn’t know you like knitting.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I love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knitting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building dollhouses, and making paper flowers. 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see. So, you like spending time on your own.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Yes. What do you do in your free time?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I’m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a bit different. I usually hang out with my friends. We go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to the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cinema, go cycling, or play sport in the park.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That’s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right. By the way, would you like to go to the cinema with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me and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Mark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this Sunday? There’s a new comedy at New World Cinema.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Yes, I’d love to. Can I ask Mai to join us?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Sure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. Let’s meet outside the cinema at 9 a.m. 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054" y="1491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87067" y="1842145"/>
            <a:ext cx="102822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Trang </a:t>
            </a:r>
            <a:r>
              <a:rPr lang="en-US" sz="2800" dirty="0"/>
              <a:t>is looking for </a:t>
            </a:r>
            <a:r>
              <a:rPr lang="en-US" sz="2800"/>
              <a:t>a ____________. </a:t>
            </a:r>
            <a:endParaRPr lang="en-US" sz="2800" dirty="0"/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She </a:t>
            </a:r>
            <a:r>
              <a:rPr lang="en-US" sz="2800" dirty="0"/>
              <a:t>likes doing DIY in her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loves spending his free time with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and his friends usually _________ together.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</a:t>
            </a:r>
            <a:r>
              <a:rPr lang="en-US" sz="2800" dirty="0"/>
              <a:t>, Mark, Trang, and Mai are going to see a comedy this _______.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79310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conversation again and complete the sentences.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4170536" y="2055529"/>
            <a:ext cx="1834659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knitting kit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817D9914-754B-4E2F-D4CE-94D72E37B2EF}"/>
              </a:ext>
            </a:extLst>
          </p:cNvPr>
          <p:cNvSpPr/>
          <p:nvPr/>
        </p:nvSpPr>
        <p:spPr>
          <a:xfrm>
            <a:off x="4599281" y="2922939"/>
            <a:ext cx="205781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leisure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BD5FE6B4-2279-EF99-8879-0233645AC809}"/>
              </a:ext>
            </a:extLst>
          </p:cNvPr>
          <p:cNvSpPr/>
          <p:nvPr/>
        </p:nvSpPr>
        <p:spPr>
          <a:xfrm>
            <a:off x="6398104" y="3777411"/>
            <a:ext cx="218258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other people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31BE2B5-C050-7B4F-9264-9E410BA0742F}"/>
              </a:ext>
            </a:extLst>
          </p:cNvPr>
          <p:cNvSpPr/>
          <p:nvPr/>
        </p:nvSpPr>
        <p:spPr>
          <a:xfrm>
            <a:off x="4887953" y="4639902"/>
            <a:ext cx="163408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hang out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ECDC8F74-31EA-C91E-7B0B-77A245E22F44}"/>
              </a:ext>
            </a:extLst>
          </p:cNvPr>
          <p:cNvSpPr/>
          <p:nvPr/>
        </p:nvSpPr>
        <p:spPr>
          <a:xfrm>
            <a:off x="9256021" y="5477785"/>
            <a:ext cx="12954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Sunday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37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Write the activities from the box under the correct pictures.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715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102363" y="1703726"/>
            <a:ext cx="14480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DIY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1705499" y="1710462"/>
            <a:ext cx="125973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cooking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3146222" y="171046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puzzles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231395" y="170174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playing sport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23">
            <a:extLst>
              <a:ext uri="{FF2B5EF4-FFF2-40B4-BE49-F238E27FC236}">
                <a16:creationId xmlns:a16="http://schemas.microsoft.com/office/drawing/2014/main" id="{1AF76600-3E7C-0E0D-3911-B9B0BB90C774}"/>
              </a:ext>
            </a:extLst>
          </p:cNvPr>
          <p:cNvSpPr/>
          <p:nvPr/>
        </p:nvSpPr>
        <p:spPr>
          <a:xfrm>
            <a:off x="7317995" y="1710462"/>
            <a:ext cx="21541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surfing </a:t>
            </a:r>
            <a:r>
              <a:rPr lang="en-US" sz="2400">
                <a:solidFill>
                  <a:srgbClr val="C00000"/>
                </a:solidFill>
              </a:rPr>
              <a:t>the net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4964273" y="2364203"/>
            <a:ext cx="2592000" cy="172759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7B9F379C-D0EC-85EC-62C4-17983FDF8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-603" r="9433" b="603"/>
          <a:stretch/>
        </p:blipFill>
        <p:spPr bwMode="auto">
          <a:xfrm>
            <a:off x="9023802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02" y="2364203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Best Students Scissors">
            <a:extLst>
              <a:ext uri="{FF2B5EF4-FFF2-40B4-BE49-F238E27FC236}">
                <a16:creationId xmlns:a16="http://schemas.microsoft.com/office/drawing/2014/main" id="{50A76A1D-F920-B485-1E95-D05FFF220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 bwMode="auto">
          <a:xfrm>
            <a:off x="4964273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ình chữ nhật: Góc Tròn 23">
            <a:extLst>
              <a:ext uri="{FF2B5EF4-FFF2-40B4-BE49-F238E27FC236}">
                <a16:creationId xmlns:a16="http://schemas.microsoft.com/office/drawing/2014/main" id="{E132CBB0-73D4-6140-F59B-CDD26733C241}"/>
              </a:ext>
            </a:extLst>
          </p:cNvPr>
          <p:cNvSpPr/>
          <p:nvPr/>
        </p:nvSpPr>
        <p:spPr>
          <a:xfrm>
            <a:off x="9629263" y="1703725"/>
            <a:ext cx="25920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messaging friends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576198" y="2406417"/>
            <a:ext cx="2617294" cy="168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835" t="3976" r="2934" b="3448"/>
          <a:stretch/>
        </p:blipFill>
        <p:spPr>
          <a:xfrm>
            <a:off x="628983" y="4666699"/>
            <a:ext cx="2564509" cy="17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73958 0.3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57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32929 0.3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36406 0.3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16654 0.68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45234 0.687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3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6979 0.68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0439" y="1266231"/>
            <a:ext cx="112871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the word and phrases, and guess which activities in </a:t>
            </a:r>
            <a:r>
              <a:rPr lang="en-US" sz="2400" b="1" dirty="0">
                <a:solidFill>
                  <a:srgbClr val="EF4B66"/>
                </a:solidFill>
                <a:effectLst/>
              </a:rPr>
              <a:t>3</a:t>
            </a:r>
            <a:r>
              <a:rPr lang="en-US" sz="2400" b="1" dirty="0">
                <a:solidFill>
                  <a:srgbClr val="FF7F00"/>
                </a:solidFill>
                <a:effectLst/>
              </a:rPr>
              <a:t> </a:t>
            </a:r>
            <a:r>
              <a:rPr lang="en-US" sz="2400" b="1" dirty="0">
                <a:effectLst/>
              </a:rPr>
              <a:t>are described.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347598" y="12349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383" y="113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284713" y="1559625"/>
            <a:ext cx="75918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memory, a mental exercise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save money, increase creativity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physical health, make friends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keep in touch</a:t>
            </a:r>
            <a:r>
              <a:rPr lang="en-US" sz="3200">
                <a:effectLst/>
              </a:rPr>
              <a:t>, be relaxed</a:t>
            </a:r>
            <a:endParaRPr lang="en-US" sz="3200" dirty="0">
              <a:effectLst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learn something about IT, computer skills </a:t>
            </a:r>
          </a:p>
        </p:txBody>
      </p:sp>
      <p:sp>
        <p:nvSpPr>
          <p:cNvPr id="4" name="Hình chữ nhật: Góc Tròn 21">
            <a:extLst>
              <a:ext uri="{FF2B5EF4-FFF2-40B4-BE49-F238E27FC236}">
                <a16:creationId xmlns:a16="http://schemas.microsoft.com/office/drawing/2014/main" id="{D62CE67F-870B-58F5-D061-36E6DB0E6B5A}"/>
              </a:ext>
            </a:extLst>
          </p:cNvPr>
          <p:cNvSpPr/>
          <p:nvPr/>
        </p:nvSpPr>
        <p:spPr>
          <a:xfrm>
            <a:off x="7894352" y="1881867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puzzles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3628CDFF-69EA-D4FA-61E3-10665DB8B6D5}"/>
              </a:ext>
            </a:extLst>
          </p:cNvPr>
          <p:cNvSpPr/>
          <p:nvPr/>
        </p:nvSpPr>
        <p:spPr>
          <a:xfrm>
            <a:off x="7894352" y="2856077"/>
            <a:ext cx="1916444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DIY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BA750FCB-CA05-2EEA-F134-7C221656C4F1}"/>
              </a:ext>
            </a:extLst>
          </p:cNvPr>
          <p:cNvSpPr/>
          <p:nvPr/>
        </p:nvSpPr>
        <p:spPr>
          <a:xfrm>
            <a:off x="7875348" y="3838446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playing sport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3">
            <a:extLst>
              <a:ext uri="{FF2B5EF4-FFF2-40B4-BE49-F238E27FC236}">
                <a16:creationId xmlns:a16="http://schemas.microsoft.com/office/drawing/2014/main" id="{42F9ED95-D715-DD34-8D0A-43515CFDE079}"/>
              </a:ext>
            </a:extLst>
          </p:cNvPr>
          <p:cNvSpPr/>
          <p:nvPr/>
        </p:nvSpPr>
        <p:spPr>
          <a:xfrm>
            <a:off x="7875348" y="4742912"/>
            <a:ext cx="3303848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messaging friends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3">
            <a:extLst>
              <a:ext uri="{FF2B5EF4-FFF2-40B4-BE49-F238E27FC236}">
                <a16:creationId xmlns:a16="http://schemas.microsoft.com/office/drawing/2014/main" id="{CA3F56D9-6AAC-6B98-FCB9-C4C849DB8016}"/>
              </a:ext>
            </a:extLst>
          </p:cNvPr>
          <p:cNvSpPr/>
          <p:nvPr/>
        </p:nvSpPr>
        <p:spPr>
          <a:xfrm>
            <a:off x="7876570" y="5709869"/>
            <a:ext cx="273574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surfing </a:t>
            </a:r>
            <a:r>
              <a:rPr lang="en-US" sz="3200">
                <a:solidFill>
                  <a:srgbClr val="C00000"/>
                </a:solidFill>
              </a:rPr>
              <a:t>the net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287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Ask one another the question below. Then report your friends’ answers to the class.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9E0521DF-788E-C29B-C1FF-66F41E6946B5}"/>
              </a:ext>
            </a:extLst>
          </p:cNvPr>
          <p:cNvSpPr txBox="1"/>
          <p:nvPr/>
        </p:nvSpPr>
        <p:spPr>
          <a:xfrm>
            <a:off x="238234" y="2425750"/>
            <a:ext cx="65863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</a:rPr>
              <a:t>If you have some free time this weekend, what will you do? </a:t>
            </a:r>
            <a:endParaRPr lang="en-US" sz="4000" dirty="0"/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9752531" y="4393580"/>
            <a:ext cx="1799184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7141939" y="4416375"/>
            <a:ext cx="2610592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:a16="http://schemas.microsoft.com/office/drawing/2014/main" id="{A7832960-6874-FCBB-0CCA-D60176D447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146842" y="2871469"/>
            <a:ext cx="1711485" cy="147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:a16="http://schemas.microsoft.com/office/drawing/2014/main" id="{23F47EFC-787F-AF47-F760-5E550CB2A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824546" y="2874343"/>
            <a:ext cx="1982359" cy="147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27319" y="2170377"/>
            <a:ext cx="10607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Name a list of cheap expensive, easy and difficult leisure activities.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Prepare for the Project of Unit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5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65601" y="1456093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05" y="128769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32957" y="1568858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380853" y="2396549"/>
            <a:ext cx="651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I’m keen on DIY (do-it-yourself).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5 lý do khiến mô hình DIY trở nên quan trọng với trẻ - Thiết bị giáo dục  STEM">
            <a:extLst>
              <a:ext uri="{FF2B5EF4-FFF2-40B4-BE49-F238E27FC236}">
                <a16:creationId xmlns:a16="http://schemas.microsoft.com/office/drawing/2014/main" id="{FF468C11-B434-9E94-07B2-B16C838A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37" y="3296140"/>
            <a:ext cx="3392506" cy="339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30704" y="206321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1702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30704" y="505593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5907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Who knows more?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5947" y="2045060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19514"/>
            <a:ext cx="5755112" cy="20554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read.</a:t>
            </a:r>
          </a:p>
          <a:p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complete the sentences. 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Work in pairs. Write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activities from the box under the correct pictures.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pairs. Read the phrases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guess which activities in 3 are described.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4526" y="5055937"/>
            <a:ext cx="5769997" cy="62913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another the questions. Then report your friends’ answers to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43586" cy="65406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2019"/>
            <a:ext cx="1243586" cy="11450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17751"/>
            <a:ext cx="1243586" cy="123818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86288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356661"/>
            <a:ext cx="1243586" cy="5062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5420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87198" y="1881281"/>
            <a:ext cx="680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Name the activities in the picture: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738568" y="962562"/>
            <a:ext cx="423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9617" y="3275937"/>
            <a:ext cx="3325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pic>
        <p:nvPicPr>
          <p:cNvPr id="2" name="Picture 2" descr="1.Free Time Activity - Free Time Activity">
            <a:extLst>
              <a:ext uri="{FF2B5EF4-FFF2-40B4-BE49-F238E27FC236}">
                <a16:creationId xmlns:a16="http://schemas.microsoft.com/office/drawing/2014/main" id="{09808AAA-849F-B9F8-F984-0CA16463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48" y="2637112"/>
            <a:ext cx="5969822" cy="42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487067" y="1273559"/>
            <a:ext cx="645885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DIY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  <a:endParaRPr lang="en-US" sz="7200" b="1" dirty="0">
              <a:solidFill>
                <a:srgbClr val="AD4F0F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  <a:cs typeface="Calibri" panose="020F0502020204030204" pitchFamily="34" charset="0"/>
              </a:rPr>
              <a:t>(do-it-yourself)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881913" y="5480893"/>
            <a:ext cx="5001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tự</a:t>
            </a:r>
            <a:r>
              <a:rPr lang="en-US" sz="4400" dirty="0"/>
              <a:t> </a:t>
            </a:r>
            <a:r>
              <a:rPr lang="en-US" sz="4400" err="1"/>
              <a:t>tay</a:t>
            </a:r>
            <a:r>
              <a:rPr lang="en-US" sz="4400"/>
              <a:t> làm</a:t>
            </a:r>
            <a:endParaRPr lang="en-US" sz="6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1503174" y="4081478"/>
            <a:ext cx="3759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ˌdiːaɪ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ˈwaɪ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Pin on trabajos en foamy">
            <a:extLst>
              <a:ext uri="{FF2B5EF4-FFF2-40B4-BE49-F238E27FC236}">
                <a16:creationId xmlns:a16="http://schemas.microsoft.com/office/drawing/2014/main" id="{D61C3924-D88A-C4FF-9FAA-D449E70C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64" y="1587764"/>
            <a:ext cx="4490981" cy="449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-105680" y="1444912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knitting kit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2061A-2E82-661A-C9B0-6D306EBC4757}"/>
              </a:ext>
            </a:extLst>
          </p:cNvPr>
          <p:cNvSpPr/>
          <p:nvPr/>
        </p:nvSpPr>
        <p:spPr>
          <a:xfrm>
            <a:off x="725370" y="5275583"/>
            <a:ext cx="5327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bộ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cụ</a:t>
            </a:r>
            <a:r>
              <a:rPr lang="en-US" sz="4800" dirty="0"/>
              <a:t> </a:t>
            </a:r>
            <a:r>
              <a:rPr lang="en-US" sz="4800" dirty="0" err="1"/>
              <a:t>đan</a:t>
            </a:r>
            <a:r>
              <a:rPr lang="en-US" sz="4800" dirty="0"/>
              <a:t> </a:t>
            </a:r>
            <a:r>
              <a:rPr lang="en-US" sz="4800" dirty="0" err="1"/>
              <a:t>len</a:t>
            </a:r>
            <a:endParaRPr lang="en-US" sz="6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1893536" y="3587259"/>
            <a:ext cx="3018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ˈnɪtɪŋ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1" name="Picture 2" descr="Basket With Knitting Balls Bright Decorative Home Hobby Stock Illustration  - Download Image Now - iStock">
            <a:extLst>
              <a:ext uri="{FF2B5EF4-FFF2-40B4-BE49-F238E27FC236}">
                <a16:creationId xmlns:a16="http://schemas.microsoft.com/office/drawing/2014/main" id="{51788A2A-1777-E7E3-A249-044BB60E4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12749" r="6760" b="6894"/>
          <a:stretch/>
        </p:blipFill>
        <p:spPr bwMode="auto">
          <a:xfrm>
            <a:off x="6923314" y="1537778"/>
            <a:ext cx="4490358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66198" y="162490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dollhouse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5058" y="504144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búp</a:t>
            </a:r>
            <a:r>
              <a:rPr lang="en-US" sz="4400" dirty="0"/>
              <a:t> </a:t>
            </a:r>
            <a:r>
              <a:rPr lang="en-US" sz="4400" dirty="0" err="1"/>
              <a:t>bê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580083" y="3549600"/>
            <a:ext cx="2840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dɒlhaʊs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38" y="1236784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-208751" y="1165541"/>
            <a:ext cx="96570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make paper flowers </a:t>
            </a:r>
            <a:r>
              <a:rPr lang="en-US" sz="6600" b="1" dirty="0">
                <a:solidFill>
                  <a:srgbClr val="AD4F0F"/>
                </a:solidFill>
              </a:rPr>
              <a:t>(</a:t>
            </a:r>
            <a:r>
              <a:rPr lang="en-US" sz="6600" b="1" dirty="0" err="1">
                <a:solidFill>
                  <a:srgbClr val="AD4F0F"/>
                </a:solidFill>
              </a:rPr>
              <a:t>v.phr</a:t>
            </a:r>
            <a:r>
              <a:rPr lang="en-US" sz="6600" b="1" dirty="0">
                <a:solidFill>
                  <a:srgbClr val="AD4F0F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1627723" y="532346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hoa</a:t>
            </a:r>
            <a:r>
              <a:rPr lang="en-US" sz="4800" dirty="0"/>
              <a:t> </a:t>
            </a:r>
            <a:r>
              <a:rPr lang="en-US" sz="4800" dirty="0" err="1"/>
              <a:t>giấy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678467" y="4083843"/>
            <a:ext cx="6072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meɪk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 'peɪpər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'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flaʊərz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9,109 Paper Flower Stock Photos, Pictures &amp; Royalty-Free Images - iStock">
            <a:extLst>
              <a:ext uri="{FF2B5EF4-FFF2-40B4-BE49-F238E27FC236}">
                <a16:creationId xmlns:a16="http://schemas.microsoft.com/office/drawing/2014/main" id="{678DF3C8-604E-5455-2051-724C090C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77" y="2431831"/>
            <a:ext cx="4193066" cy="41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308742" y="134397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hang out </a:t>
            </a:r>
            <a:r>
              <a:rPr lang="en-US" sz="66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487067" y="4998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</a:t>
            </a:r>
            <a:r>
              <a:rPr lang="en-US" sz="4800" dirty="0"/>
              <a:t> </a:t>
            </a:r>
            <a:r>
              <a:rPr lang="en-US" sz="4800" dirty="0" err="1"/>
              <a:t>chơi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210537" y="3444827"/>
            <a:ext cx="2868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hæŋ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aʊt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9" name="Picture 4" descr="Female Friends Hanging Out In Cafe | EPS PNG Images Free Download - Pikbest">
            <a:extLst>
              <a:ext uri="{FF2B5EF4-FFF2-40B4-BE49-F238E27FC236}">
                <a16:creationId xmlns:a16="http://schemas.microsoft.com/office/drawing/2014/main" id="{7BF45857-6E36-E7F8-A269-0AA0690D3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2822" r="1731" b="1566"/>
          <a:stretch/>
        </p:blipFill>
        <p:spPr bwMode="auto">
          <a:xfrm>
            <a:off x="5409272" y="1890849"/>
            <a:ext cx="6603023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3423</TotalTime>
  <Words>598</Words>
  <Application>Microsoft Office PowerPoint</Application>
  <PresentationFormat>Widescreen</PresentationFormat>
  <Paragraphs>150</Paragraphs>
  <Slides>18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Comic Sans MS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TT</cp:lastModifiedBy>
  <cp:revision>212</cp:revision>
  <dcterms:created xsi:type="dcterms:W3CDTF">2020-12-09T02:04:09Z</dcterms:created>
  <dcterms:modified xsi:type="dcterms:W3CDTF">2023-10-29T09:54:22Z</dcterms:modified>
</cp:coreProperties>
</file>