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 id="2147483981" r:id="rId2"/>
  </p:sldMasterIdLst>
  <p:notesMasterIdLst>
    <p:notesMasterId r:id="rId16"/>
  </p:notesMasterIdLst>
  <p:handoutMasterIdLst>
    <p:handoutMasterId r:id="rId17"/>
  </p:handoutMasterIdLst>
  <p:sldIdLst>
    <p:sldId id="280" r:id="rId3"/>
    <p:sldId id="315" r:id="rId4"/>
    <p:sldId id="297" r:id="rId5"/>
    <p:sldId id="282" r:id="rId6"/>
    <p:sldId id="299" r:id="rId7"/>
    <p:sldId id="311" r:id="rId8"/>
    <p:sldId id="285" r:id="rId9"/>
    <p:sldId id="287" r:id="rId10"/>
    <p:sldId id="310" r:id="rId11"/>
    <p:sldId id="312" r:id="rId12"/>
    <p:sldId id="307" r:id="rId13"/>
    <p:sldId id="313" r:id="rId14"/>
    <p:sldId id="314" r:id="rId15"/>
  </p:sldIdLst>
  <p:sldSz cx="9144000" cy="5143500" type="screen16x9"/>
  <p:notesSz cx="6858000" cy="9144000"/>
  <p:custDataLst>
    <p:tags r:id="rId18"/>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FF00"/>
    <a:srgbClr val="659927"/>
    <a:srgbClr val="FF0000"/>
    <a:srgbClr val="FFCCFF"/>
    <a:srgbClr val="0099FF"/>
    <a:srgbClr val="33CC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06" autoAdjust="0"/>
    <p:restoredTop sz="90361" autoAdjust="0"/>
  </p:normalViewPr>
  <p:slideViewPr>
    <p:cSldViewPr>
      <p:cViewPr varScale="1">
        <p:scale>
          <a:sx n="82" d="100"/>
          <a:sy n="82" d="100"/>
        </p:scale>
        <p:origin x="1218" y="6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r>
              <a:rPr lang="en-US"/>
              <a:t>Nguyễn Đình Hảo, THCS Nguyễn Tự Tân, Bình Sơn.</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97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r>
              <a:rPr lang="en-US"/>
              <a:t>Nguyễn Đình Hảo, THCS Nguyễn Tự Tân, Bình Sơn.</a:t>
            </a:r>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0B2FFC5-8155-4723-AB6A-D96BC9101105}" type="slidenum">
              <a:rPr lang="en-US"/>
              <a:pPr>
                <a:defRPr/>
              </a:pPr>
              <a:t>‹#›</a:t>
            </a:fld>
            <a:endParaRPr lang="en-US"/>
          </a:p>
        </p:txBody>
      </p:sp>
    </p:spTree>
    <p:extLst>
      <p:ext uri="{BB962C8B-B14F-4D97-AF65-F5344CB8AC3E}">
        <p14:creationId xmlns:p14="http://schemas.microsoft.com/office/powerpoint/2010/main" val="1366703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r>
              <a:rPr lang="en-US"/>
              <a:t>Nguyễn Đình Hảo, THCS Nguyễn Tự Tân, Bình Sơn.</a:t>
            </a:r>
          </a:p>
        </p:txBody>
      </p:sp>
      <p:sp>
        <p:nvSpPr>
          <p:cNvPr id="276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r>
              <a:rPr lang="en-US"/>
              <a:t>Nguyễn Đình Hảo, THCS Nguyễn Tự Tân, Bình Sơn.</a:t>
            </a:r>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0897ADE-8105-4261-99C0-88C6E753B63A}" type="slidenum">
              <a:rPr lang="en-US"/>
              <a:pPr>
                <a:defRPr/>
              </a:pPr>
              <a:t>‹#›</a:t>
            </a:fld>
            <a:endParaRPr lang="en-US"/>
          </a:p>
        </p:txBody>
      </p:sp>
    </p:spTree>
    <p:extLst>
      <p:ext uri="{BB962C8B-B14F-4D97-AF65-F5344CB8AC3E}">
        <p14:creationId xmlns:p14="http://schemas.microsoft.com/office/powerpoint/2010/main" val="233512307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381000" y="685800"/>
            <a:ext cx="6096000" cy="3429000"/>
          </a:xfrm>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381000" y="685800"/>
            <a:ext cx="6096000" cy="3429000"/>
          </a:xfrm>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1000" y="685800"/>
            <a:ext cx="6096000" cy="3429000"/>
          </a:xfrm>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35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1200"/>
              <a:t>Nguyễn Đình Hảo, THCS Nguyễn Tự Tân, Bình Sơn.</a:t>
            </a:r>
          </a:p>
        </p:txBody>
      </p:sp>
      <p:sp>
        <p:nvSpPr>
          <p:cNvPr id="2355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1200"/>
              <a:t>Nguyễn Đình Hảo, THCS Nguyễn Tự Tân, Bình Sơn.</a:t>
            </a:r>
          </a:p>
        </p:txBody>
      </p:sp>
      <p:sp>
        <p:nvSpPr>
          <p:cNvPr id="2355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88D0D4FE-DC05-4B1D-8DA8-CFB5C0841ED1}" type="slidenum">
              <a:rPr lang="en-US" altLang="en-US" sz="1200"/>
              <a:pPr/>
              <a:t>7</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Nguyễn Đình Hảo, THCS Nguyễn Tự Tân, Bình Sơn,QN.</a:t>
            </a:r>
          </a:p>
        </p:txBody>
      </p:sp>
      <p:sp>
        <p:nvSpPr>
          <p:cNvPr id="6" name="Slide Number Placeholder 5"/>
          <p:cNvSpPr>
            <a:spLocks noGrp="1"/>
          </p:cNvSpPr>
          <p:nvPr>
            <p:ph type="sldNum" sz="quarter" idx="12"/>
          </p:nvPr>
        </p:nvSpPr>
        <p:spPr/>
        <p:txBody>
          <a:bodyPr/>
          <a:lstStyle>
            <a:lvl1pPr>
              <a:defRPr/>
            </a:lvl1pPr>
          </a:lstStyle>
          <a:p>
            <a:pPr>
              <a:defRPr/>
            </a:pPr>
            <a:fld id="{7F8C10EB-9541-4794-8638-A838E9B04649}" type="slidenum">
              <a:rPr lang="en-US" smtClean="0"/>
              <a:pPr>
                <a:defRPr/>
              </a:pPr>
              <a:t>‹#›</a:t>
            </a:fld>
            <a:endParaRPr lang="en-US"/>
          </a:p>
        </p:txBody>
      </p:sp>
    </p:spTree>
    <p:extLst>
      <p:ext uri="{BB962C8B-B14F-4D97-AF65-F5344CB8AC3E}">
        <p14:creationId xmlns:p14="http://schemas.microsoft.com/office/powerpoint/2010/main" val="1338763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Nguyễn Đình Hảo, THCS Nguyễn Tự Tân, Bình Sơn,QN.</a:t>
            </a:r>
          </a:p>
        </p:txBody>
      </p:sp>
      <p:sp>
        <p:nvSpPr>
          <p:cNvPr id="6" name="Slide Number Placeholder 5"/>
          <p:cNvSpPr>
            <a:spLocks noGrp="1"/>
          </p:cNvSpPr>
          <p:nvPr>
            <p:ph type="sldNum" sz="quarter" idx="12"/>
          </p:nvPr>
        </p:nvSpPr>
        <p:spPr/>
        <p:txBody>
          <a:bodyPr/>
          <a:lstStyle>
            <a:lvl1pPr>
              <a:defRPr/>
            </a:lvl1pPr>
          </a:lstStyle>
          <a:p>
            <a:pPr>
              <a:defRPr/>
            </a:pPr>
            <a:fld id="{1E3827A9-A723-466C-8B43-1B42AFA17AE1}" type="slidenum">
              <a:rPr lang="en-US" smtClean="0"/>
              <a:pPr>
                <a:defRPr/>
              </a:pPr>
              <a:t>‹#›</a:t>
            </a:fld>
            <a:endParaRPr lang="en-US"/>
          </a:p>
        </p:txBody>
      </p:sp>
    </p:spTree>
    <p:extLst>
      <p:ext uri="{BB962C8B-B14F-4D97-AF65-F5344CB8AC3E}">
        <p14:creationId xmlns:p14="http://schemas.microsoft.com/office/powerpoint/2010/main" val="3826520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Nguyễn Đình Hảo, THCS Nguyễn Tự Tân, Bình Sơn,QN.</a:t>
            </a:r>
          </a:p>
        </p:txBody>
      </p:sp>
      <p:sp>
        <p:nvSpPr>
          <p:cNvPr id="6" name="Slide Number Placeholder 5"/>
          <p:cNvSpPr>
            <a:spLocks noGrp="1"/>
          </p:cNvSpPr>
          <p:nvPr>
            <p:ph type="sldNum" sz="quarter" idx="12"/>
          </p:nvPr>
        </p:nvSpPr>
        <p:spPr/>
        <p:txBody>
          <a:bodyPr/>
          <a:lstStyle>
            <a:lvl1pPr>
              <a:defRPr/>
            </a:lvl1pPr>
          </a:lstStyle>
          <a:p>
            <a:pPr>
              <a:defRPr/>
            </a:pPr>
            <a:fld id="{A11DAE15-26A2-4C68-ADC9-1C09BD537B1B}" type="slidenum">
              <a:rPr lang="en-US" smtClean="0"/>
              <a:pPr>
                <a:defRPr/>
              </a:pPr>
              <a:t>‹#›</a:t>
            </a:fld>
            <a:endParaRPr lang="en-US"/>
          </a:p>
        </p:txBody>
      </p:sp>
    </p:spTree>
    <p:extLst>
      <p:ext uri="{BB962C8B-B14F-4D97-AF65-F5344CB8AC3E}">
        <p14:creationId xmlns:p14="http://schemas.microsoft.com/office/powerpoint/2010/main" val="389645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4683919"/>
            <a:ext cx="2133600" cy="357188"/>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4683919"/>
            <a:ext cx="2895600" cy="357188"/>
          </a:xfrm>
        </p:spPr>
        <p:txBody>
          <a:bodyPr/>
          <a:lstStyle>
            <a:lvl1pPr>
              <a:defRPr/>
            </a:lvl1pPr>
          </a:lstStyle>
          <a:p>
            <a:pPr>
              <a:defRPr/>
            </a:pPr>
            <a:r>
              <a:rPr lang="en-US"/>
              <a:t>Nguyễn Đình Hảo, THCS Nguyễn Tự Tân, Bình Sơn,QN.</a:t>
            </a:r>
          </a:p>
        </p:txBody>
      </p:sp>
      <p:sp>
        <p:nvSpPr>
          <p:cNvPr id="5" name="Slide Number Placeholder 4"/>
          <p:cNvSpPr>
            <a:spLocks noGrp="1"/>
          </p:cNvSpPr>
          <p:nvPr>
            <p:ph type="sldNum" sz="quarter" idx="12"/>
          </p:nvPr>
        </p:nvSpPr>
        <p:spPr>
          <a:xfrm>
            <a:off x="6553200" y="4683919"/>
            <a:ext cx="2133600" cy="357188"/>
          </a:xfrm>
        </p:spPr>
        <p:txBody>
          <a:bodyPr/>
          <a:lstStyle>
            <a:lvl1pPr>
              <a:defRPr/>
            </a:lvl1pPr>
          </a:lstStyle>
          <a:p>
            <a:pPr>
              <a:defRPr/>
            </a:pPr>
            <a:fld id="{47AB1147-A6D5-4DB9-B235-41DECDF99F49}" type="slidenum">
              <a:rPr lang="en-US" smtClean="0"/>
              <a:pPr>
                <a:defRPr/>
              </a:pPr>
              <a:t>‹#›</a:t>
            </a:fld>
            <a:endParaRPr lang="en-US"/>
          </a:p>
        </p:txBody>
      </p:sp>
    </p:spTree>
    <p:extLst>
      <p:ext uri="{BB962C8B-B14F-4D97-AF65-F5344CB8AC3E}">
        <p14:creationId xmlns:p14="http://schemas.microsoft.com/office/powerpoint/2010/main" val="3790303364"/>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4818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4818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42914" y="77391"/>
            <a:ext cx="8243887" cy="985838"/>
          </a:xfrm>
        </p:spPr>
        <p:txBody>
          <a:bodyPr/>
          <a:lstStyle/>
          <a:p>
            <a:r>
              <a:rPr lang="en-US"/>
              <a:t>Click to edit Master title style</a:t>
            </a:r>
          </a:p>
        </p:txBody>
      </p:sp>
      <p:sp>
        <p:nvSpPr>
          <p:cNvPr id="3" name="Text Placeholder 2"/>
          <p:cNvSpPr>
            <a:spLocks noGrp="1"/>
          </p:cNvSpPr>
          <p:nvPr>
            <p:ph type="body" sz="half" idx="1"/>
          </p:nvPr>
        </p:nvSpPr>
        <p:spPr>
          <a:xfrm>
            <a:off x="457200" y="1200150"/>
            <a:ext cx="4038600" cy="3342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1"/>
            <a:ext cx="4038600" cy="16132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2927747"/>
            <a:ext cx="4038600" cy="1614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7"/>
          <p:cNvSpPr>
            <a:spLocks noGrp="1" noChangeArrowheads="1"/>
          </p:cNvSpPr>
          <p:nvPr>
            <p:ph type="dt" sz="half" idx="10"/>
          </p:nvPr>
        </p:nvSpPr>
        <p:spPr/>
        <p:txBody>
          <a:bodyPr/>
          <a:lstStyle>
            <a:lvl1pPr>
              <a:defRPr/>
            </a:lvl1pPr>
          </a:lstStyle>
          <a:p>
            <a:pPr>
              <a:defRPr/>
            </a:pPr>
            <a:endParaRPr lang="en-US"/>
          </a:p>
        </p:txBody>
      </p:sp>
      <p:sp>
        <p:nvSpPr>
          <p:cNvPr id="7" name="Rectangle 48"/>
          <p:cNvSpPr>
            <a:spLocks noGrp="1" noChangeArrowheads="1"/>
          </p:cNvSpPr>
          <p:nvPr>
            <p:ph type="ftr" sz="quarter" idx="11"/>
          </p:nvPr>
        </p:nvSpPr>
        <p:spPr/>
        <p:txBody>
          <a:bodyPr/>
          <a:lstStyle>
            <a:lvl1pPr>
              <a:defRPr/>
            </a:lvl1pPr>
          </a:lstStyle>
          <a:p>
            <a:pPr>
              <a:defRPr/>
            </a:pPr>
            <a:endParaRPr lang="en-US"/>
          </a:p>
        </p:txBody>
      </p:sp>
      <p:sp>
        <p:nvSpPr>
          <p:cNvPr id="8" name="Rectangle 49"/>
          <p:cNvSpPr>
            <a:spLocks noGrp="1" noChangeArrowheads="1"/>
          </p:cNvSpPr>
          <p:nvPr>
            <p:ph type="sldNum" sz="quarter" idx="12"/>
          </p:nvPr>
        </p:nvSpPr>
        <p:spPr/>
        <p:txBody>
          <a:bodyPr/>
          <a:lstStyle>
            <a:lvl1pPr>
              <a:defRPr smtClean="0"/>
            </a:lvl1pPr>
          </a:lstStyle>
          <a:p>
            <a:pPr>
              <a:defRPr/>
            </a:pPr>
            <a:fld id="{943DC759-2C14-418B-873E-C60C2D5B8C79}" type="slidenum">
              <a:rPr lang="en-US"/>
              <a:pPr>
                <a:defRPr/>
              </a:pPr>
              <a:t>‹#›</a:t>
            </a:fld>
            <a:endParaRPr lang="en-US"/>
          </a:p>
        </p:txBody>
      </p:sp>
    </p:spTree>
    <p:extLst>
      <p:ext uri="{BB962C8B-B14F-4D97-AF65-F5344CB8AC3E}">
        <p14:creationId xmlns:p14="http://schemas.microsoft.com/office/powerpoint/2010/main" val="1660817114"/>
      </p:ext>
    </p:extLst>
  </p:cSld>
  <p:clrMapOvr>
    <a:masterClrMapping/>
  </p:clrMapOvr>
  <p:transition>
    <p:strips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4818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42914" y="77391"/>
            <a:ext cx="8243887" cy="985838"/>
          </a:xfrm>
        </p:spPr>
        <p:txBody>
          <a:bodyPr/>
          <a:lstStyle/>
          <a:p>
            <a:r>
              <a:rPr lang="en-US"/>
              <a:t>Click to edit Master title style</a:t>
            </a:r>
          </a:p>
        </p:txBody>
      </p:sp>
      <p:sp>
        <p:nvSpPr>
          <p:cNvPr id="3" name="Content Placeholder 2"/>
          <p:cNvSpPr>
            <a:spLocks noGrp="1"/>
          </p:cNvSpPr>
          <p:nvPr>
            <p:ph sz="quarter" idx="1"/>
          </p:nvPr>
        </p:nvSpPr>
        <p:spPr>
          <a:xfrm>
            <a:off x="457200" y="1200151"/>
            <a:ext cx="4038600" cy="16132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2927747"/>
            <a:ext cx="4038600" cy="1614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200150"/>
            <a:ext cx="4038600" cy="3342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7"/>
          <p:cNvSpPr>
            <a:spLocks noGrp="1" noChangeArrowheads="1"/>
          </p:cNvSpPr>
          <p:nvPr>
            <p:ph type="dt" sz="half" idx="10"/>
          </p:nvPr>
        </p:nvSpPr>
        <p:spPr/>
        <p:txBody>
          <a:bodyPr/>
          <a:lstStyle>
            <a:lvl1pPr>
              <a:defRPr/>
            </a:lvl1pPr>
          </a:lstStyle>
          <a:p>
            <a:pPr>
              <a:defRPr/>
            </a:pPr>
            <a:endParaRPr lang="en-US"/>
          </a:p>
        </p:txBody>
      </p:sp>
      <p:sp>
        <p:nvSpPr>
          <p:cNvPr id="7" name="Rectangle 48"/>
          <p:cNvSpPr>
            <a:spLocks noGrp="1" noChangeArrowheads="1"/>
          </p:cNvSpPr>
          <p:nvPr>
            <p:ph type="ftr" sz="quarter" idx="11"/>
          </p:nvPr>
        </p:nvSpPr>
        <p:spPr/>
        <p:txBody>
          <a:bodyPr/>
          <a:lstStyle>
            <a:lvl1pPr>
              <a:defRPr/>
            </a:lvl1pPr>
          </a:lstStyle>
          <a:p>
            <a:pPr>
              <a:defRPr/>
            </a:pPr>
            <a:endParaRPr lang="en-US"/>
          </a:p>
        </p:txBody>
      </p:sp>
      <p:sp>
        <p:nvSpPr>
          <p:cNvPr id="8" name="Rectangle 49"/>
          <p:cNvSpPr>
            <a:spLocks noGrp="1" noChangeArrowheads="1"/>
          </p:cNvSpPr>
          <p:nvPr>
            <p:ph type="sldNum" sz="quarter" idx="12"/>
          </p:nvPr>
        </p:nvSpPr>
        <p:spPr/>
        <p:txBody>
          <a:bodyPr/>
          <a:lstStyle>
            <a:lvl1pPr>
              <a:defRPr smtClean="0"/>
            </a:lvl1pPr>
          </a:lstStyle>
          <a:p>
            <a:pPr>
              <a:defRPr/>
            </a:pPr>
            <a:fld id="{85188E29-2D08-41BF-832D-D23A49D9D6E6}" type="slidenum">
              <a:rPr lang="en-US"/>
              <a:pPr>
                <a:defRPr/>
              </a:pPr>
              <a:t>‹#›</a:t>
            </a:fld>
            <a:endParaRPr lang="en-US"/>
          </a:p>
        </p:txBody>
      </p:sp>
    </p:spTree>
    <p:extLst>
      <p:ext uri="{BB962C8B-B14F-4D97-AF65-F5344CB8AC3E}">
        <p14:creationId xmlns:p14="http://schemas.microsoft.com/office/powerpoint/2010/main" val="3755576037"/>
      </p:ext>
    </p:extLst>
  </p:cSld>
  <p:clrMapOvr>
    <a:masterClrMapping/>
  </p:clrMapOvr>
  <p:transition>
    <p:strips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4818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718AA09F-34C1-40C5-9AA1-CBA9F7072ADB}" type="datetimeFigureOut">
              <a:rPr lang="en-US" smtClean="0"/>
              <a:t>10/29/2023</a:t>
            </a:fld>
            <a:endParaRPr 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D9ED8A3A-8E55-451E-98C1-A27C1001D5C0}" type="slidenum">
              <a:rPr lang="en-US" smtClean="0"/>
              <a:t>‹#›</a:t>
            </a:fld>
            <a:endParaRPr lang="en-US"/>
          </a:p>
        </p:txBody>
      </p:sp>
    </p:spTree>
    <p:extLst>
      <p:ext uri="{BB962C8B-B14F-4D97-AF65-F5344CB8AC3E}">
        <p14:creationId xmlns:p14="http://schemas.microsoft.com/office/powerpoint/2010/main" val="1177977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Nguyễn Đình Hảo, THCS Nguyễn Tự Tân, Bình Sơn,QN.</a:t>
            </a:r>
          </a:p>
        </p:txBody>
      </p:sp>
      <p:sp>
        <p:nvSpPr>
          <p:cNvPr id="6" name="Slide Number Placeholder 5"/>
          <p:cNvSpPr>
            <a:spLocks noGrp="1"/>
          </p:cNvSpPr>
          <p:nvPr>
            <p:ph type="sldNum" sz="quarter" idx="12"/>
          </p:nvPr>
        </p:nvSpPr>
        <p:spPr/>
        <p:txBody>
          <a:bodyPr/>
          <a:lstStyle>
            <a:lvl1pPr>
              <a:defRPr/>
            </a:lvl1pPr>
          </a:lstStyle>
          <a:p>
            <a:pPr>
              <a:defRPr/>
            </a:pPr>
            <a:fld id="{3E5C39B8-868C-4BB7-89E1-7334EF022347}" type="slidenum">
              <a:rPr lang="en-US" smtClean="0"/>
              <a:pPr>
                <a:defRPr/>
              </a:pPr>
              <a:t>‹#›</a:t>
            </a:fld>
            <a:endParaRPr lang="en-US"/>
          </a:p>
        </p:txBody>
      </p:sp>
    </p:spTree>
    <p:extLst>
      <p:ext uri="{BB962C8B-B14F-4D97-AF65-F5344CB8AC3E}">
        <p14:creationId xmlns:p14="http://schemas.microsoft.com/office/powerpoint/2010/main" val="2184307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369218"/>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718AA09F-34C1-40C5-9AA1-CBA9F7072ADB}" type="datetimeFigureOut">
              <a:rPr lang="en-US" smtClean="0"/>
              <a:t>10/29/2023</a:t>
            </a:fld>
            <a:endParaRPr 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D9ED8A3A-8E55-451E-98C1-A27C1001D5C0}" type="slidenum">
              <a:rPr lang="en-US" smtClean="0"/>
              <a:t>‹#›</a:t>
            </a:fld>
            <a:endParaRPr lang="en-US"/>
          </a:p>
        </p:txBody>
      </p:sp>
    </p:spTree>
    <p:extLst>
      <p:ext uri="{BB962C8B-B14F-4D97-AF65-F5344CB8AC3E}">
        <p14:creationId xmlns:p14="http://schemas.microsoft.com/office/powerpoint/2010/main" val="9014287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718AA09F-34C1-40C5-9AA1-CBA9F7072ADB}" type="datetimeFigureOut">
              <a:rPr lang="en-US" smtClean="0"/>
              <a:t>10/29/2023</a:t>
            </a:fld>
            <a:endParaRPr 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D9ED8A3A-8E55-451E-98C1-A27C1001D5C0}" type="slidenum">
              <a:rPr lang="en-US" smtClean="0"/>
              <a:t>‹#›</a:t>
            </a:fld>
            <a:endParaRPr lang="en-US"/>
          </a:p>
        </p:txBody>
      </p:sp>
    </p:spTree>
    <p:extLst>
      <p:ext uri="{BB962C8B-B14F-4D97-AF65-F5344CB8AC3E}">
        <p14:creationId xmlns:p14="http://schemas.microsoft.com/office/powerpoint/2010/main" val="3367189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718AA09F-34C1-40C5-9AA1-CBA9F7072ADB}" type="datetimeFigureOut">
              <a:rPr lang="en-US" smtClean="0"/>
              <a:t>10/29/2023</a:t>
            </a:fld>
            <a:endParaRPr lang="en-US"/>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D9ED8A3A-8E55-451E-98C1-A27C1001D5C0}" type="slidenum">
              <a:rPr lang="en-US" smtClean="0"/>
              <a:t>‹#›</a:t>
            </a:fld>
            <a:endParaRPr lang="en-US"/>
          </a:p>
        </p:txBody>
      </p:sp>
    </p:spTree>
    <p:extLst>
      <p:ext uri="{BB962C8B-B14F-4D97-AF65-F5344CB8AC3E}">
        <p14:creationId xmlns:p14="http://schemas.microsoft.com/office/powerpoint/2010/main" val="35286214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4767264"/>
            <a:ext cx="2057400" cy="273844"/>
          </a:xfrm>
          <a:prstGeom prst="rect">
            <a:avLst/>
          </a:prstGeom>
        </p:spPr>
        <p:txBody>
          <a:bodyPr/>
          <a:lstStyle/>
          <a:p>
            <a:fld id="{718AA09F-34C1-40C5-9AA1-CBA9F7072ADB}" type="datetimeFigureOut">
              <a:rPr lang="en-US" smtClean="0"/>
              <a:t>10/29/2023</a:t>
            </a:fld>
            <a:endParaRPr lang="en-US"/>
          </a:p>
        </p:txBody>
      </p:sp>
      <p:sp>
        <p:nvSpPr>
          <p:cNvPr id="8" name="Footer Placeholder 7"/>
          <p:cNvSpPr>
            <a:spLocks noGrp="1"/>
          </p:cNvSpPr>
          <p:nvPr>
            <p:ph type="ftr" sz="quarter" idx="11"/>
          </p:nvPr>
        </p:nvSpPr>
        <p:spPr>
          <a:xfrm>
            <a:off x="3028950" y="4767264"/>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4767264"/>
            <a:ext cx="2057400" cy="273844"/>
          </a:xfrm>
          <a:prstGeom prst="rect">
            <a:avLst/>
          </a:prstGeom>
        </p:spPr>
        <p:txBody>
          <a:bodyPr/>
          <a:lstStyle/>
          <a:p>
            <a:fld id="{D9ED8A3A-8E55-451E-98C1-A27C1001D5C0}" type="slidenum">
              <a:rPr lang="en-US" smtClean="0"/>
              <a:t>‹#›</a:t>
            </a:fld>
            <a:endParaRPr lang="en-US"/>
          </a:p>
        </p:txBody>
      </p:sp>
    </p:spTree>
    <p:extLst>
      <p:ext uri="{BB962C8B-B14F-4D97-AF65-F5344CB8AC3E}">
        <p14:creationId xmlns:p14="http://schemas.microsoft.com/office/powerpoint/2010/main" val="1366171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4767264"/>
            <a:ext cx="2057400" cy="273844"/>
          </a:xfrm>
          <a:prstGeom prst="rect">
            <a:avLst/>
          </a:prstGeom>
        </p:spPr>
        <p:txBody>
          <a:bodyPr/>
          <a:lstStyle/>
          <a:p>
            <a:fld id="{718AA09F-34C1-40C5-9AA1-CBA9F7072ADB}" type="datetimeFigureOut">
              <a:rPr lang="en-US" smtClean="0"/>
              <a:t>10/29/2023</a:t>
            </a:fld>
            <a:endParaRPr lang="en-US"/>
          </a:p>
        </p:txBody>
      </p:sp>
      <p:sp>
        <p:nvSpPr>
          <p:cNvPr id="4" name="Footer Placeholder 3"/>
          <p:cNvSpPr>
            <a:spLocks noGrp="1"/>
          </p:cNvSpPr>
          <p:nvPr>
            <p:ph type="ftr" sz="quarter" idx="11"/>
          </p:nvPr>
        </p:nvSpPr>
        <p:spPr>
          <a:xfrm>
            <a:off x="3028950" y="4767264"/>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4"/>
            <a:ext cx="2057400" cy="273844"/>
          </a:xfrm>
          <a:prstGeom prst="rect">
            <a:avLst/>
          </a:prstGeom>
        </p:spPr>
        <p:txBody>
          <a:bodyPr/>
          <a:lstStyle/>
          <a:p>
            <a:fld id="{D9ED8A3A-8E55-451E-98C1-A27C1001D5C0}" type="slidenum">
              <a:rPr lang="en-US" smtClean="0"/>
              <a:t>‹#›</a:t>
            </a:fld>
            <a:endParaRPr lang="en-US"/>
          </a:p>
        </p:txBody>
      </p:sp>
    </p:spTree>
    <p:extLst>
      <p:ext uri="{BB962C8B-B14F-4D97-AF65-F5344CB8AC3E}">
        <p14:creationId xmlns:p14="http://schemas.microsoft.com/office/powerpoint/2010/main" val="5666460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4"/>
          </a:xfrm>
          <a:prstGeom prst="rect">
            <a:avLst/>
          </a:prstGeom>
        </p:spPr>
        <p:txBody>
          <a:bodyPr/>
          <a:lstStyle/>
          <a:p>
            <a:fld id="{718AA09F-34C1-40C5-9AA1-CBA9F7072ADB}" type="datetimeFigureOut">
              <a:rPr lang="en-US" smtClean="0"/>
              <a:t>10/29/2023</a:t>
            </a:fld>
            <a:endParaRPr lang="en-US"/>
          </a:p>
        </p:txBody>
      </p:sp>
      <p:sp>
        <p:nvSpPr>
          <p:cNvPr id="3" name="Footer Placeholder 2"/>
          <p:cNvSpPr>
            <a:spLocks noGrp="1"/>
          </p:cNvSpPr>
          <p:nvPr>
            <p:ph type="ftr" sz="quarter" idx="11"/>
          </p:nvPr>
        </p:nvSpPr>
        <p:spPr>
          <a:xfrm>
            <a:off x="3028950" y="4767264"/>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4767264"/>
            <a:ext cx="2057400" cy="273844"/>
          </a:xfrm>
          <a:prstGeom prst="rect">
            <a:avLst/>
          </a:prstGeom>
        </p:spPr>
        <p:txBody>
          <a:bodyPr/>
          <a:lstStyle/>
          <a:p>
            <a:fld id="{D9ED8A3A-8E55-451E-98C1-A27C1001D5C0}" type="slidenum">
              <a:rPr lang="en-US" smtClean="0"/>
              <a:t>‹#›</a:t>
            </a:fld>
            <a:endParaRPr lang="en-US"/>
          </a:p>
        </p:txBody>
      </p:sp>
    </p:spTree>
    <p:extLst>
      <p:ext uri="{BB962C8B-B14F-4D97-AF65-F5344CB8AC3E}">
        <p14:creationId xmlns:p14="http://schemas.microsoft.com/office/powerpoint/2010/main" val="41342318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3200">
                <a:solidFill>
                  <a:schemeClr val="bg1"/>
                </a:solidFill>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a:prstGeom prst="rect">
            <a:avLst/>
          </a:prstGeom>
        </p:spPr>
        <p:txBody>
          <a:bodyPr>
            <a:normAutofit/>
          </a:bodyPr>
          <a:lstStyle>
            <a:lvl1pPr>
              <a:defRPr sz="2400">
                <a:solidFill>
                  <a:schemeClr val="bg1"/>
                </a:solidFill>
                <a:latin typeface="Tahoma" pitchFamily="34" charset="0"/>
                <a:ea typeface="Tahoma" pitchFamily="34" charset="0"/>
                <a:cs typeface="Tahoma" pitchFamily="34" charset="0"/>
              </a:defRPr>
            </a:lvl1pPr>
            <a:lvl2pPr>
              <a:defRPr sz="2400">
                <a:solidFill>
                  <a:schemeClr val="bg1"/>
                </a:solidFill>
                <a:latin typeface="Tahoma" pitchFamily="34" charset="0"/>
                <a:ea typeface="Tahoma" pitchFamily="34" charset="0"/>
                <a:cs typeface="Tahoma" pitchFamily="34" charset="0"/>
              </a:defRPr>
            </a:lvl2pPr>
            <a:lvl3pPr>
              <a:defRPr sz="2400">
                <a:solidFill>
                  <a:schemeClr val="bg1"/>
                </a:solidFill>
                <a:latin typeface="Tahoma" pitchFamily="34" charset="0"/>
                <a:ea typeface="Tahoma" pitchFamily="34" charset="0"/>
                <a:cs typeface="Tahoma" pitchFamily="34" charset="0"/>
              </a:defRPr>
            </a:lvl3pPr>
            <a:lvl4pPr>
              <a:defRPr sz="2400">
                <a:solidFill>
                  <a:schemeClr val="bg1"/>
                </a:solidFill>
                <a:latin typeface="Tahoma" pitchFamily="34" charset="0"/>
                <a:ea typeface="Tahoma" pitchFamily="34" charset="0"/>
                <a:cs typeface="Tahoma" pitchFamily="34" charset="0"/>
              </a:defRPr>
            </a:lvl4pPr>
            <a:lvl5pPr>
              <a:defRPr sz="2400">
                <a:solidFill>
                  <a:schemeClr val="bg1"/>
                </a:solidFill>
                <a:latin typeface="Tahoma" pitchFamily="34" charset="0"/>
                <a:ea typeface="Tahoma" pitchFamily="34" charset="0"/>
                <a:cs typeface="Tahoma"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600">
                <a:solidFill>
                  <a:schemeClr val="bg1"/>
                </a:solidFill>
                <a:latin typeface="Tahoma" pitchFamily="34" charset="0"/>
                <a:ea typeface="Tahoma" pitchFamily="34" charset="0"/>
                <a:cs typeface="Tahoma"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4767264"/>
            <a:ext cx="2057400" cy="273844"/>
          </a:xfrm>
          <a:prstGeom prst="rect">
            <a:avLst/>
          </a:prstGeom>
        </p:spPr>
        <p:txBody>
          <a:bodyPr/>
          <a:lstStyle>
            <a:lvl1pPr>
              <a:defRPr>
                <a:solidFill>
                  <a:schemeClr val="bg1"/>
                </a:solidFill>
              </a:defRPr>
            </a:lvl1pPr>
          </a:lstStyle>
          <a:p>
            <a:fld id="{718AA09F-34C1-40C5-9AA1-CBA9F7072ADB}" type="datetimeFigureOut">
              <a:rPr lang="en-US" smtClean="0"/>
              <a:t>10/29/2023</a:t>
            </a:fld>
            <a:endParaRPr lang="en-US"/>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lvl1pPr>
              <a:defRPr>
                <a:solidFill>
                  <a:schemeClr val="bg1"/>
                </a:solidFill>
              </a:defRPr>
            </a:lvl1pPr>
          </a:lstStyle>
          <a:p>
            <a:fld id="{D9ED8A3A-8E55-451E-98C1-A27C1001D5C0}" type="slidenum">
              <a:rPr lang="en-US" smtClean="0"/>
              <a:t>‹#›</a:t>
            </a:fld>
            <a:endParaRPr lang="en-US"/>
          </a:p>
        </p:txBody>
      </p:sp>
    </p:spTree>
    <p:extLst>
      <p:ext uri="{BB962C8B-B14F-4D97-AF65-F5344CB8AC3E}">
        <p14:creationId xmlns:p14="http://schemas.microsoft.com/office/powerpoint/2010/main" val="8830031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3200">
                <a:solidFill>
                  <a:schemeClr val="bg1"/>
                </a:solidFill>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a:prstGeom prst="rect">
            <a:avLst/>
          </a:prstGeom>
        </p:spPr>
        <p:txBody>
          <a:bodyPr anchor="t"/>
          <a:lstStyle>
            <a:lvl1pPr marL="0" indent="0">
              <a:buNone/>
              <a:defRPr sz="3200">
                <a:solidFill>
                  <a:schemeClr val="bg1"/>
                </a:solidFill>
                <a:latin typeface="Tahoma" pitchFamily="34" charset="0"/>
                <a:ea typeface="Tahoma" pitchFamily="34" charset="0"/>
                <a:cs typeface="Tahom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600">
                <a:solidFill>
                  <a:schemeClr val="bg1"/>
                </a:solidFill>
                <a:latin typeface="Tahoma" pitchFamily="34" charset="0"/>
                <a:ea typeface="Tahoma" pitchFamily="34" charset="0"/>
                <a:cs typeface="Tahoma"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4767264"/>
            <a:ext cx="2057400" cy="273844"/>
          </a:xfrm>
          <a:prstGeom prst="rect">
            <a:avLst/>
          </a:prstGeom>
        </p:spPr>
        <p:txBody>
          <a:bodyPr/>
          <a:lstStyle>
            <a:lvl1pPr>
              <a:defRPr>
                <a:solidFill>
                  <a:schemeClr val="bg1"/>
                </a:solidFill>
                <a:latin typeface="Tahoma" pitchFamily="34" charset="0"/>
                <a:ea typeface="Tahoma" pitchFamily="34" charset="0"/>
                <a:cs typeface="Tahoma" pitchFamily="34" charset="0"/>
              </a:defRPr>
            </a:lvl1pPr>
          </a:lstStyle>
          <a:p>
            <a:fld id="{718AA09F-34C1-40C5-9AA1-CBA9F7072ADB}" type="datetimeFigureOut">
              <a:rPr lang="en-US" smtClean="0"/>
              <a:t>10/29/2023</a:t>
            </a:fld>
            <a:endParaRPr lang="en-US"/>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lvl1pPr>
              <a:defRPr>
                <a:solidFill>
                  <a:schemeClr val="bg1"/>
                </a:solidFill>
                <a:latin typeface="Tahoma" pitchFamily="34" charset="0"/>
                <a:ea typeface="Tahoma" pitchFamily="34" charset="0"/>
                <a:cs typeface="Tahoma" pitchFamily="34" charset="0"/>
              </a:defRPr>
            </a:lvl1pPr>
          </a:lstStyle>
          <a:p>
            <a:endParaRPr lang="en-US"/>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lvl1pPr>
              <a:defRPr>
                <a:solidFill>
                  <a:schemeClr val="bg1"/>
                </a:solidFill>
                <a:latin typeface="Tahoma" pitchFamily="34" charset="0"/>
                <a:ea typeface="Tahoma" pitchFamily="34" charset="0"/>
                <a:cs typeface="Tahoma" pitchFamily="34" charset="0"/>
              </a:defRPr>
            </a:lvl1pPr>
          </a:lstStyle>
          <a:p>
            <a:fld id="{D9ED8A3A-8E55-451E-98C1-A27C1001D5C0}" type="slidenum">
              <a:rPr lang="en-US" smtClean="0"/>
              <a:t>‹#›</a:t>
            </a:fld>
            <a:endParaRPr lang="en-US"/>
          </a:p>
        </p:txBody>
      </p:sp>
    </p:spTree>
    <p:extLst>
      <p:ext uri="{BB962C8B-B14F-4D97-AF65-F5344CB8AC3E}">
        <p14:creationId xmlns:p14="http://schemas.microsoft.com/office/powerpoint/2010/main" val="2637816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lvl1pPr>
              <a:defRPr>
                <a:solidFill>
                  <a:schemeClr val="bg1"/>
                </a:solidFill>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369218"/>
            <a:ext cx="7886700" cy="3263504"/>
          </a:xfrm>
          <a:prstGeom prst="rect">
            <a:avLst/>
          </a:prstGeom>
        </p:spPr>
        <p:txBody>
          <a:bodyPr vert="eaVert"/>
          <a:lstStyle>
            <a:lvl1pPr>
              <a:defRPr>
                <a:solidFill>
                  <a:schemeClr val="bg1"/>
                </a:solidFill>
                <a:latin typeface="Tahoma" pitchFamily="34" charset="0"/>
                <a:ea typeface="Tahoma" pitchFamily="34" charset="0"/>
                <a:cs typeface="Tahoma" pitchFamily="34" charset="0"/>
              </a:defRPr>
            </a:lvl1pPr>
            <a:lvl2pPr>
              <a:defRPr>
                <a:solidFill>
                  <a:schemeClr val="bg1"/>
                </a:solidFill>
                <a:latin typeface="Tahoma" pitchFamily="34" charset="0"/>
                <a:ea typeface="Tahoma" pitchFamily="34" charset="0"/>
                <a:cs typeface="Tahoma" pitchFamily="34" charset="0"/>
              </a:defRPr>
            </a:lvl2pPr>
            <a:lvl3pPr>
              <a:defRPr>
                <a:solidFill>
                  <a:schemeClr val="bg1"/>
                </a:solidFill>
                <a:latin typeface="Tahoma" pitchFamily="34" charset="0"/>
                <a:ea typeface="Tahoma" pitchFamily="34" charset="0"/>
                <a:cs typeface="Tahoma" pitchFamily="34" charset="0"/>
              </a:defRPr>
            </a:lvl3pPr>
            <a:lvl4pPr>
              <a:defRPr>
                <a:solidFill>
                  <a:schemeClr val="bg1"/>
                </a:solidFill>
                <a:latin typeface="Tahoma" pitchFamily="34" charset="0"/>
                <a:ea typeface="Tahoma" pitchFamily="34" charset="0"/>
                <a:cs typeface="Tahoma" pitchFamily="34" charset="0"/>
              </a:defRPr>
            </a:lvl4pPr>
            <a:lvl5pPr>
              <a:defRPr>
                <a:solidFill>
                  <a:schemeClr val="bg1"/>
                </a:solidFill>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lvl1pPr>
              <a:defRPr>
                <a:solidFill>
                  <a:schemeClr val="bg1"/>
                </a:solidFill>
                <a:latin typeface="Tahoma" pitchFamily="34" charset="0"/>
                <a:ea typeface="Tahoma" pitchFamily="34" charset="0"/>
                <a:cs typeface="Tahoma" pitchFamily="34" charset="0"/>
              </a:defRPr>
            </a:lvl1pPr>
          </a:lstStyle>
          <a:p>
            <a:fld id="{718AA09F-34C1-40C5-9AA1-CBA9F7072ADB}" type="datetimeFigureOut">
              <a:rPr lang="en-US" smtClean="0"/>
              <a:t>10/29/2023</a:t>
            </a:fld>
            <a:endParaRPr 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lvl1pPr>
              <a:defRPr>
                <a:solidFill>
                  <a:schemeClr val="bg1"/>
                </a:solidFill>
                <a:latin typeface="Tahoma" pitchFamily="34" charset="0"/>
                <a:ea typeface="Tahoma" pitchFamily="34" charset="0"/>
                <a:cs typeface="Tahoma" pitchFamily="34" charset="0"/>
              </a:defRPr>
            </a:lvl1pPr>
          </a:lstStyle>
          <a:p>
            <a:endParaRPr 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lvl1pPr>
              <a:defRPr>
                <a:solidFill>
                  <a:schemeClr val="bg1"/>
                </a:solidFill>
                <a:latin typeface="Tahoma" pitchFamily="34" charset="0"/>
                <a:ea typeface="Tahoma" pitchFamily="34" charset="0"/>
                <a:cs typeface="Tahoma" pitchFamily="34" charset="0"/>
              </a:defRPr>
            </a:lvl1pPr>
          </a:lstStyle>
          <a:p>
            <a:fld id="{D9ED8A3A-8E55-451E-98C1-A27C1001D5C0}" type="slidenum">
              <a:rPr lang="en-US" smtClean="0"/>
              <a:t>‹#›</a:t>
            </a:fld>
            <a:endParaRPr lang="en-US"/>
          </a:p>
        </p:txBody>
      </p:sp>
    </p:spTree>
    <p:extLst>
      <p:ext uri="{BB962C8B-B14F-4D97-AF65-F5344CB8AC3E}">
        <p14:creationId xmlns:p14="http://schemas.microsoft.com/office/powerpoint/2010/main" val="84330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1" y="273843"/>
            <a:ext cx="5800725" cy="4358879"/>
          </a:xfrm>
          <a:prstGeom prst="rect">
            <a:avLst/>
          </a:prstGeom>
        </p:spPr>
        <p:txBody>
          <a:bodyPr vert="eaVert"/>
          <a:lstStyle>
            <a:lvl1pPr>
              <a:defRPr>
                <a:solidFill>
                  <a:schemeClr val="bg1"/>
                </a:solidFill>
                <a:latin typeface="Tahoma" pitchFamily="34" charset="0"/>
                <a:ea typeface="Tahoma" pitchFamily="34" charset="0"/>
                <a:cs typeface="Tahoma" pitchFamily="34" charset="0"/>
              </a:defRPr>
            </a:lvl1pPr>
            <a:lvl2pPr>
              <a:defRPr>
                <a:solidFill>
                  <a:schemeClr val="bg1"/>
                </a:solidFill>
                <a:latin typeface="Tahoma" pitchFamily="34" charset="0"/>
                <a:ea typeface="Tahoma" pitchFamily="34" charset="0"/>
                <a:cs typeface="Tahoma" pitchFamily="34" charset="0"/>
              </a:defRPr>
            </a:lvl2pPr>
            <a:lvl3pPr>
              <a:defRPr>
                <a:solidFill>
                  <a:schemeClr val="bg1"/>
                </a:solidFill>
                <a:latin typeface="Tahoma" pitchFamily="34" charset="0"/>
                <a:ea typeface="Tahoma" pitchFamily="34" charset="0"/>
                <a:cs typeface="Tahoma" pitchFamily="34" charset="0"/>
              </a:defRPr>
            </a:lvl3pPr>
            <a:lvl4pPr>
              <a:defRPr>
                <a:solidFill>
                  <a:schemeClr val="bg1"/>
                </a:solidFill>
                <a:latin typeface="Tahoma" pitchFamily="34" charset="0"/>
                <a:ea typeface="Tahoma" pitchFamily="34" charset="0"/>
                <a:cs typeface="Tahoma" pitchFamily="34" charset="0"/>
              </a:defRPr>
            </a:lvl4pPr>
            <a:lvl5pPr>
              <a:defRPr>
                <a:solidFill>
                  <a:schemeClr val="bg1"/>
                </a:solidFill>
                <a:latin typeface="Tahoma" pitchFamily="34" charset="0"/>
                <a:ea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56221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Nguyễn Đình Hảo, THCS Nguyễn Tự Tân, Bình Sơn,QN.</a:t>
            </a:r>
          </a:p>
        </p:txBody>
      </p:sp>
      <p:sp>
        <p:nvSpPr>
          <p:cNvPr id="6" name="Slide Number Placeholder 5"/>
          <p:cNvSpPr>
            <a:spLocks noGrp="1"/>
          </p:cNvSpPr>
          <p:nvPr>
            <p:ph type="sldNum" sz="quarter" idx="12"/>
          </p:nvPr>
        </p:nvSpPr>
        <p:spPr/>
        <p:txBody>
          <a:bodyPr/>
          <a:lstStyle>
            <a:lvl1pPr>
              <a:defRPr/>
            </a:lvl1pPr>
          </a:lstStyle>
          <a:p>
            <a:pPr>
              <a:defRPr/>
            </a:pPr>
            <a:fld id="{683FBE8B-859F-4760-AB89-B53909385FF8}" type="slidenum">
              <a:rPr lang="en-US" smtClean="0"/>
              <a:pPr>
                <a:defRPr/>
              </a:pPr>
              <a:t>‹#›</a:t>
            </a:fld>
            <a:endParaRPr lang="en-US"/>
          </a:p>
        </p:txBody>
      </p:sp>
    </p:spTree>
    <p:extLst>
      <p:ext uri="{BB962C8B-B14F-4D97-AF65-F5344CB8AC3E}">
        <p14:creationId xmlns:p14="http://schemas.microsoft.com/office/powerpoint/2010/main" val="3225674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Nguyễn Đình Hảo, THCS Nguyễn Tự Tân, Bình Sơn,QN.</a:t>
            </a:r>
          </a:p>
        </p:txBody>
      </p:sp>
      <p:sp>
        <p:nvSpPr>
          <p:cNvPr id="7" name="Slide Number Placeholder 6"/>
          <p:cNvSpPr>
            <a:spLocks noGrp="1"/>
          </p:cNvSpPr>
          <p:nvPr>
            <p:ph type="sldNum" sz="quarter" idx="12"/>
          </p:nvPr>
        </p:nvSpPr>
        <p:spPr/>
        <p:txBody>
          <a:bodyPr/>
          <a:lstStyle>
            <a:lvl1pPr>
              <a:defRPr/>
            </a:lvl1pPr>
          </a:lstStyle>
          <a:p>
            <a:pPr>
              <a:defRPr/>
            </a:pPr>
            <a:fld id="{BA7306FD-6081-4E20-8563-5D4AD25AC751}" type="slidenum">
              <a:rPr lang="en-US" smtClean="0"/>
              <a:pPr>
                <a:defRPr/>
              </a:pPr>
              <a:t>‹#›</a:t>
            </a:fld>
            <a:endParaRPr lang="en-US"/>
          </a:p>
        </p:txBody>
      </p:sp>
    </p:spTree>
    <p:extLst>
      <p:ext uri="{BB962C8B-B14F-4D97-AF65-F5344CB8AC3E}">
        <p14:creationId xmlns:p14="http://schemas.microsoft.com/office/powerpoint/2010/main" val="1553521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Nguyễn Đình Hảo, THCS Nguyễn Tự Tân, Bình Sơn,QN.</a:t>
            </a:r>
          </a:p>
        </p:txBody>
      </p:sp>
      <p:sp>
        <p:nvSpPr>
          <p:cNvPr id="9" name="Slide Number Placeholder 8"/>
          <p:cNvSpPr>
            <a:spLocks noGrp="1"/>
          </p:cNvSpPr>
          <p:nvPr>
            <p:ph type="sldNum" sz="quarter" idx="12"/>
          </p:nvPr>
        </p:nvSpPr>
        <p:spPr/>
        <p:txBody>
          <a:bodyPr/>
          <a:lstStyle>
            <a:lvl1pPr>
              <a:defRPr/>
            </a:lvl1pPr>
          </a:lstStyle>
          <a:p>
            <a:pPr>
              <a:defRPr/>
            </a:pPr>
            <a:fld id="{E65D6244-39C3-482E-82CA-A29D9BD9DB0C}" type="slidenum">
              <a:rPr lang="en-US" smtClean="0"/>
              <a:pPr>
                <a:defRPr/>
              </a:pPr>
              <a:t>‹#›</a:t>
            </a:fld>
            <a:endParaRPr lang="en-US"/>
          </a:p>
        </p:txBody>
      </p:sp>
    </p:spTree>
    <p:extLst>
      <p:ext uri="{BB962C8B-B14F-4D97-AF65-F5344CB8AC3E}">
        <p14:creationId xmlns:p14="http://schemas.microsoft.com/office/powerpoint/2010/main" val="1038836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Nguyễn Đình Hảo, THCS Nguyễn Tự Tân, Bình Sơn,QN.</a:t>
            </a:r>
          </a:p>
        </p:txBody>
      </p:sp>
      <p:sp>
        <p:nvSpPr>
          <p:cNvPr id="5" name="Slide Number Placeholder 4"/>
          <p:cNvSpPr>
            <a:spLocks noGrp="1"/>
          </p:cNvSpPr>
          <p:nvPr>
            <p:ph type="sldNum" sz="quarter" idx="12"/>
          </p:nvPr>
        </p:nvSpPr>
        <p:spPr/>
        <p:txBody>
          <a:bodyPr/>
          <a:lstStyle>
            <a:lvl1pPr>
              <a:defRPr/>
            </a:lvl1pPr>
          </a:lstStyle>
          <a:p>
            <a:pPr>
              <a:defRPr/>
            </a:pPr>
            <a:fld id="{A5E77A11-4C21-41F3-BBE3-3067C065B7AB}" type="slidenum">
              <a:rPr lang="en-US" smtClean="0"/>
              <a:pPr>
                <a:defRPr/>
              </a:pPr>
              <a:t>‹#›</a:t>
            </a:fld>
            <a:endParaRPr lang="en-US"/>
          </a:p>
        </p:txBody>
      </p:sp>
    </p:spTree>
    <p:extLst>
      <p:ext uri="{BB962C8B-B14F-4D97-AF65-F5344CB8AC3E}">
        <p14:creationId xmlns:p14="http://schemas.microsoft.com/office/powerpoint/2010/main" val="3605612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Nguyễn Đình Hảo, THCS Nguyễn Tự Tân, Bình Sơn,QN.</a:t>
            </a:r>
          </a:p>
        </p:txBody>
      </p:sp>
      <p:sp>
        <p:nvSpPr>
          <p:cNvPr id="4" name="Slide Number Placeholder 3"/>
          <p:cNvSpPr>
            <a:spLocks noGrp="1"/>
          </p:cNvSpPr>
          <p:nvPr>
            <p:ph type="sldNum" sz="quarter" idx="12"/>
          </p:nvPr>
        </p:nvSpPr>
        <p:spPr/>
        <p:txBody>
          <a:bodyPr/>
          <a:lstStyle>
            <a:lvl1pPr>
              <a:defRPr/>
            </a:lvl1pPr>
          </a:lstStyle>
          <a:p>
            <a:pPr>
              <a:defRPr/>
            </a:pPr>
            <a:fld id="{2C0C9F10-AFF2-4628-978C-C355BB8A8568}" type="slidenum">
              <a:rPr lang="en-US" smtClean="0"/>
              <a:pPr>
                <a:defRPr/>
              </a:pPr>
              <a:t>‹#›</a:t>
            </a:fld>
            <a:endParaRPr lang="en-US"/>
          </a:p>
        </p:txBody>
      </p:sp>
    </p:spTree>
    <p:extLst>
      <p:ext uri="{BB962C8B-B14F-4D97-AF65-F5344CB8AC3E}">
        <p14:creationId xmlns:p14="http://schemas.microsoft.com/office/powerpoint/2010/main" val="1459490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Nguyễn Đình Hảo, THCS Nguyễn Tự Tân, Bình Sơn,QN.</a:t>
            </a:r>
          </a:p>
        </p:txBody>
      </p:sp>
      <p:sp>
        <p:nvSpPr>
          <p:cNvPr id="7" name="Slide Number Placeholder 6"/>
          <p:cNvSpPr>
            <a:spLocks noGrp="1"/>
          </p:cNvSpPr>
          <p:nvPr>
            <p:ph type="sldNum" sz="quarter" idx="12"/>
          </p:nvPr>
        </p:nvSpPr>
        <p:spPr/>
        <p:txBody>
          <a:bodyPr/>
          <a:lstStyle>
            <a:lvl1pPr>
              <a:defRPr/>
            </a:lvl1pPr>
          </a:lstStyle>
          <a:p>
            <a:pPr>
              <a:defRPr/>
            </a:pPr>
            <a:fld id="{923FFA60-CBA2-4FC1-A512-E76A6B849FD3}" type="slidenum">
              <a:rPr lang="en-US" smtClean="0"/>
              <a:pPr>
                <a:defRPr/>
              </a:pPr>
              <a:t>‹#›</a:t>
            </a:fld>
            <a:endParaRPr lang="en-US"/>
          </a:p>
        </p:txBody>
      </p:sp>
    </p:spTree>
    <p:extLst>
      <p:ext uri="{BB962C8B-B14F-4D97-AF65-F5344CB8AC3E}">
        <p14:creationId xmlns:p14="http://schemas.microsoft.com/office/powerpoint/2010/main" val="2838342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Nguyễn Đình Hảo, THCS Nguyễn Tự Tân, Bình Sơn,QN.</a:t>
            </a:r>
          </a:p>
        </p:txBody>
      </p:sp>
      <p:sp>
        <p:nvSpPr>
          <p:cNvPr id="7" name="Slide Number Placeholder 6"/>
          <p:cNvSpPr>
            <a:spLocks noGrp="1"/>
          </p:cNvSpPr>
          <p:nvPr>
            <p:ph type="sldNum" sz="quarter" idx="12"/>
          </p:nvPr>
        </p:nvSpPr>
        <p:spPr/>
        <p:txBody>
          <a:bodyPr/>
          <a:lstStyle>
            <a:lvl1pPr>
              <a:defRPr/>
            </a:lvl1pPr>
          </a:lstStyle>
          <a:p>
            <a:pPr>
              <a:defRPr/>
            </a:pPr>
            <a:fld id="{A149F90F-1739-4D56-A0E2-FB4E3AB181AF}" type="slidenum">
              <a:rPr lang="en-US" smtClean="0"/>
              <a:pPr>
                <a:defRPr/>
              </a:pPr>
              <a:t>‹#›</a:t>
            </a:fld>
            <a:endParaRPr lang="en-US"/>
          </a:p>
        </p:txBody>
      </p:sp>
    </p:spTree>
    <p:extLst>
      <p:ext uri="{BB962C8B-B14F-4D97-AF65-F5344CB8AC3E}">
        <p14:creationId xmlns:p14="http://schemas.microsoft.com/office/powerpoint/2010/main" val="2338890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CCFF99"/>
            </a:gs>
            <a:gs pos="100000">
              <a:schemeClr val="bg1"/>
            </a:gs>
          </a:gsLst>
          <a:lin ang="18900000" scaled="1"/>
        </a:gra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686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6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400">
                <a:latin typeface="+mn-lt"/>
              </a:defRPr>
            </a:lvl1pPr>
          </a:lstStyle>
          <a:p>
            <a:pPr>
              <a:defRPr/>
            </a:pPr>
            <a:endParaRPr lang="en-US"/>
          </a:p>
        </p:txBody>
      </p:sp>
      <p:sp>
        <p:nvSpPr>
          <p:cNvPr id="3686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Bef>
                <a:spcPct val="0"/>
              </a:spcBef>
              <a:defRPr sz="1400">
                <a:latin typeface="+mn-lt"/>
              </a:defRPr>
            </a:lvl1pPr>
          </a:lstStyle>
          <a:p>
            <a:pPr>
              <a:defRPr/>
            </a:pPr>
            <a:r>
              <a:rPr lang="en-US"/>
              <a:t>Nguyễn Đình Hảo, THCS Nguyễn Tự Tân, Bình Sơn,QN.</a:t>
            </a:r>
          </a:p>
        </p:txBody>
      </p:sp>
      <p:sp>
        <p:nvSpPr>
          <p:cNvPr id="3687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400">
                <a:latin typeface="+mn-lt"/>
              </a:defRPr>
            </a:lvl1pPr>
          </a:lstStyle>
          <a:p>
            <a:pPr>
              <a:defRPr/>
            </a:pPr>
            <a:fld id="{47AB1147-A6D5-4DB9-B235-41DECDF99F49}"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3976" r:id="rId14"/>
    <p:sldLayoutId id="2147483977" r:id="rId15"/>
    <p:sldLayoutId id="2147483978" r:id="rId16"/>
    <p:sldLayoutId id="2147483979" r:id="rId17"/>
    <p:sldLayoutId id="2147483980" r:id="rId18"/>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1411510972"/>
              </p:ext>
            </p:extLst>
          </p:nvPr>
        </p:nvGraphicFramePr>
        <p:xfrm>
          <a:off x="-36512" y="0"/>
          <a:ext cx="9270000" cy="5191760"/>
        </p:xfrm>
        <a:graphic>
          <a:graphicData uri="http://schemas.openxmlformats.org/drawingml/2006/table">
            <a:tbl>
              <a:tblPr firstRow="1" bandRow="1">
                <a:tableStyleId>{2D5ABB26-0587-4C30-8999-92F81FD0307C}</a:tableStyleId>
              </a:tblPr>
              <a:tblGrid>
                <a:gridCol w="370800">
                  <a:extLst>
                    <a:ext uri="{9D8B030D-6E8A-4147-A177-3AD203B41FA5}">
                      <a16:colId xmlns:a16="http://schemas.microsoft.com/office/drawing/2014/main" val="20000"/>
                    </a:ext>
                  </a:extLst>
                </a:gridCol>
                <a:gridCol w="370800">
                  <a:extLst>
                    <a:ext uri="{9D8B030D-6E8A-4147-A177-3AD203B41FA5}">
                      <a16:colId xmlns:a16="http://schemas.microsoft.com/office/drawing/2014/main" val="20001"/>
                    </a:ext>
                  </a:extLst>
                </a:gridCol>
                <a:gridCol w="370800">
                  <a:extLst>
                    <a:ext uri="{9D8B030D-6E8A-4147-A177-3AD203B41FA5}">
                      <a16:colId xmlns:a16="http://schemas.microsoft.com/office/drawing/2014/main" val="20002"/>
                    </a:ext>
                  </a:extLst>
                </a:gridCol>
                <a:gridCol w="370800">
                  <a:extLst>
                    <a:ext uri="{9D8B030D-6E8A-4147-A177-3AD203B41FA5}">
                      <a16:colId xmlns:a16="http://schemas.microsoft.com/office/drawing/2014/main" val="20003"/>
                    </a:ext>
                  </a:extLst>
                </a:gridCol>
                <a:gridCol w="370800">
                  <a:extLst>
                    <a:ext uri="{9D8B030D-6E8A-4147-A177-3AD203B41FA5}">
                      <a16:colId xmlns:a16="http://schemas.microsoft.com/office/drawing/2014/main" val="20004"/>
                    </a:ext>
                  </a:extLst>
                </a:gridCol>
                <a:gridCol w="370800">
                  <a:extLst>
                    <a:ext uri="{9D8B030D-6E8A-4147-A177-3AD203B41FA5}">
                      <a16:colId xmlns:a16="http://schemas.microsoft.com/office/drawing/2014/main" val="20005"/>
                    </a:ext>
                  </a:extLst>
                </a:gridCol>
                <a:gridCol w="370800">
                  <a:extLst>
                    <a:ext uri="{9D8B030D-6E8A-4147-A177-3AD203B41FA5}">
                      <a16:colId xmlns:a16="http://schemas.microsoft.com/office/drawing/2014/main" val="20006"/>
                    </a:ext>
                  </a:extLst>
                </a:gridCol>
                <a:gridCol w="370800">
                  <a:extLst>
                    <a:ext uri="{9D8B030D-6E8A-4147-A177-3AD203B41FA5}">
                      <a16:colId xmlns:a16="http://schemas.microsoft.com/office/drawing/2014/main" val="20007"/>
                    </a:ext>
                  </a:extLst>
                </a:gridCol>
                <a:gridCol w="370800">
                  <a:extLst>
                    <a:ext uri="{9D8B030D-6E8A-4147-A177-3AD203B41FA5}">
                      <a16:colId xmlns:a16="http://schemas.microsoft.com/office/drawing/2014/main" val="20008"/>
                    </a:ext>
                  </a:extLst>
                </a:gridCol>
                <a:gridCol w="370800">
                  <a:extLst>
                    <a:ext uri="{9D8B030D-6E8A-4147-A177-3AD203B41FA5}">
                      <a16:colId xmlns:a16="http://schemas.microsoft.com/office/drawing/2014/main" val="20009"/>
                    </a:ext>
                  </a:extLst>
                </a:gridCol>
                <a:gridCol w="370800">
                  <a:extLst>
                    <a:ext uri="{9D8B030D-6E8A-4147-A177-3AD203B41FA5}">
                      <a16:colId xmlns:a16="http://schemas.microsoft.com/office/drawing/2014/main" val="20010"/>
                    </a:ext>
                  </a:extLst>
                </a:gridCol>
                <a:gridCol w="370800">
                  <a:extLst>
                    <a:ext uri="{9D8B030D-6E8A-4147-A177-3AD203B41FA5}">
                      <a16:colId xmlns:a16="http://schemas.microsoft.com/office/drawing/2014/main" val="20011"/>
                    </a:ext>
                  </a:extLst>
                </a:gridCol>
                <a:gridCol w="370800">
                  <a:extLst>
                    <a:ext uri="{9D8B030D-6E8A-4147-A177-3AD203B41FA5}">
                      <a16:colId xmlns:a16="http://schemas.microsoft.com/office/drawing/2014/main" val="20012"/>
                    </a:ext>
                  </a:extLst>
                </a:gridCol>
                <a:gridCol w="370800">
                  <a:extLst>
                    <a:ext uri="{9D8B030D-6E8A-4147-A177-3AD203B41FA5}">
                      <a16:colId xmlns:a16="http://schemas.microsoft.com/office/drawing/2014/main" val="20013"/>
                    </a:ext>
                  </a:extLst>
                </a:gridCol>
                <a:gridCol w="370800">
                  <a:extLst>
                    <a:ext uri="{9D8B030D-6E8A-4147-A177-3AD203B41FA5}">
                      <a16:colId xmlns:a16="http://schemas.microsoft.com/office/drawing/2014/main" val="20014"/>
                    </a:ext>
                  </a:extLst>
                </a:gridCol>
                <a:gridCol w="370800">
                  <a:extLst>
                    <a:ext uri="{9D8B030D-6E8A-4147-A177-3AD203B41FA5}">
                      <a16:colId xmlns:a16="http://schemas.microsoft.com/office/drawing/2014/main" val="20015"/>
                    </a:ext>
                  </a:extLst>
                </a:gridCol>
                <a:gridCol w="370800">
                  <a:extLst>
                    <a:ext uri="{9D8B030D-6E8A-4147-A177-3AD203B41FA5}">
                      <a16:colId xmlns:a16="http://schemas.microsoft.com/office/drawing/2014/main" val="20016"/>
                    </a:ext>
                  </a:extLst>
                </a:gridCol>
                <a:gridCol w="370800">
                  <a:extLst>
                    <a:ext uri="{9D8B030D-6E8A-4147-A177-3AD203B41FA5}">
                      <a16:colId xmlns:a16="http://schemas.microsoft.com/office/drawing/2014/main" val="20017"/>
                    </a:ext>
                  </a:extLst>
                </a:gridCol>
                <a:gridCol w="370800">
                  <a:extLst>
                    <a:ext uri="{9D8B030D-6E8A-4147-A177-3AD203B41FA5}">
                      <a16:colId xmlns:a16="http://schemas.microsoft.com/office/drawing/2014/main" val="20018"/>
                    </a:ext>
                  </a:extLst>
                </a:gridCol>
                <a:gridCol w="370800">
                  <a:extLst>
                    <a:ext uri="{9D8B030D-6E8A-4147-A177-3AD203B41FA5}">
                      <a16:colId xmlns:a16="http://schemas.microsoft.com/office/drawing/2014/main" val="20019"/>
                    </a:ext>
                  </a:extLst>
                </a:gridCol>
                <a:gridCol w="370800">
                  <a:extLst>
                    <a:ext uri="{9D8B030D-6E8A-4147-A177-3AD203B41FA5}">
                      <a16:colId xmlns:a16="http://schemas.microsoft.com/office/drawing/2014/main" val="20020"/>
                    </a:ext>
                  </a:extLst>
                </a:gridCol>
                <a:gridCol w="370800">
                  <a:extLst>
                    <a:ext uri="{9D8B030D-6E8A-4147-A177-3AD203B41FA5}">
                      <a16:colId xmlns:a16="http://schemas.microsoft.com/office/drawing/2014/main" val="20021"/>
                    </a:ext>
                  </a:extLst>
                </a:gridCol>
                <a:gridCol w="370800">
                  <a:extLst>
                    <a:ext uri="{9D8B030D-6E8A-4147-A177-3AD203B41FA5}">
                      <a16:colId xmlns:a16="http://schemas.microsoft.com/office/drawing/2014/main" val="20022"/>
                    </a:ext>
                  </a:extLst>
                </a:gridCol>
                <a:gridCol w="370800">
                  <a:extLst>
                    <a:ext uri="{9D8B030D-6E8A-4147-A177-3AD203B41FA5}">
                      <a16:colId xmlns:a16="http://schemas.microsoft.com/office/drawing/2014/main" val="20023"/>
                    </a:ext>
                  </a:extLst>
                </a:gridCol>
                <a:gridCol w="370800">
                  <a:extLst>
                    <a:ext uri="{9D8B030D-6E8A-4147-A177-3AD203B41FA5}">
                      <a16:colId xmlns:a16="http://schemas.microsoft.com/office/drawing/2014/main" val="20024"/>
                    </a:ext>
                  </a:extLst>
                </a:gridCol>
              </a:tblGrid>
              <a:tr h="370840">
                <a:tc>
                  <a:txBody>
                    <a:bodyPr/>
                    <a:lstStyle/>
                    <a:p>
                      <a:endParaRPr lang="en-US">
                        <a:ln>
                          <a:solidFill>
                            <a:schemeClr val="bg1"/>
                          </a:solidFill>
                        </a:ln>
                      </a:endParaRPr>
                    </a:p>
                  </a:txBody>
                  <a:tcPr>
                    <a:lnR w="3175" cap="flat" cmpd="sng" algn="ctr">
                      <a:solidFill>
                        <a:schemeClr val="bg1"/>
                      </a:solidFill>
                      <a:prstDash val="dot"/>
                      <a:round/>
                      <a:headEnd type="none" w="med" len="med"/>
                      <a:tailEnd type="none" w="med" len="med"/>
                    </a:lnR>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B w="3175" cap="flat" cmpd="sng" algn="ctr">
                      <a:solidFill>
                        <a:schemeClr val="bg1"/>
                      </a:solidFill>
                      <a:prstDash val="dot"/>
                      <a:round/>
                      <a:headEnd type="none" w="med" len="med"/>
                      <a:tailEnd type="none" w="med" len="med"/>
                    </a:lnB>
                  </a:tcPr>
                </a:tc>
                <a:extLst>
                  <a:ext uri="{0D108BD9-81ED-4DB2-BD59-A6C34878D82A}">
                    <a16:rowId xmlns:a16="http://schemas.microsoft.com/office/drawing/2014/main" val="10000"/>
                  </a:ext>
                </a:extLst>
              </a:tr>
              <a:tr h="370840">
                <a:tc>
                  <a:txBody>
                    <a:bodyPr/>
                    <a:lstStyle/>
                    <a:p>
                      <a:endParaRPr lang="en-US">
                        <a:ln>
                          <a:solidFill>
                            <a:schemeClr val="bg1"/>
                          </a:solidFill>
                        </a:ln>
                      </a:endParaRPr>
                    </a:p>
                  </a:txBody>
                  <a:tcPr>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extLst>
                  <a:ext uri="{0D108BD9-81ED-4DB2-BD59-A6C34878D82A}">
                    <a16:rowId xmlns:a16="http://schemas.microsoft.com/office/drawing/2014/main" val="10001"/>
                  </a:ext>
                </a:extLst>
              </a:tr>
              <a:tr h="370840">
                <a:tc>
                  <a:txBody>
                    <a:bodyPr/>
                    <a:lstStyle/>
                    <a:p>
                      <a:endParaRPr lang="en-US">
                        <a:ln>
                          <a:solidFill>
                            <a:schemeClr val="bg1"/>
                          </a:solidFill>
                        </a:ln>
                      </a:endParaRPr>
                    </a:p>
                  </a:txBody>
                  <a:tcPr>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extLst>
                  <a:ext uri="{0D108BD9-81ED-4DB2-BD59-A6C34878D82A}">
                    <a16:rowId xmlns:a16="http://schemas.microsoft.com/office/drawing/2014/main" val="10002"/>
                  </a:ext>
                </a:extLst>
              </a:tr>
              <a:tr h="370840">
                <a:tc>
                  <a:txBody>
                    <a:bodyPr/>
                    <a:lstStyle/>
                    <a:p>
                      <a:endParaRPr lang="en-US">
                        <a:ln>
                          <a:solidFill>
                            <a:schemeClr val="bg1"/>
                          </a:solidFill>
                        </a:ln>
                      </a:endParaRPr>
                    </a:p>
                  </a:txBody>
                  <a:tcPr>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extLst>
                  <a:ext uri="{0D108BD9-81ED-4DB2-BD59-A6C34878D82A}">
                    <a16:rowId xmlns:a16="http://schemas.microsoft.com/office/drawing/2014/main" val="10003"/>
                  </a:ext>
                </a:extLst>
              </a:tr>
              <a:tr h="370840">
                <a:tc>
                  <a:txBody>
                    <a:bodyPr/>
                    <a:lstStyle/>
                    <a:p>
                      <a:endParaRPr lang="en-US">
                        <a:ln>
                          <a:solidFill>
                            <a:schemeClr val="bg1"/>
                          </a:solidFill>
                        </a:ln>
                      </a:endParaRPr>
                    </a:p>
                  </a:txBody>
                  <a:tcPr>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extLst>
                  <a:ext uri="{0D108BD9-81ED-4DB2-BD59-A6C34878D82A}">
                    <a16:rowId xmlns:a16="http://schemas.microsoft.com/office/drawing/2014/main" val="10004"/>
                  </a:ext>
                </a:extLst>
              </a:tr>
              <a:tr h="370840">
                <a:tc>
                  <a:txBody>
                    <a:bodyPr/>
                    <a:lstStyle/>
                    <a:p>
                      <a:endParaRPr lang="en-US">
                        <a:ln>
                          <a:solidFill>
                            <a:schemeClr val="bg1"/>
                          </a:solidFill>
                        </a:ln>
                      </a:endParaRPr>
                    </a:p>
                  </a:txBody>
                  <a:tcPr>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extLst>
                  <a:ext uri="{0D108BD9-81ED-4DB2-BD59-A6C34878D82A}">
                    <a16:rowId xmlns:a16="http://schemas.microsoft.com/office/drawing/2014/main" val="10005"/>
                  </a:ext>
                </a:extLst>
              </a:tr>
              <a:tr h="370840">
                <a:tc>
                  <a:txBody>
                    <a:bodyPr/>
                    <a:lstStyle/>
                    <a:p>
                      <a:endParaRPr lang="en-US">
                        <a:ln>
                          <a:solidFill>
                            <a:schemeClr val="bg1"/>
                          </a:solidFill>
                        </a:ln>
                      </a:endParaRPr>
                    </a:p>
                  </a:txBody>
                  <a:tcPr>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extLst>
                  <a:ext uri="{0D108BD9-81ED-4DB2-BD59-A6C34878D82A}">
                    <a16:rowId xmlns:a16="http://schemas.microsoft.com/office/drawing/2014/main" val="10006"/>
                  </a:ext>
                </a:extLst>
              </a:tr>
              <a:tr h="370840">
                <a:tc>
                  <a:txBody>
                    <a:bodyPr/>
                    <a:lstStyle/>
                    <a:p>
                      <a:endParaRPr lang="en-US">
                        <a:ln>
                          <a:solidFill>
                            <a:schemeClr val="bg1"/>
                          </a:solidFill>
                        </a:ln>
                      </a:endParaRPr>
                    </a:p>
                  </a:txBody>
                  <a:tcPr>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extLst>
                  <a:ext uri="{0D108BD9-81ED-4DB2-BD59-A6C34878D82A}">
                    <a16:rowId xmlns:a16="http://schemas.microsoft.com/office/drawing/2014/main" val="10007"/>
                  </a:ext>
                </a:extLst>
              </a:tr>
              <a:tr h="370840">
                <a:tc>
                  <a:txBody>
                    <a:bodyPr/>
                    <a:lstStyle/>
                    <a:p>
                      <a:endParaRPr lang="en-US">
                        <a:ln>
                          <a:solidFill>
                            <a:schemeClr val="bg1"/>
                          </a:solidFill>
                        </a:ln>
                      </a:endParaRPr>
                    </a:p>
                  </a:txBody>
                  <a:tcPr>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extLst>
                  <a:ext uri="{0D108BD9-81ED-4DB2-BD59-A6C34878D82A}">
                    <a16:rowId xmlns:a16="http://schemas.microsoft.com/office/drawing/2014/main" val="10008"/>
                  </a:ext>
                </a:extLst>
              </a:tr>
              <a:tr h="370840">
                <a:tc>
                  <a:txBody>
                    <a:bodyPr/>
                    <a:lstStyle/>
                    <a:p>
                      <a:endParaRPr lang="en-US">
                        <a:ln>
                          <a:solidFill>
                            <a:schemeClr val="bg1"/>
                          </a:solidFill>
                        </a:ln>
                      </a:endParaRPr>
                    </a:p>
                  </a:txBody>
                  <a:tcPr>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extLst>
                  <a:ext uri="{0D108BD9-81ED-4DB2-BD59-A6C34878D82A}">
                    <a16:rowId xmlns:a16="http://schemas.microsoft.com/office/drawing/2014/main" val="10009"/>
                  </a:ext>
                </a:extLst>
              </a:tr>
              <a:tr h="370840">
                <a:tc>
                  <a:txBody>
                    <a:bodyPr/>
                    <a:lstStyle/>
                    <a:p>
                      <a:endParaRPr lang="en-US">
                        <a:ln>
                          <a:solidFill>
                            <a:schemeClr val="bg1"/>
                          </a:solidFill>
                        </a:ln>
                      </a:endParaRPr>
                    </a:p>
                  </a:txBody>
                  <a:tcPr>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extLst>
                  <a:ext uri="{0D108BD9-81ED-4DB2-BD59-A6C34878D82A}">
                    <a16:rowId xmlns:a16="http://schemas.microsoft.com/office/drawing/2014/main" val="10010"/>
                  </a:ext>
                </a:extLst>
              </a:tr>
              <a:tr h="370840">
                <a:tc>
                  <a:txBody>
                    <a:bodyPr/>
                    <a:lstStyle/>
                    <a:p>
                      <a:endParaRPr lang="en-US">
                        <a:ln>
                          <a:solidFill>
                            <a:schemeClr val="bg1"/>
                          </a:solidFill>
                        </a:ln>
                      </a:endParaRPr>
                    </a:p>
                  </a:txBody>
                  <a:tcPr>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extLst>
                  <a:ext uri="{0D108BD9-81ED-4DB2-BD59-A6C34878D82A}">
                    <a16:rowId xmlns:a16="http://schemas.microsoft.com/office/drawing/2014/main" val="10011"/>
                  </a:ext>
                </a:extLst>
              </a:tr>
              <a:tr h="370840">
                <a:tc>
                  <a:txBody>
                    <a:bodyPr/>
                    <a:lstStyle/>
                    <a:p>
                      <a:endParaRPr lang="en-US">
                        <a:ln>
                          <a:solidFill>
                            <a:schemeClr val="bg1"/>
                          </a:solidFill>
                        </a:ln>
                      </a:endParaRPr>
                    </a:p>
                  </a:txBody>
                  <a:tcPr>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tcPr>
                </a:tc>
                <a:extLst>
                  <a:ext uri="{0D108BD9-81ED-4DB2-BD59-A6C34878D82A}">
                    <a16:rowId xmlns:a16="http://schemas.microsoft.com/office/drawing/2014/main" val="10012"/>
                  </a:ext>
                </a:extLst>
              </a:tr>
              <a:tr h="370840">
                <a:tc>
                  <a:txBody>
                    <a:bodyPr/>
                    <a:lstStyle/>
                    <a:p>
                      <a:endParaRPr lang="en-US">
                        <a:ln>
                          <a:solidFill>
                            <a:schemeClr val="bg1"/>
                          </a:solidFill>
                        </a:ln>
                      </a:endParaRPr>
                    </a:p>
                  </a:txBody>
                  <a:tcPr>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tcPr>
                </a:tc>
                <a:tc>
                  <a:txBody>
                    <a:bodyPr/>
                    <a:lstStyle/>
                    <a:p>
                      <a:endParaRPr lang="en-US">
                        <a:ln>
                          <a:solidFill>
                            <a:schemeClr val="bg1"/>
                          </a:solidFill>
                        </a:ln>
                      </a:endParaRPr>
                    </a:p>
                  </a:txBody>
                  <a:tcPr>
                    <a:lnL w="3175" cap="flat" cmpd="sng" algn="ctr">
                      <a:solidFill>
                        <a:schemeClr val="bg1"/>
                      </a:solidFill>
                      <a:prstDash val="dot"/>
                      <a:round/>
                      <a:headEnd type="none" w="med" len="med"/>
                      <a:tailEnd type="none" w="med" len="med"/>
                    </a:lnL>
                    <a:lnT w="3175" cap="flat" cmpd="sng" algn="ctr">
                      <a:solidFill>
                        <a:schemeClr val="bg1"/>
                      </a:solidFill>
                      <a:prstDash val="dot"/>
                      <a:round/>
                      <a:headEnd type="none" w="med" len="med"/>
                      <a:tailEnd type="none" w="med" len="med"/>
                    </a:lnT>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031516733"/>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bg1"/>
          </a:solidFill>
          <a:latin typeface="Tahoma" pitchFamily="34" charset="0"/>
          <a:ea typeface="Tahoma" pitchFamily="34" charset="0"/>
          <a:cs typeface="Tahoma"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Tahoma" pitchFamily="34" charset="0"/>
          <a:ea typeface="Tahoma" pitchFamily="34" charset="0"/>
          <a:cs typeface="Tahoma"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Tahoma" pitchFamily="34" charset="0"/>
          <a:ea typeface="Tahoma" pitchFamily="34" charset="0"/>
          <a:cs typeface="Tahoma"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ahoma" pitchFamily="34" charset="0"/>
          <a:ea typeface="Tahoma" pitchFamily="34" charset="0"/>
          <a:cs typeface="Tahoma"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ahoma" pitchFamily="34" charset="0"/>
          <a:ea typeface="Tahoma" pitchFamily="34" charset="0"/>
          <a:cs typeface="Tahoma"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ahoma" pitchFamily="34" charset="0"/>
          <a:ea typeface="Tahoma" pitchFamily="34" charset="0"/>
          <a:cs typeface="Tahoma"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5.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5.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3.bin"/><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gif"/><Relationship Id="rId4" Type="http://schemas.openxmlformats.org/officeDocument/2006/relationships/image" Target="../media/image21.gif"/></Relationships>
</file>

<file path=ppt/slides/_rels/slide1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png"/><Relationship Id="rId1" Type="http://schemas.openxmlformats.org/officeDocument/2006/relationships/slideLayout" Target="../slideLayouts/slideLayout25.xm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5.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5.xml"/><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4.wav"/><Relationship Id="rId1" Type="http://schemas.openxmlformats.org/officeDocument/2006/relationships/slideLayout" Target="../slideLayouts/slideLayout25.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2.bin"/><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2" name="TextBox 41">
            <a:extLst>
              <a:ext uri="{FF2B5EF4-FFF2-40B4-BE49-F238E27FC236}">
                <a16:creationId xmlns:a16="http://schemas.microsoft.com/office/drawing/2014/main" id="{BA2823F9-9A06-4C9F-8759-379D7F970010}"/>
              </a:ext>
            </a:extLst>
          </p:cNvPr>
          <p:cNvSpPr txBox="1"/>
          <p:nvPr/>
        </p:nvSpPr>
        <p:spPr>
          <a:xfrm>
            <a:off x="0" y="2408864"/>
            <a:ext cx="9067800" cy="1238737"/>
          </a:xfrm>
          <a:prstGeom prst="rect">
            <a:avLst/>
          </a:prstGeom>
        </p:spPr>
        <p:txBody>
          <a:bodyPr wrap="square" rtlCol="0">
            <a:spAutoFit/>
          </a:bodyPr>
          <a:lstStyle/>
          <a:p>
            <a:pPr algn="ctr" defTabSz="685800" eaLnBrk="1" fontAlgn="auto" hangingPunct="1">
              <a:lnSpc>
                <a:spcPct val="150000"/>
              </a:lnSpc>
              <a:spcBef>
                <a:spcPts val="0"/>
              </a:spcBef>
              <a:spcAft>
                <a:spcPts val="0"/>
              </a:spcAft>
            </a:pPr>
            <a:r>
              <a:rPr lang="en-US" sz="2600" b="1" dirty="0">
                <a:solidFill>
                  <a:srgbClr val="FFFF00"/>
                </a:solidFill>
                <a:latin typeface="Arial" panose="020B0604020202020204" pitchFamily="34" charset="0"/>
                <a:cs typeface="Arial" panose="020B0604020202020204" pitchFamily="34" charset="0"/>
              </a:rPr>
              <a:t>BÀI GIẢNG ĐƯỜNG KÍNH VÀ DÂY CỦA ĐƯỜNG TRÒN</a:t>
            </a:r>
          </a:p>
          <a:p>
            <a:pPr algn="ctr" defTabSz="685800" eaLnBrk="1" fontAlgn="auto" hangingPunct="1">
              <a:lnSpc>
                <a:spcPct val="150000"/>
              </a:lnSpc>
              <a:spcBef>
                <a:spcPts val="0"/>
              </a:spcBef>
              <a:spcAft>
                <a:spcPts val="0"/>
              </a:spcAft>
            </a:pPr>
            <a:r>
              <a:rPr lang="en-US" sz="2700" b="1" dirty="0">
                <a:solidFill>
                  <a:srgbClr val="FFFF00"/>
                </a:solidFill>
                <a:latin typeface="Arial" panose="020B0604020202020204" pitchFamily="34" charset="0"/>
                <a:cs typeface="Arial" panose="020B0604020202020204" pitchFamily="34" charset="0"/>
              </a:rPr>
              <a:t>MÔN TOÁN 9</a:t>
            </a:r>
          </a:p>
        </p:txBody>
      </p:sp>
      <p:pic>
        <p:nvPicPr>
          <p:cNvPr id="43" name="Picture 2" descr="Trường THCS Thanh Am | Hanoi">
            <a:extLst>
              <a:ext uri="{FF2B5EF4-FFF2-40B4-BE49-F238E27FC236}">
                <a16:creationId xmlns:a16="http://schemas.microsoft.com/office/drawing/2014/main" id="{F7003D68-83A3-461A-B189-13B23C8666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4532" y="26573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 Box 6"/>
          <p:cNvSpPr txBox="1">
            <a:spLocks noChangeArrowheads="1"/>
          </p:cNvSpPr>
          <p:nvPr/>
        </p:nvSpPr>
        <p:spPr bwMode="auto">
          <a:xfrm>
            <a:off x="0" y="15464"/>
            <a:ext cx="8610600"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b="1">
                <a:solidFill>
                  <a:schemeClr val="accent3">
                    <a:lumMod val="60000"/>
                    <a:lumOff val="40000"/>
                  </a:schemeClr>
                </a:solidFill>
                <a:sym typeface="Wingdings" pitchFamily="2" charset="2"/>
              </a:rPr>
              <a:t> </a:t>
            </a:r>
            <a:r>
              <a:rPr lang="en-US" altLang="en-US" b="1">
                <a:solidFill>
                  <a:schemeClr val="accent3">
                    <a:lumMod val="60000"/>
                    <a:lumOff val="40000"/>
                  </a:schemeClr>
                </a:solidFill>
              </a:rPr>
              <a:t>Một ứng dụng của thước chữ T.</a:t>
            </a:r>
          </a:p>
          <a:p>
            <a:pPr algn="just" eaLnBrk="1" hangingPunct="1">
              <a:spcBef>
                <a:spcPct val="50000"/>
              </a:spcBef>
            </a:pPr>
            <a:r>
              <a:rPr lang="en-US" altLang="en-US" sz="2200">
                <a:latin typeface="+mn-lt"/>
              </a:rPr>
              <a:t>Một người thợ mộc muốn xác định tâm của đường tròn bằng thước chữ T, theo em người thợ đó phải làm như thế nào ?</a:t>
            </a:r>
          </a:p>
        </p:txBody>
      </p:sp>
      <p:sp>
        <p:nvSpPr>
          <p:cNvPr id="72718" name="Text Box 14"/>
          <p:cNvSpPr txBox="1">
            <a:spLocks noChangeArrowheads="1"/>
          </p:cNvSpPr>
          <p:nvPr/>
        </p:nvSpPr>
        <p:spPr bwMode="auto">
          <a:xfrm>
            <a:off x="190500" y="4170389"/>
            <a:ext cx="3771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2000">
                <a:latin typeface="+mn-lt"/>
                <a:sym typeface="Symbol" pitchFamily="18" charset="2"/>
              </a:rPr>
              <a:t>HI là đường trung trực của AB</a:t>
            </a:r>
          </a:p>
        </p:txBody>
      </p:sp>
      <p:sp>
        <p:nvSpPr>
          <p:cNvPr id="3" name="Oval 2"/>
          <p:cNvSpPr/>
          <p:nvPr/>
        </p:nvSpPr>
        <p:spPr>
          <a:xfrm>
            <a:off x="4876800" y="1428750"/>
            <a:ext cx="3048000" cy="3048000"/>
          </a:xfrm>
          <a:prstGeom prst="ellipse">
            <a:avLst/>
          </a:prstGeom>
          <a:blipFill>
            <a:blip r:embed="rId2"/>
            <a:tile tx="0" ty="0" sx="100000" sy="100000" flip="none" algn="tl"/>
          </a:blipFill>
          <a:ln w="76200">
            <a:noFill/>
          </a:ln>
        </p:spPr>
        <p:txBody>
          <a:bodyPr rtlCol="0" anchor="ctr">
            <a:spAutoFit/>
          </a:bodyPr>
          <a:lstStyle/>
          <a:p>
            <a:pPr algn="ctr">
              <a:spcBef>
                <a:spcPts val="600"/>
              </a:spcBef>
            </a:pPr>
            <a:endParaRPr lang="en-US" sz="2000">
              <a:latin typeface="+mn-lt"/>
            </a:endParaRPr>
          </a:p>
        </p:txBody>
      </p:sp>
      <p:grpSp>
        <p:nvGrpSpPr>
          <p:cNvPr id="16405" name="Group 17"/>
          <p:cNvGrpSpPr>
            <a:grpSpLocks/>
          </p:cNvGrpSpPr>
          <p:nvPr/>
        </p:nvGrpSpPr>
        <p:grpSpPr bwMode="auto">
          <a:xfrm>
            <a:off x="770194" y="1864519"/>
            <a:ext cx="1868877" cy="1870462"/>
            <a:chOff x="288" y="2064"/>
            <a:chExt cx="1296" cy="1296"/>
          </a:xfrm>
        </p:grpSpPr>
        <p:sp>
          <p:nvSpPr>
            <p:cNvPr id="16407" name="Line 18"/>
            <p:cNvSpPr>
              <a:spLocks noChangeShapeType="1"/>
            </p:cNvSpPr>
            <p:nvPr/>
          </p:nvSpPr>
          <p:spPr bwMode="auto">
            <a:xfrm>
              <a:off x="912" y="2064"/>
              <a:ext cx="0" cy="1296"/>
            </a:xfrm>
            <a:prstGeom prst="line">
              <a:avLst/>
            </a:prstGeom>
            <a:noFill/>
            <a:ln w="127000">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8" name="Line 19"/>
            <p:cNvSpPr>
              <a:spLocks noChangeShapeType="1"/>
            </p:cNvSpPr>
            <p:nvPr/>
          </p:nvSpPr>
          <p:spPr bwMode="auto">
            <a:xfrm rot="5400000">
              <a:off x="938" y="1498"/>
              <a:ext cx="0" cy="1152"/>
            </a:xfrm>
            <a:prstGeom prst="line">
              <a:avLst/>
            </a:prstGeom>
            <a:noFill/>
            <a:ln w="127000">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9" name="Line 20"/>
            <p:cNvSpPr>
              <a:spLocks noChangeShapeType="1"/>
            </p:cNvSpPr>
            <p:nvPr/>
          </p:nvSpPr>
          <p:spPr bwMode="auto">
            <a:xfrm>
              <a:off x="1392" y="2074"/>
              <a:ext cx="192" cy="0"/>
            </a:xfrm>
            <a:prstGeom prst="line">
              <a:avLst/>
            </a:prstGeom>
            <a:noFill/>
            <a:ln w="38100">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10" name="Line 21"/>
            <p:cNvSpPr>
              <a:spLocks noChangeShapeType="1"/>
            </p:cNvSpPr>
            <p:nvPr/>
          </p:nvSpPr>
          <p:spPr bwMode="auto">
            <a:xfrm rot="10800000">
              <a:off x="288" y="2074"/>
              <a:ext cx="192" cy="0"/>
            </a:xfrm>
            <a:prstGeom prst="line">
              <a:avLst/>
            </a:prstGeom>
            <a:noFill/>
            <a:ln w="38100">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3"/>
          <p:cNvGrpSpPr/>
          <p:nvPr/>
        </p:nvGrpSpPr>
        <p:grpSpPr>
          <a:xfrm>
            <a:off x="539750" y="1352550"/>
            <a:ext cx="2508250" cy="2766715"/>
            <a:chOff x="539750" y="1352550"/>
            <a:chExt cx="2508250" cy="2766715"/>
          </a:xfrm>
        </p:grpSpPr>
        <p:sp>
          <p:nvSpPr>
            <p:cNvPr id="72713" name="Text Box 9"/>
            <p:cNvSpPr txBox="1">
              <a:spLocks noChangeArrowheads="1"/>
            </p:cNvSpPr>
            <p:nvPr/>
          </p:nvSpPr>
          <p:spPr bwMode="auto">
            <a:xfrm>
              <a:off x="539750" y="1424285"/>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a:latin typeface=".VnTime" pitchFamily="34" charset="0"/>
                  <a:sym typeface="Symbol" pitchFamily="18" charset="2"/>
                </a:rPr>
                <a:t>A</a:t>
              </a:r>
            </a:p>
          </p:txBody>
        </p:sp>
        <p:sp>
          <p:nvSpPr>
            <p:cNvPr id="72714" name="Text Box 10"/>
            <p:cNvSpPr txBox="1">
              <a:spLocks noChangeArrowheads="1"/>
            </p:cNvSpPr>
            <p:nvPr/>
          </p:nvSpPr>
          <p:spPr bwMode="auto">
            <a:xfrm>
              <a:off x="1524000" y="1352550"/>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a:latin typeface=".VnTime" pitchFamily="34" charset="0"/>
                  <a:sym typeface="Symbol" pitchFamily="18" charset="2"/>
                </a:rPr>
                <a:t>I</a:t>
              </a:r>
            </a:p>
          </p:txBody>
        </p:sp>
        <p:sp>
          <p:nvSpPr>
            <p:cNvPr id="72715" name="Text Box 11"/>
            <p:cNvSpPr txBox="1">
              <a:spLocks noChangeArrowheads="1"/>
            </p:cNvSpPr>
            <p:nvPr/>
          </p:nvSpPr>
          <p:spPr bwMode="auto">
            <a:xfrm>
              <a:off x="2514600" y="1428750"/>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a:latin typeface=".VnTime" pitchFamily="34" charset="0"/>
                  <a:sym typeface="Symbol" pitchFamily="18" charset="2"/>
                </a:rPr>
                <a:t>B</a:t>
              </a:r>
            </a:p>
          </p:txBody>
        </p:sp>
        <p:sp>
          <p:nvSpPr>
            <p:cNvPr id="72716" name="Text Box 12"/>
            <p:cNvSpPr txBox="1">
              <a:spLocks noChangeArrowheads="1"/>
            </p:cNvSpPr>
            <p:nvPr/>
          </p:nvSpPr>
          <p:spPr bwMode="auto">
            <a:xfrm>
              <a:off x="1625600" y="3657600"/>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a:latin typeface=".VnTime" pitchFamily="34" charset="0"/>
                  <a:sym typeface="Symbol" pitchFamily="18" charset="2"/>
                </a:rPr>
                <a:t>H</a:t>
              </a:r>
            </a:p>
          </p:txBody>
        </p:sp>
        <p:sp>
          <p:nvSpPr>
            <p:cNvPr id="72731" name="Text Box 27"/>
            <p:cNvSpPr txBox="1">
              <a:spLocks noChangeArrowheads="1"/>
            </p:cNvSpPr>
            <p:nvPr/>
          </p:nvSpPr>
          <p:spPr bwMode="auto">
            <a:xfrm>
              <a:off x="1600200" y="1785257"/>
              <a:ext cx="292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400">
                  <a:solidFill>
                    <a:srgbClr val="FF0000"/>
                  </a:solidFill>
                  <a:sym typeface="Symbol" pitchFamily="18" charset="2"/>
                </a:rPr>
                <a:t></a:t>
              </a:r>
            </a:p>
          </p:txBody>
        </p:sp>
        <p:sp>
          <p:nvSpPr>
            <p:cNvPr id="72732" name="Text Box 28"/>
            <p:cNvSpPr txBox="1">
              <a:spLocks noChangeArrowheads="1"/>
            </p:cNvSpPr>
            <p:nvPr/>
          </p:nvSpPr>
          <p:spPr bwMode="auto">
            <a:xfrm>
              <a:off x="1588379" y="3539729"/>
              <a:ext cx="533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400">
                  <a:solidFill>
                    <a:srgbClr val="FF0000"/>
                  </a:solidFill>
                  <a:sym typeface="Symbol" pitchFamily="18" charset="2"/>
                </a:rPr>
                <a:t></a:t>
              </a:r>
            </a:p>
          </p:txBody>
        </p:sp>
        <p:sp>
          <p:nvSpPr>
            <p:cNvPr id="72733" name="Text Box 29"/>
            <p:cNvSpPr txBox="1">
              <a:spLocks noChangeArrowheads="1"/>
            </p:cNvSpPr>
            <p:nvPr/>
          </p:nvSpPr>
          <p:spPr bwMode="auto">
            <a:xfrm>
              <a:off x="2456926" y="1613424"/>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a:solidFill>
                    <a:srgbClr val="FF0000"/>
                  </a:solidFill>
                  <a:sym typeface="Symbol" pitchFamily="18" charset="2"/>
                </a:rPr>
                <a:t></a:t>
              </a:r>
            </a:p>
          </p:txBody>
        </p:sp>
        <p:sp>
          <p:nvSpPr>
            <p:cNvPr id="72734" name="Text Box 30"/>
            <p:cNvSpPr txBox="1">
              <a:spLocks noChangeArrowheads="1"/>
            </p:cNvSpPr>
            <p:nvPr/>
          </p:nvSpPr>
          <p:spPr bwMode="auto">
            <a:xfrm>
              <a:off x="626708" y="1625076"/>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a:solidFill>
                    <a:srgbClr val="FF0000"/>
                  </a:solidFill>
                  <a:sym typeface="Symbol" pitchFamily="18" charset="2"/>
                </a:rPr>
                <a:t></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4063" y="1559716"/>
            <a:ext cx="1813473" cy="170834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65405">
            <a:off x="6453544" y="-43219"/>
            <a:ext cx="2038350" cy="203835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0203">
            <a:off x="5160008" y="1683852"/>
            <a:ext cx="2102946" cy="198103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99760" y="-7620"/>
            <a:ext cx="2114550" cy="2114550"/>
          </a:xfrm>
          <a:prstGeom prst="rect">
            <a:avLst/>
          </a:prstGeom>
        </p:spPr>
      </p:pic>
      <p:cxnSp>
        <p:nvCxnSpPr>
          <p:cNvPr id="13" name="Straight Connector 12"/>
          <p:cNvCxnSpPr/>
          <p:nvPr/>
        </p:nvCxnSpPr>
        <p:spPr>
          <a:xfrm flipH="1" flipV="1">
            <a:off x="5757867" y="1939145"/>
            <a:ext cx="1057468" cy="155157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438900" y="1733550"/>
            <a:ext cx="0" cy="153451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284682" y="2778125"/>
            <a:ext cx="319318" cy="307777"/>
          </a:xfrm>
          <a:prstGeom prst="rect">
            <a:avLst/>
          </a:prstGeom>
          <a:noFill/>
        </p:spPr>
        <p:txBody>
          <a:bodyPr wrap="none" rtlCol="0">
            <a:spAutoFit/>
          </a:bodyPr>
          <a:lstStyle/>
          <a:p>
            <a:r>
              <a:rPr lang="en-US" sz="1400">
                <a:solidFill>
                  <a:schemeClr val="bg1"/>
                </a:solidFill>
                <a:latin typeface="+mn-lt"/>
                <a:ea typeface="Tahoma" pitchFamily="34" charset="0"/>
                <a:cs typeface="Tahoma" pitchFamily="34" charset="0"/>
                <a:sym typeface="Wingdings"/>
              </a:rPr>
              <a:t></a:t>
            </a:r>
            <a:endParaRPr lang="en-US" sz="1400">
              <a:solidFill>
                <a:schemeClr val="bg1"/>
              </a:solidFill>
              <a:latin typeface="+mn-lt"/>
              <a:ea typeface="Tahoma" pitchFamily="34" charset="0"/>
              <a:cs typeface="Tahoma"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path" presetSubtype="0" accel="50000" decel="50000" fill="hold" nodeType="afterEffect">
                                  <p:stCondLst>
                                    <p:cond delay="0"/>
                                  </p:stCondLst>
                                  <p:childTnLst>
                                    <p:animMotion origin="layout" path="M -0.00052 -0.00092 L -0.00052 0.29538 " pathEditMode="relative" rAng="0" ptsTypes="AA">
                                      <p:cBhvr>
                                        <p:cTn id="19" dur="2000" fill="hold"/>
                                        <p:tgtEl>
                                          <p:spTgt spid="9"/>
                                        </p:tgtEl>
                                        <p:attrNameLst>
                                          <p:attrName>ppt_x</p:attrName>
                                          <p:attrName>ppt_y</p:attrName>
                                        </p:attrNameLst>
                                      </p:cBhvr>
                                      <p:rCtr x="0" y="14815"/>
                                    </p:animMotion>
                                  </p:childTnLst>
                                </p:cTn>
                              </p:par>
                              <p:par>
                                <p:cTn id="20" presetID="22" presetClass="entr" presetSubtype="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42" presetClass="path" presetSubtype="0" accel="50000" decel="50000" fill="hold" nodeType="afterEffect">
                                  <p:stCondLst>
                                    <p:cond delay="0"/>
                                  </p:stCondLst>
                                  <p:childTnLst>
                                    <p:animMotion origin="layout" path="M 3.33333E-6 -3.7037E-6 L 0.10833 0.28149 " pathEditMode="relative" rAng="0" ptsTypes="AA">
                                      <p:cBhvr>
                                        <p:cTn id="47" dur="2000" fill="hold"/>
                                        <p:tgtEl>
                                          <p:spTgt spid="10"/>
                                        </p:tgtEl>
                                        <p:attrNameLst>
                                          <p:attrName>ppt_x</p:attrName>
                                          <p:attrName>ppt_y</p:attrName>
                                        </p:attrNameLst>
                                      </p:cBhvr>
                                      <p:rCtr x="5417" y="14074"/>
                                    </p:animMotion>
                                  </p:childTnLst>
                                </p:cTn>
                              </p:par>
                              <p:par>
                                <p:cTn id="48" presetID="22" presetClass="entr" presetSubtype="1"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2000"/>
                                        <p:tgtEl>
                                          <p:spTgt spid="13"/>
                                        </p:tgtEl>
                                      </p:cBhvr>
                                    </p:animEffect>
                                  </p:childTnLst>
                                </p:cTn>
                              </p:par>
                            </p:childTnLst>
                          </p:cTn>
                        </p:par>
                        <p:par>
                          <p:cTn id="51" fill="hold">
                            <p:stCondLst>
                              <p:cond delay="3000"/>
                            </p:stCondLst>
                            <p:childTnLst>
                              <p:par>
                                <p:cTn id="52" presetID="10" presetClass="exit" presetSubtype="0" fill="hold" nodeType="afterEffect">
                                  <p:stCondLst>
                                    <p:cond delay="0"/>
                                  </p:stCondLst>
                                  <p:childTnLst>
                                    <p:animEffect transition="out" filter="fade">
                                      <p:cBhvr>
                                        <p:cTn id="53" dur="500"/>
                                        <p:tgtEl>
                                          <p:spTgt spid="10"/>
                                        </p:tgtEl>
                                      </p:cBhvr>
                                    </p:animEffect>
                                    <p:set>
                                      <p:cBhvr>
                                        <p:cTn id="54" dur="1" fill="hold">
                                          <p:stCondLst>
                                            <p:cond delay="499"/>
                                          </p:stCondLst>
                                        </p:cTn>
                                        <p:tgtEl>
                                          <p:spTgt spid="10"/>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down)">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62000" y="400050"/>
            <a:ext cx="6248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vi-VN" altLang="en-US" sz="2800">
              <a:latin typeface=".VnTime" pitchFamily="34" charset="0"/>
            </a:endParaRPr>
          </a:p>
        </p:txBody>
      </p:sp>
      <p:sp>
        <p:nvSpPr>
          <p:cNvPr id="15363" name="Text Box 3"/>
          <p:cNvSpPr txBox="1">
            <a:spLocks noChangeArrowheads="1"/>
          </p:cNvSpPr>
          <p:nvPr/>
        </p:nvSpPr>
        <p:spPr bwMode="auto">
          <a:xfrm>
            <a:off x="628650" y="0"/>
            <a:ext cx="7162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b="1">
                <a:solidFill>
                  <a:srgbClr val="FF0000"/>
                </a:solidFill>
                <a:latin typeface="+mn-lt"/>
              </a:rPr>
              <a:t>VẬN DỤNG THỰC TÊ</a:t>
            </a:r>
          </a:p>
          <a:p>
            <a:pPr algn="ctr" eaLnBrk="1" hangingPunct="1">
              <a:spcBef>
                <a:spcPct val="50000"/>
              </a:spcBef>
            </a:pPr>
            <a:r>
              <a:rPr lang="en-US" altLang="en-US" b="1" i="1">
                <a:latin typeface=".VnTime" pitchFamily="34" charset="0"/>
              </a:rPr>
              <a:t>H·y x¸c ®Þnh t©m cña mét n¾p hép h×nh trßn</a:t>
            </a:r>
            <a:endParaRPr lang="vi-VN" altLang="en-US" b="1" i="1">
              <a:latin typeface=".VnTime" pitchFamily="34" charset="0"/>
            </a:endParaRPr>
          </a:p>
        </p:txBody>
      </p:sp>
      <p:sp>
        <p:nvSpPr>
          <p:cNvPr id="35853" name="Text Box 13"/>
          <p:cNvSpPr txBox="1">
            <a:spLocks noChangeArrowheads="1"/>
          </p:cNvSpPr>
          <p:nvPr/>
        </p:nvSpPr>
        <p:spPr bwMode="auto">
          <a:xfrm>
            <a:off x="77096" y="1047750"/>
            <a:ext cx="53331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2000" i="1">
                <a:latin typeface=".VnTime" pitchFamily="34" charset="0"/>
              </a:rPr>
              <a:t>* </a:t>
            </a:r>
            <a:r>
              <a:rPr lang="en-US" altLang="en-US" sz="2000">
                <a:latin typeface=".VnTime" pitchFamily="34" charset="0"/>
              </a:rPr>
              <a:t>VÏ d©y CD bÊt kú. LÊy I lµ trung ®iÓm cña CD.</a:t>
            </a:r>
            <a:r>
              <a:rPr lang="en-US" altLang="en-US" sz="2000" i="1">
                <a:latin typeface=".VnTime" pitchFamily="34" charset="0"/>
              </a:rPr>
              <a:t> </a:t>
            </a:r>
          </a:p>
        </p:txBody>
      </p:sp>
      <p:sp>
        <p:nvSpPr>
          <p:cNvPr id="35860" name="Text Box 20"/>
          <p:cNvSpPr txBox="1">
            <a:spLocks noChangeArrowheads="1"/>
          </p:cNvSpPr>
          <p:nvPr/>
        </p:nvSpPr>
        <p:spPr bwMode="auto">
          <a:xfrm>
            <a:off x="77096" y="1402358"/>
            <a:ext cx="6248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2000">
                <a:latin typeface=".VnTime" pitchFamily="34" charset="0"/>
              </a:rPr>
              <a:t>* Dùng </a:t>
            </a:r>
            <a:r>
              <a:rPr lang="en-US" altLang="en-US" sz="2000">
                <a:latin typeface="Times New Roman" pitchFamily="18" charset="0"/>
                <a:cs typeface="Times New Roman" pitchFamily="18" charset="0"/>
              </a:rPr>
              <a:t>đ­ường </a:t>
            </a:r>
            <a:r>
              <a:rPr lang="en-US" altLang="en-US" sz="2000">
                <a:latin typeface=".VnTime" pitchFamily="34" charset="0"/>
              </a:rPr>
              <a:t>th¼ng vu«ng gãc víi CD t¹i I c¾t </a:t>
            </a:r>
            <a:r>
              <a:rPr lang="en-US" altLang="en-US" sz="2000">
                <a:latin typeface="Times New Roman" pitchFamily="18" charset="0"/>
                <a:cs typeface="Times New Roman" pitchFamily="18" charset="0"/>
              </a:rPr>
              <a:t>đ­ường </a:t>
            </a:r>
            <a:r>
              <a:rPr lang="en-US" altLang="en-US" sz="2000">
                <a:latin typeface=".VnTime" pitchFamily="34" charset="0"/>
              </a:rPr>
              <a:t>trßn t¹i hai ®iÓm A, B</a:t>
            </a:r>
            <a:r>
              <a:rPr lang="en-US" altLang="en-US" sz="2000" i="1">
                <a:latin typeface=".VnTime" pitchFamily="34" charset="0"/>
              </a:rPr>
              <a:t>                                    </a:t>
            </a:r>
          </a:p>
        </p:txBody>
      </p:sp>
      <p:sp>
        <p:nvSpPr>
          <p:cNvPr id="35861" name="Text Box 21"/>
          <p:cNvSpPr txBox="1">
            <a:spLocks noChangeArrowheads="1"/>
          </p:cNvSpPr>
          <p:nvPr/>
        </p:nvSpPr>
        <p:spPr bwMode="auto">
          <a:xfrm>
            <a:off x="77096" y="2064742"/>
            <a:ext cx="45711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2000">
                <a:latin typeface=".VnTime" pitchFamily="34" charset="0"/>
              </a:rPr>
              <a:t>* AB chÝnh lµ ®­</a:t>
            </a:r>
            <a:r>
              <a:rPr lang="en-US" altLang="en-US" sz="2000">
                <a:latin typeface="Times New Roman" pitchFamily="18" charset="0"/>
                <a:cs typeface="Times New Roman" pitchFamily="18" charset="0"/>
              </a:rPr>
              <a:t>ườ</a:t>
            </a:r>
            <a:r>
              <a:rPr lang="en-US" altLang="en-US" sz="2000">
                <a:latin typeface=".VnTime" pitchFamily="34" charset="0"/>
              </a:rPr>
              <a:t>ng kÝnh cña n¾p hép</a:t>
            </a:r>
            <a:r>
              <a:rPr lang="en-US" altLang="en-US" sz="2000" i="1">
                <a:latin typeface=".VnTime" pitchFamily="34" charset="0"/>
              </a:rPr>
              <a:t>           </a:t>
            </a:r>
            <a:endParaRPr lang="vi-VN" altLang="en-US" sz="2000"/>
          </a:p>
        </p:txBody>
      </p:sp>
      <p:sp>
        <p:nvSpPr>
          <p:cNvPr id="35862" name="Text Box 22"/>
          <p:cNvSpPr txBox="1">
            <a:spLocks noChangeArrowheads="1"/>
          </p:cNvSpPr>
          <p:nvPr/>
        </p:nvSpPr>
        <p:spPr bwMode="auto">
          <a:xfrm>
            <a:off x="77096" y="2419350"/>
            <a:ext cx="54093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2000">
                <a:latin typeface=".VnTime" pitchFamily="34" charset="0"/>
              </a:rPr>
              <a:t>* Trung ®iÓm O cña AB lµ t©m cña n¾p hép trßn.</a:t>
            </a:r>
            <a:endParaRPr lang="vi-VN" altLang="en-US" sz="2000"/>
          </a:p>
        </p:txBody>
      </p:sp>
      <p:sp>
        <p:nvSpPr>
          <p:cNvPr id="2" name="Oval 1"/>
          <p:cNvSpPr/>
          <p:nvPr/>
        </p:nvSpPr>
        <p:spPr>
          <a:xfrm>
            <a:off x="5418722" y="2472799"/>
            <a:ext cx="2537351" cy="2537351"/>
          </a:xfrm>
          <a:prstGeom prst="ellipse">
            <a:avLst/>
          </a:prstGeom>
        </p:spPr>
        <p:style>
          <a:lnRef idx="3">
            <a:schemeClr val="lt1"/>
          </a:lnRef>
          <a:fillRef idx="1">
            <a:schemeClr val="accent5"/>
          </a:fillRef>
          <a:effectRef idx="1">
            <a:schemeClr val="accent5"/>
          </a:effectRef>
          <a:fontRef idx="minor">
            <a:schemeClr val="lt1"/>
          </a:fontRef>
        </p:style>
        <p:txBody>
          <a:bodyPr rtlCol="0" anchor="ctr">
            <a:spAutoFit/>
          </a:bodyPr>
          <a:lstStyle/>
          <a:p>
            <a:pPr algn="ctr">
              <a:spcBef>
                <a:spcPts val="600"/>
              </a:spcBef>
            </a:pPr>
            <a:endParaRPr lang="en-US" sz="2000">
              <a:latin typeface="+mn-lt"/>
            </a:endParaRPr>
          </a:p>
        </p:txBody>
      </p:sp>
      <p:cxnSp>
        <p:nvCxnSpPr>
          <p:cNvPr id="4" name="Straight Connector 3"/>
          <p:cNvCxnSpPr>
            <a:stCxn id="2" idx="2"/>
            <a:endCxn id="2" idx="0"/>
          </p:cNvCxnSpPr>
          <p:nvPr/>
        </p:nvCxnSpPr>
        <p:spPr>
          <a:xfrm flipV="1">
            <a:off x="5418722" y="2472799"/>
            <a:ext cx="1268676" cy="1268676"/>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908572">
            <a:off x="4770386" y="1861832"/>
            <a:ext cx="5384750" cy="84050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498099">
            <a:off x="3820152" y="581652"/>
            <a:ext cx="2781300" cy="2781300"/>
          </a:xfrm>
          <a:prstGeom prst="rect">
            <a:avLst/>
          </a:prstGeom>
        </p:spPr>
      </p:pic>
      <p:grpSp>
        <p:nvGrpSpPr>
          <p:cNvPr id="9" name="Group 8"/>
          <p:cNvGrpSpPr/>
          <p:nvPr/>
        </p:nvGrpSpPr>
        <p:grpSpPr>
          <a:xfrm>
            <a:off x="5032708" y="2046467"/>
            <a:ext cx="1940040" cy="1993028"/>
            <a:chOff x="5032708" y="2046467"/>
            <a:chExt cx="1940040" cy="1993028"/>
          </a:xfrm>
        </p:grpSpPr>
        <p:sp>
          <p:nvSpPr>
            <p:cNvPr id="7" name="TextBox 6"/>
            <p:cNvSpPr txBox="1"/>
            <p:nvPr/>
          </p:nvSpPr>
          <p:spPr>
            <a:xfrm>
              <a:off x="5895886" y="2962276"/>
              <a:ext cx="304892" cy="276999"/>
            </a:xfrm>
            <a:prstGeom prst="rect">
              <a:avLst/>
            </a:prstGeom>
            <a:noFill/>
          </p:spPr>
          <p:txBody>
            <a:bodyPr wrap="none" rtlCol="0">
              <a:spAutoFit/>
            </a:bodyPr>
            <a:lstStyle/>
            <a:p>
              <a:r>
                <a:rPr lang="en-US" sz="1200">
                  <a:solidFill>
                    <a:schemeClr val="accent4">
                      <a:lumMod val="60000"/>
                      <a:lumOff val="40000"/>
                    </a:schemeClr>
                  </a:solidFill>
                  <a:latin typeface="+mn-lt"/>
                  <a:ea typeface="Tahoma" pitchFamily="34" charset="0"/>
                  <a:cs typeface="Tahoma" pitchFamily="34" charset="0"/>
                  <a:sym typeface="Wingdings"/>
                </a:rPr>
                <a:t></a:t>
              </a:r>
              <a:endParaRPr lang="en-US" sz="1200">
                <a:solidFill>
                  <a:schemeClr val="accent4">
                    <a:lumMod val="60000"/>
                    <a:lumOff val="40000"/>
                  </a:schemeClr>
                </a:solidFill>
                <a:latin typeface="+mn-lt"/>
                <a:ea typeface="Tahoma" pitchFamily="34" charset="0"/>
                <a:cs typeface="Tahoma" pitchFamily="34" charset="0"/>
              </a:endParaRPr>
            </a:p>
          </p:txBody>
        </p:sp>
        <p:sp>
          <p:nvSpPr>
            <p:cNvPr id="8" name="TextBox 7"/>
            <p:cNvSpPr txBox="1"/>
            <p:nvPr/>
          </p:nvSpPr>
          <p:spPr>
            <a:xfrm>
              <a:off x="5032708" y="3639385"/>
              <a:ext cx="370614" cy="400110"/>
            </a:xfrm>
            <a:prstGeom prst="rect">
              <a:avLst/>
            </a:prstGeom>
            <a:noFill/>
          </p:spPr>
          <p:txBody>
            <a:bodyPr wrap="none" rtlCol="0">
              <a:spAutoFit/>
            </a:bodyPr>
            <a:lstStyle/>
            <a:p>
              <a:r>
                <a:rPr lang="en-US" sz="2000">
                  <a:solidFill>
                    <a:schemeClr val="bg1"/>
                  </a:solidFill>
                  <a:latin typeface="+mn-lt"/>
                  <a:ea typeface="Tahoma" pitchFamily="34" charset="0"/>
                  <a:cs typeface="Tahoma" pitchFamily="34" charset="0"/>
                </a:rPr>
                <a:t>D</a:t>
              </a:r>
            </a:p>
          </p:txBody>
        </p:sp>
        <p:sp>
          <p:nvSpPr>
            <p:cNvPr id="36" name="TextBox 35"/>
            <p:cNvSpPr txBox="1"/>
            <p:nvPr/>
          </p:nvSpPr>
          <p:spPr>
            <a:xfrm>
              <a:off x="6616560" y="2046467"/>
              <a:ext cx="356188" cy="400110"/>
            </a:xfrm>
            <a:prstGeom prst="rect">
              <a:avLst/>
            </a:prstGeom>
            <a:noFill/>
          </p:spPr>
          <p:txBody>
            <a:bodyPr wrap="none" rtlCol="0">
              <a:spAutoFit/>
            </a:bodyPr>
            <a:lstStyle/>
            <a:p>
              <a:r>
                <a:rPr lang="en-US" sz="2000">
                  <a:solidFill>
                    <a:schemeClr val="bg1"/>
                  </a:solidFill>
                  <a:latin typeface="+mn-lt"/>
                  <a:ea typeface="Tahoma" pitchFamily="34" charset="0"/>
                  <a:cs typeface="Tahoma" pitchFamily="34" charset="0"/>
                </a:rPr>
                <a:t>C</a:t>
              </a:r>
            </a:p>
          </p:txBody>
        </p:sp>
        <p:sp>
          <p:nvSpPr>
            <p:cNvPr id="37" name="TextBox 36"/>
            <p:cNvSpPr txBox="1"/>
            <p:nvPr/>
          </p:nvSpPr>
          <p:spPr>
            <a:xfrm>
              <a:off x="5867753" y="2629765"/>
              <a:ext cx="269626" cy="400110"/>
            </a:xfrm>
            <a:prstGeom prst="rect">
              <a:avLst/>
            </a:prstGeom>
            <a:noFill/>
          </p:spPr>
          <p:txBody>
            <a:bodyPr wrap="none" rtlCol="0">
              <a:spAutoFit/>
            </a:bodyPr>
            <a:lstStyle/>
            <a:p>
              <a:r>
                <a:rPr lang="en-US" sz="2000">
                  <a:solidFill>
                    <a:schemeClr val="bg1"/>
                  </a:solidFill>
                  <a:latin typeface="+mn-lt"/>
                  <a:ea typeface="Tahoma" pitchFamily="34" charset="0"/>
                  <a:cs typeface="Tahoma" pitchFamily="34" charset="0"/>
                </a:rPr>
                <a:t>I</a:t>
              </a:r>
            </a:p>
          </p:txBody>
        </p:sp>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674774">
            <a:off x="4719245" y="4148604"/>
            <a:ext cx="3814817" cy="220046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982111">
            <a:off x="5753735" y="1600200"/>
            <a:ext cx="2724150" cy="2724150"/>
          </a:xfrm>
          <a:prstGeom prst="rect">
            <a:avLst/>
          </a:prstGeom>
        </p:spPr>
      </p:pic>
      <p:cxnSp>
        <p:nvCxnSpPr>
          <p:cNvPr id="13" name="Straight Connector 12"/>
          <p:cNvCxnSpPr/>
          <p:nvPr/>
        </p:nvCxnSpPr>
        <p:spPr>
          <a:xfrm flipH="1" flipV="1">
            <a:off x="6070600" y="3111901"/>
            <a:ext cx="1490740" cy="1522012"/>
          </a:xfrm>
          <a:prstGeom prst="line">
            <a:avLst/>
          </a:prstGeom>
          <a:ln w="28575">
            <a:solidFill>
              <a:srgbClr val="FF0066"/>
            </a:solidFill>
          </a:ln>
        </p:spPr>
        <p:style>
          <a:lnRef idx="1">
            <a:schemeClr val="accent4"/>
          </a:lnRef>
          <a:fillRef idx="0">
            <a:schemeClr val="accent4"/>
          </a:fillRef>
          <a:effectRef idx="0">
            <a:schemeClr val="accent4"/>
          </a:effectRef>
          <a:fontRef idx="minor">
            <a:schemeClr val="tx1"/>
          </a:fontRef>
        </p:style>
      </p:cxn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762625">
            <a:off x="4370711" y="4668964"/>
            <a:ext cx="6092842" cy="1005757"/>
          </a:xfrm>
          <a:prstGeom prst="rect">
            <a:avLst/>
          </a:prstGeom>
        </p:spPr>
      </p:pic>
      <p:pic>
        <p:nvPicPr>
          <p:cNvPr id="47" name="Pictur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982111">
            <a:off x="5741035" y="1568450"/>
            <a:ext cx="2724150" cy="2724150"/>
          </a:xfrm>
          <a:prstGeom prst="rect">
            <a:avLst/>
          </a:prstGeom>
        </p:spPr>
      </p:pic>
      <p:cxnSp>
        <p:nvCxnSpPr>
          <p:cNvPr id="50" name="Straight Connector 49"/>
          <p:cNvCxnSpPr/>
          <p:nvPr/>
        </p:nvCxnSpPr>
        <p:spPr>
          <a:xfrm flipH="1" flipV="1">
            <a:off x="5791200" y="2829821"/>
            <a:ext cx="1770140" cy="1804092"/>
          </a:xfrm>
          <a:prstGeom prst="line">
            <a:avLst/>
          </a:prstGeom>
          <a:ln w="28575">
            <a:solidFill>
              <a:srgbClr val="FF0066"/>
            </a:solidFill>
          </a:ln>
        </p:spPr>
        <p:style>
          <a:lnRef idx="1">
            <a:schemeClr val="accent4"/>
          </a:lnRef>
          <a:fillRef idx="0">
            <a:schemeClr val="accent4"/>
          </a:fillRef>
          <a:effectRef idx="0">
            <a:schemeClr val="accent4"/>
          </a:effectRef>
          <a:fontRef idx="minor">
            <a:schemeClr val="tx1"/>
          </a:fontRef>
        </p:style>
      </p:cxnSp>
      <p:sp>
        <p:nvSpPr>
          <p:cNvPr id="21" name="TextBox 20"/>
          <p:cNvSpPr txBox="1"/>
          <p:nvPr/>
        </p:nvSpPr>
        <p:spPr>
          <a:xfrm>
            <a:off x="6531007" y="3608410"/>
            <a:ext cx="300082" cy="276999"/>
          </a:xfrm>
          <a:prstGeom prst="rect">
            <a:avLst/>
          </a:prstGeom>
          <a:noFill/>
        </p:spPr>
        <p:txBody>
          <a:bodyPr wrap="none" rtlCol="0">
            <a:spAutoFit/>
          </a:bodyPr>
          <a:lstStyle/>
          <a:p>
            <a:r>
              <a:rPr lang="en-US" sz="1200">
                <a:solidFill>
                  <a:schemeClr val="accent4">
                    <a:lumMod val="60000"/>
                    <a:lumOff val="40000"/>
                  </a:schemeClr>
                </a:solidFill>
                <a:latin typeface="+mn-lt"/>
                <a:ea typeface="Tahoma" pitchFamily="34" charset="0"/>
                <a:cs typeface="Tahoma" pitchFamily="34" charset="0"/>
                <a:sym typeface="Wingdings"/>
              </a:rPr>
              <a:t></a:t>
            </a:r>
            <a:endParaRPr lang="en-US" sz="1200">
              <a:solidFill>
                <a:schemeClr val="accent4">
                  <a:lumMod val="60000"/>
                  <a:lumOff val="40000"/>
                </a:schemeClr>
              </a:solidFill>
              <a:latin typeface="+mn-lt"/>
              <a:ea typeface="Tahoma" pitchFamily="34" charset="0"/>
              <a:cs typeface="Tahoma" pitchFamily="34" charset="0"/>
            </a:endParaRPr>
          </a:p>
        </p:txBody>
      </p:sp>
      <p:sp>
        <p:nvSpPr>
          <p:cNvPr id="22" name="TextBox 21"/>
          <p:cNvSpPr txBox="1"/>
          <p:nvPr/>
        </p:nvSpPr>
        <p:spPr>
          <a:xfrm>
            <a:off x="6732496" y="3452030"/>
            <a:ext cx="370614" cy="400110"/>
          </a:xfrm>
          <a:prstGeom prst="rect">
            <a:avLst/>
          </a:prstGeom>
          <a:noFill/>
        </p:spPr>
        <p:txBody>
          <a:bodyPr wrap="none" rtlCol="0">
            <a:spAutoFit/>
          </a:bodyPr>
          <a:lstStyle/>
          <a:p>
            <a:r>
              <a:rPr lang="en-US" sz="2000">
                <a:solidFill>
                  <a:schemeClr val="bg1"/>
                </a:solidFill>
                <a:latin typeface="+mn-lt"/>
                <a:ea typeface="Tahoma" pitchFamily="34" charset="0"/>
                <a:cs typeface="Tahoma" pitchFamily="34" charset="0"/>
              </a:rPr>
              <a:t>O</a:t>
            </a:r>
          </a:p>
        </p:txBody>
      </p:sp>
      <p:grpSp>
        <p:nvGrpSpPr>
          <p:cNvPr id="24" name="Group 23"/>
          <p:cNvGrpSpPr/>
          <p:nvPr/>
        </p:nvGrpSpPr>
        <p:grpSpPr>
          <a:xfrm>
            <a:off x="5605893" y="2472799"/>
            <a:ext cx="2446495" cy="2406346"/>
            <a:chOff x="5605893" y="2472799"/>
            <a:chExt cx="2446495" cy="2406346"/>
          </a:xfrm>
        </p:grpSpPr>
        <p:sp>
          <p:nvSpPr>
            <p:cNvPr id="56" name="TextBox 55"/>
            <p:cNvSpPr txBox="1"/>
            <p:nvPr/>
          </p:nvSpPr>
          <p:spPr>
            <a:xfrm>
              <a:off x="5605893" y="2472799"/>
              <a:ext cx="370614" cy="400110"/>
            </a:xfrm>
            <a:prstGeom prst="rect">
              <a:avLst/>
            </a:prstGeom>
            <a:noFill/>
          </p:spPr>
          <p:txBody>
            <a:bodyPr wrap="none" rtlCol="0">
              <a:spAutoFit/>
            </a:bodyPr>
            <a:lstStyle/>
            <a:p>
              <a:r>
                <a:rPr lang="en-US" sz="2000">
                  <a:solidFill>
                    <a:schemeClr val="bg1"/>
                  </a:solidFill>
                  <a:latin typeface="+mn-lt"/>
                  <a:ea typeface="Tahoma" pitchFamily="34" charset="0"/>
                  <a:cs typeface="Tahoma" pitchFamily="34" charset="0"/>
                </a:rPr>
                <a:t>A</a:t>
              </a:r>
            </a:p>
          </p:txBody>
        </p:sp>
        <p:sp>
          <p:nvSpPr>
            <p:cNvPr id="57" name="TextBox 56"/>
            <p:cNvSpPr txBox="1"/>
            <p:nvPr/>
          </p:nvSpPr>
          <p:spPr>
            <a:xfrm>
              <a:off x="7696200" y="4479035"/>
              <a:ext cx="356188" cy="400110"/>
            </a:xfrm>
            <a:prstGeom prst="rect">
              <a:avLst/>
            </a:prstGeom>
            <a:noFill/>
          </p:spPr>
          <p:txBody>
            <a:bodyPr wrap="none" rtlCol="0">
              <a:spAutoFit/>
            </a:bodyPr>
            <a:lstStyle/>
            <a:p>
              <a:r>
                <a:rPr lang="en-US" sz="2000">
                  <a:solidFill>
                    <a:schemeClr val="bg1"/>
                  </a:solidFill>
                  <a:latin typeface="+mn-lt"/>
                  <a:ea typeface="Tahoma" pitchFamily="34" charset="0"/>
                  <a:cs typeface="Tahoma" pitchFamily="34" charset="0"/>
                </a:rPr>
                <a:t>B</a:t>
              </a:r>
            </a:p>
          </p:txBody>
        </p:sp>
        <p:sp>
          <p:nvSpPr>
            <p:cNvPr id="23" name="TextBox 22"/>
            <p:cNvSpPr txBox="1"/>
            <p:nvPr/>
          </p:nvSpPr>
          <p:spPr>
            <a:xfrm>
              <a:off x="6118329" y="3105150"/>
              <a:ext cx="325730" cy="400110"/>
            </a:xfrm>
            <a:prstGeom prst="rect">
              <a:avLst/>
            </a:prstGeom>
            <a:noFill/>
          </p:spPr>
          <p:txBody>
            <a:bodyPr wrap="none" rtlCol="0">
              <a:spAutoFit/>
            </a:bodyPr>
            <a:lstStyle/>
            <a:p>
              <a:r>
                <a:rPr lang="en-US" sz="2000" b="1" i="1">
                  <a:solidFill>
                    <a:schemeClr val="bg1"/>
                  </a:solidFill>
                  <a:latin typeface="+mn-lt"/>
                  <a:ea typeface="Tahoma" pitchFamily="34" charset="0"/>
                  <a:cs typeface="Tahoma" pitchFamily="34" charset="0"/>
                </a:rPr>
                <a:t>//</a:t>
              </a:r>
            </a:p>
          </p:txBody>
        </p:sp>
        <p:sp>
          <p:nvSpPr>
            <p:cNvPr id="59" name="TextBox 58"/>
            <p:cNvSpPr txBox="1"/>
            <p:nvPr/>
          </p:nvSpPr>
          <p:spPr>
            <a:xfrm>
              <a:off x="6917803" y="3944604"/>
              <a:ext cx="325730" cy="400110"/>
            </a:xfrm>
            <a:prstGeom prst="rect">
              <a:avLst/>
            </a:prstGeom>
            <a:noFill/>
          </p:spPr>
          <p:txBody>
            <a:bodyPr wrap="none" rtlCol="0">
              <a:spAutoFit/>
            </a:bodyPr>
            <a:lstStyle/>
            <a:p>
              <a:r>
                <a:rPr lang="en-US" sz="2000" b="1" i="1">
                  <a:solidFill>
                    <a:schemeClr val="bg1"/>
                  </a:solidFill>
                  <a:latin typeface="+mn-lt"/>
                  <a:ea typeface="Tahoma" pitchFamily="34" charset="0"/>
                  <a:cs typeface="Tahoma" pitchFamily="34" charset="0"/>
                </a:rPr>
                <a:t>//</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53"/>
                                        </p:tgtEl>
                                        <p:attrNameLst>
                                          <p:attrName>style.visibility</p:attrName>
                                        </p:attrNameLst>
                                      </p:cBhvr>
                                      <p:to>
                                        <p:strVal val="visible"/>
                                      </p:to>
                                    </p:set>
                                    <p:animEffect transition="in" filter="blinds(horizontal)">
                                      <p:cBhvr>
                                        <p:cTn id="7" dur="500"/>
                                        <p:tgtEl>
                                          <p:spTgt spid="3585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56" presetClass="path" presetSubtype="0" accel="50000" decel="50000" fill="hold" nodeType="afterEffect">
                                  <p:stCondLst>
                                    <p:cond delay="0"/>
                                  </p:stCondLst>
                                  <p:childTnLst>
                                    <p:animMotion origin="layout" path="M -1.66667E-6 -0.0037 L 0.14167 -0.2537 " pathEditMode="relative" rAng="0" ptsTypes="AA">
                                      <p:cBhvr>
                                        <p:cTn id="23" dur="2000" fill="hold"/>
                                        <p:tgtEl>
                                          <p:spTgt spid="6"/>
                                        </p:tgtEl>
                                        <p:attrNameLst>
                                          <p:attrName>ppt_x</p:attrName>
                                          <p:attrName>ppt_y</p:attrName>
                                        </p:attrNameLst>
                                      </p:cBhvr>
                                      <p:rCtr x="7083" y="-12500"/>
                                    </p:animMotion>
                                  </p:childTnLst>
                                </p:cTn>
                              </p:par>
                              <p:par>
                                <p:cTn id="24" presetID="22" presetClass="entr" presetSubtype="4"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2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par>
                                <p:cTn id="41" presetID="3" presetClass="entr" presetSubtype="10" fill="hold" nodeType="withEffect">
                                  <p:stCondLst>
                                    <p:cond delay="0"/>
                                  </p:stCondLst>
                                  <p:childTnLst>
                                    <p:set>
                                      <p:cBhvr>
                                        <p:cTn id="42" dur="1" fill="hold">
                                          <p:stCondLst>
                                            <p:cond delay="0"/>
                                          </p:stCondLst>
                                        </p:cTn>
                                        <p:tgtEl>
                                          <p:spTgt spid="35860"/>
                                        </p:tgtEl>
                                        <p:attrNameLst>
                                          <p:attrName>style.visibility</p:attrName>
                                        </p:attrNameLst>
                                      </p:cBhvr>
                                      <p:to>
                                        <p:strVal val="visible"/>
                                      </p:to>
                                    </p:set>
                                    <p:animEffect transition="in" filter="blinds(horizontal)">
                                      <p:cBhvr>
                                        <p:cTn id="43" dur="500"/>
                                        <p:tgtEl>
                                          <p:spTgt spid="35860"/>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42" presetClass="entr" presetSubtype="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childTnLst>
                          </p:cTn>
                        </p:par>
                        <p:par>
                          <p:cTn id="57" fill="hold">
                            <p:stCondLst>
                              <p:cond delay="2000"/>
                            </p:stCondLst>
                            <p:childTnLst>
                              <p:par>
                                <p:cTn id="58" presetID="49" presetClass="path" presetSubtype="0" accel="50000" decel="50000" fill="hold" nodeType="afterEffect">
                                  <p:stCondLst>
                                    <p:cond delay="0"/>
                                  </p:stCondLst>
                                  <p:childTnLst>
                                    <p:animMotion origin="layout" path="M 5E-6 -3.12442E-6 L -0.1698 -0.29824 " pathEditMode="relative" rAng="0" ptsTypes="AA">
                                      <p:cBhvr>
                                        <p:cTn id="59" dur="2000" fill="hold"/>
                                        <p:tgtEl>
                                          <p:spTgt spid="11"/>
                                        </p:tgtEl>
                                        <p:attrNameLst>
                                          <p:attrName>ppt_x</p:attrName>
                                          <p:attrName>ppt_y</p:attrName>
                                        </p:attrNameLst>
                                      </p:cBhvr>
                                      <p:rCtr x="-8490" y="-14912"/>
                                    </p:animMotion>
                                  </p:childTnLst>
                                </p:cTn>
                              </p:par>
                              <p:par>
                                <p:cTn id="60" presetID="22" presetClass="entr" presetSubtype="4"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20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1"/>
                                        </p:tgtEl>
                                      </p:cBhvr>
                                    </p:animEffect>
                                    <p:set>
                                      <p:cBhvr>
                                        <p:cTn id="70" dur="1" fill="hold">
                                          <p:stCondLst>
                                            <p:cond delay="499"/>
                                          </p:stCondLst>
                                        </p:cTn>
                                        <p:tgtEl>
                                          <p:spTgt spid="11"/>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childTnLst>
                          </p:cTn>
                        </p:par>
                        <p:par>
                          <p:cTn id="78" fill="hold">
                            <p:stCondLst>
                              <p:cond delay="1000"/>
                            </p:stCondLst>
                            <p:childTnLst>
                              <p:par>
                                <p:cTn id="79" presetID="42" presetClass="entr" presetSubtype="0" fill="hold"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2000"/>
                            </p:stCondLst>
                            <p:childTnLst>
                              <p:par>
                                <p:cTn id="85" presetID="49" presetClass="path" presetSubtype="0" accel="50000" decel="50000" fill="hold" nodeType="afterEffect">
                                  <p:stCondLst>
                                    <p:cond delay="0"/>
                                  </p:stCondLst>
                                  <p:childTnLst>
                                    <p:animMotion origin="layout" path="M 5E-6 4.07407E-6 L -0.1948 -0.32778 " pathEditMode="relative" rAng="0" ptsTypes="AA">
                                      <p:cBhvr>
                                        <p:cTn id="86" dur="2000" fill="hold"/>
                                        <p:tgtEl>
                                          <p:spTgt spid="47"/>
                                        </p:tgtEl>
                                        <p:attrNameLst>
                                          <p:attrName>ppt_x</p:attrName>
                                          <p:attrName>ppt_y</p:attrName>
                                        </p:attrNameLst>
                                      </p:cBhvr>
                                      <p:rCtr x="-9740" y="-16389"/>
                                    </p:animMotion>
                                  </p:childTnLst>
                                </p:cTn>
                              </p:par>
                              <p:par>
                                <p:cTn id="87" presetID="22" presetClass="entr" presetSubtype="4" fill="hold" nodeType="with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wipe(down)">
                                      <p:cBhvr>
                                        <p:cTn id="89" dur="2000"/>
                                        <p:tgtEl>
                                          <p:spTgt spid="50"/>
                                        </p:tgtEl>
                                      </p:cBhvr>
                                    </p:animEffect>
                                  </p:childTnLst>
                                </p:cTn>
                              </p:par>
                            </p:childTnLst>
                          </p:cTn>
                        </p:par>
                        <p:par>
                          <p:cTn id="90" fill="hold">
                            <p:stCondLst>
                              <p:cond delay="4000"/>
                            </p:stCondLst>
                            <p:childTnLst>
                              <p:par>
                                <p:cTn id="91" presetID="10" presetClass="exit" presetSubtype="0" fill="hold" nodeType="afterEffect">
                                  <p:stCondLst>
                                    <p:cond delay="0"/>
                                  </p:stCondLst>
                                  <p:childTnLst>
                                    <p:animEffect transition="out" filter="fade">
                                      <p:cBhvr>
                                        <p:cTn id="92" dur="500"/>
                                        <p:tgtEl>
                                          <p:spTgt spid="47"/>
                                        </p:tgtEl>
                                      </p:cBhvr>
                                    </p:animEffect>
                                    <p:set>
                                      <p:cBhvr>
                                        <p:cTn id="93" dur="1" fill="hold">
                                          <p:stCondLst>
                                            <p:cond delay="499"/>
                                          </p:stCondLst>
                                        </p:cTn>
                                        <p:tgtEl>
                                          <p:spTgt spid="47"/>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wipe(down)">
                                      <p:cBhvr>
                                        <p:cTn id="98" dur="500"/>
                                        <p:tgtEl>
                                          <p:spTgt spid="24"/>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ppt_x"/>
                                          </p:val>
                                        </p:tav>
                                        <p:tav tm="100000">
                                          <p:val>
                                            <p:strVal val="#ppt_x"/>
                                          </p:val>
                                        </p:tav>
                                      </p:tavLst>
                                    </p:anim>
                                    <p:anim calcmode="lin" valueType="num">
                                      <p:cBhvr additive="base">
                                        <p:cTn id="10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wipe(down)">
                                      <p:cBhvr>
                                        <p:cTn id="109" dur="500"/>
                                        <p:tgtEl>
                                          <p:spTgt spid="22"/>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nodeType="clickEffect">
                                  <p:stCondLst>
                                    <p:cond delay="0"/>
                                  </p:stCondLst>
                                  <p:childTnLst>
                                    <p:animEffect transition="out" filter="fade">
                                      <p:cBhvr>
                                        <p:cTn id="113" dur="500"/>
                                        <p:tgtEl>
                                          <p:spTgt spid="17"/>
                                        </p:tgtEl>
                                      </p:cBhvr>
                                    </p:animEffect>
                                    <p:set>
                                      <p:cBhvr>
                                        <p:cTn id="114" dur="1" fill="hold">
                                          <p:stCondLst>
                                            <p:cond delay="499"/>
                                          </p:stCondLst>
                                        </p:cTn>
                                        <p:tgtEl>
                                          <p:spTgt spid="17"/>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35861"/>
                                        </p:tgtEl>
                                        <p:attrNameLst>
                                          <p:attrName>style.visibility</p:attrName>
                                        </p:attrNameLst>
                                      </p:cBhvr>
                                      <p:to>
                                        <p:strVal val="visible"/>
                                      </p:to>
                                    </p:set>
                                    <p:animEffect transition="in" filter="blinds(horizontal)">
                                      <p:cBhvr>
                                        <p:cTn id="119" dur="500"/>
                                        <p:tgtEl>
                                          <p:spTgt spid="35861"/>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35862"/>
                                        </p:tgtEl>
                                        <p:attrNameLst>
                                          <p:attrName>style.visibility</p:attrName>
                                        </p:attrNameLst>
                                      </p:cBhvr>
                                      <p:to>
                                        <p:strVal val="visible"/>
                                      </p:to>
                                    </p:set>
                                    <p:animEffect transition="in" filter="blinds(horizontal)">
                                      <p:cBhvr>
                                        <p:cTn id="122" dur="500"/>
                                        <p:tgtEl>
                                          <p:spTgt spid="35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3" grpId="0"/>
      <p:bldP spid="35861" grpId="0"/>
      <p:bldP spid="35862"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3017727" y="1461370"/>
            <a:ext cx="2142102" cy="576980"/>
          </a:xfrm>
          <a:custGeom>
            <a:avLst/>
            <a:gdLst>
              <a:gd name="connsiteX0" fmla="*/ 12856 w 2142102"/>
              <a:gd name="connsiteY0" fmla="*/ 560518 h 576980"/>
              <a:gd name="connsiteX1" fmla="*/ 38982 w 2142102"/>
              <a:gd name="connsiteY1" fmla="*/ 508266 h 576980"/>
              <a:gd name="connsiteX2" fmla="*/ 339427 w 2142102"/>
              <a:gd name="connsiteY2" fmla="*/ 11878 h 576980"/>
              <a:gd name="connsiteX3" fmla="*/ 2142102 w 2142102"/>
              <a:gd name="connsiteY3" fmla="*/ 103318 h 576980"/>
            </a:gdLst>
            <a:ahLst/>
            <a:cxnLst>
              <a:cxn ang="0">
                <a:pos x="connsiteX0" y="connsiteY0"/>
              </a:cxn>
              <a:cxn ang="0">
                <a:pos x="connsiteX1" y="connsiteY1"/>
              </a:cxn>
              <a:cxn ang="0">
                <a:pos x="connsiteX2" y="connsiteY2"/>
              </a:cxn>
              <a:cxn ang="0">
                <a:pos x="connsiteX3" y="connsiteY3"/>
              </a:cxn>
            </a:cxnLst>
            <a:rect l="l" t="t" r="r" b="b"/>
            <a:pathLst>
              <a:path w="2142102" h="576980">
                <a:moveTo>
                  <a:pt x="12856" y="560518"/>
                </a:moveTo>
                <a:cubicBezTo>
                  <a:pt x="-1295" y="580112"/>
                  <a:pt x="-15446" y="599706"/>
                  <a:pt x="38982" y="508266"/>
                </a:cubicBezTo>
                <a:cubicBezTo>
                  <a:pt x="93410" y="416826"/>
                  <a:pt x="-11093" y="79369"/>
                  <a:pt x="339427" y="11878"/>
                </a:cubicBezTo>
                <a:cubicBezTo>
                  <a:pt x="689947" y="-55613"/>
                  <a:pt x="1819885" y="190404"/>
                  <a:pt x="2142102" y="103318"/>
                </a:cubicBezTo>
              </a:path>
            </a:pathLst>
          </a:custGeom>
          <a:ln w="57150"/>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nTime" pitchFamily="34" charset="0"/>
            </a:endParaRPr>
          </a:p>
        </p:txBody>
      </p:sp>
      <p:sp>
        <p:nvSpPr>
          <p:cNvPr id="9" name="Freeform 8"/>
          <p:cNvSpPr/>
          <p:nvPr/>
        </p:nvSpPr>
        <p:spPr>
          <a:xfrm>
            <a:off x="6090599" y="2975204"/>
            <a:ext cx="1986426" cy="826273"/>
          </a:xfrm>
          <a:custGeom>
            <a:avLst/>
            <a:gdLst>
              <a:gd name="connsiteX0" fmla="*/ 72053 w 1678785"/>
              <a:gd name="connsiteY0" fmla="*/ 704458 h 815746"/>
              <a:gd name="connsiteX1" fmla="*/ 202682 w 1678785"/>
              <a:gd name="connsiteY1" fmla="*/ 769772 h 815746"/>
              <a:gd name="connsiteX2" fmla="*/ 85116 w 1678785"/>
              <a:gd name="connsiteY2" fmla="*/ 103567 h 815746"/>
              <a:gd name="connsiteX3" fmla="*/ 1678785 w 1678785"/>
              <a:gd name="connsiteY3" fmla="*/ 12127 h 815746"/>
              <a:gd name="connsiteX0" fmla="*/ 42805 w 1678112"/>
              <a:gd name="connsiteY0" fmla="*/ 756845 h 836454"/>
              <a:gd name="connsiteX1" fmla="*/ 202009 w 1678112"/>
              <a:gd name="connsiteY1" fmla="*/ 769772 h 836454"/>
              <a:gd name="connsiteX2" fmla="*/ 84443 w 1678112"/>
              <a:gd name="connsiteY2" fmla="*/ 103567 h 836454"/>
              <a:gd name="connsiteX3" fmla="*/ 1678112 w 1678112"/>
              <a:gd name="connsiteY3" fmla="*/ 12127 h 836454"/>
              <a:gd name="connsiteX0" fmla="*/ 42805 w 1678112"/>
              <a:gd name="connsiteY0" fmla="*/ 756845 h 822852"/>
              <a:gd name="connsiteX1" fmla="*/ 202009 w 1678112"/>
              <a:gd name="connsiteY1" fmla="*/ 769772 h 822852"/>
              <a:gd name="connsiteX2" fmla="*/ 84443 w 1678112"/>
              <a:gd name="connsiteY2" fmla="*/ 103567 h 822852"/>
              <a:gd name="connsiteX3" fmla="*/ 1678112 w 1678112"/>
              <a:gd name="connsiteY3" fmla="*/ 12127 h 822852"/>
              <a:gd name="connsiteX0" fmla="*/ 23311 w 1677668"/>
              <a:gd name="connsiteY0" fmla="*/ 785420 h 834694"/>
              <a:gd name="connsiteX1" fmla="*/ 201565 w 1677668"/>
              <a:gd name="connsiteY1" fmla="*/ 769772 h 834694"/>
              <a:gd name="connsiteX2" fmla="*/ 83999 w 1677668"/>
              <a:gd name="connsiteY2" fmla="*/ 103567 h 834694"/>
              <a:gd name="connsiteX3" fmla="*/ 1677668 w 1677668"/>
              <a:gd name="connsiteY3" fmla="*/ 12127 h 834694"/>
              <a:gd name="connsiteX0" fmla="*/ 23311 w 1677668"/>
              <a:gd name="connsiteY0" fmla="*/ 785420 h 819438"/>
              <a:gd name="connsiteX1" fmla="*/ 201565 w 1677668"/>
              <a:gd name="connsiteY1" fmla="*/ 769772 h 819438"/>
              <a:gd name="connsiteX2" fmla="*/ 83999 w 1677668"/>
              <a:gd name="connsiteY2" fmla="*/ 103567 h 819438"/>
              <a:gd name="connsiteX3" fmla="*/ 1677668 w 1677668"/>
              <a:gd name="connsiteY3" fmla="*/ 12127 h 819438"/>
              <a:gd name="connsiteX0" fmla="*/ 13566 w 1677448"/>
              <a:gd name="connsiteY0" fmla="*/ 804470 h 826273"/>
              <a:gd name="connsiteX1" fmla="*/ 201345 w 1677448"/>
              <a:gd name="connsiteY1" fmla="*/ 769772 h 826273"/>
              <a:gd name="connsiteX2" fmla="*/ 83779 w 1677448"/>
              <a:gd name="connsiteY2" fmla="*/ 103567 h 826273"/>
              <a:gd name="connsiteX3" fmla="*/ 1677448 w 1677448"/>
              <a:gd name="connsiteY3" fmla="*/ 12127 h 826273"/>
            </a:gdLst>
            <a:ahLst/>
            <a:cxnLst>
              <a:cxn ang="0">
                <a:pos x="connsiteX0" y="connsiteY0"/>
              </a:cxn>
              <a:cxn ang="0">
                <a:pos x="connsiteX1" y="connsiteY1"/>
              </a:cxn>
              <a:cxn ang="0">
                <a:pos x="connsiteX2" y="connsiteY2"/>
              </a:cxn>
              <a:cxn ang="0">
                <a:pos x="connsiteX3" y="connsiteY3"/>
              </a:cxn>
            </a:cxnLst>
            <a:rect l="l" t="t" r="r" b="b"/>
            <a:pathLst>
              <a:path w="1677448" h="826273">
                <a:moveTo>
                  <a:pt x="13566" y="804470"/>
                </a:moveTo>
                <a:cubicBezTo>
                  <a:pt x="106366" y="782426"/>
                  <a:pt x="189643" y="886589"/>
                  <a:pt x="201345" y="769772"/>
                </a:cubicBezTo>
                <a:cubicBezTo>
                  <a:pt x="213047" y="652955"/>
                  <a:pt x="-162238" y="229841"/>
                  <a:pt x="83779" y="103567"/>
                </a:cubicBezTo>
                <a:cubicBezTo>
                  <a:pt x="329796" y="-22707"/>
                  <a:pt x="1003622" y="-5290"/>
                  <a:pt x="1677448" y="12127"/>
                </a:cubicBezTo>
              </a:path>
            </a:pathLst>
          </a:custGeom>
          <a:ln w="19050">
            <a:solidFill>
              <a:schemeClr val="accent3"/>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2" name="Freeform 11"/>
          <p:cNvSpPr/>
          <p:nvPr/>
        </p:nvSpPr>
        <p:spPr>
          <a:xfrm>
            <a:off x="6016509" y="3814659"/>
            <a:ext cx="1908291" cy="755970"/>
          </a:xfrm>
          <a:custGeom>
            <a:avLst/>
            <a:gdLst>
              <a:gd name="connsiteX0" fmla="*/ 145661 w 1909147"/>
              <a:gd name="connsiteY0" fmla="*/ 31870 h 748956"/>
              <a:gd name="connsiteX1" fmla="*/ 250164 w 1909147"/>
              <a:gd name="connsiteY1" fmla="*/ 71058 h 748956"/>
              <a:gd name="connsiteX2" fmla="*/ 93410 w 1909147"/>
              <a:gd name="connsiteY2" fmla="*/ 658887 h 748956"/>
              <a:gd name="connsiteX3" fmla="*/ 1909147 w 1909147"/>
              <a:gd name="connsiteY3" fmla="*/ 737264 h 748956"/>
              <a:gd name="connsiteX0" fmla="*/ 106705 w 1908291"/>
              <a:gd name="connsiteY0" fmla="*/ 23175 h 764073"/>
              <a:gd name="connsiteX1" fmla="*/ 249308 w 1908291"/>
              <a:gd name="connsiteY1" fmla="*/ 86175 h 764073"/>
              <a:gd name="connsiteX2" fmla="*/ 92554 w 1908291"/>
              <a:gd name="connsiteY2" fmla="*/ 674004 h 764073"/>
              <a:gd name="connsiteX3" fmla="*/ 1908291 w 1908291"/>
              <a:gd name="connsiteY3" fmla="*/ 752381 h 764073"/>
              <a:gd name="connsiteX0" fmla="*/ 106705 w 1908291"/>
              <a:gd name="connsiteY0" fmla="*/ 15072 h 755970"/>
              <a:gd name="connsiteX1" fmla="*/ 249308 w 1908291"/>
              <a:gd name="connsiteY1" fmla="*/ 78072 h 755970"/>
              <a:gd name="connsiteX2" fmla="*/ 92554 w 1908291"/>
              <a:gd name="connsiteY2" fmla="*/ 665901 h 755970"/>
              <a:gd name="connsiteX3" fmla="*/ 1908291 w 1908291"/>
              <a:gd name="connsiteY3" fmla="*/ 744278 h 755970"/>
            </a:gdLst>
            <a:ahLst/>
            <a:cxnLst>
              <a:cxn ang="0">
                <a:pos x="connsiteX0" y="connsiteY0"/>
              </a:cxn>
              <a:cxn ang="0">
                <a:pos x="connsiteX1" y="connsiteY1"/>
              </a:cxn>
              <a:cxn ang="0">
                <a:pos x="connsiteX2" y="connsiteY2"/>
              </a:cxn>
              <a:cxn ang="0">
                <a:pos x="connsiteX3" y="connsiteY3"/>
              </a:cxn>
            </a:cxnLst>
            <a:rect l="l" t="t" r="r" b="b"/>
            <a:pathLst>
              <a:path w="1908291" h="755970">
                <a:moveTo>
                  <a:pt x="106705" y="15072"/>
                </a:moveTo>
                <a:cubicBezTo>
                  <a:pt x="172835" y="1464"/>
                  <a:pt x="251667" y="-30400"/>
                  <a:pt x="249308" y="78072"/>
                </a:cubicBezTo>
                <a:cubicBezTo>
                  <a:pt x="246950" y="186544"/>
                  <a:pt x="-183943" y="554867"/>
                  <a:pt x="92554" y="665901"/>
                </a:cubicBezTo>
                <a:cubicBezTo>
                  <a:pt x="369051" y="776935"/>
                  <a:pt x="1138671" y="760606"/>
                  <a:pt x="1908291" y="744278"/>
                </a:cubicBezTo>
              </a:path>
            </a:pathLst>
          </a:custGeom>
          <a:ln w="19050">
            <a:solidFill>
              <a:schemeClr val="accent3"/>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7" name="Freeform 6"/>
          <p:cNvSpPr/>
          <p:nvPr/>
        </p:nvSpPr>
        <p:spPr>
          <a:xfrm>
            <a:off x="2691408" y="3252652"/>
            <a:ext cx="2109192" cy="522038"/>
          </a:xfrm>
          <a:custGeom>
            <a:avLst/>
            <a:gdLst>
              <a:gd name="connsiteX0" fmla="*/ 126588 w 2530153"/>
              <a:gd name="connsiteY0" fmla="*/ 0 h 467818"/>
              <a:gd name="connsiteX1" fmla="*/ 270279 w 2530153"/>
              <a:gd name="connsiteY1" fmla="*/ 418012 h 467818"/>
              <a:gd name="connsiteX2" fmla="*/ 2530153 w 2530153"/>
              <a:gd name="connsiteY2" fmla="*/ 444137 h 467818"/>
              <a:gd name="connsiteX0" fmla="*/ 146884 w 2550449"/>
              <a:gd name="connsiteY0" fmla="*/ 0 h 467818"/>
              <a:gd name="connsiteX1" fmla="*/ 290575 w 2550449"/>
              <a:gd name="connsiteY1" fmla="*/ 418012 h 467818"/>
              <a:gd name="connsiteX2" fmla="*/ 2550449 w 2550449"/>
              <a:gd name="connsiteY2" fmla="*/ 444137 h 467818"/>
              <a:gd name="connsiteX0" fmla="*/ 115063 w 2610068"/>
              <a:gd name="connsiteY0" fmla="*/ 0 h 495576"/>
              <a:gd name="connsiteX1" fmla="*/ 350194 w 2610068"/>
              <a:gd name="connsiteY1" fmla="*/ 444137 h 495576"/>
              <a:gd name="connsiteX2" fmla="*/ 2610068 w 2610068"/>
              <a:gd name="connsiteY2" fmla="*/ 470262 h 495576"/>
              <a:gd name="connsiteX0" fmla="*/ 90981 w 2024284"/>
              <a:gd name="connsiteY0" fmla="*/ 0 h 522038"/>
              <a:gd name="connsiteX1" fmla="*/ 326112 w 2024284"/>
              <a:gd name="connsiteY1" fmla="*/ 444137 h 522038"/>
              <a:gd name="connsiteX2" fmla="*/ 2024284 w 2024284"/>
              <a:gd name="connsiteY2" fmla="*/ 509451 h 522038"/>
            </a:gdLst>
            <a:ahLst/>
            <a:cxnLst>
              <a:cxn ang="0">
                <a:pos x="connsiteX0" y="connsiteY0"/>
              </a:cxn>
              <a:cxn ang="0">
                <a:pos x="connsiteX1" y="connsiteY1"/>
              </a:cxn>
              <a:cxn ang="0">
                <a:pos x="connsiteX2" y="connsiteY2"/>
              </a:cxn>
            </a:cxnLst>
            <a:rect l="l" t="t" r="r" b="b"/>
            <a:pathLst>
              <a:path w="2024284" h="522038">
                <a:moveTo>
                  <a:pt x="90981" y="0"/>
                </a:moveTo>
                <a:cubicBezTo>
                  <a:pt x="-89722" y="185057"/>
                  <a:pt x="3895" y="359229"/>
                  <a:pt x="326112" y="444137"/>
                </a:cubicBezTo>
                <a:cubicBezTo>
                  <a:pt x="648329" y="529045"/>
                  <a:pt x="1094644" y="533400"/>
                  <a:pt x="2024284" y="509451"/>
                </a:cubicBezTo>
              </a:path>
            </a:pathLst>
          </a:custGeom>
          <a:ln w="57150"/>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graphicFrame>
        <p:nvGraphicFramePr>
          <p:cNvPr id="4099" name="Object 11"/>
          <p:cNvGraphicFramePr>
            <a:graphicFrameLocks noGrp="1" noChangeAspect="1"/>
          </p:cNvGraphicFramePr>
          <p:nvPr>
            <p:ph idx="4294967295"/>
            <p:extLst>
              <p:ext uri="{D42A27DB-BD31-4B8C-83A1-F6EECF244321}">
                <p14:modId xmlns:p14="http://schemas.microsoft.com/office/powerpoint/2010/main" val="3870518726"/>
              </p:ext>
            </p:extLst>
          </p:nvPr>
        </p:nvGraphicFramePr>
        <p:xfrm>
          <a:off x="3666309" y="1844434"/>
          <a:ext cx="2431868" cy="1184389"/>
        </p:xfrm>
        <a:graphic>
          <a:graphicData uri="http://schemas.openxmlformats.org/presentationml/2006/ole">
            <mc:AlternateContent xmlns:mc="http://schemas.openxmlformats.org/markup-compatibility/2006">
              <mc:Choice xmlns:v="urn:schemas-microsoft-com:vml" Requires="v">
                <p:oleObj name="Clip" r:id="rId2" imgW="2191817" imgH="1424635" progId="MS_ClipArt_Gallery.5">
                  <p:embed/>
                </p:oleObj>
              </mc:Choice>
              <mc:Fallback>
                <p:oleObj name="Clip" r:id="rId2" imgW="2191817" imgH="1424635" progId="MS_ClipArt_Gallery.5">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6309" y="1844434"/>
                        <a:ext cx="2431868" cy="1184389"/>
                      </a:xfrm>
                      <a:prstGeom prst="rect">
                        <a:avLst/>
                      </a:prstGeom>
                      <a:noFill/>
                      <a:ln>
                        <a:noFill/>
                      </a:ln>
                      <a:effectLst/>
                    </p:spPr>
                  </p:pic>
                </p:oleObj>
              </mc:Fallback>
            </mc:AlternateContent>
          </a:graphicData>
        </a:graphic>
      </p:graphicFrame>
      <p:pic>
        <p:nvPicPr>
          <p:cNvPr id="4100" name="Picture 13" descr="xsgs4074hd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426738" y="657225"/>
            <a:ext cx="8572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7" descr="bloomingro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402" y="4224833"/>
            <a:ext cx="866775" cy="93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bwMode="auto">
          <a:xfrm>
            <a:off x="-304800" y="782244"/>
            <a:ext cx="3505200" cy="3200400"/>
          </a:xfrm>
          <a:prstGeom prst="ellipse">
            <a:avLst/>
          </a:prstGeom>
          <a:gradFill flip="none" rotWithShape="1">
            <a:gsLst>
              <a:gs pos="0">
                <a:srgbClr val="FFEFD1"/>
              </a:gs>
              <a:gs pos="54000">
                <a:srgbClr val="F0EBD5"/>
              </a:gs>
              <a:gs pos="100000">
                <a:srgbClr val="D1C39F"/>
              </a:gs>
            </a:gsLst>
            <a:path path="circle">
              <a:fillToRect l="50000" t="50000" r="50000" b="50000"/>
            </a:path>
            <a:tileRect/>
          </a:gradFill>
          <a:ln w="9525" cap="flat" cmpd="sng" algn="ctr">
            <a:solidFill>
              <a:schemeClr val="tx1"/>
            </a:solidFill>
            <a:prstDash val="solid"/>
            <a:round/>
            <a:headEnd type="none" w="med" len="med"/>
            <a:tailEnd type="none" w="med" len="med"/>
          </a:ln>
          <a:effectLst>
            <a:outerShdw dist="35921" dir="2700000" algn="ctr" rotWithShape="0">
              <a:schemeClr val="bg2"/>
            </a:outerShdw>
            <a:softEdge rad="31750"/>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nTime" pitchFamily="34" charset="0"/>
            </a:endParaRPr>
          </a:p>
        </p:txBody>
      </p:sp>
      <p:sp>
        <p:nvSpPr>
          <p:cNvPr id="3" name="TextBox 2"/>
          <p:cNvSpPr txBox="1"/>
          <p:nvPr/>
        </p:nvSpPr>
        <p:spPr>
          <a:xfrm>
            <a:off x="533400" y="1271885"/>
            <a:ext cx="2217274" cy="461665"/>
          </a:xfrm>
          <a:prstGeom prst="rect">
            <a:avLst/>
          </a:prstGeom>
          <a:noFill/>
        </p:spPr>
        <p:txBody>
          <a:bodyPr wrap="none" rtlCol="0">
            <a:spAutoFit/>
          </a:bodyPr>
          <a:lstStyle/>
          <a:p>
            <a:r>
              <a:rPr 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ĐƯỜNG KÍNH</a:t>
            </a:r>
          </a:p>
        </p:txBody>
      </p:sp>
      <p:sp>
        <p:nvSpPr>
          <p:cNvPr id="10" name="TextBox 9"/>
          <p:cNvSpPr txBox="1"/>
          <p:nvPr/>
        </p:nvSpPr>
        <p:spPr>
          <a:xfrm>
            <a:off x="914400" y="1733550"/>
            <a:ext cx="2096279" cy="461665"/>
          </a:xfrm>
          <a:prstGeom prst="rect">
            <a:avLst/>
          </a:prstGeom>
          <a:noFill/>
        </p:spPr>
        <p:txBody>
          <a:bodyPr wrap="none" rtlCol="0">
            <a:spAutoFit/>
            <a:scene3d>
              <a:camera prst="orthographicFront"/>
              <a:lightRig rig="threePt" dir="t"/>
            </a:scene3d>
            <a:sp3d extrusionH="57150">
              <a:bevelT w="82550" h="38100" prst="coolSlant"/>
            </a:sp3d>
          </a:bodyPr>
          <a:lstStyle/>
          <a:p>
            <a:r>
              <a:rPr lang="en-US" b="1">
                <a:solidFill>
                  <a:schemeClr val="accent3">
                    <a:lumMod val="75000"/>
                  </a:schemeClr>
                </a:solidFill>
              </a:rPr>
              <a:t>VÀ </a:t>
            </a:r>
            <a:r>
              <a:rPr 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DÂY </a:t>
            </a:r>
            <a:r>
              <a:rPr lang="en-US" b="1">
                <a:solidFill>
                  <a:schemeClr val="accent3">
                    <a:lumMod val="75000"/>
                  </a:schemeClr>
                </a:solidFill>
              </a:rPr>
              <a:t>CỦA</a:t>
            </a:r>
          </a:p>
        </p:txBody>
      </p:sp>
      <p:sp>
        <p:nvSpPr>
          <p:cNvPr id="11" name="TextBox 10"/>
          <p:cNvSpPr txBox="1"/>
          <p:nvPr/>
        </p:nvSpPr>
        <p:spPr>
          <a:xfrm>
            <a:off x="1728522" y="2190750"/>
            <a:ext cx="1471878" cy="830997"/>
          </a:xfrm>
          <a:prstGeom prst="rect">
            <a:avLst/>
          </a:prstGeom>
          <a:noFill/>
        </p:spPr>
        <p:txBody>
          <a:bodyPr wrap="none" rtlCol="0">
            <a:spAutoFit/>
            <a:scene3d>
              <a:camera prst="orthographicFront"/>
              <a:lightRig rig="threePt" dir="t"/>
            </a:scene3d>
            <a:sp3d extrusionH="57150">
              <a:bevelT w="82550" h="38100" prst="coolSlant"/>
            </a:sp3d>
          </a:bodyPr>
          <a:lstStyle/>
          <a:p>
            <a:r>
              <a:rPr lang="en-US" b="1">
                <a:solidFill>
                  <a:schemeClr val="accent3">
                    <a:lumMod val="75000"/>
                  </a:schemeClr>
                </a:solidFill>
              </a:rPr>
              <a:t>ĐƯỜNG </a:t>
            </a:r>
          </a:p>
          <a:p>
            <a:r>
              <a:rPr lang="en-US" b="1">
                <a:solidFill>
                  <a:schemeClr val="accent3">
                    <a:lumMod val="75000"/>
                  </a:schemeClr>
                </a:solidFill>
              </a:rPr>
              <a:t>   TRÒN</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3402" y="2224086"/>
            <a:ext cx="1909137" cy="1352550"/>
          </a:xfrm>
          <a:prstGeom prst="rect">
            <a:avLst/>
          </a:prstGeom>
        </p:spPr>
      </p:pic>
      <p:sp>
        <p:nvSpPr>
          <p:cNvPr id="6" name="Freeform 5"/>
          <p:cNvSpPr/>
          <p:nvPr/>
        </p:nvSpPr>
        <p:spPr>
          <a:xfrm>
            <a:off x="5133703" y="1214850"/>
            <a:ext cx="1606731" cy="518700"/>
          </a:xfrm>
          <a:custGeom>
            <a:avLst/>
            <a:gdLst>
              <a:gd name="connsiteX0" fmla="*/ 0 w 1606731"/>
              <a:gd name="connsiteY0" fmla="*/ 348930 h 518700"/>
              <a:gd name="connsiteX1" fmla="*/ 235131 w 1606731"/>
              <a:gd name="connsiteY1" fmla="*/ 505684 h 518700"/>
              <a:gd name="connsiteX2" fmla="*/ 287383 w 1606731"/>
              <a:gd name="connsiteY2" fmla="*/ 48484 h 518700"/>
              <a:gd name="connsiteX3" fmla="*/ 1606731 w 1606731"/>
              <a:gd name="connsiteY3" fmla="*/ 35421 h 518700"/>
            </a:gdLst>
            <a:ahLst/>
            <a:cxnLst>
              <a:cxn ang="0">
                <a:pos x="connsiteX0" y="connsiteY0"/>
              </a:cxn>
              <a:cxn ang="0">
                <a:pos x="connsiteX1" y="connsiteY1"/>
              </a:cxn>
              <a:cxn ang="0">
                <a:pos x="connsiteX2" y="connsiteY2"/>
              </a:cxn>
              <a:cxn ang="0">
                <a:pos x="connsiteX3" y="connsiteY3"/>
              </a:cxn>
            </a:cxnLst>
            <a:rect l="l" t="t" r="r" b="b"/>
            <a:pathLst>
              <a:path w="1606731" h="518700">
                <a:moveTo>
                  <a:pt x="0" y="348930"/>
                </a:moveTo>
                <a:cubicBezTo>
                  <a:pt x="93617" y="452344"/>
                  <a:pt x="187234" y="555758"/>
                  <a:pt x="235131" y="505684"/>
                </a:cubicBezTo>
                <a:cubicBezTo>
                  <a:pt x="283028" y="455610"/>
                  <a:pt x="58783" y="126861"/>
                  <a:pt x="287383" y="48484"/>
                </a:cubicBezTo>
                <a:cubicBezTo>
                  <a:pt x="515983" y="-29893"/>
                  <a:pt x="1061357" y="2764"/>
                  <a:pt x="1606731" y="35421"/>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8" name="Oval 7"/>
          <p:cNvSpPr/>
          <p:nvPr/>
        </p:nvSpPr>
        <p:spPr>
          <a:xfrm>
            <a:off x="4800600" y="3481383"/>
            <a:ext cx="1371600" cy="614367"/>
          </a:xfrm>
          <a:prstGeom prst="ellipse">
            <a:avLst/>
          </a:prstGeom>
          <a:solidFill>
            <a:schemeClr val="accent5">
              <a:lumMod val="20000"/>
              <a:lumOff val="80000"/>
            </a:schemeClr>
          </a:solidFill>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nTime" pitchFamily="34" charset="0"/>
            </a:endParaRPr>
          </a:p>
        </p:txBody>
      </p:sp>
      <p:sp>
        <p:nvSpPr>
          <p:cNvPr id="13" name="Oval 12"/>
          <p:cNvSpPr/>
          <p:nvPr/>
        </p:nvSpPr>
        <p:spPr>
          <a:xfrm>
            <a:off x="7086600" y="133350"/>
            <a:ext cx="1371600" cy="1371600"/>
          </a:xfrm>
          <a:prstGeom prst="ellipse">
            <a:avLst/>
          </a:prstGeom>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nTime" pitchFamily="34" charset="0"/>
            </a:endParaRPr>
          </a:p>
        </p:txBody>
      </p:sp>
      <p:cxnSp>
        <p:nvCxnSpPr>
          <p:cNvPr id="15" name="Straight Connector 14"/>
          <p:cNvCxnSpPr>
            <a:stCxn id="13" idx="3"/>
            <a:endCxn id="13" idx="7"/>
          </p:cNvCxnSpPr>
          <p:nvPr/>
        </p:nvCxnSpPr>
        <p:spPr>
          <a:xfrm flipV="1">
            <a:off x="7287466" y="334216"/>
            <a:ext cx="969868" cy="969868"/>
          </a:xfrm>
          <a:prstGeom prst="line">
            <a:avLst/>
          </a:prstGeom>
          <a:ln w="19050"/>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rot="246976">
            <a:off x="3287468" y="1199999"/>
            <a:ext cx="1851789" cy="369332"/>
          </a:xfrm>
          <a:prstGeom prst="rect">
            <a:avLst/>
          </a:prstGeom>
          <a:noFill/>
        </p:spPr>
        <p:txBody>
          <a:bodyPr wrap="none" rtlCol="0">
            <a:spAutoFit/>
          </a:bodyPr>
          <a:lstStyle/>
          <a:p>
            <a:r>
              <a:rPr lang="en-US" sz="1800" b="1">
                <a:solidFill>
                  <a:schemeClr val="accent2"/>
                </a:solidFill>
              </a:rPr>
              <a:t>Quan hệ độ dài</a:t>
            </a:r>
          </a:p>
        </p:txBody>
      </p:sp>
      <p:sp>
        <p:nvSpPr>
          <p:cNvPr id="24" name="TextBox 23"/>
          <p:cNvSpPr txBox="1"/>
          <p:nvPr/>
        </p:nvSpPr>
        <p:spPr>
          <a:xfrm>
            <a:off x="5257800" y="864348"/>
            <a:ext cx="1550424" cy="400110"/>
          </a:xfrm>
          <a:prstGeom prst="rect">
            <a:avLst/>
          </a:prstGeom>
          <a:noFill/>
        </p:spPr>
        <p:txBody>
          <a:bodyPr wrap="none" rtlCol="0">
            <a:spAutoFit/>
          </a:bodyPr>
          <a:lstStyle/>
          <a:p>
            <a:r>
              <a:rPr lang="en-US" sz="2000">
                <a:solidFill>
                  <a:schemeClr val="accent2"/>
                </a:solidFill>
              </a:rPr>
              <a:t>Đường kính</a:t>
            </a:r>
          </a:p>
        </p:txBody>
      </p:sp>
      <p:sp>
        <p:nvSpPr>
          <p:cNvPr id="25" name="TextBox 24"/>
          <p:cNvSpPr txBox="1"/>
          <p:nvPr/>
        </p:nvSpPr>
        <p:spPr>
          <a:xfrm>
            <a:off x="5436789" y="1302662"/>
            <a:ext cx="1649811" cy="400110"/>
          </a:xfrm>
          <a:prstGeom prst="rect">
            <a:avLst/>
          </a:prstGeom>
          <a:noFill/>
        </p:spPr>
        <p:txBody>
          <a:bodyPr wrap="none" rtlCol="0">
            <a:spAutoFit/>
          </a:bodyPr>
          <a:lstStyle/>
          <a:p>
            <a:r>
              <a:rPr lang="en-US" sz="2000">
                <a:solidFill>
                  <a:schemeClr val="accent2"/>
                </a:solidFill>
              </a:rPr>
              <a:t>Dây </a:t>
            </a:r>
            <a:r>
              <a:rPr lang="en-US" sz="2000">
                <a:solidFill>
                  <a:schemeClr val="accent4"/>
                </a:solidFill>
              </a:rPr>
              <a:t>lớn nhất</a:t>
            </a:r>
          </a:p>
        </p:txBody>
      </p:sp>
      <p:sp>
        <p:nvSpPr>
          <p:cNvPr id="18" name="TextBox 17"/>
          <p:cNvSpPr txBox="1"/>
          <p:nvPr/>
        </p:nvSpPr>
        <p:spPr>
          <a:xfrm>
            <a:off x="7622359" y="712401"/>
            <a:ext cx="300082" cy="276999"/>
          </a:xfrm>
          <a:prstGeom prst="rect">
            <a:avLst/>
          </a:prstGeom>
          <a:noFill/>
        </p:spPr>
        <p:txBody>
          <a:bodyPr wrap="none" rtlCol="0">
            <a:spAutoFit/>
          </a:bodyPr>
          <a:lstStyle/>
          <a:p>
            <a:r>
              <a:rPr lang="en-US" sz="1200">
                <a:solidFill>
                  <a:srgbClr val="0070C0"/>
                </a:solidFill>
                <a:sym typeface="Wingdings"/>
              </a:rPr>
              <a:t></a:t>
            </a:r>
            <a:endParaRPr lang="en-US" sz="1200">
              <a:solidFill>
                <a:srgbClr val="0070C0"/>
              </a:solidFill>
            </a:endParaRPr>
          </a:p>
        </p:txBody>
      </p:sp>
      <p:sp>
        <p:nvSpPr>
          <p:cNvPr id="27" name="TextBox 26"/>
          <p:cNvSpPr txBox="1"/>
          <p:nvPr/>
        </p:nvSpPr>
        <p:spPr>
          <a:xfrm rot="18904407">
            <a:off x="7018709" y="498751"/>
            <a:ext cx="1277914" cy="338554"/>
          </a:xfrm>
          <a:prstGeom prst="rect">
            <a:avLst/>
          </a:prstGeom>
          <a:noFill/>
        </p:spPr>
        <p:txBody>
          <a:bodyPr wrap="none" rtlCol="0">
            <a:spAutoFit/>
          </a:bodyPr>
          <a:lstStyle/>
          <a:p>
            <a:r>
              <a:rPr lang="en-US" sz="1600">
                <a:solidFill>
                  <a:schemeClr val="accent2"/>
                </a:solidFill>
              </a:rPr>
              <a:t>Đường kính</a:t>
            </a:r>
          </a:p>
        </p:txBody>
      </p:sp>
      <p:sp>
        <p:nvSpPr>
          <p:cNvPr id="28" name="TextBox 27"/>
          <p:cNvSpPr txBox="1"/>
          <p:nvPr/>
        </p:nvSpPr>
        <p:spPr>
          <a:xfrm>
            <a:off x="7732059" y="867256"/>
            <a:ext cx="344966" cy="338554"/>
          </a:xfrm>
          <a:prstGeom prst="rect">
            <a:avLst/>
          </a:prstGeom>
          <a:noFill/>
        </p:spPr>
        <p:txBody>
          <a:bodyPr wrap="none" rtlCol="0">
            <a:spAutoFit/>
          </a:bodyPr>
          <a:lstStyle/>
          <a:p>
            <a:r>
              <a:rPr lang="en-US" sz="1600">
                <a:solidFill>
                  <a:srgbClr val="0070C0"/>
                </a:solidFill>
                <a:sym typeface="Wingdings"/>
              </a:rPr>
              <a:t>O</a:t>
            </a:r>
            <a:endParaRPr lang="en-US" sz="1600">
              <a:solidFill>
                <a:srgbClr val="0070C0"/>
              </a:solidFill>
            </a:endParaRPr>
          </a:p>
        </p:txBody>
      </p:sp>
      <p:sp>
        <p:nvSpPr>
          <p:cNvPr id="29" name="TextBox 28"/>
          <p:cNvSpPr txBox="1"/>
          <p:nvPr/>
        </p:nvSpPr>
        <p:spPr>
          <a:xfrm>
            <a:off x="4746985" y="3594860"/>
            <a:ext cx="1502334" cy="369332"/>
          </a:xfrm>
          <a:prstGeom prst="rect">
            <a:avLst/>
          </a:prstGeom>
          <a:noFill/>
        </p:spPr>
        <p:txBody>
          <a:bodyPr wrap="none" rtlCol="0">
            <a:spAutoFit/>
          </a:bodyPr>
          <a:lstStyle/>
          <a:p>
            <a:r>
              <a:rPr lang="en-US" sz="1800" b="1">
                <a:solidFill>
                  <a:schemeClr val="accent3">
                    <a:lumMod val="75000"/>
                  </a:schemeClr>
                </a:solidFill>
              </a:rPr>
              <a:t>Đường kính</a:t>
            </a:r>
          </a:p>
        </p:txBody>
      </p:sp>
      <p:sp>
        <p:nvSpPr>
          <p:cNvPr id="30" name="TextBox 29"/>
          <p:cNvSpPr txBox="1"/>
          <p:nvPr/>
        </p:nvSpPr>
        <p:spPr>
          <a:xfrm rot="246976">
            <a:off x="2755558" y="3321172"/>
            <a:ext cx="2198038" cy="369332"/>
          </a:xfrm>
          <a:prstGeom prst="rect">
            <a:avLst/>
          </a:prstGeom>
          <a:noFill/>
        </p:spPr>
        <p:txBody>
          <a:bodyPr wrap="none" rtlCol="0">
            <a:prstTxWarp prst="textArchDown">
              <a:avLst>
                <a:gd name="adj" fmla="val 21462191"/>
              </a:avLst>
            </a:prstTxWarp>
            <a:spAutoFit/>
          </a:bodyPr>
          <a:lstStyle/>
          <a:p>
            <a:r>
              <a:rPr lang="en-US" sz="1800" b="1">
                <a:solidFill>
                  <a:schemeClr val="accent3">
                    <a:lumMod val="75000"/>
                  </a:schemeClr>
                </a:solidFill>
              </a:rPr>
              <a:t>Quan hệ vuông góc</a:t>
            </a:r>
          </a:p>
        </p:txBody>
      </p:sp>
      <p:sp>
        <p:nvSpPr>
          <p:cNvPr id="19" name="TextBox 18"/>
          <p:cNvSpPr txBox="1"/>
          <p:nvPr/>
        </p:nvSpPr>
        <p:spPr>
          <a:xfrm>
            <a:off x="6191619" y="2628840"/>
            <a:ext cx="1885581" cy="400110"/>
          </a:xfrm>
          <a:prstGeom prst="rect">
            <a:avLst/>
          </a:prstGeom>
          <a:noFill/>
        </p:spPr>
        <p:txBody>
          <a:bodyPr wrap="none" rtlCol="0">
            <a:spAutoFit/>
          </a:bodyPr>
          <a:lstStyle/>
          <a:p>
            <a:r>
              <a:rPr lang="en-US" sz="2000">
                <a:solidFill>
                  <a:schemeClr val="accent3">
                    <a:lumMod val="75000"/>
                  </a:schemeClr>
                </a:solidFill>
              </a:rPr>
              <a:t>Vuông góc dây</a:t>
            </a:r>
          </a:p>
        </p:txBody>
      </p:sp>
      <p:sp>
        <p:nvSpPr>
          <p:cNvPr id="32" name="TextBox 31"/>
          <p:cNvSpPr txBox="1"/>
          <p:nvPr/>
        </p:nvSpPr>
        <p:spPr>
          <a:xfrm>
            <a:off x="6069994" y="4570629"/>
            <a:ext cx="2917786" cy="400110"/>
          </a:xfrm>
          <a:prstGeom prst="rect">
            <a:avLst/>
          </a:prstGeom>
          <a:noFill/>
        </p:spPr>
        <p:txBody>
          <a:bodyPr wrap="none" rtlCol="0">
            <a:spAutoFit/>
          </a:bodyPr>
          <a:lstStyle/>
          <a:p>
            <a:r>
              <a:rPr lang="en-US" sz="2000">
                <a:solidFill>
                  <a:schemeClr val="accent3">
                    <a:lumMod val="75000"/>
                  </a:schemeClr>
                </a:solidFill>
              </a:rPr>
              <a:t>Qua </a:t>
            </a:r>
            <a:r>
              <a:rPr lang="en-US" sz="2000">
                <a:solidFill>
                  <a:schemeClr val="accent4"/>
                </a:solidFill>
              </a:rPr>
              <a:t>trung điểm </a:t>
            </a:r>
            <a:r>
              <a:rPr lang="en-US" sz="2000">
                <a:solidFill>
                  <a:schemeClr val="accent3">
                    <a:lumMod val="75000"/>
                  </a:schemeClr>
                </a:solidFill>
              </a:rPr>
              <a:t>của dây</a:t>
            </a:r>
          </a:p>
        </p:txBody>
      </p:sp>
      <p:sp>
        <p:nvSpPr>
          <p:cNvPr id="34" name="Oval 33"/>
          <p:cNvSpPr/>
          <p:nvPr/>
        </p:nvSpPr>
        <p:spPr>
          <a:xfrm>
            <a:off x="6423037" y="3081162"/>
            <a:ext cx="1309022" cy="1309022"/>
          </a:xfrm>
          <a:prstGeom prst="ellipse">
            <a:avLst/>
          </a:prstGeom>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nTime" pitchFamily="34" charset="0"/>
            </a:endParaRPr>
          </a:p>
        </p:txBody>
      </p:sp>
      <p:sp>
        <p:nvSpPr>
          <p:cNvPr id="22" name="Freeform 21"/>
          <p:cNvSpPr/>
          <p:nvPr/>
        </p:nvSpPr>
        <p:spPr>
          <a:xfrm>
            <a:off x="7842251" y="3145694"/>
            <a:ext cx="471736" cy="1318356"/>
          </a:xfrm>
          <a:custGeom>
            <a:avLst/>
            <a:gdLst>
              <a:gd name="connsiteX0" fmla="*/ 82550 w 375513"/>
              <a:gd name="connsiteY0" fmla="*/ 0 h 1397000"/>
              <a:gd name="connsiteX1" fmla="*/ 374650 w 375513"/>
              <a:gd name="connsiteY1" fmla="*/ 577850 h 1397000"/>
              <a:gd name="connsiteX2" fmla="*/ 0 w 375513"/>
              <a:gd name="connsiteY2" fmla="*/ 1397000 h 1397000"/>
              <a:gd name="connsiteX0" fmla="*/ 82550 w 404124"/>
              <a:gd name="connsiteY0" fmla="*/ 0 h 1397000"/>
              <a:gd name="connsiteX1" fmla="*/ 374650 w 404124"/>
              <a:gd name="connsiteY1" fmla="*/ 577850 h 1397000"/>
              <a:gd name="connsiteX2" fmla="*/ 0 w 404124"/>
              <a:gd name="connsiteY2" fmla="*/ 1397000 h 1397000"/>
              <a:gd name="connsiteX0" fmla="*/ 82550 w 471593"/>
              <a:gd name="connsiteY0" fmla="*/ 0 h 1397000"/>
              <a:gd name="connsiteX1" fmla="*/ 463550 w 471593"/>
              <a:gd name="connsiteY1" fmla="*/ 717550 h 1397000"/>
              <a:gd name="connsiteX2" fmla="*/ 0 w 471593"/>
              <a:gd name="connsiteY2" fmla="*/ 1397000 h 1397000"/>
              <a:gd name="connsiteX0" fmla="*/ 82550 w 484947"/>
              <a:gd name="connsiteY0" fmla="*/ 0 h 1397000"/>
              <a:gd name="connsiteX1" fmla="*/ 463550 w 484947"/>
              <a:gd name="connsiteY1" fmla="*/ 717550 h 1397000"/>
              <a:gd name="connsiteX2" fmla="*/ 0 w 484947"/>
              <a:gd name="connsiteY2" fmla="*/ 1397000 h 1397000"/>
              <a:gd name="connsiteX0" fmla="*/ 82550 w 484947"/>
              <a:gd name="connsiteY0" fmla="*/ 0 h 1397000"/>
              <a:gd name="connsiteX1" fmla="*/ 463550 w 484947"/>
              <a:gd name="connsiteY1" fmla="*/ 717550 h 1397000"/>
              <a:gd name="connsiteX2" fmla="*/ 0 w 484947"/>
              <a:gd name="connsiteY2" fmla="*/ 1397000 h 1397000"/>
              <a:gd name="connsiteX0" fmla="*/ 82550 w 471736"/>
              <a:gd name="connsiteY0" fmla="*/ 0 h 1397000"/>
              <a:gd name="connsiteX1" fmla="*/ 463550 w 471736"/>
              <a:gd name="connsiteY1" fmla="*/ 717550 h 1397000"/>
              <a:gd name="connsiteX2" fmla="*/ 0 w 471736"/>
              <a:gd name="connsiteY2" fmla="*/ 1397000 h 1397000"/>
            </a:gdLst>
            <a:ahLst/>
            <a:cxnLst>
              <a:cxn ang="0">
                <a:pos x="connsiteX0" y="connsiteY0"/>
              </a:cxn>
              <a:cxn ang="0">
                <a:pos x="connsiteX1" y="connsiteY1"/>
              </a:cxn>
              <a:cxn ang="0">
                <a:pos x="connsiteX2" y="connsiteY2"/>
              </a:cxn>
            </a:cxnLst>
            <a:rect l="l" t="t" r="r" b="b"/>
            <a:pathLst>
              <a:path w="471736" h="1397000">
                <a:moveTo>
                  <a:pt x="82550" y="0"/>
                </a:moveTo>
                <a:cubicBezTo>
                  <a:pt x="362479" y="204258"/>
                  <a:pt x="509058" y="433917"/>
                  <a:pt x="463550" y="717550"/>
                </a:cubicBezTo>
                <a:cubicBezTo>
                  <a:pt x="418042" y="1001183"/>
                  <a:pt x="266700" y="1219200"/>
                  <a:pt x="0" y="1397000"/>
                </a:cubicBezTo>
              </a:path>
            </a:pathLst>
          </a:custGeom>
          <a:ln>
            <a:solidFill>
              <a:srgbClr val="FF0066"/>
            </a:solidFill>
            <a:headEnd type="none" w="med" len="med"/>
            <a:tailEnd type="arrow"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37" name="Freeform 36"/>
          <p:cNvSpPr/>
          <p:nvPr/>
        </p:nvSpPr>
        <p:spPr>
          <a:xfrm rot="21043623">
            <a:off x="8173574" y="3059994"/>
            <a:ext cx="471736" cy="1234414"/>
          </a:xfrm>
          <a:custGeom>
            <a:avLst/>
            <a:gdLst>
              <a:gd name="connsiteX0" fmla="*/ 82550 w 375513"/>
              <a:gd name="connsiteY0" fmla="*/ 0 h 1397000"/>
              <a:gd name="connsiteX1" fmla="*/ 374650 w 375513"/>
              <a:gd name="connsiteY1" fmla="*/ 577850 h 1397000"/>
              <a:gd name="connsiteX2" fmla="*/ 0 w 375513"/>
              <a:gd name="connsiteY2" fmla="*/ 1397000 h 1397000"/>
              <a:gd name="connsiteX0" fmla="*/ 82550 w 404124"/>
              <a:gd name="connsiteY0" fmla="*/ 0 h 1397000"/>
              <a:gd name="connsiteX1" fmla="*/ 374650 w 404124"/>
              <a:gd name="connsiteY1" fmla="*/ 577850 h 1397000"/>
              <a:gd name="connsiteX2" fmla="*/ 0 w 404124"/>
              <a:gd name="connsiteY2" fmla="*/ 1397000 h 1397000"/>
              <a:gd name="connsiteX0" fmla="*/ 82550 w 471593"/>
              <a:gd name="connsiteY0" fmla="*/ 0 h 1397000"/>
              <a:gd name="connsiteX1" fmla="*/ 463550 w 471593"/>
              <a:gd name="connsiteY1" fmla="*/ 717550 h 1397000"/>
              <a:gd name="connsiteX2" fmla="*/ 0 w 471593"/>
              <a:gd name="connsiteY2" fmla="*/ 1397000 h 1397000"/>
              <a:gd name="connsiteX0" fmla="*/ 82550 w 484947"/>
              <a:gd name="connsiteY0" fmla="*/ 0 h 1397000"/>
              <a:gd name="connsiteX1" fmla="*/ 463550 w 484947"/>
              <a:gd name="connsiteY1" fmla="*/ 717550 h 1397000"/>
              <a:gd name="connsiteX2" fmla="*/ 0 w 484947"/>
              <a:gd name="connsiteY2" fmla="*/ 1397000 h 1397000"/>
              <a:gd name="connsiteX0" fmla="*/ 82550 w 484947"/>
              <a:gd name="connsiteY0" fmla="*/ 0 h 1397000"/>
              <a:gd name="connsiteX1" fmla="*/ 463550 w 484947"/>
              <a:gd name="connsiteY1" fmla="*/ 717550 h 1397000"/>
              <a:gd name="connsiteX2" fmla="*/ 0 w 484947"/>
              <a:gd name="connsiteY2" fmla="*/ 1397000 h 1397000"/>
              <a:gd name="connsiteX0" fmla="*/ 82550 w 471736"/>
              <a:gd name="connsiteY0" fmla="*/ 0 h 1397000"/>
              <a:gd name="connsiteX1" fmla="*/ 463550 w 471736"/>
              <a:gd name="connsiteY1" fmla="*/ 717550 h 1397000"/>
              <a:gd name="connsiteX2" fmla="*/ 0 w 471736"/>
              <a:gd name="connsiteY2" fmla="*/ 1397000 h 1397000"/>
            </a:gdLst>
            <a:ahLst/>
            <a:cxnLst>
              <a:cxn ang="0">
                <a:pos x="connsiteX0" y="connsiteY0"/>
              </a:cxn>
              <a:cxn ang="0">
                <a:pos x="connsiteX1" y="connsiteY1"/>
              </a:cxn>
              <a:cxn ang="0">
                <a:pos x="connsiteX2" y="connsiteY2"/>
              </a:cxn>
            </a:cxnLst>
            <a:rect l="l" t="t" r="r" b="b"/>
            <a:pathLst>
              <a:path w="471736" h="1397000">
                <a:moveTo>
                  <a:pt x="82550" y="0"/>
                </a:moveTo>
                <a:cubicBezTo>
                  <a:pt x="362479" y="204258"/>
                  <a:pt x="509058" y="433917"/>
                  <a:pt x="463550" y="717550"/>
                </a:cubicBezTo>
                <a:cubicBezTo>
                  <a:pt x="418042" y="1001183"/>
                  <a:pt x="266700" y="1219200"/>
                  <a:pt x="0" y="1397000"/>
                </a:cubicBezTo>
              </a:path>
            </a:pathLst>
          </a:custGeom>
          <a:ln>
            <a:solidFill>
              <a:schemeClr val="accent3"/>
            </a:solidFill>
            <a:headEnd type="arrow"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3" name="TextBox 22"/>
          <p:cNvSpPr txBox="1"/>
          <p:nvPr/>
        </p:nvSpPr>
        <p:spPr>
          <a:xfrm>
            <a:off x="8347420" y="2952750"/>
            <a:ext cx="832395" cy="923330"/>
          </a:xfrm>
          <a:prstGeom prst="rect">
            <a:avLst/>
          </a:prstGeom>
          <a:noFill/>
        </p:spPr>
        <p:txBody>
          <a:bodyPr wrap="none" rtlCol="0">
            <a:spAutoFit/>
          </a:bodyPr>
          <a:lstStyle/>
          <a:p>
            <a:r>
              <a:rPr lang="en-US" sz="1800">
                <a:solidFill>
                  <a:schemeClr val="tx2"/>
                </a:solidFill>
              </a:rPr>
              <a:t>Không </a:t>
            </a:r>
          </a:p>
          <a:p>
            <a:r>
              <a:rPr lang="en-US" sz="1800">
                <a:solidFill>
                  <a:schemeClr val="tx2"/>
                </a:solidFill>
              </a:rPr>
              <a:t>    qua </a:t>
            </a:r>
          </a:p>
          <a:p>
            <a:r>
              <a:rPr lang="en-US" sz="1800">
                <a:solidFill>
                  <a:schemeClr val="tx2"/>
                </a:solidFill>
              </a:rPr>
              <a:t>    tâm</a:t>
            </a:r>
          </a:p>
        </p:txBody>
      </p:sp>
      <p:cxnSp>
        <p:nvCxnSpPr>
          <p:cNvPr id="35" name="Straight Connector 34"/>
          <p:cNvCxnSpPr>
            <a:stCxn id="34" idx="4"/>
            <a:endCxn id="34" idx="6"/>
          </p:cNvCxnSpPr>
          <p:nvPr/>
        </p:nvCxnSpPr>
        <p:spPr>
          <a:xfrm flipV="1">
            <a:off x="7077548" y="3735673"/>
            <a:ext cx="654511" cy="654511"/>
          </a:xfrm>
          <a:prstGeom prst="line">
            <a:avLst/>
          </a:prstGeom>
          <a:ln w="19050"/>
        </p:spPr>
        <p:style>
          <a:lnRef idx="3">
            <a:schemeClr val="accent2"/>
          </a:lnRef>
          <a:fillRef idx="0">
            <a:schemeClr val="accent2"/>
          </a:fillRef>
          <a:effectRef idx="2">
            <a:schemeClr val="accent2"/>
          </a:effectRef>
          <a:fontRef idx="minor">
            <a:schemeClr val="tx1"/>
          </a:fontRef>
        </p:style>
      </p:cxnSp>
      <p:cxnSp>
        <p:nvCxnSpPr>
          <p:cNvPr id="38" name="Straight Connector 37"/>
          <p:cNvCxnSpPr/>
          <p:nvPr/>
        </p:nvCxnSpPr>
        <p:spPr>
          <a:xfrm>
            <a:off x="7077548" y="3735673"/>
            <a:ext cx="327255" cy="327255"/>
          </a:xfrm>
          <a:prstGeom prst="line">
            <a:avLst/>
          </a:prstGeom>
          <a:ln w="19050"/>
        </p:spPr>
        <p:style>
          <a:lnRef idx="3">
            <a:schemeClr val="accent2"/>
          </a:lnRef>
          <a:fillRef idx="0">
            <a:schemeClr val="accent2"/>
          </a:fillRef>
          <a:effectRef idx="2">
            <a:schemeClr val="accent2"/>
          </a:effectRef>
          <a:fontRef idx="minor">
            <a:schemeClr val="tx1"/>
          </a:fontRef>
        </p:style>
      </p:cxnSp>
      <p:sp>
        <p:nvSpPr>
          <p:cNvPr id="41" name="TextBox 40"/>
          <p:cNvSpPr txBox="1"/>
          <p:nvPr/>
        </p:nvSpPr>
        <p:spPr>
          <a:xfrm>
            <a:off x="6970654" y="3421618"/>
            <a:ext cx="364202" cy="369332"/>
          </a:xfrm>
          <a:prstGeom prst="rect">
            <a:avLst/>
          </a:prstGeom>
          <a:noFill/>
        </p:spPr>
        <p:txBody>
          <a:bodyPr wrap="none" rtlCol="0">
            <a:spAutoFit/>
          </a:bodyPr>
          <a:lstStyle/>
          <a:p>
            <a:r>
              <a:rPr lang="en-US" sz="1800">
                <a:solidFill>
                  <a:schemeClr val="tx2"/>
                </a:solidFill>
              </a:rPr>
              <a:t>O</a:t>
            </a:r>
          </a:p>
        </p:txBody>
      </p:sp>
      <p:sp>
        <p:nvSpPr>
          <p:cNvPr id="48" name="TextBox 47"/>
          <p:cNvSpPr txBox="1"/>
          <p:nvPr/>
        </p:nvSpPr>
        <p:spPr>
          <a:xfrm>
            <a:off x="7685798" y="3512104"/>
            <a:ext cx="338554" cy="369332"/>
          </a:xfrm>
          <a:prstGeom prst="rect">
            <a:avLst/>
          </a:prstGeom>
          <a:noFill/>
        </p:spPr>
        <p:txBody>
          <a:bodyPr wrap="none" rtlCol="0">
            <a:spAutoFit/>
          </a:bodyPr>
          <a:lstStyle/>
          <a:p>
            <a:r>
              <a:rPr lang="en-US" sz="1800">
                <a:solidFill>
                  <a:schemeClr val="tx2"/>
                </a:solidFill>
              </a:rPr>
              <a:t>B</a:t>
            </a:r>
          </a:p>
        </p:txBody>
      </p:sp>
      <p:sp>
        <p:nvSpPr>
          <p:cNvPr id="49" name="TextBox 48"/>
          <p:cNvSpPr txBox="1"/>
          <p:nvPr/>
        </p:nvSpPr>
        <p:spPr>
          <a:xfrm>
            <a:off x="6784884" y="4305300"/>
            <a:ext cx="338554" cy="369332"/>
          </a:xfrm>
          <a:prstGeom prst="rect">
            <a:avLst/>
          </a:prstGeom>
          <a:noFill/>
        </p:spPr>
        <p:txBody>
          <a:bodyPr wrap="none" rtlCol="0">
            <a:spAutoFit/>
          </a:bodyPr>
          <a:lstStyle/>
          <a:p>
            <a:r>
              <a:rPr lang="en-US" sz="1800">
                <a:solidFill>
                  <a:schemeClr val="tx2"/>
                </a:solidFill>
              </a:rPr>
              <a:t>A</a:t>
            </a:r>
          </a:p>
        </p:txBody>
      </p:sp>
      <p:sp>
        <p:nvSpPr>
          <p:cNvPr id="50" name="TextBox 49"/>
          <p:cNvSpPr txBox="1"/>
          <p:nvPr/>
        </p:nvSpPr>
        <p:spPr>
          <a:xfrm>
            <a:off x="7315200" y="3945098"/>
            <a:ext cx="300082" cy="369332"/>
          </a:xfrm>
          <a:prstGeom prst="rect">
            <a:avLst/>
          </a:prstGeom>
          <a:noFill/>
        </p:spPr>
        <p:txBody>
          <a:bodyPr wrap="none" rtlCol="0">
            <a:spAutoFit/>
          </a:bodyPr>
          <a:lstStyle/>
          <a:p>
            <a:r>
              <a:rPr lang="en-US" sz="1800">
                <a:solidFill>
                  <a:schemeClr val="tx2"/>
                </a:solidFill>
              </a:rPr>
              <a:t>J</a:t>
            </a:r>
          </a:p>
        </p:txBody>
      </p:sp>
      <p:sp>
        <p:nvSpPr>
          <p:cNvPr id="42" name="Half Frame 41"/>
          <p:cNvSpPr/>
          <p:nvPr/>
        </p:nvSpPr>
        <p:spPr>
          <a:xfrm rot="2769961">
            <a:off x="7364259" y="3961590"/>
            <a:ext cx="80059" cy="90982"/>
          </a:xfrm>
          <a:prstGeom prst="halfFrame">
            <a:avLst>
              <a:gd name="adj1" fmla="val 0"/>
              <a:gd name="adj2" fmla="val 0"/>
            </a:avLst>
          </a:prstGeom>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nTime" pitchFamily="34" charset="0"/>
            </a:endParaRPr>
          </a:p>
        </p:txBody>
      </p:sp>
      <p:sp>
        <p:nvSpPr>
          <p:cNvPr id="43" name="TextBox 42"/>
          <p:cNvSpPr txBox="1"/>
          <p:nvPr/>
        </p:nvSpPr>
        <p:spPr>
          <a:xfrm rot="20442222">
            <a:off x="7094026" y="4125633"/>
            <a:ext cx="227948" cy="276999"/>
          </a:xfrm>
          <a:prstGeom prst="rect">
            <a:avLst/>
          </a:prstGeom>
          <a:noFill/>
        </p:spPr>
        <p:txBody>
          <a:bodyPr wrap="none" rtlCol="0">
            <a:spAutoFit/>
          </a:bodyPr>
          <a:lstStyle/>
          <a:p>
            <a:r>
              <a:rPr lang="en-US" sz="1200">
                <a:solidFill>
                  <a:schemeClr val="tx2"/>
                </a:solidFill>
              </a:rPr>
              <a:t>/</a:t>
            </a:r>
          </a:p>
        </p:txBody>
      </p:sp>
      <p:sp>
        <p:nvSpPr>
          <p:cNvPr id="53" name="TextBox 52"/>
          <p:cNvSpPr txBox="1"/>
          <p:nvPr/>
        </p:nvSpPr>
        <p:spPr>
          <a:xfrm rot="20442222">
            <a:off x="7468671" y="3745610"/>
            <a:ext cx="227948" cy="276999"/>
          </a:xfrm>
          <a:prstGeom prst="rect">
            <a:avLst/>
          </a:prstGeom>
          <a:noFill/>
        </p:spPr>
        <p:txBody>
          <a:bodyPr wrap="none" rtlCol="0">
            <a:spAutoFit/>
          </a:bodyPr>
          <a:lstStyle/>
          <a:p>
            <a:r>
              <a:rPr lang="en-US" sz="1200">
                <a:solidFill>
                  <a:schemeClr val="tx2"/>
                </a:solidFill>
              </a:rPr>
              <a:t>/</a:t>
            </a:r>
          </a:p>
        </p:txBody>
      </p:sp>
      <p:pic>
        <p:nvPicPr>
          <p:cNvPr id="54" name="Picture 27" descr="bloomingro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4276" y="4224833"/>
            <a:ext cx="866775" cy="93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7" descr="bloomingro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75150" y="4224833"/>
            <a:ext cx="866775" cy="93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7" descr="bloomingro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86025" y="4224833"/>
            <a:ext cx="866775" cy="93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4501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581150"/>
            <a:ext cx="6968574"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Bài</a:t>
            </a: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0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học</a:t>
            </a: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0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đến</a:t>
            </a: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0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đây</a:t>
            </a: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0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là</a:t>
            </a: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0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kết</a:t>
            </a: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0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thúc</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1139247" y="2244864"/>
            <a:ext cx="6612708"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Chúc</a:t>
            </a: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0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các</a:t>
            </a: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0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bạn</a:t>
            </a: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0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học</a:t>
            </a: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0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thật</a:t>
            </a: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0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tốt</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1106309"/>
            <a:ext cx="2132097" cy="1998841"/>
          </a:xfrm>
          <a:prstGeom prst="rect">
            <a:avLst/>
          </a:prstGeom>
        </p:spPr>
      </p:pic>
    </p:spTree>
    <p:extLst>
      <p:ext uri="{BB962C8B-B14F-4D97-AF65-F5344CB8AC3E}">
        <p14:creationId xmlns:p14="http://schemas.microsoft.com/office/powerpoint/2010/main" val="329370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13" dur="1000" accel="50000" decel="50000" autoRev="1" fill="hold">
                                          <p:stCondLst>
                                            <p:cond delay="0"/>
                                          </p:stCondLst>
                                        </p:cTn>
                                        <p:tgtEl>
                                          <p:spTgt spid="4"/>
                                        </p:tgtEl>
                                        <p:attrNameLst>
                                          <p:attrName>ppt_x</p:attrName>
                                          <p:attrName>ppt_y</p:attrName>
                                        </p:attrNameLst>
                                      </p:cBhvr>
                                    </p:animMotion>
                                    <p:animRot by="1500000">
                                      <p:cBhvr>
                                        <p:cTn id="14" dur="500" fill="hold">
                                          <p:stCondLst>
                                            <p:cond delay="0"/>
                                          </p:stCondLst>
                                        </p:cTn>
                                        <p:tgtEl>
                                          <p:spTgt spid="4"/>
                                        </p:tgtEl>
                                        <p:attrNameLst>
                                          <p:attrName>r</p:attrName>
                                        </p:attrNameLst>
                                      </p:cBhvr>
                                    </p:animRot>
                                    <p:animRot by="-1500000">
                                      <p:cBhvr>
                                        <p:cTn id="15" dur="500" fill="hold">
                                          <p:stCondLst>
                                            <p:cond delay="500"/>
                                          </p:stCondLst>
                                        </p:cTn>
                                        <p:tgtEl>
                                          <p:spTgt spid="4"/>
                                        </p:tgtEl>
                                        <p:attrNameLst>
                                          <p:attrName>r</p:attrName>
                                        </p:attrNameLst>
                                      </p:cBhvr>
                                    </p:animRot>
                                    <p:animRot by="-1500000">
                                      <p:cBhvr>
                                        <p:cTn id="16" dur="500" fill="hold">
                                          <p:stCondLst>
                                            <p:cond delay="1000"/>
                                          </p:stCondLst>
                                        </p:cTn>
                                        <p:tgtEl>
                                          <p:spTgt spid="4"/>
                                        </p:tgtEl>
                                        <p:attrNameLst>
                                          <p:attrName>r</p:attrName>
                                        </p:attrNameLst>
                                      </p:cBhvr>
                                    </p:animRot>
                                    <p:animRot by="1500000">
                                      <p:cBhvr>
                                        <p:cTn id="17" dur="500" fill="hold">
                                          <p:stCondLst>
                                            <p:cond delay="1500"/>
                                          </p:stCondLst>
                                        </p:cTn>
                                        <p:tgtEl>
                                          <p:spTgt spid="4"/>
                                        </p:tgtEl>
                                        <p:attrNameLst>
                                          <p:attrName>r</p:attrName>
                                        </p:attrNameLst>
                                      </p:cBhvr>
                                    </p:animRot>
                                  </p:childTnLst>
                                </p:cTn>
                              </p:par>
                            </p:childTnLst>
                          </p:cTn>
                        </p:par>
                        <p:par>
                          <p:cTn id="18" fill="hold">
                            <p:stCondLst>
                              <p:cond delay="6500"/>
                            </p:stCondLst>
                            <p:childTnLst>
                              <p:par>
                                <p:cTn id="19"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20" dur="1000" accel="50000" decel="50000" autoRev="1" fill="hold">
                                          <p:stCondLst>
                                            <p:cond delay="0"/>
                                          </p:stCondLst>
                                        </p:cTn>
                                        <p:tgtEl>
                                          <p:spTgt spid="5"/>
                                        </p:tgtEl>
                                        <p:attrNameLst>
                                          <p:attrName>ppt_x</p:attrName>
                                          <p:attrName>ppt_y</p:attrName>
                                        </p:attrNameLst>
                                      </p:cBhvr>
                                    </p:animMotion>
                                    <p:animRot by="1500000">
                                      <p:cBhvr>
                                        <p:cTn id="21" dur="500" fill="hold">
                                          <p:stCondLst>
                                            <p:cond delay="0"/>
                                          </p:stCondLst>
                                        </p:cTn>
                                        <p:tgtEl>
                                          <p:spTgt spid="5"/>
                                        </p:tgtEl>
                                        <p:attrNameLst>
                                          <p:attrName>r</p:attrName>
                                        </p:attrNameLst>
                                      </p:cBhvr>
                                    </p:animRot>
                                    <p:animRot by="-1500000">
                                      <p:cBhvr>
                                        <p:cTn id="22" dur="500" fill="hold">
                                          <p:stCondLst>
                                            <p:cond delay="500"/>
                                          </p:stCondLst>
                                        </p:cTn>
                                        <p:tgtEl>
                                          <p:spTgt spid="5"/>
                                        </p:tgtEl>
                                        <p:attrNameLst>
                                          <p:attrName>r</p:attrName>
                                        </p:attrNameLst>
                                      </p:cBhvr>
                                    </p:animRot>
                                    <p:animRot by="-1500000">
                                      <p:cBhvr>
                                        <p:cTn id="23" dur="500" fill="hold">
                                          <p:stCondLst>
                                            <p:cond delay="1000"/>
                                          </p:stCondLst>
                                        </p:cTn>
                                        <p:tgtEl>
                                          <p:spTgt spid="5"/>
                                        </p:tgtEl>
                                        <p:attrNameLst>
                                          <p:attrName>r</p:attrName>
                                        </p:attrNameLst>
                                      </p:cBhvr>
                                    </p:animRot>
                                    <p:animRot by="1500000">
                                      <p:cBhvr>
                                        <p:cTn id="24" dur="500" fill="hold">
                                          <p:stCondLst>
                                            <p:cond delay="15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6"/>
          <p:cNvSpPr txBox="1">
            <a:spLocks noChangeArrowheads="1"/>
          </p:cNvSpPr>
          <p:nvPr/>
        </p:nvSpPr>
        <p:spPr bwMode="auto">
          <a:xfrm>
            <a:off x="4953000" y="3829050"/>
            <a:ext cx="99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endParaRPr lang="vi-VN" altLang="en-US" sz="3600" b="1">
              <a:solidFill>
                <a:srgbClr val="CC0000"/>
              </a:solidFill>
              <a:latin typeface="VNI-Times" pitchFamily="2" charset="0"/>
            </a:endParaRPr>
          </a:p>
        </p:txBody>
      </p:sp>
      <p:sp>
        <p:nvSpPr>
          <p:cNvPr id="29" name="Text Box 21"/>
          <p:cNvSpPr txBox="1">
            <a:spLocks noChangeArrowheads="1"/>
          </p:cNvSpPr>
          <p:nvPr/>
        </p:nvSpPr>
        <p:spPr bwMode="auto">
          <a:xfrm>
            <a:off x="304799" y="57150"/>
            <a:ext cx="35258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a:solidFill>
                  <a:schemeClr val="bg1"/>
                </a:solidFill>
                <a:latin typeface=".VnTime" pitchFamily="34" charset="0"/>
                <a:sym typeface="Wingdings"/>
              </a:rPr>
              <a:t> </a:t>
            </a:r>
            <a:r>
              <a:rPr lang="en-US" altLang="en-US" b="1">
                <a:solidFill>
                  <a:schemeClr val="bg1"/>
                </a:solidFill>
                <a:latin typeface="Times New Roman" pitchFamily="18" charset="0"/>
                <a:cs typeface="Times New Roman" pitchFamily="18" charset="0"/>
              </a:rPr>
              <a:t>Đường </a:t>
            </a:r>
            <a:r>
              <a:rPr lang="en-US" altLang="en-US" b="1">
                <a:solidFill>
                  <a:schemeClr val="bg1"/>
                </a:solidFill>
                <a:latin typeface=".VnTime" pitchFamily="34" charset="0"/>
              </a:rPr>
              <a:t>kÝnh: AB</a:t>
            </a:r>
          </a:p>
        </p:txBody>
      </p:sp>
      <p:sp>
        <p:nvSpPr>
          <p:cNvPr id="30" name="Text Box 22"/>
          <p:cNvSpPr txBox="1">
            <a:spLocks noChangeArrowheads="1"/>
          </p:cNvSpPr>
          <p:nvPr/>
        </p:nvSpPr>
        <p:spPr bwMode="auto">
          <a:xfrm>
            <a:off x="277814" y="478631"/>
            <a:ext cx="45227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bg1"/>
                </a:solidFill>
                <a:latin typeface=".VnTime" pitchFamily="34" charset="0"/>
                <a:sym typeface="Wingdings"/>
              </a:rPr>
              <a:t> </a:t>
            </a:r>
            <a:r>
              <a:rPr lang="en-US" altLang="en-US" b="1">
                <a:solidFill>
                  <a:schemeClr val="bg1"/>
                </a:solidFill>
                <a:latin typeface=".VnTime" pitchFamily="34" charset="0"/>
              </a:rPr>
              <a:t>D©y AB </a:t>
            </a:r>
            <a:r>
              <a:rPr lang="en-US" altLang="en-US" b="1">
                <a:solidFill>
                  <a:srgbClr val="FF0066"/>
                </a:solidFill>
                <a:latin typeface=".VnTime" pitchFamily="34" charset="0"/>
              </a:rPr>
              <a:t>®i qua t©m</a:t>
            </a:r>
          </a:p>
          <a:p>
            <a:pPr eaLnBrk="1" hangingPunct="1"/>
            <a:r>
              <a:rPr lang="en-US" altLang="en-US">
                <a:solidFill>
                  <a:schemeClr val="bg1"/>
                </a:solidFill>
                <a:latin typeface=".VnTime" pitchFamily="34" charset="0"/>
                <a:sym typeface="Wingdings"/>
              </a:rPr>
              <a:t> </a:t>
            </a:r>
            <a:r>
              <a:rPr lang="en-US" altLang="en-US" b="1">
                <a:solidFill>
                  <a:schemeClr val="bg1"/>
                </a:solidFill>
                <a:latin typeface=".VnTime" pitchFamily="34" charset="0"/>
              </a:rPr>
              <a:t>D©y CD </a:t>
            </a:r>
            <a:r>
              <a:rPr lang="en-US" altLang="en-US" b="1">
                <a:solidFill>
                  <a:schemeClr val="accent4">
                    <a:lumMod val="75000"/>
                  </a:schemeClr>
                </a:solidFill>
                <a:latin typeface=".VnTime" pitchFamily="34" charset="0"/>
              </a:rPr>
              <a:t>kh«ng ®i qua t©m</a:t>
            </a:r>
          </a:p>
        </p:txBody>
      </p:sp>
      <p:sp>
        <p:nvSpPr>
          <p:cNvPr id="6" name="Oval 5"/>
          <p:cNvSpPr/>
          <p:nvPr/>
        </p:nvSpPr>
        <p:spPr>
          <a:xfrm>
            <a:off x="6234066" y="732988"/>
            <a:ext cx="2536726" cy="2536726"/>
          </a:xfrm>
          <a:prstGeom prst="ellipse">
            <a:avLst/>
          </a:prstGeom>
          <a:ln w="28575">
            <a:solidFill>
              <a:schemeClr val="bg1"/>
            </a:solidFill>
          </a:ln>
        </p:spPr>
        <p:txBody>
          <a:bodyPr rtlCol="0" anchor="ctr">
            <a:spAutoFit/>
          </a:bodyPr>
          <a:lstStyle/>
          <a:p>
            <a:pPr algn="ctr"/>
            <a:endParaRPr lang="en-US" sz="2400" b="1">
              <a:solidFill>
                <a:schemeClr val="bg1"/>
              </a:solidFill>
              <a:latin typeface="Tahoma" pitchFamily="34" charset="0"/>
            </a:endParaRPr>
          </a:p>
        </p:txBody>
      </p:sp>
      <p:cxnSp>
        <p:nvCxnSpPr>
          <p:cNvPr id="8" name="Straight Connector 7"/>
          <p:cNvCxnSpPr/>
          <p:nvPr/>
        </p:nvCxnSpPr>
        <p:spPr>
          <a:xfrm rot="1200000">
            <a:off x="6920117" y="1169191"/>
            <a:ext cx="179373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2"/>
            <a:endCxn id="6" idx="6"/>
          </p:cNvCxnSpPr>
          <p:nvPr/>
        </p:nvCxnSpPr>
        <p:spPr>
          <a:xfrm>
            <a:off x="6234066" y="2001351"/>
            <a:ext cx="253672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52388" y="1861198"/>
            <a:ext cx="300082" cy="276999"/>
          </a:xfrm>
          <a:prstGeom prst="rect">
            <a:avLst/>
          </a:prstGeom>
          <a:noFill/>
        </p:spPr>
        <p:txBody>
          <a:bodyPr wrap="none" rtlCol="0">
            <a:spAutoFit/>
          </a:bodyPr>
          <a:lstStyle/>
          <a:p>
            <a:r>
              <a:rPr lang="en-US" sz="1200">
                <a:solidFill>
                  <a:schemeClr val="bg1"/>
                </a:solidFill>
                <a:latin typeface="+mn-lt"/>
                <a:ea typeface="Tahoma" pitchFamily="34" charset="0"/>
                <a:cs typeface="Tahoma" pitchFamily="34" charset="0"/>
                <a:sym typeface="Wingdings"/>
              </a:rPr>
              <a:t></a:t>
            </a:r>
            <a:endParaRPr lang="en-US" sz="1200">
              <a:solidFill>
                <a:schemeClr val="bg1"/>
              </a:solidFill>
              <a:latin typeface="+mn-lt"/>
              <a:ea typeface="Tahoma" pitchFamily="34" charset="0"/>
              <a:cs typeface="Tahoma" pitchFamily="34" charset="0"/>
            </a:endParaRPr>
          </a:p>
        </p:txBody>
      </p:sp>
      <p:sp>
        <p:nvSpPr>
          <p:cNvPr id="33" name="TextBox 32"/>
          <p:cNvSpPr txBox="1"/>
          <p:nvPr/>
        </p:nvSpPr>
        <p:spPr>
          <a:xfrm>
            <a:off x="6835684" y="726638"/>
            <a:ext cx="300082" cy="276999"/>
          </a:xfrm>
          <a:prstGeom prst="rect">
            <a:avLst/>
          </a:prstGeom>
          <a:noFill/>
        </p:spPr>
        <p:txBody>
          <a:bodyPr wrap="none" rtlCol="0">
            <a:spAutoFit/>
          </a:bodyPr>
          <a:lstStyle/>
          <a:p>
            <a:r>
              <a:rPr lang="en-US" sz="1200">
                <a:solidFill>
                  <a:schemeClr val="bg1"/>
                </a:solidFill>
                <a:latin typeface="+mn-lt"/>
                <a:ea typeface="Tahoma" pitchFamily="34" charset="0"/>
                <a:cs typeface="Tahoma" pitchFamily="34" charset="0"/>
                <a:sym typeface="Wingdings"/>
              </a:rPr>
              <a:t></a:t>
            </a:r>
            <a:endParaRPr lang="en-US" sz="1200">
              <a:solidFill>
                <a:schemeClr val="bg1"/>
              </a:solidFill>
              <a:latin typeface="+mn-lt"/>
              <a:ea typeface="Tahoma" pitchFamily="34" charset="0"/>
              <a:cs typeface="Tahoma" pitchFamily="34" charset="0"/>
            </a:endParaRPr>
          </a:p>
        </p:txBody>
      </p:sp>
      <p:sp>
        <p:nvSpPr>
          <p:cNvPr id="34" name="TextBox 33"/>
          <p:cNvSpPr txBox="1"/>
          <p:nvPr/>
        </p:nvSpPr>
        <p:spPr>
          <a:xfrm>
            <a:off x="8512084" y="1325939"/>
            <a:ext cx="300082" cy="276999"/>
          </a:xfrm>
          <a:prstGeom prst="rect">
            <a:avLst/>
          </a:prstGeom>
          <a:noFill/>
        </p:spPr>
        <p:txBody>
          <a:bodyPr wrap="none" rtlCol="0">
            <a:spAutoFit/>
          </a:bodyPr>
          <a:lstStyle/>
          <a:p>
            <a:r>
              <a:rPr lang="en-US" sz="1200">
                <a:solidFill>
                  <a:schemeClr val="bg1"/>
                </a:solidFill>
                <a:latin typeface="+mn-lt"/>
                <a:ea typeface="Tahoma" pitchFamily="34" charset="0"/>
                <a:cs typeface="Tahoma" pitchFamily="34" charset="0"/>
                <a:sym typeface="Wingdings"/>
              </a:rPr>
              <a:t></a:t>
            </a:r>
            <a:endParaRPr lang="en-US" sz="1200">
              <a:solidFill>
                <a:schemeClr val="bg1"/>
              </a:solidFill>
              <a:latin typeface="+mn-lt"/>
              <a:ea typeface="Tahoma" pitchFamily="34" charset="0"/>
              <a:cs typeface="Tahoma" pitchFamily="34" charset="0"/>
            </a:endParaRPr>
          </a:p>
        </p:txBody>
      </p:sp>
      <p:sp>
        <p:nvSpPr>
          <p:cNvPr id="35" name="TextBox 34"/>
          <p:cNvSpPr txBox="1"/>
          <p:nvPr/>
        </p:nvSpPr>
        <p:spPr>
          <a:xfrm>
            <a:off x="8621641" y="1851107"/>
            <a:ext cx="300082" cy="276999"/>
          </a:xfrm>
          <a:prstGeom prst="rect">
            <a:avLst/>
          </a:prstGeom>
          <a:noFill/>
        </p:spPr>
        <p:txBody>
          <a:bodyPr wrap="none" rtlCol="0">
            <a:spAutoFit/>
          </a:bodyPr>
          <a:lstStyle/>
          <a:p>
            <a:r>
              <a:rPr lang="en-US" sz="1200">
                <a:solidFill>
                  <a:schemeClr val="bg1"/>
                </a:solidFill>
                <a:latin typeface="+mn-lt"/>
                <a:ea typeface="Tahoma" pitchFamily="34" charset="0"/>
                <a:cs typeface="Tahoma" pitchFamily="34" charset="0"/>
                <a:sym typeface="Wingdings"/>
              </a:rPr>
              <a:t></a:t>
            </a:r>
            <a:endParaRPr lang="en-US" sz="1200">
              <a:solidFill>
                <a:schemeClr val="bg1"/>
              </a:solidFill>
              <a:latin typeface="+mn-lt"/>
              <a:ea typeface="Tahoma" pitchFamily="34" charset="0"/>
              <a:cs typeface="Tahoma" pitchFamily="34" charset="0"/>
            </a:endParaRPr>
          </a:p>
        </p:txBody>
      </p:sp>
      <p:sp>
        <p:nvSpPr>
          <p:cNvPr id="36" name="TextBox 35"/>
          <p:cNvSpPr txBox="1"/>
          <p:nvPr/>
        </p:nvSpPr>
        <p:spPr>
          <a:xfrm>
            <a:off x="6094783" y="1867333"/>
            <a:ext cx="300082" cy="276999"/>
          </a:xfrm>
          <a:prstGeom prst="rect">
            <a:avLst/>
          </a:prstGeom>
          <a:noFill/>
        </p:spPr>
        <p:txBody>
          <a:bodyPr wrap="none" rtlCol="0">
            <a:spAutoFit/>
          </a:bodyPr>
          <a:lstStyle/>
          <a:p>
            <a:r>
              <a:rPr lang="en-US" sz="1200">
                <a:solidFill>
                  <a:schemeClr val="bg1"/>
                </a:solidFill>
                <a:latin typeface="+mn-lt"/>
                <a:ea typeface="Tahoma" pitchFamily="34" charset="0"/>
                <a:cs typeface="Tahoma" pitchFamily="34" charset="0"/>
                <a:sym typeface="Wingdings"/>
              </a:rPr>
              <a:t></a:t>
            </a:r>
            <a:endParaRPr lang="en-US" sz="1200">
              <a:solidFill>
                <a:schemeClr val="bg1"/>
              </a:solidFill>
              <a:latin typeface="+mn-lt"/>
              <a:ea typeface="Tahoma" pitchFamily="34" charset="0"/>
              <a:cs typeface="Tahoma" pitchFamily="34" charset="0"/>
            </a:endParaRPr>
          </a:p>
        </p:txBody>
      </p:sp>
      <p:sp>
        <p:nvSpPr>
          <p:cNvPr id="12" name="TextBox 11"/>
          <p:cNvSpPr txBox="1"/>
          <p:nvPr/>
        </p:nvSpPr>
        <p:spPr>
          <a:xfrm>
            <a:off x="5724169" y="1602938"/>
            <a:ext cx="370614" cy="400110"/>
          </a:xfrm>
          <a:prstGeom prst="rect">
            <a:avLst/>
          </a:prstGeom>
          <a:noFill/>
        </p:spPr>
        <p:txBody>
          <a:bodyPr wrap="none" rtlCol="0">
            <a:spAutoFit/>
          </a:bodyPr>
          <a:lstStyle/>
          <a:p>
            <a:r>
              <a:rPr lang="en-US" sz="2000">
                <a:solidFill>
                  <a:schemeClr val="bg1"/>
                </a:solidFill>
                <a:latin typeface="+mn-lt"/>
                <a:ea typeface="Tahoma" pitchFamily="34" charset="0"/>
                <a:cs typeface="Tahoma" pitchFamily="34" charset="0"/>
              </a:rPr>
              <a:t>A</a:t>
            </a:r>
          </a:p>
        </p:txBody>
      </p:sp>
      <p:sp>
        <p:nvSpPr>
          <p:cNvPr id="38" name="TextBox 37"/>
          <p:cNvSpPr txBox="1"/>
          <p:nvPr/>
        </p:nvSpPr>
        <p:spPr>
          <a:xfrm>
            <a:off x="8812166" y="1651052"/>
            <a:ext cx="356188" cy="400110"/>
          </a:xfrm>
          <a:prstGeom prst="rect">
            <a:avLst/>
          </a:prstGeom>
          <a:noFill/>
        </p:spPr>
        <p:txBody>
          <a:bodyPr wrap="none" rtlCol="0">
            <a:spAutoFit/>
          </a:bodyPr>
          <a:lstStyle/>
          <a:p>
            <a:r>
              <a:rPr lang="en-US" sz="2000">
                <a:solidFill>
                  <a:schemeClr val="bg1"/>
                </a:solidFill>
                <a:latin typeface="+mn-lt"/>
                <a:ea typeface="Tahoma" pitchFamily="34" charset="0"/>
                <a:cs typeface="Tahoma" pitchFamily="34" charset="0"/>
              </a:rPr>
              <a:t>B</a:t>
            </a:r>
          </a:p>
        </p:txBody>
      </p:sp>
      <p:sp>
        <p:nvSpPr>
          <p:cNvPr id="39" name="TextBox 38"/>
          <p:cNvSpPr txBox="1"/>
          <p:nvPr/>
        </p:nvSpPr>
        <p:spPr>
          <a:xfrm>
            <a:off x="8659766" y="1125884"/>
            <a:ext cx="370614" cy="400110"/>
          </a:xfrm>
          <a:prstGeom prst="rect">
            <a:avLst/>
          </a:prstGeom>
          <a:noFill/>
        </p:spPr>
        <p:txBody>
          <a:bodyPr wrap="none" rtlCol="0">
            <a:spAutoFit/>
          </a:bodyPr>
          <a:lstStyle/>
          <a:p>
            <a:r>
              <a:rPr lang="en-US" sz="2000">
                <a:solidFill>
                  <a:schemeClr val="bg1"/>
                </a:solidFill>
                <a:latin typeface="+mn-lt"/>
                <a:ea typeface="Tahoma" pitchFamily="34" charset="0"/>
                <a:cs typeface="Tahoma" pitchFamily="34" charset="0"/>
              </a:rPr>
              <a:t>D</a:t>
            </a:r>
          </a:p>
        </p:txBody>
      </p:sp>
      <p:sp>
        <p:nvSpPr>
          <p:cNvPr id="40" name="TextBox 39"/>
          <p:cNvSpPr txBox="1"/>
          <p:nvPr/>
        </p:nvSpPr>
        <p:spPr>
          <a:xfrm>
            <a:off x="6596397" y="481665"/>
            <a:ext cx="356188" cy="400110"/>
          </a:xfrm>
          <a:prstGeom prst="rect">
            <a:avLst/>
          </a:prstGeom>
          <a:noFill/>
        </p:spPr>
        <p:txBody>
          <a:bodyPr wrap="none" rtlCol="0">
            <a:spAutoFit/>
          </a:bodyPr>
          <a:lstStyle/>
          <a:p>
            <a:r>
              <a:rPr lang="en-US" sz="2000">
                <a:solidFill>
                  <a:schemeClr val="bg1"/>
                </a:solidFill>
                <a:latin typeface="+mn-lt"/>
                <a:ea typeface="Tahoma" pitchFamily="34" charset="0"/>
                <a:cs typeface="Tahoma" pitchFamily="34" charset="0"/>
              </a:rPr>
              <a:t>C</a:t>
            </a:r>
          </a:p>
        </p:txBody>
      </p:sp>
      <p:sp>
        <p:nvSpPr>
          <p:cNvPr id="41" name="TextBox 40"/>
          <p:cNvSpPr txBox="1"/>
          <p:nvPr/>
        </p:nvSpPr>
        <p:spPr>
          <a:xfrm>
            <a:off x="7281856" y="2003048"/>
            <a:ext cx="370614" cy="400110"/>
          </a:xfrm>
          <a:prstGeom prst="rect">
            <a:avLst/>
          </a:prstGeom>
          <a:noFill/>
        </p:spPr>
        <p:txBody>
          <a:bodyPr wrap="none" rtlCol="0">
            <a:spAutoFit/>
          </a:bodyPr>
          <a:lstStyle/>
          <a:p>
            <a:r>
              <a:rPr lang="en-US" sz="2000">
                <a:solidFill>
                  <a:schemeClr val="bg1"/>
                </a:solidFill>
                <a:latin typeface="+mn-lt"/>
                <a:ea typeface="Tahoma" pitchFamily="34" charset="0"/>
                <a:cs typeface="Tahoma" pitchFamily="34" charset="0"/>
              </a:rPr>
              <a:t>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4761" y="2823153"/>
            <a:ext cx="3076477" cy="2295525"/>
          </a:xfrm>
          <a:prstGeom prst="rect">
            <a:avLst/>
          </a:prstGeom>
        </p:spPr>
      </p:pic>
      <p:grpSp>
        <p:nvGrpSpPr>
          <p:cNvPr id="3" name="Group 2"/>
          <p:cNvGrpSpPr/>
          <p:nvPr/>
        </p:nvGrpSpPr>
        <p:grpSpPr>
          <a:xfrm>
            <a:off x="381000" y="2209800"/>
            <a:ext cx="3255981" cy="1428750"/>
            <a:chOff x="1716011" y="1816437"/>
            <a:chExt cx="3255981" cy="1428750"/>
          </a:xfrm>
        </p:grpSpPr>
        <p:sp>
          <p:nvSpPr>
            <p:cNvPr id="28" name="AutoShape 9"/>
            <p:cNvSpPr>
              <a:spLocks noChangeArrowheads="1"/>
            </p:cNvSpPr>
            <p:nvPr/>
          </p:nvSpPr>
          <p:spPr bwMode="auto">
            <a:xfrm rot="187868">
              <a:off x="1716011" y="1816437"/>
              <a:ext cx="3255981" cy="1428750"/>
            </a:xfrm>
            <a:prstGeom prst="cloudCallout">
              <a:avLst>
                <a:gd name="adj1" fmla="val 63678"/>
                <a:gd name="adj2" fmla="val 7562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w="9525">
              <a:noFill/>
              <a:round/>
              <a:headEnd/>
              <a:tailEnd/>
            </a:ln>
            <a:effectLst/>
          </p:spPr>
          <p:txBody>
            <a:bodyPr/>
            <a:lstStyle/>
            <a:p>
              <a:pPr algn="ctr" eaLnBrk="1" fontAlgn="auto" hangingPunct="1">
                <a:spcBef>
                  <a:spcPts val="0"/>
                </a:spcBef>
                <a:spcAft>
                  <a:spcPts val="0"/>
                </a:spcAft>
                <a:defRPr/>
              </a:pPr>
              <a:endParaRPr lang="en-US" b="1" dirty="0">
                <a:solidFill>
                  <a:srgbClr val="000000"/>
                </a:solidFill>
                <a:effectLst>
                  <a:outerShdw blurRad="38100" dist="38100" dir="2700000" algn="tl">
                    <a:srgbClr val="FFFFFF"/>
                  </a:outerShdw>
                </a:effectLst>
                <a:latin typeface="Times New Roman" pitchFamily="18" charset="0"/>
                <a:cs typeface="Times New Roman" pitchFamily="18" charset="0"/>
              </a:endParaRPr>
            </a:p>
          </p:txBody>
        </p:sp>
        <p:sp>
          <p:nvSpPr>
            <p:cNvPr id="5126" name="Text Box 23"/>
            <p:cNvSpPr txBox="1">
              <a:spLocks noChangeArrowheads="1"/>
            </p:cNvSpPr>
            <p:nvPr/>
          </p:nvSpPr>
          <p:spPr bwMode="auto">
            <a:xfrm>
              <a:off x="2057400" y="2089487"/>
              <a:ext cx="273802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a:solidFill>
                    <a:srgbClr val="002060"/>
                  </a:solidFill>
                  <a:latin typeface="Times New Roman" pitchFamily="18" charset="0"/>
                  <a:cs typeface="Times New Roman" pitchFamily="18" charset="0"/>
                </a:rPr>
                <a:t>Hãy chỉ ra đường kính </a:t>
              </a:r>
            </a:p>
            <a:p>
              <a:pPr algn="ctr" eaLnBrk="1" hangingPunct="1"/>
              <a:r>
                <a:rPr lang="en-US" sz="2000">
                  <a:solidFill>
                    <a:srgbClr val="002060"/>
                  </a:solidFill>
                  <a:latin typeface="Times New Roman" pitchFamily="18" charset="0"/>
                  <a:cs typeface="Times New Roman" pitchFamily="18" charset="0"/>
                </a:rPr>
                <a:t>và dây có trong hình vẽ?</a:t>
              </a:r>
            </a:p>
            <a:p>
              <a:pPr eaLnBrk="1" hangingPunct="1"/>
              <a:endParaRPr lang="en-US" altLang="en-US" sz="2000">
                <a:solidFill>
                  <a:srgbClr val="002060"/>
                </a:solidFill>
                <a:latin typeface="Times New Roman" pitchFamily="18" charset="0"/>
                <a:cs typeface="Times New Roman" pitchFamily="18" charset="0"/>
              </a:endParaRPr>
            </a:p>
          </p:txBody>
        </p:sp>
      </p:grpSp>
      <p:sp>
        <p:nvSpPr>
          <p:cNvPr id="13" name="Arc 12"/>
          <p:cNvSpPr/>
          <p:nvPr/>
        </p:nvSpPr>
        <p:spPr>
          <a:xfrm rot="19950236">
            <a:off x="6268842" y="720756"/>
            <a:ext cx="2517888" cy="2589173"/>
          </a:xfrm>
          <a:prstGeom prst="arc">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7652470" y="285750"/>
            <a:ext cx="784189" cy="400110"/>
          </a:xfrm>
          <a:prstGeom prst="rect">
            <a:avLst/>
          </a:prstGeom>
          <a:noFill/>
        </p:spPr>
        <p:txBody>
          <a:bodyPr wrap="none" rtlCol="0">
            <a:spAutoFit/>
          </a:bodyPr>
          <a:lstStyle/>
          <a:p>
            <a:r>
              <a:rPr lang="en-US" sz="2000" b="1">
                <a:solidFill>
                  <a:schemeClr val="accent4"/>
                </a:solidFill>
                <a:latin typeface="+mn-lt"/>
                <a:ea typeface="Tahoma" pitchFamily="34" charset="0"/>
                <a:cs typeface="Tahoma" pitchFamily="34" charset="0"/>
              </a:rPr>
              <a:t>Cung</a:t>
            </a:r>
          </a:p>
        </p:txBody>
      </p:sp>
      <p:cxnSp>
        <p:nvCxnSpPr>
          <p:cNvPr id="44" name="Straight Connector 43"/>
          <p:cNvCxnSpPr/>
          <p:nvPr/>
        </p:nvCxnSpPr>
        <p:spPr>
          <a:xfrm rot="1200000">
            <a:off x="6909255" y="1159861"/>
            <a:ext cx="179373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148466" y="1190188"/>
            <a:ext cx="715260" cy="461665"/>
          </a:xfrm>
          <a:prstGeom prst="rect">
            <a:avLst/>
          </a:prstGeom>
          <a:noFill/>
        </p:spPr>
        <p:txBody>
          <a:bodyPr wrap="none" rtlCol="0">
            <a:spAutoFit/>
          </a:bodyPr>
          <a:lstStyle/>
          <a:p>
            <a:r>
              <a:rPr lang="en-US" b="1">
                <a:solidFill>
                  <a:schemeClr val="accent1"/>
                </a:solidFill>
                <a:latin typeface="+mn-lt"/>
                <a:ea typeface="Tahoma" pitchFamily="34" charset="0"/>
                <a:cs typeface="Tahoma" pitchFamily="34" charset="0"/>
              </a:rPr>
              <a:t>Dây</a:t>
            </a:r>
          </a:p>
        </p:txBody>
      </p:sp>
      <p:cxnSp>
        <p:nvCxnSpPr>
          <p:cNvPr id="46" name="Straight Connector 45"/>
          <p:cNvCxnSpPr/>
          <p:nvPr/>
        </p:nvCxnSpPr>
        <p:spPr>
          <a:xfrm>
            <a:off x="6234066" y="1996114"/>
            <a:ext cx="253672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209800" y="2790643"/>
            <a:ext cx="3076477" cy="2295525"/>
          </a:xfrm>
          <a:prstGeom prst="rect">
            <a:avLst/>
          </a:prstGeom>
        </p:spPr>
      </p:pic>
      <p:grpSp>
        <p:nvGrpSpPr>
          <p:cNvPr id="48" name="Group 47"/>
          <p:cNvGrpSpPr/>
          <p:nvPr/>
        </p:nvGrpSpPr>
        <p:grpSpPr>
          <a:xfrm>
            <a:off x="3870229" y="2126207"/>
            <a:ext cx="3255981" cy="1588543"/>
            <a:chOff x="1984221" y="1824383"/>
            <a:chExt cx="3255981" cy="1588543"/>
          </a:xfrm>
        </p:grpSpPr>
        <p:sp>
          <p:nvSpPr>
            <p:cNvPr id="49" name="AutoShape 9"/>
            <p:cNvSpPr>
              <a:spLocks noChangeArrowheads="1"/>
            </p:cNvSpPr>
            <p:nvPr/>
          </p:nvSpPr>
          <p:spPr bwMode="auto">
            <a:xfrm rot="187868">
              <a:off x="1984221" y="1824383"/>
              <a:ext cx="3255981" cy="1428750"/>
            </a:xfrm>
            <a:prstGeom prst="cloudCallout">
              <a:avLst>
                <a:gd name="adj1" fmla="val 63678"/>
                <a:gd name="adj2" fmla="val 7562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w="9525">
              <a:noFill/>
              <a:round/>
              <a:headEnd/>
              <a:tailEnd/>
            </a:ln>
            <a:effectLst/>
          </p:spPr>
          <p:txBody>
            <a:bodyPr/>
            <a:lstStyle/>
            <a:p>
              <a:pPr algn="ctr" eaLnBrk="1" fontAlgn="auto" hangingPunct="1">
                <a:spcBef>
                  <a:spcPts val="0"/>
                </a:spcBef>
                <a:spcAft>
                  <a:spcPts val="0"/>
                </a:spcAft>
                <a:defRPr/>
              </a:pPr>
              <a:endParaRPr lang="en-US" b="1" dirty="0">
                <a:solidFill>
                  <a:srgbClr val="000000"/>
                </a:solidFill>
                <a:effectLst>
                  <a:outerShdw blurRad="38100" dist="38100" dir="2700000" algn="tl">
                    <a:srgbClr val="FFFFFF"/>
                  </a:outerShdw>
                </a:effectLst>
                <a:latin typeface="Times New Roman" pitchFamily="18" charset="0"/>
                <a:cs typeface="Times New Roman" pitchFamily="18" charset="0"/>
              </a:endParaRPr>
            </a:p>
          </p:txBody>
        </p:sp>
        <p:sp>
          <p:nvSpPr>
            <p:cNvPr id="50" name="Text Box 23"/>
            <p:cNvSpPr txBox="1">
              <a:spLocks noChangeArrowheads="1"/>
            </p:cNvSpPr>
            <p:nvPr/>
          </p:nvSpPr>
          <p:spPr bwMode="auto">
            <a:xfrm>
              <a:off x="2310171" y="2089487"/>
              <a:ext cx="273802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a:solidFill>
                    <a:srgbClr val="002060"/>
                  </a:solidFill>
                  <a:latin typeface="Times New Roman" pitchFamily="18" charset="0"/>
                  <a:cs typeface="Times New Roman" pitchFamily="18" charset="0"/>
                </a:rPr>
                <a:t>Làm thế nào phân biệt </a:t>
              </a:r>
              <a:r>
                <a:rPr lang="en-US" sz="2000">
                  <a:solidFill>
                    <a:schemeClr val="accent1"/>
                  </a:solidFill>
                  <a:latin typeface="Times New Roman" pitchFamily="18" charset="0"/>
                  <a:cs typeface="Times New Roman" pitchFamily="18" charset="0"/>
                </a:rPr>
                <a:t>dây</a:t>
              </a:r>
              <a:r>
                <a:rPr lang="en-US" sz="2000">
                  <a:solidFill>
                    <a:srgbClr val="002060"/>
                  </a:solidFill>
                  <a:latin typeface="Times New Roman" pitchFamily="18" charset="0"/>
                  <a:cs typeface="Times New Roman" pitchFamily="18" charset="0"/>
                </a:rPr>
                <a:t>, </a:t>
              </a:r>
              <a:r>
                <a:rPr lang="en-US" sz="2000">
                  <a:solidFill>
                    <a:srgbClr val="FF0000"/>
                  </a:solidFill>
                  <a:latin typeface="Times New Roman" pitchFamily="18" charset="0"/>
                  <a:cs typeface="Times New Roman" pitchFamily="18" charset="0"/>
                </a:rPr>
                <a:t>cung</a:t>
              </a:r>
              <a:r>
                <a:rPr lang="en-US" sz="2000">
                  <a:solidFill>
                    <a:srgbClr val="002060"/>
                  </a:solidFill>
                  <a:latin typeface="Times New Roman" pitchFamily="18" charset="0"/>
                  <a:cs typeface="Times New Roman" pitchFamily="18" charset="0"/>
                </a:rPr>
                <a:t> và </a:t>
              </a:r>
              <a:r>
                <a:rPr lang="en-US" sz="2000">
                  <a:solidFill>
                    <a:srgbClr val="FFC000"/>
                  </a:solidFill>
                  <a:latin typeface="Times New Roman" pitchFamily="18" charset="0"/>
                  <a:cs typeface="Times New Roman" pitchFamily="18" charset="0"/>
                </a:rPr>
                <a:t>đường kính</a:t>
              </a:r>
            </a:p>
            <a:p>
              <a:pPr algn="ctr" eaLnBrk="1" hangingPunct="1"/>
              <a:r>
                <a:rPr lang="en-US" sz="2000">
                  <a:solidFill>
                    <a:schemeClr val="tx2"/>
                  </a:solidFill>
                  <a:latin typeface="Times New Roman" pitchFamily="18" charset="0"/>
                  <a:cs typeface="Times New Roman" pitchFamily="18" charset="0"/>
                </a:rPr>
                <a:t>???</a:t>
              </a:r>
            </a:p>
            <a:p>
              <a:pPr eaLnBrk="1" hangingPunct="1"/>
              <a:endParaRPr lang="en-US" altLang="en-US" sz="2000">
                <a:solidFill>
                  <a:srgbClr val="002060"/>
                </a:solidFill>
                <a:latin typeface="Times New Roman" pitchFamily="18" charset="0"/>
                <a:cs typeface="Times New Roman" pitchFamily="18" charset="0"/>
              </a:endParaRPr>
            </a:p>
          </p:txBody>
        </p:sp>
      </p:grpSp>
      <p:sp>
        <p:nvSpPr>
          <p:cNvPr id="16" name="TextBox 15"/>
          <p:cNvSpPr txBox="1"/>
          <p:nvPr/>
        </p:nvSpPr>
        <p:spPr>
          <a:xfrm>
            <a:off x="76200" y="1123950"/>
            <a:ext cx="5681363" cy="1015663"/>
          </a:xfrm>
          <a:prstGeom prst="rect">
            <a:avLst/>
          </a:prstGeom>
          <a:noFill/>
        </p:spPr>
        <p:txBody>
          <a:bodyPr wrap="none" rtlCol="0">
            <a:spAutoFit/>
          </a:bodyPr>
          <a:lstStyle/>
          <a:p>
            <a:pPr>
              <a:lnSpc>
                <a:spcPct val="150000"/>
              </a:lnSpc>
            </a:pPr>
            <a:r>
              <a:rPr lang="en-US" sz="2000">
                <a:solidFill>
                  <a:schemeClr val="bg1"/>
                </a:solidFill>
                <a:latin typeface="+mn-lt"/>
                <a:ea typeface="Tahoma" pitchFamily="34" charset="0"/>
                <a:cs typeface="Tahoma" pitchFamily="34" charset="0"/>
              </a:rPr>
              <a:t>Cung là </a:t>
            </a:r>
            <a:r>
              <a:rPr lang="en-US" sz="2000">
                <a:solidFill>
                  <a:srgbClr val="FF0000"/>
                </a:solidFill>
                <a:latin typeface="+mn-lt"/>
                <a:ea typeface="Tahoma" pitchFamily="34" charset="0"/>
                <a:cs typeface="Tahoma" pitchFamily="34" charset="0"/>
              </a:rPr>
              <a:t>đường cong </a:t>
            </a:r>
            <a:r>
              <a:rPr lang="en-US" sz="2000">
                <a:solidFill>
                  <a:schemeClr val="bg1"/>
                </a:solidFill>
                <a:latin typeface="+mn-lt"/>
                <a:ea typeface="Tahoma" pitchFamily="34" charset="0"/>
                <a:cs typeface="Tahoma" pitchFamily="34" charset="0"/>
              </a:rPr>
              <a:t>đi qua các điểm trên đường tròn.</a:t>
            </a:r>
          </a:p>
          <a:p>
            <a:pPr>
              <a:lnSpc>
                <a:spcPct val="150000"/>
              </a:lnSpc>
            </a:pPr>
            <a:r>
              <a:rPr lang="en-US" sz="2000">
                <a:solidFill>
                  <a:schemeClr val="bg1"/>
                </a:solidFill>
                <a:latin typeface="+mn-lt"/>
                <a:ea typeface="Tahoma" pitchFamily="34" charset="0"/>
                <a:cs typeface="Tahoma" pitchFamily="34" charset="0"/>
              </a:rPr>
              <a:t> Ví dụ cung CD. Kí hiệu: </a:t>
            </a:r>
          </a:p>
        </p:txBody>
      </p:sp>
      <p:graphicFrame>
        <p:nvGraphicFramePr>
          <p:cNvPr id="17" name="Object 16"/>
          <p:cNvGraphicFramePr>
            <a:graphicFrameLocks noChangeAspect="1"/>
          </p:cNvGraphicFramePr>
          <p:nvPr/>
        </p:nvGraphicFramePr>
        <p:xfrm>
          <a:off x="2808329" y="1557850"/>
          <a:ext cx="544471" cy="490025"/>
        </p:xfrm>
        <a:graphic>
          <a:graphicData uri="http://schemas.openxmlformats.org/presentationml/2006/ole">
            <mc:AlternateContent xmlns:mc="http://schemas.openxmlformats.org/markup-compatibility/2006">
              <mc:Choice xmlns:v="urn:schemas-microsoft-com:vml" Requires="v">
                <p:oleObj name="Equation" r:id="rId3" imgW="253800" imgH="228600" progId="Equation.DSMT4">
                  <p:embed/>
                </p:oleObj>
              </mc:Choice>
              <mc:Fallback>
                <p:oleObj name="Equation" r:id="rId3" imgW="253800" imgH="228600" progId="Equation.DSMT4">
                  <p:embed/>
                  <p:pic>
                    <p:nvPicPr>
                      <p:cNvPr id="17" name="Object 16"/>
                      <p:cNvPicPr/>
                      <p:nvPr/>
                    </p:nvPicPr>
                    <p:blipFill>
                      <a:blip r:embed="rId4"/>
                      <a:stretch>
                        <a:fillRect/>
                      </a:stretch>
                    </p:blipFill>
                    <p:spPr>
                      <a:xfrm>
                        <a:off x="2808329" y="1557850"/>
                        <a:ext cx="544471" cy="490025"/>
                      </a:xfrm>
                      <a:prstGeom prst="rect">
                        <a:avLst/>
                      </a:prstGeom>
                    </p:spPr>
                  </p:pic>
                </p:oleObj>
              </mc:Fallback>
            </mc:AlternateContent>
          </a:graphicData>
        </a:graphic>
      </p:graphicFrame>
      <p:sp>
        <p:nvSpPr>
          <p:cNvPr id="53" name="TextBox 52"/>
          <p:cNvSpPr txBox="1"/>
          <p:nvPr/>
        </p:nvSpPr>
        <p:spPr>
          <a:xfrm>
            <a:off x="8965" y="2037368"/>
            <a:ext cx="6227410" cy="707886"/>
          </a:xfrm>
          <a:prstGeom prst="rect">
            <a:avLst/>
          </a:prstGeom>
          <a:noFill/>
        </p:spPr>
        <p:txBody>
          <a:bodyPr wrap="none" rtlCol="0">
            <a:spAutoFit/>
          </a:bodyPr>
          <a:lstStyle/>
          <a:p>
            <a:r>
              <a:rPr lang="en-US" sz="2000">
                <a:solidFill>
                  <a:schemeClr val="bg1"/>
                </a:solidFill>
                <a:latin typeface="+mn-lt"/>
                <a:ea typeface="Tahoma" pitchFamily="34" charset="0"/>
                <a:cs typeface="Tahoma" pitchFamily="34" charset="0"/>
              </a:rPr>
              <a:t>Dây là </a:t>
            </a:r>
            <a:r>
              <a:rPr lang="en-US" sz="2000">
                <a:solidFill>
                  <a:schemeClr val="accent1">
                    <a:lumMod val="75000"/>
                  </a:schemeClr>
                </a:solidFill>
                <a:latin typeface="+mn-lt"/>
                <a:ea typeface="Tahoma" pitchFamily="34" charset="0"/>
                <a:cs typeface="Tahoma" pitchFamily="34" charset="0"/>
              </a:rPr>
              <a:t>đoạn thẳng </a:t>
            </a:r>
            <a:r>
              <a:rPr lang="en-US" sz="2000">
                <a:solidFill>
                  <a:schemeClr val="bg1"/>
                </a:solidFill>
                <a:latin typeface="+mn-lt"/>
                <a:ea typeface="Tahoma" pitchFamily="34" charset="0"/>
                <a:cs typeface="Tahoma" pitchFamily="34" charset="0"/>
              </a:rPr>
              <a:t>nối hai điểm bất kỳ trên đường tròn. </a:t>
            </a:r>
          </a:p>
          <a:p>
            <a:r>
              <a:rPr lang="en-US" sz="2000">
                <a:solidFill>
                  <a:schemeClr val="bg1"/>
                </a:solidFill>
                <a:latin typeface="+mn-lt"/>
                <a:ea typeface="Tahoma" pitchFamily="34" charset="0"/>
                <a:cs typeface="Tahoma" pitchFamily="34" charset="0"/>
              </a:rPr>
              <a:t>Ví dụ dây CD, AC, DB và  AB. Kí hiệu: CD, AC, DB, AB </a:t>
            </a:r>
          </a:p>
        </p:txBody>
      </p:sp>
      <p:cxnSp>
        <p:nvCxnSpPr>
          <p:cNvPr id="54" name="Straight Connector 53"/>
          <p:cNvCxnSpPr/>
          <p:nvPr/>
        </p:nvCxnSpPr>
        <p:spPr>
          <a:xfrm flipV="1">
            <a:off x="6234066" y="853114"/>
            <a:ext cx="751659" cy="113649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8662125" y="1464439"/>
            <a:ext cx="109557" cy="53525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234066" y="1996114"/>
            <a:ext cx="2537616" cy="358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200" y="2800350"/>
            <a:ext cx="4998484" cy="707886"/>
          </a:xfrm>
          <a:prstGeom prst="rect">
            <a:avLst/>
          </a:prstGeom>
          <a:noFill/>
        </p:spPr>
        <p:txBody>
          <a:bodyPr wrap="none" rtlCol="0">
            <a:spAutoFit/>
          </a:bodyPr>
          <a:lstStyle/>
          <a:p>
            <a:r>
              <a:rPr lang="en-US" sz="2000">
                <a:solidFill>
                  <a:srgbClr val="FFC000"/>
                </a:solidFill>
                <a:latin typeface="+mn-lt"/>
                <a:ea typeface="Tahoma" pitchFamily="34" charset="0"/>
                <a:cs typeface="Tahoma" pitchFamily="34" charset="0"/>
              </a:rPr>
              <a:t>Đường kính </a:t>
            </a:r>
            <a:r>
              <a:rPr lang="en-US" sz="2000">
                <a:solidFill>
                  <a:schemeClr val="bg1"/>
                </a:solidFill>
                <a:latin typeface="+mn-lt"/>
                <a:ea typeface="Tahoma" pitchFamily="34" charset="0"/>
                <a:cs typeface="Tahoma" pitchFamily="34" charset="0"/>
              </a:rPr>
              <a:t>là </a:t>
            </a:r>
            <a:r>
              <a:rPr lang="en-US" sz="2000">
                <a:solidFill>
                  <a:schemeClr val="accent1"/>
                </a:solidFill>
                <a:latin typeface="+mn-lt"/>
                <a:ea typeface="Tahoma" pitchFamily="34" charset="0"/>
                <a:cs typeface="Tahoma" pitchFamily="34" charset="0"/>
              </a:rPr>
              <a:t>dây</a:t>
            </a:r>
            <a:r>
              <a:rPr lang="en-US" sz="2000">
                <a:solidFill>
                  <a:schemeClr val="bg1"/>
                </a:solidFill>
                <a:latin typeface="+mn-lt"/>
                <a:ea typeface="Tahoma" pitchFamily="34" charset="0"/>
                <a:cs typeface="Tahoma" pitchFamily="34" charset="0"/>
              </a:rPr>
              <a:t> đi qua </a:t>
            </a:r>
            <a:r>
              <a:rPr lang="en-US" sz="2000">
                <a:solidFill>
                  <a:srgbClr val="FF0000"/>
                </a:solidFill>
                <a:latin typeface="+mn-lt"/>
                <a:ea typeface="Tahoma" pitchFamily="34" charset="0"/>
                <a:cs typeface="Tahoma" pitchFamily="34" charset="0"/>
              </a:rPr>
              <a:t>tâm</a:t>
            </a:r>
            <a:r>
              <a:rPr lang="en-US" sz="2000">
                <a:solidFill>
                  <a:schemeClr val="bg1"/>
                </a:solidFill>
                <a:latin typeface="+mn-lt"/>
                <a:ea typeface="Tahoma" pitchFamily="34" charset="0"/>
                <a:cs typeface="Tahoma" pitchFamily="34" charset="0"/>
              </a:rPr>
              <a:t> của đường tròn. </a:t>
            </a:r>
          </a:p>
          <a:p>
            <a:r>
              <a:rPr lang="en-US" sz="2000">
                <a:solidFill>
                  <a:schemeClr val="bg1"/>
                </a:solidFill>
                <a:latin typeface="+mn-lt"/>
                <a:ea typeface="Tahoma" pitchFamily="34" charset="0"/>
                <a:cs typeface="Tahoma" pitchFamily="34" charset="0"/>
              </a:rPr>
              <a:t>Ví dụ đường kính AB </a:t>
            </a:r>
          </a:p>
        </p:txBody>
      </p:sp>
      <p:cxnSp>
        <p:nvCxnSpPr>
          <p:cNvPr id="65" name="Straight Connector 64"/>
          <p:cNvCxnSpPr/>
          <p:nvPr/>
        </p:nvCxnSpPr>
        <p:spPr>
          <a:xfrm>
            <a:off x="6243591" y="2002555"/>
            <a:ext cx="2537616" cy="358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6692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53" presetClass="entr" presetSubtype="528"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anim calcmode="lin" valueType="num">
                                      <p:cBhvr>
                                        <p:cTn id="27" dur="500" fill="hold"/>
                                        <p:tgtEl>
                                          <p:spTgt spid="3"/>
                                        </p:tgtEl>
                                        <p:attrNameLst>
                                          <p:attrName>ppt_x</p:attrName>
                                        </p:attrNameLst>
                                      </p:cBhvr>
                                      <p:tavLst>
                                        <p:tav tm="0">
                                          <p:val>
                                            <p:fltVal val="0.5"/>
                                          </p:val>
                                        </p:tav>
                                        <p:tav tm="100000">
                                          <p:val>
                                            <p:strVal val="#ppt_x"/>
                                          </p:val>
                                        </p:tav>
                                      </p:tavLst>
                                    </p:anim>
                                    <p:anim calcmode="lin" valueType="num">
                                      <p:cBhvr>
                                        <p:cTn id="28"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500"/>
                                        <p:tgtEl>
                                          <p:spTgt spid="4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blinds(horizontal)">
                                      <p:cBhvr>
                                        <p:cTn id="38" dur="500"/>
                                        <p:tgtEl>
                                          <p:spTgt spid="2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0">
                                            <p:txEl>
                                              <p:pRg st="0" end="0"/>
                                            </p:txEl>
                                          </p:spTgt>
                                        </p:tgtEl>
                                        <p:attrNameLst>
                                          <p:attrName>style.visibility</p:attrName>
                                        </p:attrNameLst>
                                      </p:cBhvr>
                                      <p:to>
                                        <p:strVal val="visible"/>
                                      </p:to>
                                    </p:set>
                                    <p:animEffect transition="in" filter="blinds(horizontal)">
                                      <p:cBhvr>
                                        <p:cTn id="43" dur="500"/>
                                        <p:tgtEl>
                                          <p:spTgt spid="3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30">
                                            <p:txEl>
                                              <p:pRg st="1" end="1"/>
                                            </p:txEl>
                                          </p:spTgt>
                                        </p:tgtEl>
                                        <p:attrNameLst>
                                          <p:attrName>style.visibility</p:attrName>
                                        </p:attrNameLst>
                                      </p:cBhvr>
                                      <p:to>
                                        <p:strVal val="visible"/>
                                      </p:to>
                                    </p:set>
                                    <p:animEffect transition="in" filter="blinds(horizontal)">
                                      <p:cBhvr>
                                        <p:cTn id="48" dur="500"/>
                                        <p:tgtEl>
                                          <p:spTgt spid="30">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3"/>
                                        </p:tgtEl>
                                      </p:cBhvr>
                                    </p:animEffect>
                                    <p:set>
                                      <p:cBhvr>
                                        <p:cTn id="53" dur="1" fill="hold">
                                          <p:stCondLst>
                                            <p:cond delay="499"/>
                                          </p:stCondLst>
                                        </p:cTn>
                                        <p:tgtEl>
                                          <p:spTgt spid="3"/>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4"/>
                                        </p:tgtEl>
                                      </p:cBhvr>
                                    </p:animEffect>
                                    <p:set>
                                      <p:cBhvr>
                                        <p:cTn id="56" dur="1" fill="hold">
                                          <p:stCondLst>
                                            <p:cond delay="499"/>
                                          </p:stCondLst>
                                        </p:cTn>
                                        <p:tgtEl>
                                          <p:spTgt spid="4"/>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childTnLst>
                          </p:cTn>
                        </p:par>
                        <p:par>
                          <p:cTn id="60" fill="hold">
                            <p:stCondLst>
                              <p:cond delay="500"/>
                            </p:stCondLst>
                            <p:childTnLst>
                              <p:par>
                                <p:cTn id="61" presetID="63" presetClass="path" presetSubtype="0" accel="50000" decel="50000" fill="hold" nodeType="afterEffect">
                                  <p:stCondLst>
                                    <p:cond delay="0"/>
                                  </p:stCondLst>
                                  <p:childTnLst>
                                    <p:animMotion origin="layout" path="M 4.16667E-6 2.84656E-6 L 0.43177 2.84656E-6 " pathEditMode="relative" rAng="0" ptsTypes="AA">
                                      <p:cBhvr>
                                        <p:cTn id="62" dur="2000" fill="hold"/>
                                        <p:tgtEl>
                                          <p:spTgt spid="47"/>
                                        </p:tgtEl>
                                        <p:attrNameLst>
                                          <p:attrName>ppt_x</p:attrName>
                                          <p:attrName>ppt_y</p:attrName>
                                        </p:attrNameLst>
                                      </p:cBhvr>
                                      <p:rCtr x="21580" y="0"/>
                                    </p:animMotion>
                                  </p:childTnLst>
                                </p:cTn>
                              </p:par>
                            </p:childTnLst>
                          </p:cTn>
                        </p:par>
                        <p:par>
                          <p:cTn id="63" fill="hold">
                            <p:stCondLst>
                              <p:cond delay="2500"/>
                            </p:stCondLst>
                            <p:childTnLst>
                              <p:par>
                                <p:cTn id="64" presetID="53" presetClass="entr" presetSubtype="528"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p:cTn id="66" dur="500" fill="hold"/>
                                        <p:tgtEl>
                                          <p:spTgt spid="48"/>
                                        </p:tgtEl>
                                        <p:attrNameLst>
                                          <p:attrName>ppt_w</p:attrName>
                                        </p:attrNameLst>
                                      </p:cBhvr>
                                      <p:tavLst>
                                        <p:tav tm="0">
                                          <p:val>
                                            <p:fltVal val="0"/>
                                          </p:val>
                                        </p:tav>
                                        <p:tav tm="100000">
                                          <p:val>
                                            <p:strVal val="#ppt_w"/>
                                          </p:val>
                                        </p:tav>
                                      </p:tavLst>
                                    </p:anim>
                                    <p:anim calcmode="lin" valueType="num">
                                      <p:cBhvr>
                                        <p:cTn id="67" dur="500" fill="hold"/>
                                        <p:tgtEl>
                                          <p:spTgt spid="48"/>
                                        </p:tgtEl>
                                        <p:attrNameLst>
                                          <p:attrName>ppt_h</p:attrName>
                                        </p:attrNameLst>
                                      </p:cBhvr>
                                      <p:tavLst>
                                        <p:tav tm="0">
                                          <p:val>
                                            <p:fltVal val="0"/>
                                          </p:val>
                                        </p:tav>
                                        <p:tav tm="100000">
                                          <p:val>
                                            <p:strVal val="#ppt_h"/>
                                          </p:val>
                                        </p:tav>
                                      </p:tavLst>
                                    </p:anim>
                                    <p:animEffect transition="in" filter="fade">
                                      <p:cBhvr>
                                        <p:cTn id="68" dur="500"/>
                                        <p:tgtEl>
                                          <p:spTgt spid="48"/>
                                        </p:tgtEl>
                                      </p:cBhvr>
                                    </p:animEffect>
                                    <p:anim calcmode="lin" valueType="num">
                                      <p:cBhvr>
                                        <p:cTn id="69" dur="500" fill="hold"/>
                                        <p:tgtEl>
                                          <p:spTgt spid="48"/>
                                        </p:tgtEl>
                                        <p:attrNameLst>
                                          <p:attrName>ppt_x</p:attrName>
                                        </p:attrNameLst>
                                      </p:cBhvr>
                                      <p:tavLst>
                                        <p:tav tm="0">
                                          <p:val>
                                            <p:fltVal val="0.5"/>
                                          </p:val>
                                        </p:tav>
                                        <p:tav tm="100000">
                                          <p:val>
                                            <p:strVal val="#ppt_x"/>
                                          </p:val>
                                        </p:tav>
                                      </p:tavLst>
                                    </p:anim>
                                    <p:anim calcmode="lin" valueType="num">
                                      <p:cBhvr>
                                        <p:cTn id="70" dur="500" fill="hold"/>
                                        <p:tgtEl>
                                          <p:spTgt spid="48"/>
                                        </p:tgtEl>
                                        <p:attrNameLst>
                                          <p:attrName>ppt_y</p:attrName>
                                        </p:attrNameLst>
                                      </p:cBhvr>
                                      <p:tavLst>
                                        <p:tav tm="0">
                                          <p:val>
                                            <p:fltVal val="0.5"/>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48"/>
                                        </p:tgtEl>
                                      </p:cBhvr>
                                    </p:animEffect>
                                    <p:set>
                                      <p:cBhvr>
                                        <p:cTn id="75" dur="1" fill="hold">
                                          <p:stCondLst>
                                            <p:cond delay="499"/>
                                          </p:stCondLst>
                                        </p:cTn>
                                        <p:tgtEl>
                                          <p:spTgt spid="48"/>
                                        </p:tgtEl>
                                        <p:attrNameLst>
                                          <p:attrName>style.visibility</p:attrName>
                                        </p:attrNameLst>
                                      </p:cBhvr>
                                      <p:to>
                                        <p:strVal val="hidden"/>
                                      </p:to>
                                    </p:set>
                                  </p:childTnLst>
                                </p:cTn>
                              </p:par>
                            </p:childTnLst>
                          </p:cTn>
                        </p:par>
                        <p:par>
                          <p:cTn id="76" fill="hold">
                            <p:stCondLst>
                              <p:cond delay="500"/>
                            </p:stCondLst>
                            <p:childTnLst>
                              <p:par>
                                <p:cTn id="77" presetID="42"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1000"/>
                                        <p:tgtEl>
                                          <p:spTgt spid="13"/>
                                        </p:tgtEl>
                                      </p:cBhvr>
                                    </p:animEffect>
                                    <p:anim calcmode="lin" valueType="num">
                                      <p:cBhvr>
                                        <p:cTn id="80" dur="1000" fill="hold"/>
                                        <p:tgtEl>
                                          <p:spTgt spid="13"/>
                                        </p:tgtEl>
                                        <p:attrNameLst>
                                          <p:attrName>ppt_x</p:attrName>
                                        </p:attrNameLst>
                                      </p:cBhvr>
                                      <p:tavLst>
                                        <p:tav tm="0">
                                          <p:val>
                                            <p:strVal val="#ppt_x"/>
                                          </p:val>
                                        </p:tav>
                                        <p:tav tm="100000">
                                          <p:val>
                                            <p:strVal val="#ppt_x"/>
                                          </p:val>
                                        </p:tav>
                                      </p:tavLst>
                                    </p:anim>
                                    <p:anim calcmode="lin" valueType="num">
                                      <p:cBhvr>
                                        <p:cTn id="8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wipe(down)">
                                      <p:cBhvr>
                                        <p:cTn id="86" dur="500"/>
                                        <p:tgtEl>
                                          <p:spTgt spid="14"/>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wipe(left)">
                                      <p:cBhvr>
                                        <p:cTn id="91" dur="500"/>
                                        <p:tgtEl>
                                          <p:spTgt spid="16"/>
                                        </p:tgtEl>
                                      </p:cBhvr>
                                    </p:animEffect>
                                  </p:childTnLst>
                                </p:cTn>
                              </p:par>
                            </p:childTnLst>
                          </p:cTn>
                        </p:par>
                        <p:par>
                          <p:cTn id="92" fill="hold">
                            <p:stCondLst>
                              <p:cond delay="500"/>
                            </p:stCondLst>
                            <p:childTnLst>
                              <p:par>
                                <p:cTn id="93" presetID="16" presetClass="entr" presetSubtype="21" fill="hold" nodeType="after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barn(inVertical)">
                                      <p:cBhvr>
                                        <p:cTn id="95" dur="500"/>
                                        <p:tgtEl>
                                          <p:spTgt spid="17"/>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nodeType="clickEffect">
                                  <p:stCondLst>
                                    <p:cond delay="0"/>
                                  </p:stCondLst>
                                  <p:childTnLst>
                                    <p:set>
                                      <p:cBhvr>
                                        <p:cTn id="99" dur="1" fill="hold">
                                          <p:stCondLst>
                                            <p:cond delay="0"/>
                                          </p:stCondLst>
                                        </p:cTn>
                                        <p:tgtEl>
                                          <p:spTgt spid="54"/>
                                        </p:tgtEl>
                                        <p:attrNameLst>
                                          <p:attrName>style.visibility</p:attrName>
                                        </p:attrNameLst>
                                      </p:cBhvr>
                                      <p:to>
                                        <p:strVal val="visible"/>
                                      </p:to>
                                    </p:set>
                                    <p:animEffect transition="in" filter="wipe(down)">
                                      <p:cBhvr>
                                        <p:cTn id="100" dur="500"/>
                                        <p:tgtEl>
                                          <p:spTgt spid="54"/>
                                        </p:tgtEl>
                                      </p:cBhvr>
                                    </p:animEffect>
                                  </p:childTnLst>
                                </p:cTn>
                              </p:par>
                            </p:childTnLst>
                          </p:cTn>
                        </p:par>
                        <p:par>
                          <p:cTn id="101" fill="hold">
                            <p:stCondLst>
                              <p:cond delay="500"/>
                            </p:stCondLst>
                            <p:childTnLst>
                              <p:par>
                                <p:cTn id="102" presetID="22" presetClass="entr" presetSubtype="4" fill="hold" nodeType="after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wipe(down)">
                                      <p:cBhvr>
                                        <p:cTn id="104" dur="500"/>
                                        <p:tgtEl>
                                          <p:spTgt spid="44"/>
                                        </p:tgtEl>
                                      </p:cBhvr>
                                    </p:animEffect>
                                  </p:childTnLst>
                                </p:cTn>
                              </p:par>
                            </p:childTnLst>
                          </p:cTn>
                        </p:par>
                        <p:par>
                          <p:cTn id="105" fill="hold">
                            <p:stCondLst>
                              <p:cond delay="1000"/>
                            </p:stCondLst>
                            <p:childTnLst>
                              <p:par>
                                <p:cTn id="106" presetID="22" presetClass="entr" presetSubtype="4" fill="hold" nodeType="afterEffect">
                                  <p:stCondLst>
                                    <p:cond delay="0"/>
                                  </p:stCondLst>
                                  <p:childTnLst>
                                    <p:set>
                                      <p:cBhvr>
                                        <p:cTn id="107" dur="1" fill="hold">
                                          <p:stCondLst>
                                            <p:cond delay="0"/>
                                          </p:stCondLst>
                                        </p:cTn>
                                        <p:tgtEl>
                                          <p:spTgt spid="58"/>
                                        </p:tgtEl>
                                        <p:attrNameLst>
                                          <p:attrName>style.visibility</p:attrName>
                                        </p:attrNameLst>
                                      </p:cBhvr>
                                      <p:to>
                                        <p:strVal val="visible"/>
                                      </p:to>
                                    </p:set>
                                    <p:animEffect transition="in" filter="wipe(down)">
                                      <p:cBhvr>
                                        <p:cTn id="108" dur="500"/>
                                        <p:tgtEl>
                                          <p:spTgt spid="58"/>
                                        </p:tgtEl>
                                      </p:cBhvr>
                                    </p:animEffect>
                                  </p:childTnLst>
                                </p:cTn>
                              </p:par>
                            </p:childTnLst>
                          </p:cTn>
                        </p:par>
                        <p:par>
                          <p:cTn id="109" fill="hold">
                            <p:stCondLst>
                              <p:cond delay="1500"/>
                            </p:stCondLst>
                            <p:childTnLst>
                              <p:par>
                                <p:cTn id="110" presetID="22" presetClass="entr" presetSubtype="4" fill="hold"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down)">
                                      <p:cBhvr>
                                        <p:cTn id="112" dur="500"/>
                                        <p:tgtEl>
                                          <p:spTgt spid="61"/>
                                        </p:tgtEl>
                                      </p:cBhvr>
                                    </p:animEffect>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fade">
                                      <p:cBhvr>
                                        <p:cTn id="117" dur="1000"/>
                                        <p:tgtEl>
                                          <p:spTgt spid="15"/>
                                        </p:tgtEl>
                                      </p:cBhvr>
                                    </p:animEffect>
                                    <p:anim calcmode="lin" valueType="num">
                                      <p:cBhvr>
                                        <p:cTn id="118" dur="1000" fill="hold"/>
                                        <p:tgtEl>
                                          <p:spTgt spid="15"/>
                                        </p:tgtEl>
                                        <p:attrNameLst>
                                          <p:attrName>ppt_x</p:attrName>
                                        </p:attrNameLst>
                                      </p:cBhvr>
                                      <p:tavLst>
                                        <p:tav tm="0">
                                          <p:val>
                                            <p:strVal val="#ppt_x"/>
                                          </p:val>
                                        </p:tav>
                                        <p:tav tm="100000">
                                          <p:val>
                                            <p:strVal val="#ppt_x"/>
                                          </p:val>
                                        </p:tav>
                                      </p:tavLst>
                                    </p:anim>
                                    <p:anim calcmode="lin" valueType="num">
                                      <p:cBhvr>
                                        <p:cTn id="1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53"/>
                                        </p:tgtEl>
                                        <p:attrNameLst>
                                          <p:attrName>style.visibility</p:attrName>
                                        </p:attrNameLst>
                                      </p:cBhvr>
                                      <p:to>
                                        <p:strVal val="visible"/>
                                      </p:to>
                                    </p:set>
                                    <p:animEffect transition="in" filter="wipe(left)">
                                      <p:cBhvr>
                                        <p:cTn id="124" dur="500"/>
                                        <p:tgtEl>
                                          <p:spTgt spid="53"/>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64"/>
                                        </p:tgtEl>
                                        <p:attrNameLst>
                                          <p:attrName>style.visibility</p:attrName>
                                        </p:attrNameLst>
                                      </p:cBhvr>
                                      <p:to>
                                        <p:strVal val="visible"/>
                                      </p:to>
                                    </p:set>
                                    <p:animEffect transition="in" filter="wipe(left)">
                                      <p:cBhvr>
                                        <p:cTn id="129" dur="500"/>
                                        <p:tgtEl>
                                          <p:spTgt spid="64"/>
                                        </p:tgtEl>
                                      </p:cBhvr>
                                    </p:animEffect>
                                  </p:childTnLst>
                                </p:cTn>
                              </p:par>
                            </p:childTnLst>
                          </p:cTn>
                        </p:par>
                        <p:par>
                          <p:cTn id="130" fill="hold">
                            <p:stCondLst>
                              <p:cond delay="500"/>
                            </p:stCondLst>
                            <p:childTnLst>
                              <p:par>
                                <p:cTn id="131" presetID="22" presetClass="entr" presetSubtype="8" fill="hold" nodeType="afterEffect">
                                  <p:stCondLst>
                                    <p:cond delay="0"/>
                                  </p:stCondLst>
                                  <p:childTnLst>
                                    <p:set>
                                      <p:cBhvr>
                                        <p:cTn id="132" dur="1" fill="hold">
                                          <p:stCondLst>
                                            <p:cond delay="0"/>
                                          </p:stCondLst>
                                        </p:cTn>
                                        <p:tgtEl>
                                          <p:spTgt spid="65"/>
                                        </p:tgtEl>
                                        <p:attrNameLst>
                                          <p:attrName>style.visibility</p:attrName>
                                        </p:attrNameLst>
                                      </p:cBhvr>
                                      <p:to>
                                        <p:strVal val="visible"/>
                                      </p:to>
                                    </p:set>
                                    <p:animEffect transition="in" filter="wipe(left)">
                                      <p:cBhvr>
                                        <p:cTn id="13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uiExpand="1" build="p"/>
      <p:bldP spid="13" grpId="0" animBg="1"/>
      <p:bldP spid="14" grpId="0"/>
      <p:bldP spid="15" grpId="0"/>
      <p:bldP spid="16" grpId="0"/>
      <p:bldP spid="53" grpId="0"/>
      <p:bldP spid="6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76200" y="57150"/>
            <a:ext cx="68151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a:solidFill>
                  <a:srgbClr val="FFC000"/>
                </a:solidFill>
                <a:latin typeface="Times New Roman" pitchFamily="18" charset="0"/>
              </a:rPr>
              <a:t>1. </a:t>
            </a:r>
            <a:r>
              <a:rPr lang="en-US" altLang="en-US" u="sng">
                <a:solidFill>
                  <a:srgbClr val="FFC000"/>
                </a:solidFill>
                <a:latin typeface="Times New Roman" pitchFamily="18" charset="0"/>
              </a:rPr>
              <a:t>Quan hệ độ dài giữa đ</a:t>
            </a:r>
            <a:r>
              <a:rPr lang="vi-VN" altLang="en-US" u="sng">
                <a:solidFill>
                  <a:srgbClr val="FFC000"/>
                </a:solidFill>
                <a:latin typeface="Times New Roman" pitchFamily="18" charset="0"/>
              </a:rPr>
              <a:t>ư</a:t>
            </a:r>
            <a:r>
              <a:rPr lang="en-US" altLang="en-US" u="sng">
                <a:solidFill>
                  <a:srgbClr val="FFC000"/>
                </a:solidFill>
                <a:latin typeface="Times New Roman" pitchFamily="18" charset="0"/>
              </a:rPr>
              <a:t>ờng kính và dây</a:t>
            </a:r>
          </a:p>
        </p:txBody>
      </p:sp>
      <mc:AlternateContent xmlns:mc="http://schemas.openxmlformats.org/markup-compatibility/2006" xmlns:a14="http://schemas.microsoft.com/office/drawing/2010/main">
        <mc:Choice Requires="a14">
          <p:sp>
            <p:nvSpPr>
              <p:cNvPr id="247812" name="Text Box 4" descr="Parchment"/>
              <p:cNvSpPr txBox="1">
                <a:spLocks noChangeArrowheads="1"/>
              </p:cNvSpPr>
              <p:nvPr/>
            </p:nvSpPr>
            <p:spPr bwMode="auto">
              <a:xfrm>
                <a:off x="124784" y="498070"/>
                <a:ext cx="8562975" cy="707886"/>
              </a:xfrm>
              <a:prstGeom prst="rect">
                <a:avLst/>
              </a:prstGeom>
              <a:noFill/>
              <a:ln>
                <a:noFill/>
              </a:ln>
              <a:effectLst/>
              <a:extLst>
                <a:ext uri="{909E8E84-426E-40DD-AFC4-6F175D3DCCD1}">
                  <a14:hiddenFill>
                    <a:blipFill dpi="0" rotWithShape="1">
                      <a:blip r:embed="rId3"/>
                      <a:srcRect/>
                      <a:tile tx="0" ty="0" sx="100000" sy="100000" flip="none" algn="tl"/>
                    </a:blipFill>
                  </a14:hiddenFill>
                </a:ext>
                <a:ext uri="{91240B29-F687-4F45-9708-019B960494DF}">
                  <a14:hiddenLine w="38100" cmpd="dbl">
                    <a:solidFill>
                      <a:srgbClr val="FF0000"/>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ts val="0"/>
                  </a:spcBef>
                </a:pPr>
                <a:r>
                  <a:rPr lang="en-US" altLang="en-US" sz="1800" i="1">
                    <a:solidFill>
                      <a:srgbClr val="0000FF"/>
                    </a:solidFill>
                    <a:latin typeface="Times New Roman" pitchFamily="18" charset="0"/>
                    <a:sym typeface="Wingdings 3" pitchFamily="18" charset="2"/>
                  </a:rPr>
                  <a:t> </a:t>
                </a:r>
                <a:r>
                  <a:rPr lang="en-US" altLang="en-US" sz="2000" u="sng">
                    <a:latin typeface="Times New Roman" pitchFamily="18" charset="0"/>
                    <a:sym typeface="Wingdings 3" pitchFamily="18" charset="2"/>
                  </a:rPr>
                  <a:t>Bài toán</a:t>
                </a:r>
                <a:r>
                  <a:rPr lang="en-US" altLang="en-US" sz="2000">
                    <a:latin typeface="Times New Roman" pitchFamily="18" charset="0"/>
                    <a:sym typeface="Wingdings 3" pitchFamily="18" charset="2"/>
                  </a:rPr>
                  <a:t>: Gọi AB là một dây bất kì của đ</a:t>
                </a:r>
                <a:r>
                  <a:rPr lang="vi-VN" altLang="en-US" sz="2000">
                    <a:latin typeface="Times New Roman" pitchFamily="18" charset="0"/>
                    <a:sym typeface="Wingdings 3" pitchFamily="18" charset="2"/>
                  </a:rPr>
                  <a:t>ư</a:t>
                </a:r>
                <a:r>
                  <a:rPr lang="en-US" altLang="en-US" sz="2000">
                    <a:latin typeface="Times New Roman" pitchFamily="18" charset="0"/>
                    <a:sym typeface="Wingdings 3" pitchFamily="18" charset="2"/>
                  </a:rPr>
                  <a:t>ờng tròn (O ; R). </a:t>
                </a:r>
              </a:p>
              <a:p>
                <a:pPr algn="just" eaLnBrk="1" hangingPunct="1">
                  <a:spcBef>
                    <a:spcPts val="0"/>
                  </a:spcBef>
                </a:pPr>
                <a:r>
                  <a:rPr lang="en-US" altLang="en-US" sz="2000">
                    <a:latin typeface="Times New Roman" pitchFamily="18" charset="0"/>
                    <a:sym typeface="Wingdings 3" pitchFamily="18" charset="2"/>
                  </a:rPr>
                  <a:t> Chứng minh rằng: </a:t>
                </a:r>
                <a14:m>
                  <m:oMath xmlns:m="http://schemas.openxmlformats.org/officeDocument/2006/math">
                    <m:r>
                      <a:rPr lang="en-US" altLang="en-US" sz="2000" b="0" i="1" smtClean="0">
                        <a:latin typeface="Cambria Math"/>
                        <a:sym typeface="Wingdings 3" pitchFamily="18" charset="2"/>
                      </a:rPr>
                      <m:t>𝐴𝐵</m:t>
                    </m:r>
                    <m:r>
                      <a:rPr lang="en-US" altLang="en-US" sz="2000" b="0" i="1" smtClean="0">
                        <a:latin typeface="Cambria Math"/>
                        <a:ea typeface="Cambria Math"/>
                        <a:sym typeface="Wingdings 3" pitchFamily="18" charset="2"/>
                      </a:rPr>
                      <m:t>≤2</m:t>
                    </m:r>
                    <m:r>
                      <a:rPr lang="en-US" altLang="en-US" sz="2000" b="0" i="1" smtClean="0">
                        <a:latin typeface="Cambria Math"/>
                        <a:ea typeface="Cambria Math"/>
                        <a:sym typeface="Wingdings 3" pitchFamily="18" charset="2"/>
                      </a:rPr>
                      <m:t>𝑅</m:t>
                    </m:r>
                  </m:oMath>
                </a14:m>
                <a:r>
                  <a:rPr lang="en-US" altLang="en-US" sz="2000">
                    <a:latin typeface="Times New Roman" pitchFamily="18" charset="0"/>
                    <a:sym typeface="Wingdings 3" pitchFamily="18" charset="2"/>
                  </a:rPr>
                  <a:t> </a:t>
                </a:r>
              </a:p>
            </p:txBody>
          </p:sp>
        </mc:Choice>
        <mc:Fallback xmlns="">
          <p:sp>
            <p:nvSpPr>
              <p:cNvPr id="247812" name="Text Box 4" descr="Parchment"/>
              <p:cNvSpPr txBox="1">
                <a:spLocks noRot="1" noChangeAspect="1" noMove="1" noResize="1" noEditPoints="1" noAdjustHandles="1" noChangeArrowheads="1" noChangeShapeType="1" noTextEdit="1"/>
              </p:cNvSpPr>
              <p:nvPr/>
            </p:nvSpPr>
            <p:spPr bwMode="auto">
              <a:xfrm>
                <a:off x="124784" y="498070"/>
                <a:ext cx="8562975" cy="707886"/>
              </a:xfrm>
              <a:prstGeom prst="rect">
                <a:avLst/>
              </a:prstGeom>
              <a:blipFill rotWithShape="1">
                <a:blip r:embed="rId4"/>
                <a:stretch>
                  <a:fillRect l="-71" t="-4310" b="-14655"/>
                </a:stretch>
              </a:blipFill>
              <a:ln>
                <a:noFill/>
              </a:ln>
              <a:effectLst/>
              <a:extLst>
                <a:ext uri="{909E8E84-426E-40DD-AFC4-6F175D3DCCD1}">
                  <a14:hiddenFill xmlns:a14="http://schemas.microsoft.com/office/drawing/2010/main">
                    <a:blipFill dpi="0" rotWithShape="1">
                      <a:blip r:embed="rId5"/>
                      <a:srcRect/>
                      <a:tile tx="0" ty="0" sx="100000" sy="100000" flip="none" algn="tl"/>
                    </a:blipFill>
                  </a14:hiddenFill>
                </a:ext>
                <a:ext uri="{91240B29-F687-4F45-9708-019B960494DF}">
                  <a14:hiddenLine xmlns:a14="http://schemas.microsoft.com/office/drawing/2010/main" w="38100" cmpd="dbl">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247848" name="Group 40"/>
          <p:cNvGrpSpPr>
            <a:grpSpLocks/>
          </p:cNvGrpSpPr>
          <p:nvPr/>
        </p:nvGrpSpPr>
        <p:grpSpPr bwMode="auto">
          <a:xfrm>
            <a:off x="192088" y="4396085"/>
            <a:ext cx="8799512" cy="461665"/>
            <a:chOff x="-907" y="1340"/>
            <a:chExt cx="3656" cy="517"/>
          </a:xfrm>
          <a:noFill/>
        </p:grpSpPr>
        <p:sp>
          <p:nvSpPr>
            <p:cNvPr id="8228" name="Text Box 18"/>
            <p:cNvSpPr txBox="1">
              <a:spLocks noChangeArrowheads="1"/>
            </p:cNvSpPr>
            <p:nvPr/>
          </p:nvSpPr>
          <p:spPr bwMode="auto">
            <a:xfrm>
              <a:off x="81" y="1404"/>
              <a:ext cx="864" cy="41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en-US" altLang="en-US" sz="1800">
                <a:solidFill>
                  <a:srgbClr val="0000FF"/>
                </a:solidFill>
                <a:latin typeface="Times New Roman" pitchFamily="18" charset="0"/>
                <a:sym typeface="Wingdings 3" pitchFamily="18" charset="2"/>
              </a:endParaRPr>
            </a:p>
          </p:txBody>
        </p:sp>
        <p:sp>
          <p:nvSpPr>
            <p:cNvPr id="8229" name="Text Box 19"/>
            <p:cNvSpPr txBox="1">
              <a:spLocks noChangeArrowheads="1"/>
            </p:cNvSpPr>
            <p:nvPr/>
          </p:nvSpPr>
          <p:spPr bwMode="auto">
            <a:xfrm>
              <a:off x="-907" y="1340"/>
              <a:ext cx="3656" cy="517"/>
            </a:xfrm>
            <a:prstGeom prst="rect">
              <a:avLst/>
            </a:prstGeom>
            <a:grpFill/>
            <a:ln w="38100" cmpd="dbl">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a:solidFill>
                    <a:srgbClr val="0000FF"/>
                  </a:solidFill>
                  <a:latin typeface="Times New Roman" pitchFamily="18" charset="0"/>
                  <a:sym typeface="Wingdings 3" pitchFamily="18" charset="2"/>
                </a:rPr>
                <a:t> </a:t>
              </a:r>
              <a:r>
                <a:rPr lang="en-US" altLang="en-US" u="sng">
                  <a:solidFill>
                    <a:schemeClr val="accent3">
                      <a:lumMod val="60000"/>
                      <a:lumOff val="40000"/>
                    </a:schemeClr>
                  </a:solidFill>
                  <a:latin typeface="Times New Roman" pitchFamily="18" charset="0"/>
                  <a:sym typeface="Wingdings 3" pitchFamily="18" charset="2"/>
                </a:rPr>
                <a:t>Định lí 1</a:t>
              </a:r>
              <a:r>
                <a:rPr lang="en-US" altLang="en-US">
                  <a:solidFill>
                    <a:schemeClr val="accent3">
                      <a:lumMod val="60000"/>
                      <a:lumOff val="40000"/>
                    </a:schemeClr>
                  </a:solidFill>
                  <a:latin typeface="Times New Roman" pitchFamily="18" charset="0"/>
                  <a:sym typeface="Wingdings 3" pitchFamily="18" charset="2"/>
                </a:rPr>
                <a:t>: </a:t>
              </a:r>
              <a:r>
                <a:rPr lang="en-US" altLang="en-US" i="1">
                  <a:latin typeface="Times New Roman" pitchFamily="18" charset="0"/>
                  <a:sym typeface="Wingdings 3" pitchFamily="18" charset="2"/>
                </a:rPr>
                <a:t>Trong các dây của đ</a:t>
              </a:r>
              <a:r>
                <a:rPr lang="vi-VN" altLang="en-US" i="1">
                  <a:latin typeface="Times New Roman" pitchFamily="18" charset="0"/>
                  <a:sym typeface="Wingdings 3" pitchFamily="18" charset="2"/>
                </a:rPr>
                <a:t>ư</a:t>
              </a:r>
              <a:r>
                <a:rPr lang="en-US" altLang="en-US" i="1">
                  <a:latin typeface="Times New Roman" pitchFamily="18" charset="0"/>
                  <a:sym typeface="Wingdings 3" pitchFamily="18" charset="2"/>
                </a:rPr>
                <a:t>ờng tròn, </a:t>
              </a:r>
              <a:r>
                <a:rPr lang="en-US" altLang="en-US" i="1">
                  <a:solidFill>
                    <a:srgbClr val="FFFF00"/>
                  </a:solidFill>
                  <a:latin typeface="Times New Roman" pitchFamily="18" charset="0"/>
                  <a:sym typeface="Wingdings 3" pitchFamily="18" charset="2"/>
                </a:rPr>
                <a:t>đ</a:t>
              </a:r>
              <a:r>
                <a:rPr lang="vi-VN" altLang="en-US" i="1">
                  <a:solidFill>
                    <a:srgbClr val="FFFF00"/>
                  </a:solidFill>
                  <a:latin typeface="Times New Roman" pitchFamily="18" charset="0"/>
                  <a:sym typeface="Wingdings 3" pitchFamily="18" charset="2"/>
                </a:rPr>
                <a:t>ư</a:t>
              </a:r>
              <a:r>
                <a:rPr lang="en-US" altLang="en-US" i="1">
                  <a:solidFill>
                    <a:srgbClr val="FFFF00"/>
                  </a:solidFill>
                  <a:latin typeface="Times New Roman" pitchFamily="18" charset="0"/>
                  <a:sym typeface="Wingdings 3" pitchFamily="18" charset="2"/>
                </a:rPr>
                <a:t>ờng kính </a:t>
              </a:r>
              <a:r>
                <a:rPr lang="en-US" altLang="en-US" i="1">
                  <a:latin typeface="Times New Roman" pitchFamily="18" charset="0"/>
                  <a:sym typeface="Wingdings 3" pitchFamily="18" charset="2"/>
                </a:rPr>
                <a:t>là dây lớn nhất.</a:t>
              </a:r>
            </a:p>
          </p:txBody>
        </p:sp>
      </p:grpSp>
      <p:sp>
        <p:nvSpPr>
          <p:cNvPr id="10" name="Text Box 9"/>
          <p:cNvSpPr txBox="1">
            <a:spLocks noChangeArrowheads="1"/>
          </p:cNvSpPr>
          <p:nvPr/>
        </p:nvSpPr>
        <p:spPr bwMode="auto">
          <a:xfrm>
            <a:off x="230188" y="1123950"/>
            <a:ext cx="1008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b="1">
                <a:solidFill>
                  <a:schemeClr val="accent3">
                    <a:lumMod val="60000"/>
                    <a:lumOff val="40000"/>
                  </a:schemeClr>
                </a:solidFill>
                <a:latin typeface="Times New Roman" pitchFamily="18" charset="0"/>
              </a:rPr>
              <a:t>Giải: </a:t>
            </a:r>
          </a:p>
        </p:txBody>
      </p:sp>
      <p:sp>
        <p:nvSpPr>
          <p:cNvPr id="11" name="Text Box 10"/>
          <p:cNvSpPr txBox="1">
            <a:spLocks noChangeArrowheads="1"/>
          </p:cNvSpPr>
          <p:nvPr/>
        </p:nvSpPr>
        <p:spPr bwMode="auto">
          <a:xfrm>
            <a:off x="227014" y="1553408"/>
            <a:ext cx="39639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2000">
                <a:solidFill>
                  <a:schemeClr val="accent6">
                    <a:lumMod val="60000"/>
                    <a:lumOff val="40000"/>
                  </a:schemeClr>
                </a:solidFill>
                <a:latin typeface="Times New Roman" pitchFamily="18" charset="0"/>
              </a:rPr>
              <a:t>TH1:</a:t>
            </a:r>
            <a:r>
              <a:rPr lang="en-US" altLang="en-US" sz="2000" i="1">
                <a:solidFill>
                  <a:schemeClr val="accent6">
                    <a:lumMod val="60000"/>
                    <a:lumOff val="40000"/>
                  </a:schemeClr>
                </a:solidFill>
                <a:latin typeface="Times New Roman" pitchFamily="18" charset="0"/>
              </a:rPr>
              <a:t> </a:t>
            </a:r>
            <a:r>
              <a:rPr lang="en-US" altLang="en-US" sz="2000" i="1">
                <a:latin typeface="Times New Roman" pitchFamily="18" charset="0"/>
              </a:rPr>
              <a:t>dây AB là đ</a:t>
            </a:r>
            <a:r>
              <a:rPr lang="vi-VN" altLang="en-US" sz="2000" i="1">
                <a:latin typeface="Times New Roman" pitchFamily="18" charset="0"/>
              </a:rPr>
              <a:t>ư</a:t>
            </a:r>
            <a:r>
              <a:rPr lang="en-US" altLang="en-US" sz="2000" i="1">
                <a:latin typeface="Times New Roman" pitchFamily="18" charset="0"/>
              </a:rPr>
              <a:t>ờng kính.  </a:t>
            </a:r>
          </a:p>
        </p:txBody>
      </p:sp>
      <p:sp>
        <p:nvSpPr>
          <p:cNvPr id="12" name="Text Box 11"/>
          <p:cNvSpPr txBox="1">
            <a:spLocks noChangeArrowheads="1"/>
          </p:cNvSpPr>
          <p:nvPr/>
        </p:nvSpPr>
        <p:spPr bwMode="auto">
          <a:xfrm>
            <a:off x="227012" y="1921311"/>
            <a:ext cx="42936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2000">
                <a:latin typeface="Times New Roman" pitchFamily="18" charset="0"/>
              </a:rPr>
              <a:t>Ta có AB = OA + OB = R + R =  2R (1) </a:t>
            </a:r>
          </a:p>
        </p:txBody>
      </p:sp>
      <p:sp>
        <p:nvSpPr>
          <p:cNvPr id="13" name="Text Box 12"/>
          <p:cNvSpPr txBox="1">
            <a:spLocks noChangeArrowheads="1"/>
          </p:cNvSpPr>
          <p:nvPr/>
        </p:nvSpPr>
        <p:spPr bwMode="auto">
          <a:xfrm>
            <a:off x="230188" y="2289214"/>
            <a:ext cx="41132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2000">
                <a:solidFill>
                  <a:schemeClr val="accent6">
                    <a:lumMod val="60000"/>
                    <a:lumOff val="40000"/>
                  </a:schemeClr>
                </a:solidFill>
                <a:latin typeface="Times New Roman" pitchFamily="18" charset="0"/>
              </a:rPr>
              <a:t>TH2:  </a:t>
            </a:r>
            <a:r>
              <a:rPr lang="en-US" altLang="en-US" sz="2000">
                <a:latin typeface="Times New Roman" pitchFamily="18" charset="0"/>
              </a:rPr>
              <a:t>dây </a:t>
            </a:r>
            <a:r>
              <a:rPr lang="en-US" altLang="en-US" sz="2000" i="1">
                <a:latin typeface="Times New Roman" pitchFamily="18" charset="0"/>
              </a:rPr>
              <a:t>AB không là đ</a:t>
            </a:r>
            <a:r>
              <a:rPr lang="vi-VN" altLang="en-US" sz="2000" i="1">
                <a:latin typeface="Times New Roman" pitchFamily="18" charset="0"/>
              </a:rPr>
              <a:t>ư</a:t>
            </a:r>
            <a:r>
              <a:rPr lang="en-US" altLang="en-US" sz="2000" i="1">
                <a:latin typeface="Times New Roman" pitchFamily="18" charset="0"/>
              </a:rPr>
              <a:t>ờng kính. </a:t>
            </a:r>
          </a:p>
        </p:txBody>
      </p:sp>
      <p:sp>
        <p:nvSpPr>
          <p:cNvPr id="14" name="Text Box 44"/>
          <p:cNvSpPr txBox="1">
            <a:spLocks noChangeArrowheads="1"/>
          </p:cNvSpPr>
          <p:nvPr/>
        </p:nvSpPr>
        <p:spPr bwMode="auto">
          <a:xfrm>
            <a:off x="374650" y="2657117"/>
            <a:ext cx="30876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2000">
                <a:latin typeface="Times New Roman" pitchFamily="18" charset="0"/>
              </a:rPr>
              <a:t>Xét tam giác AOB ta có:</a:t>
            </a:r>
          </a:p>
        </p:txBody>
      </p:sp>
      <p:sp>
        <p:nvSpPr>
          <p:cNvPr id="15" name="Text Box 45"/>
          <p:cNvSpPr txBox="1">
            <a:spLocks noChangeArrowheads="1"/>
          </p:cNvSpPr>
          <p:nvPr/>
        </p:nvSpPr>
        <p:spPr bwMode="auto">
          <a:xfrm>
            <a:off x="360364" y="3025020"/>
            <a:ext cx="5049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2000">
                <a:latin typeface="Times New Roman" pitchFamily="18" charset="0"/>
              </a:rPr>
              <a:t>AB &lt; AO + OB (BĐT tam giác)=&gt;AB &lt; R + R</a:t>
            </a:r>
          </a:p>
        </p:txBody>
      </p:sp>
      <p:sp>
        <p:nvSpPr>
          <p:cNvPr id="16" name="Text Box 46"/>
          <p:cNvSpPr txBox="1">
            <a:spLocks noChangeArrowheads="1"/>
          </p:cNvSpPr>
          <p:nvPr/>
        </p:nvSpPr>
        <p:spPr bwMode="auto">
          <a:xfrm>
            <a:off x="436564" y="3392923"/>
            <a:ext cx="24487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2000">
                <a:latin typeface="Times New Roman" pitchFamily="18" charset="0"/>
              </a:rPr>
              <a:t>=&gt; AB  &lt; 2R (2)</a:t>
            </a:r>
          </a:p>
        </p:txBody>
      </p:sp>
      <p:sp>
        <p:nvSpPr>
          <p:cNvPr id="17" name="Rectangle 54"/>
          <p:cNvSpPr>
            <a:spLocks noChangeArrowheads="1"/>
          </p:cNvSpPr>
          <p:nvPr/>
        </p:nvSpPr>
        <p:spPr bwMode="auto">
          <a:xfrm>
            <a:off x="346821" y="3760823"/>
            <a:ext cx="3310779"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spcBef>
                <a:spcPct val="50000"/>
              </a:spcBef>
            </a:pPr>
            <a:r>
              <a:rPr lang="en-US" altLang="en-US" sz="2000">
                <a:latin typeface="Times New Roman" pitchFamily="18" charset="0"/>
              </a:rPr>
              <a:t>Vậy từ (1) và (2) =&gt; AB </a:t>
            </a:r>
            <a:r>
              <a:rPr lang="en-US" altLang="en-US" sz="2000">
                <a:latin typeface="Times New Roman" pitchFamily="18" charset="0"/>
                <a:sym typeface="Symbol" pitchFamily="18" charset="2"/>
              </a:rPr>
              <a:t> 2R.</a:t>
            </a:r>
          </a:p>
        </p:txBody>
      </p:sp>
      <p:grpSp>
        <p:nvGrpSpPr>
          <p:cNvPr id="8" name="Group 7"/>
          <p:cNvGrpSpPr/>
          <p:nvPr/>
        </p:nvGrpSpPr>
        <p:grpSpPr>
          <a:xfrm>
            <a:off x="4345421" y="919518"/>
            <a:ext cx="2512579" cy="1728432"/>
            <a:chOff x="4345421" y="919518"/>
            <a:chExt cx="2512579" cy="1728432"/>
          </a:xfrm>
        </p:grpSpPr>
        <p:grpSp>
          <p:nvGrpSpPr>
            <p:cNvPr id="20" name="Group 20"/>
            <p:cNvGrpSpPr>
              <a:grpSpLocks/>
            </p:cNvGrpSpPr>
            <p:nvPr/>
          </p:nvGrpSpPr>
          <p:grpSpPr bwMode="auto">
            <a:xfrm>
              <a:off x="4345421" y="1605318"/>
              <a:ext cx="2512579" cy="486198"/>
              <a:chOff x="4080" y="1526"/>
              <a:chExt cx="1632" cy="383"/>
            </a:xfrm>
          </p:grpSpPr>
          <p:sp>
            <p:nvSpPr>
              <p:cNvPr id="21" name="Line 21"/>
              <p:cNvSpPr>
                <a:spLocks noChangeShapeType="1"/>
              </p:cNvSpPr>
              <p:nvPr/>
            </p:nvSpPr>
            <p:spPr bwMode="auto">
              <a:xfrm>
                <a:off x="4320" y="1677"/>
                <a:ext cx="1104"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en-US" sz="3413">
                  <a:latin typeface="+mn-lt"/>
                </a:endParaRPr>
              </a:p>
            </p:txBody>
          </p:sp>
          <p:sp>
            <p:nvSpPr>
              <p:cNvPr id="22" name="Text Box 22"/>
              <p:cNvSpPr txBox="1">
                <a:spLocks noChangeArrowheads="1"/>
              </p:cNvSpPr>
              <p:nvPr/>
            </p:nvSpPr>
            <p:spPr bwMode="auto">
              <a:xfrm>
                <a:off x="4080" y="1526"/>
                <a:ext cx="288"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fontAlgn="auto" hangingPunct="1">
                  <a:lnSpc>
                    <a:spcPct val="100000"/>
                  </a:lnSpc>
                  <a:spcBef>
                    <a:spcPct val="50000"/>
                  </a:spcBef>
                  <a:spcAft>
                    <a:spcPts val="0"/>
                  </a:spcAft>
                  <a:buFontTx/>
                  <a:buNone/>
                  <a:defRPr/>
                </a:pPr>
                <a:r>
                  <a:rPr lang="en-US" altLang="en-US" sz="2560" dirty="0">
                    <a:latin typeface="Times New Roman" panose="02020603050405020304" pitchFamily="18" charset="0"/>
                  </a:rPr>
                  <a:t>A</a:t>
                </a:r>
              </a:p>
            </p:txBody>
          </p:sp>
          <p:sp>
            <p:nvSpPr>
              <p:cNvPr id="23" name="Text Box 23"/>
              <p:cNvSpPr txBox="1">
                <a:spLocks noChangeArrowheads="1"/>
              </p:cNvSpPr>
              <p:nvPr/>
            </p:nvSpPr>
            <p:spPr bwMode="auto">
              <a:xfrm>
                <a:off x="5424" y="1526"/>
                <a:ext cx="288"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fontAlgn="auto" hangingPunct="1">
                  <a:lnSpc>
                    <a:spcPct val="100000"/>
                  </a:lnSpc>
                  <a:spcBef>
                    <a:spcPct val="50000"/>
                  </a:spcBef>
                  <a:spcAft>
                    <a:spcPts val="0"/>
                  </a:spcAft>
                  <a:buFontTx/>
                  <a:buNone/>
                  <a:defRPr/>
                </a:pPr>
                <a:r>
                  <a:rPr lang="en-US" altLang="en-US" sz="2560">
                    <a:latin typeface="Times New Roman" panose="02020603050405020304" pitchFamily="18" charset="0"/>
                  </a:rPr>
                  <a:t>B</a:t>
                </a:r>
              </a:p>
            </p:txBody>
          </p:sp>
        </p:grpSp>
        <p:sp>
          <p:nvSpPr>
            <p:cNvPr id="2" name="Oval 1"/>
            <p:cNvSpPr/>
            <p:nvPr/>
          </p:nvSpPr>
          <p:spPr>
            <a:xfrm>
              <a:off x="4707528" y="919518"/>
              <a:ext cx="1728432" cy="1728432"/>
            </a:xfrm>
            <a:prstGeom prst="ellipse">
              <a:avLst/>
            </a:prstGeom>
            <a:ln w="28575">
              <a:solidFill>
                <a:schemeClr val="bg1"/>
              </a:solidFill>
            </a:ln>
          </p:spPr>
          <p:txBody>
            <a:bodyPr rtlCol="0" anchor="ctr">
              <a:spAutoFit/>
            </a:bodyPr>
            <a:lstStyle/>
            <a:p>
              <a:pPr algn="ctr"/>
              <a:endParaRPr lang="en-US" sz="2400" b="1">
                <a:solidFill>
                  <a:schemeClr val="bg1"/>
                </a:solidFill>
                <a:latin typeface="Tahoma" pitchFamily="34" charset="0"/>
              </a:endParaRPr>
            </a:p>
          </p:txBody>
        </p:sp>
        <p:sp>
          <p:nvSpPr>
            <p:cNvPr id="3" name="TextBox 2"/>
            <p:cNvSpPr txBox="1"/>
            <p:nvPr/>
          </p:nvSpPr>
          <p:spPr>
            <a:xfrm>
              <a:off x="5368442" y="1813810"/>
              <a:ext cx="370614" cy="400110"/>
            </a:xfrm>
            <a:prstGeom prst="rect">
              <a:avLst/>
            </a:prstGeom>
            <a:noFill/>
          </p:spPr>
          <p:txBody>
            <a:bodyPr wrap="none" rtlCol="0">
              <a:spAutoFit/>
            </a:bodyPr>
            <a:lstStyle/>
            <a:p>
              <a:r>
                <a:rPr lang="en-US" sz="2000">
                  <a:solidFill>
                    <a:schemeClr val="bg1"/>
                  </a:solidFill>
                  <a:latin typeface="+mn-lt"/>
                  <a:ea typeface="Tahoma" pitchFamily="34" charset="0"/>
                  <a:cs typeface="Tahoma" pitchFamily="34" charset="0"/>
                </a:rPr>
                <a:t>O</a:t>
              </a:r>
            </a:p>
          </p:txBody>
        </p:sp>
        <p:sp>
          <p:nvSpPr>
            <p:cNvPr id="45" name="TextBox 44"/>
            <p:cNvSpPr txBox="1"/>
            <p:nvPr/>
          </p:nvSpPr>
          <p:spPr>
            <a:xfrm>
              <a:off x="5389958" y="1656043"/>
              <a:ext cx="300082" cy="276999"/>
            </a:xfrm>
            <a:prstGeom prst="rect">
              <a:avLst/>
            </a:prstGeom>
            <a:noFill/>
          </p:spPr>
          <p:txBody>
            <a:bodyPr wrap="none" rtlCol="0">
              <a:spAutoFit/>
            </a:bodyPr>
            <a:lstStyle/>
            <a:p>
              <a:r>
                <a:rPr lang="en-US" sz="1200">
                  <a:solidFill>
                    <a:schemeClr val="bg1"/>
                  </a:solidFill>
                  <a:latin typeface="+mn-lt"/>
                  <a:ea typeface="Tahoma" pitchFamily="34" charset="0"/>
                  <a:cs typeface="Tahoma" pitchFamily="34" charset="0"/>
                  <a:sym typeface="Wingdings"/>
                </a:rPr>
                <a:t></a:t>
              </a:r>
              <a:endParaRPr lang="en-US" sz="1200">
                <a:solidFill>
                  <a:schemeClr val="bg1"/>
                </a:solidFill>
                <a:latin typeface="+mn-lt"/>
                <a:ea typeface="Tahoma" pitchFamily="34" charset="0"/>
                <a:cs typeface="Tahoma" pitchFamily="34" charset="0"/>
              </a:endParaRPr>
            </a:p>
          </p:txBody>
        </p:sp>
      </p:grpSp>
      <p:grpSp>
        <p:nvGrpSpPr>
          <p:cNvPr id="9" name="Group 8"/>
          <p:cNvGrpSpPr/>
          <p:nvPr/>
        </p:nvGrpSpPr>
        <p:grpSpPr>
          <a:xfrm>
            <a:off x="6324600" y="2333715"/>
            <a:ext cx="2438400" cy="1838235"/>
            <a:chOff x="6324600" y="2333715"/>
            <a:chExt cx="2438400" cy="1838235"/>
          </a:xfrm>
        </p:grpSpPr>
        <p:sp>
          <p:nvSpPr>
            <p:cNvPr id="37" name="Line 30"/>
            <p:cNvSpPr>
              <a:spLocks noChangeShapeType="1"/>
            </p:cNvSpPr>
            <p:nvPr/>
          </p:nvSpPr>
          <p:spPr bwMode="auto">
            <a:xfrm flipV="1">
              <a:off x="7548517" y="2641055"/>
              <a:ext cx="650603" cy="678128"/>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en-US" sz="3413">
                <a:latin typeface="+mn-lt"/>
              </a:endParaRPr>
            </a:p>
          </p:txBody>
        </p:sp>
        <p:sp>
          <p:nvSpPr>
            <p:cNvPr id="39" name="Text Box 32"/>
            <p:cNvSpPr txBox="1">
              <a:spLocks noChangeArrowheads="1"/>
            </p:cNvSpPr>
            <p:nvPr/>
          </p:nvSpPr>
          <p:spPr bwMode="auto">
            <a:xfrm>
              <a:off x="6324600" y="3076019"/>
              <a:ext cx="487680" cy="48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fontAlgn="auto" hangingPunct="1">
                <a:lnSpc>
                  <a:spcPct val="100000"/>
                </a:lnSpc>
                <a:spcBef>
                  <a:spcPct val="50000"/>
                </a:spcBef>
                <a:spcAft>
                  <a:spcPts val="0"/>
                </a:spcAft>
                <a:buFontTx/>
                <a:buNone/>
                <a:defRPr/>
              </a:pPr>
              <a:r>
                <a:rPr lang="en-US" altLang="en-US" sz="2560">
                  <a:latin typeface="Times New Roman" panose="02020603050405020304" pitchFamily="18" charset="0"/>
                </a:rPr>
                <a:t>A</a:t>
              </a:r>
            </a:p>
          </p:txBody>
        </p:sp>
        <p:sp>
          <p:nvSpPr>
            <p:cNvPr id="40" name="Text Box 33"/>
            <p:cNvSpPr txBox="1">
              <a:spLocks noChangeArrowheads="1"/>
            </p:cNvSpPr>
            <p:nvPr/>
          </p:nvSpPr>
          <p:spPr bwMode="auto">
            <a:xfrm>
              <a:off x="8275320" y="2466519"/>
              <a:ext cx="487680" cy="48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fontAlgn="auto" hangingPunct="1">
                <a:lnSpc>
                  <a:spcPct val="100000"/>
                </a:lnSpc>
                <a:spcBef>
                  <a:spcPct val="50000"/>
                </a:spcBef>
                <a:spcAft>
                  <a:spcPts val="0"/>
                </a:spcAft>
                <a:buFontTx/>
                <a:buNone/>
                <a:defRPr/>
              </a:pPr>
              <a:r>
                <a:rPr lang="en-US" altLang="en-US" sz="2560">
                  <a:latin typeface="Times New Roman" panose="02020603050405020304" pitchFamily="18" charset="0"/>
                </a:rPr>
                <a:t>B</a:t>
              </a:r>
            </a:p>
          </p:txBody>
        </p:sp>
        <p:sp>
          <p:nvSpPr>
            <p:cNvPr id="41" name="Line 34"/>
            <p:cNvSpPr>
              <a:spLocks noChangeShapeType="1"/>
            </p:cNvSpPr>
            <p:nvPr/>
          </p:nvSpPr>
          <p:spPr bwMode="auto">
            <a:xfrm rot="21480000" flipV="1">
              <a:off x="6658177" y="2641237"/>
              <a:ext cx="1562947" cy="512996"/>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en-US" sz="3413">
                <a:latin typeface="+mn-lt"/>
              </a:endParaRPr>
            </a:p>
          </p:txBody>
        </p:sp>
        <p:sp>
          <p:nvSpPr>
            <p:cNvPr id="46" name="Text Box 39"/>
            <p:cNvSpPr txBox="1">
              <a:spLocks noChangeArrowheads="1"/>
            </p:cNvSpPr>
            <p:nvPr/>
          </p:nvSpPr>
          <p:spPr bwMode="auto">
            <a:xfrm>
              <a:off x="7008813" y="3238044"/>
              <a:ext cx="4873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400">
                  <a:latin typeface="Times New Roman" pitchFamily="18" charset="0"/>
                </a:rPr>
                <a:t>R</a:t>
              </a:r>
            </a:p>
          </p:txBody>
        </p:sp>
        <p:sp>
          <p:nvSpPr>
            <p:cNvPr id="47" name="Line 30"/>
            <p:cNvSpPr>
              <a:spLocks noChangeShapeType="1"/>
            </p:cNvSpPr>
            <p:nvPr/>
          </p:nvSpPr>
          <p:spPr bwMode="auto">
            <a:xfrm>
              <a:off x="6649701" y="3181350"/>
              <a:ext cx="898817" cy="137833"/>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en-US" sz="3413">
                <a:latin typeface="+mn-lt"/>
              </a:endParaRPr>
            </a:p>
          </p:txBody>
        </p:sp>
        <p:sp>
          <p:nvSpPr>
            <p:cNvPr id="5" name="Oval 4"/>
            <p:cNvSpPr/>
            <p:nvPr/>
          </p:nvSpPr>
          <p:spPr>
            <a:xfrm>
              <a:off x="6629400" y="2333715"/>
              <a:ext cx="1838235" cy="1838235"/>
            </a:xfrm>
            <a:prstGeom prst="ellipse">
              <a:avLst/>
            </a:prstGeom>
            <a:ln w="28575">
              <a:solidFill>
                <a:schemeClr val="bg1"/>
              </a:solidFill>
            </a:ln>
          </p:spPr>
          <p:txBody>
            <a:bodyPr rtlCol="0" anchor="ctr">
              <a:spAutoFit/>
            </a:bodyPr>
            <a:lstStyle/>
            <a:p>
              <a:pPr algn="ctr"/>
              <a:endParaRPr lang="en-US" sz="2400" b="1">
                <a:solidFill>
                  <a:schemeClr val="bg1"/>
                </a:solidFill>
                <a:latin typeface="Tahoma" pitchFamily="34" charset="0"/>
              </a:endParaRPr>
            </a:p>
          </p:txBody>
        </p:sp>
        <p:sp>
          <p:nvSpPr>
            <p:cNvPr id="48" name="TextBox 47"/>
            <p:cNvSpPr txBox="1"/>
            <p:nvPr/>
          </p:nvSpPr>
          <p:spPr>
            <a:xfrm>
              <a:off x="7394166" y="3353386"/>
              <a:ext cx="370614" cy="400110"/>
            </a:xfrm>
            <a:prstGeom prst="rect">
              <a:avLst/>
            </a:prstGeom>
            <a:noFill/>
          </p:spPr>
          <p:txBody>
            <a:bodyPr wrap="none" rtlCol="0">
              <a:spAutoFit/>
            </a:bodyPr>
            <a:lstStyle/>
            <a:p>
              <a:r>
                <a:rPr lang="en-US" sz="2000">
                  <a:solidFill>
                    <a:schemeClr val="bg1"/>
                  </a:solidFill>
                  <a:latin typeface="+mn-lt"/>
                  <a:ea typeface="Tahoma" pitchFamily="34" charset="0"/>
                  <a:cs typeface="Tahoma" pitchFamily="34" charset="0"/>
                </a:rPr>
                <a:t>O</a:t>
              </a:r>
            </a:p>
          </p:txBody>
        </p:sp>
        <p:sp>
          <p:nvSpPr>
            <p:cNvPr id="49" name="TextBox 48"/>
            <p:cNvSpPr txBox="1"/>
            <p:nvPr/>
          </p:nvSpPr>
          <p:spPr>
            <a:xfrm>
              <a:off x="7415682" y="3195619"/>
              <a:ext cx="300082" cy="276999"/>
            </a:xfrm>
            <a:prstGeom prst="rect">
              <a:avLst/>
            </a:prstGeom>
            <a:noFill/>
          </p:spPr>
          <p:txBody>
            <a:bodyPr wrap="none" rtlCol="0">
              <a:spAutoFit/>
            </a:bodyPr>
            <a:lstStyle/>
            <a:p>
              <a:r>
                <a:rPr lang="en-US" sz="1200">
                  <a:solidFill>
                    <a:schemeClr val="bg1"/>
                  </a:solidFill>
                  <a:latin typeface="+mn-lt"/>
                  <a:ea typeface="Tahoma" pitchFamily="34" charset="0"/>
                  <a:cs typeface="Tahoma" pitchFamily="34" charset="0"/>
                  <a:sym typeface="Wingdings"/>
                </a:rPr>
                <a:t></a:t>
              </a:r>
              <a:endParaRPr lang="en-US" sz="1200">
                <a:solidFill>
                  <a:schemeClr val="bg1"/>
                </a:solidFill>
                <a:latin typeface="+mn-lt"/>
                <a:ea typeface="Tahoma" pitchFamily="34" charset="0"/>
                <a:cs typeface="Tahoma" pitchFamily="34" charset="0"/>
              </a:endParaRPr>
            </a:p>
          </p:txBody>
        </p:sp>
        <p:sp>
          <p:nvSpPr>
            <p:cNvPr id="50" name="Text Box 39"/>
            <p:cNvSpPr txBox="1">
              <a:spLocks noChangeArrowheads="1"/>
            </p:cNvSpPr>
            <p:nvPr/>
          </p:nvSpPr>
          <p:spPr bwMode="auto">
            <a:xfrm>
              <a:off x="7873818" y="2954602"/>
              <a:ext cx="4873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400">
                  <a:latin typeface="Times New Roman" pitchFamily="18" charset="0"/>
                </a:rPr>
                <a:t>R</a:t>
              </a:r>
            </a:p>
          </p:txBody>
        </p:sp>
      </p:grpSp>
      <p:sp>
        <p:nvSpPr>
          <p:cNvPr id="18" name="Explosion 2 17"/>
          <p:cNvSpPr/>
          <p:nvPr/>
        </p:nvSpPr>
        <p:spPr>
          <a:xfrm rot="283610">
            <a:off x="549020" y="1465079"/>
            <a:ext cx="5519737" cy="2489209"/>
          </a:xfrm>
          <a:prstGeom prst="irregularSeal2">
            <a:avLst/>
          </a:prstGeom>
          <a:gradFill flip="none" rotWithShape="1">
            <a:gsLst>
              <a:gs pos="0">
                <a:schemeClr val="accent6">
                  <a:lumMod val="75000"/>
                </a:schemeClr>
              </a:gs>
              <a:gs pos="35000">
                <a:srgbClr val="FFFF00">
                  <a:alpha val="91000"/>
                </a:srgbClr>
              </a:gs>
              <a:gs pos="100000">
                <a:schemeClr val="bg1"/>
              </a:gs>
            </a:gsLst>
            <a:path path="circle">
              <a:fillToRect l="50000" t="50000" r="50000" b="50000"/>
            </a:path>
            <a:tileRect/>
          </a:gradFill>
          <a:ln w="28575">
            <a:solidFill>
              <a:schemeClr val="bg1"/>
            </a:solidFill>
          </a:ln>
        </p:spPr>
        <p:txBody>
          <a:bodyPr rtlCol="0" anchor="ctr">
            <a:spAutoFit/>
          </a:bodyPr>
          <a:lstStyle/>
          <a:p>
            <a:pPr algn="ctr"/>
            <a:endParaRPr lang="en-US" sz="2400" b="1">
              <a:solidFill>
                <a:schemeClr val="bg1"/>
              </a:solidFill>
              <a:latin typeface="Tahoma" pitchFamily="34" charset="0"/>
            </a:endParaRPr>
          </a:p>
        </p:txBody>
      </p:sp>
      <p:sp>
        <p:nvSpPr>
          <p:cNvPr id="19" name="TextBox 18"/>
          <p:cNvSpPr txBox="1"/>
          <p:nvPr/>
        </p:nvSpPr>
        <p:spPr>
          <a:xfrm>
            <a:off x="1309844" y="2279023"/>
            <a:ext cx="3926076" cy="897682"/>
          </a:xfrm>
          <a:prstGeom prst="rect">
            <a:avLst/>
          </a:prstGeom>
          <a:noFill/>
        </p:spPr>
        <p:txBody>
          <a:bodyPr wrap="none" rtlCol="0">
            <a:spAutoFit/>
          </a:bodyPr>
          <a:lstStyle/>
          <a:p>
            <a:pPr algn="ctr">
              <a:spcBef>
                <a:spcPts val="1000"/>
              </a:spcBef>
            </a:pPr>
            <a:r>
              <a:rPr lang="en-US" sz="2200" b="1">
                <a:solidFill>
                  <a:schemeClr val="accent4">
                    <a:lumMod val="75000"/>
                  </a:schemeClr>
                </a:solidFill>
                <a:latin typeface="Times New Roman" panose="02020603050405020304" pitchFamily="18" charset="0"/>
                <a:cs typeface="Times New Roman" panose="02020603050405020304" pitchFamily="18" charset="0"/>
              </a:rPr>
              <a:t>Qua bài toán trên hãy cho biết </a:t>
            </a:r>
          </a:p>
          <a:p>
            <a:pPr algn="ctr">
              <a:spcBef>
                <a:spcPts val="1000"/>
              </a:spcBef>
            </a:pPr>
            <a:r>
              <a:rPr lang="en-US" sz="2200" b="1">
                <a:solidFill>
                  <a:schemeClr val="accent4">
                    <a:lumMod val="75000"/>
                  </a:schemeClr>
                </a:solidFill>
                <a:latin typeface="Times New Roman" panose="02020603050405020304" pitchFamily="18" charset="0"/>
                <a:cs typeface="Times New Roman" panose="02020603050405020304" pitchFamily="18" charset="0"/>
              </a:rPr>
              <a:t>dây AB lớn nhất khi nào?</a:t>
            </a:r>
            <a:endParaRPr lang="en-US" sz="2200" b="1">
              <a:solidFill>
                <a:schemeClr val="accent4">
                  <a:lumMod val="75000"/>
                </a:schemeClr>
              </a:solidFill>
              <a:latin typeface="+mn-lt"/>
              <a:ea typeface="Tahoma" pitchFamily="34" charset="0"/>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47812"/>
                                        </p:tgtEl>
                                        <p:attrNameLst>
                                          <p:attrName>style.visibility</p:attrName>
                                        </p:attrNameLst>
                                      </p:cBhvr>
                                      <p:to>
                                        <p:strVal val="visible"/>
                                      </p:to>
                                    </p:set>
                                    <p:animEffect transition="in" filter="randombar(horizontal)">
                                      <p:cBhvr>
                                        <p:cTn id="13" dur="500"/>
                                        <p:tgtEl>
                                          <p:spTgt spid="247812"/>
                                        </p:tgtEl>
                                      </p:cBhvr>
                                    </p:animEffect>
                                  </p:childTnLst>
                                </p:cTn>
                              </p:par>
                            </p:childTnLst>
                          </p:cTn>
                        </p:par>
                        <p:par>
                          <p:cTn id="14" fill="hold">
                            <p:stCondLst>
                              <p:cond delay="500"/>
                            </p:stCondLst>
                            <p:childTnLst>
                              <p:par>
                                <p:cTn id="15" presetID="21"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 calcmode="lin" valueType="num">
                                      <p:cBhvr additive="base">
                                        <p:cTn id="2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500"/>
                                        <p:tgtEl>
                                          <p:spTgt spid="1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500"/>
                                        <p:tgtEl>
                                          <p:spTgt spid="12">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wipe(down)">
                                      <p:cBhvr>
                                        <p:cTn id="38" dur="500"/>
                                        <p:tgtEl>
                                          <p:spTgt spid="13">
                                            <p:txEl>
                                              <p:pRg st="0" end="0"/>
                                            </p:txEl>
                                          </p:spTgt>
                                        </p:tgtEl>
                                      </p:cBhvr>
                                    </p:animEffect>
                                  </p:childTnLst>
                                </p:cTn>
                              </p:par>
                            </p:childTnLst>
                          </p:cTn>
                        </p:par>
                        <p:par>
                          <p:cTn id="39" fill="hold">
                            <p:stCondLst>
                              <p:cond delay="500"/>
                            </p:stCondLst>
                            <p:childTnLst>
                              <p:par>
                                <p:cTn id="40" presetID="6"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20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 calcmode="lin" valueType="num">
                                      <p:cBhvr additive="base">
                                        <p:cTn id="4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5">
                                            <p:txEl>
                                              <p:pRg st="0" end="0"/>
                                            </p:txEl>
                                          </p:spTgt>
                                        </p:tgtEl>
                                        <p:attrNameLst>
                                          <p:attrName>style.visibility</p:attrName>
                                        </p:attrNameLst>
                                      </p:cBhvr>
                                      <p:to>
                                        <p:strVal val="visible"/>
                                      </p:to>
                                    </p:set>
                                    <p:anim calcmode="lin" valueType="num">
                                      <p:cBhvr additive="base">
                                        <p:cTn id="5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16">
                                            <p:txEl>
                                              <p:pRg st="0" end="0"/>
                                            </p:txEl>
                                          </p:spTgt>
                                        </p:tgtEl>
                                        <p:attrNameLst>
                                          <p:attrName>style.visibility</p:attrName>
                                        </p:attrNameLst>
                                      </p:cBhvr>
                                      <p:to>
                                        <p:strVal val="visible"/>
                                      </p:to>
                                    </p:set>
                                    <p:anim calcmode="lin" valueType="num">
                                      <p:cBhvr additive="base">
                                        <p:cTn id="5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17">
                                            <p:txEl>
                                              <p:pRg st="0" end="0"/>
                                            </p:txEl>
                                          </p:spTgt>
                                        </p:tgtEl>
                                        <p:attrNameLst>
                                          <p:attrName>style.visibility</p:attrName>
                                        </p:attrNameLst>
                                      </p:cBhvr>
                                      <p:to>
                                        <p:strVal val="visible"/>
                                      </p:to>
                                    </p:set>
                                    <p:anim calcmode="lin" valueType="num">
                                      <p:cBhvr additive="base">
                                        <p:cTn id="6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Effect transition="in" filter="fade">
                                      <p:cBhvr>
                                        <p:cTn id="73" dur="500"/>
                                        <p:tgtEl>
                                          <p:spTgt spid="18"/>
                                        </p:tgtEl>
                                      </p:cBhvr>
                                    </p:animEffec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500" fill="hold"/>
                                        <p:tgtEl>
                                          <p:spTgt spid="19"/>
                                        </p:tgtEl>
                                        <p:attrNameLst>
                                          <p:attrName>ppt_w</p:attrName>
                                        </p:attrNameLst>
                                      </p:cBhvr>
                                      <p:tavLst>
                                        <p:tav tm="0">
                                          <p:val>
                                            <p:fltVal val="0"/>
                                          </p:val>
                                        </p:tav>
                                        <p:tav tm="100000">
                                          <p:val>
                                            <p:strVal val="#ppt_w"/>
                                          </p:val>
                                        </p:tav>
                                      </p:tavLst>
                                    </p:anim>
                                    <p:anim calcmode="lin" valueType="num">
                                      <p:cBhvr>
                                        <p:cTn id="78" dur="500" fill="hold"/>
                                        <p:tgtEl>
                                          <p:spTgt spid="19"/>
                                        </p:tgtEl>
                                        <p:attrNameLst>
                                          <p:attrName>ppt_h</p:attrName>
                                        </p:attrNameLst>
                                      </p:cBhvr>
                                      <p:tavLst>
                                        <p:tav tm="0">
                                          <p:val>
                                            <p:fltVal val="0"/>
                                          </p:val>
                                        </p:tav>
                                        <p:tav tm="100000">
                                          <p:val>
                                            <p:strVal val="#ppt_h"/>
                                          </p:val>
                                        </p:tav>
                                      </p:tavLst>
                                    </p:anim>
                                    <p:animEffect transition="in" filter="fade">
                                      <p:cBhvr>
                                        <p:cTn id="79" dur="5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18"/>
                                        </p:tgtEl>
                                      </p:cBhvr>
                                    </p:animEffect>
                                    <p:set>
                                      <p:cBhvr>
                                        <p:cTn id="84" dur="1" fill="hold">
                                          <p:stCondLst>
                                            <p:cond delay="499"/>
                                          </p:stCondLst>
                                        </p:cTn>
                                        <p:tgtEl>
                                          <p:spTgt spid="18"/>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9"/>
                                        </p:tgtEl>
                                      </p:cBhvr>
                                    </p:animEffect>
                                    <p:set>
                                      <p:cBhvr>
                                        <p:cTn id="87" dur="1" fill="hold">
                                          <p:stCondLst>
                                            <p:cond delay="499"/>
                                          </p:stCondLst>
                                        </p:cTn>
                                        <p:tgtEl>
                                          <p:spTgt spid="19"/>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247848"/>
                                        </p:tgtEl>
                                        <p:attrNameLst>
                                          <p:attrName>style.visibility</p:attrName>
                                        </p:attrNameLst>
                                      </p:cBhvr>
                                      <p:to>
                                        <p:strVal val="visible"/>
                                      </p:to>
                                    </p:set>
                                    <p:animEffect transition="in" filter="circle(in)">
                                      <p:cBhvr>
                                        <p:cTn id="92" dur="2000"/>
                                        <p:tgtEl>
                                          <p:spTgt spid="247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247812" grpId="0"/>
      <p:bldP spid="18" grpId="0" animBg="1"/>
      <p:bldP spid="18" grpId="1" animBg="1"/>
      <p:bldP spid="19" grpId="0"/>
      <p:bldP spid="19" grpId="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 name="Text Box 9"/>
          <p:cNvSpPr txBox="1">
            <a:spLocks noChangeArrowheads="1"/>
          </p:cNvSpPr>
          <p:nvPr/>
        </p:nvSpPr>
        <p:spPr bwMode="auto">
          <a:xfrm>
            <a:off x="2743200" y="2649998"/>
            <a:ext cx="5829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buClr>
                <a:schemeClr val="accent2"/>
              </a:buClr>
              <a:buFont typeface="Wingdings" pitchFamily="2" charset="2"/>
              <a:buNone/>
            </a:pPr>
            <a:r>
              <a:rPr lang="en-US" altLang="en-US" sz="2000">
                <a:solidFill>
                  <a:schemeClr val="bg1">
                    <a:lumMod val="95000"/>
                  </a:schemeClr>
                </a:solidFill>
                <a:latin typeface="+mn-lt"/>
              </a:rPr>
              <a:t>+ Đường tròn có thể có ............... dây hay đường kính.</a:t>
            </a:r>
          </a:p>
        </p:txBody>
      </p:sp>
      <p:sp>
        <p:nvSpPr>
          <p:cNvPr id="30" name="Text Box 10"/>
          <p:cNvSpPr txBox="1">
            <a:spLocks noChangeArrowheads="1"/>
          </p:cNvSpPr>
          <p:nvPr/>
        </p:nvSpPr>
        <p:spPr bwMode="auto">
          <a:xfrm>
            <a:off x="2743200" y="3749430"/>
            <a:ext cx="510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buClr>
                <a:schemeClr val="accent2"/>
              </a:buClr>
              <a:buFont typeface="Wingdings" pitchFamily="2" charset="2"/>
              <a:buNone/>
            </a:pPr>
            <a:r>
              <a:rPr lang="en-US" altLang="en-US" sz="2000">
                <a:solidFill>
                  <a:schemeClr val="bg1">
                    <a:lumMod val="95000"/>
                  </a:schemeClr>
                </a:solidFill>
                <a:latin typeface="+mn-lt"/>
              </a:rPr>
              <a:t>+ Dây lớn nhất ...........………….</a:t>
            </a:r>
          </a:p>
        </p:txBody>
      </p:sp>
      <p:sp>
        <p:nvSpPr>
          <p:cNvPr id="18" name="Text Box 9"/>
          <p:cNvSpPr txBox="1">
            <a:spLocks noChangeArrowheads="1"/>
          </p:cNvSpPr>
          <p:nvPr/>
        </p:nvSpPr>
        <p:spPr bwMode="auto">
          <a:xfrm>
            <a:off x="2743200" y="3382952"/>
            <a:ext cx="52768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buClr>
                <a:schemeClr val="accent2"/>
              </a:buClr>
              <a:buFont typeface="Wingdings" pitchFamily="2" charset="2"/>
              <a:buNone/>
            </a:pPr>
            <a:r>
              <a:rPr lang="en-US" altLang="en-US" sz="2000">
                <a:solidFill>
                  <a:schemeClr val="bg1">
                    <a:lumMod val="95000"/>
                  </a:schemeClr>
                </a:solidFill>
                <a:latin typeface="+mn-lt"/>
              </a:rPr>
              <a:t>+ Dây luôn…................................  đường kính</a:t>
            </a:r>
          </a:p>
        </p:txBody>
      </p:sp>
      <p:sp>
        <p:nvSpPr>
          <p:cNvPr id="19" name="Text Box 9"/>
          <p:cNvSpPr txBox="1">
            <a:spLocks noChangeArrowheads="1"/>
          </p:cNvSpPr>
          <p:nvPr/>
        </p:nvSpPr>
        <p:spPr bwMode="auto">
          <a:xfrm>
            <a:off x="2743200" y="3016475"/>
            <a:ext cx="3962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buClr>
                <a:schemeClr val="accent2"/>
              </a:buClr>
              <a:buFont typeface="Wingdings" pitchFamily="2" charset="2"/>
              <a:buNone/>
            </a:pPr>
            <a:r>
              <a:rPr lang="en-US" altLang="en-US" sz="2000">
                <a:solidFill>
                  <a:schemeClr val="bg1">
                    <a:lumMod val="95000"/>
                  </a:schemeClr>
                </a:solidFill>
                <a:latin typeface="+mn-lt"/>
              </a:rPr>
              <a:t>+  ...................... là dây đi qua tâm.</a:t>
            </a:r>
          </a:p>
        </p:txBody>
      </p:sp>
      <p:sp>
        <p:nvSpPr>
          <p:cNvPr id="28" name="Text Box 8"/>
          <p:cNvSpPr txBox="1">
            <a:spLocks noChangeArrowheads="1"/>
          </p:cNvSpPr>
          <p:nvPr/>
        </p:nvSpPr>
        <p:spPr bwMode="auto">
          <a:xfrm>
            <a:off x="0" y="1852782"/>
            <a:ext cx="3276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buClr>
                <a:schemeClr val="accent2"/>
              </a:buClr>
              <a:buFont typeface="Wingdings" pitchFamily="2" charset="2"/>
              <a:buNone/>
            </a:pPr>
            <a:r>
              <a:rPr lang="en-US" altLang="en-US">
                <a:solidFill>
                  <a:schemeClr val="bg1">
                    <a:lumMod val="95000"/>
                  </a:schemeClr>
                </a:solidFill>
                <a:latin typeface="Times New Roman" pitchFamily="18" charset="0"/>
                <a:cs typeface="Times New Roman" pitchFamily="18" charset="0"/>
              </a:rPr>
              <a:t>* Trong một đường tròn:</a:t>
            </a:r>
          </a:p>
        </p:txBody>
      </p:sp>
      <p:sp>
        <p:nvSpPr>
          <p:cNvPr id="33" name="Text Box 17"/>
          <p:cNvSpPr txBox="1">
            <a:spLocks noChangeArrowheads="1"/>
          </p:cNvSpPr>
          <p:nvPr/>
        </p:nvSpPr>
        <p:spPr bwMode="auto">
          <a:xfrm>
            <a:off x="207874" y="1561748"/>
            <a:ext cx="2362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b="1" i="1">
                <a:solidFill>
                  <a:schemeClr val="accent4">
                    <a:lumMod val="60000"/>
                    <a:lumOff val="40000"/>
                  </a:schemeClr>
                </a:solidFill>
                <a:latin typeface="+mn-lt"/>
              </a:rPr>
              <a:t>lớn</a:t>
            </a:r>
            <a:r>
              <a:rPr lang="vi-VN" sz="2000" b="1" i="1">
                <a:solidFill>
                  <a:schemeClr val="accent4">
                    <a:lumMod val="60000"/>
                    <a:lumOff val="40000"/>
                  </a:schemeClr>
                </a:solidFill>
                <a:latin typeface="+mn-lt"/>
              </a:rPr>
              <a:t> hơn hoặc bằng</a:t>
            </a:r>
          </a:p>
        </p:txBody>
      </p:sp>
      <p:sp>
        <p:nvSpPr>
          <p:cNvPr id="35" name="Text Box 19"/>
          <p:cNvSpPr txBox="1">
            <a:spLocks noChangeArrowheads="1"/>
          </p:cNvSpPr>
          <p:nvPr/>
        </p:nvSpPr>
        <p:spPr bwMode="auto">
          <a:xfrm>
            <a:off x="209550" y="786876"/>
            <a:ext cx="3905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2000">
                <a:latin typeface="+mn-lt"/>
              </a:rPr>
              <a:t>Chọn từ thích hợp điền vào ô trống:</a:t>
            </a:r>
          </a:p>
        </p:txBody>
      </p:sp>
      <p:grpSp>
        <p:nvGrpSpPr>
          <p:cNvPr id="15" name="Group 40"/>
          <p:cNvGrpSpPr>
            <a:grpSpLocks/>
          </p:cNvGrpSpPr>
          <p:nvPr/>
        </p:nvGrpSpPr>
        <p:grpSpPr bwMode="auto">
          <a:xfrm>
            <a:off x="192088" y="209550"/>
            <a:ext cx="8799512" cy="461665"/>
            <a:chOff x="-907" y="1340"/>
            <a:chExt cx="3656" cy="517"/>
          </a:xfrm>
          <a:noFill/>
        </p:grpSpPr>
        <p:sp>
          <p:nvSpPr>
            <p:cNvPr id="16" name="Text Box 18"/>
            <p:cNvSpPr txBox="1">
              <a:spLocks noChangeArrowheads="1"/>
            </p:cNvSpPr>
            <p:nvPr/>
          </p:nvSpPr>
          <p:spPr bwMode="auto">
            <a:xfrm>
              <a:off x="81" y="1404"/>
              <a:ext cx="864" cy="41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en-US" altLang="en-US" sz="1800">
                <a:solidFill>
                  <a:srgbClr val="0000FF"/>
                </a:solidFill>
                <a:latin typeface="Times New Roman" pitchFamily="18" charset="0"/>
                <a:sym typeface="Wingdings 3" pitchFamily="18" charset="2"/>
              </a:endParaRPr>
            </a:p>
          </p:txBody>
        </p:sp>
        <p:sp>
          <p:nvSpPr>
            <p:cNvPr id="17" name="Text Box 19"/>
            <p:cNvSpPr txBox="1">
              <a:spLocks noChangeArrowheads="1"/>
            </p:cNvSpPr>
            <p:nvPr/>
          </p:nvSpPr>
          <p:spPr bwMode="auto">
            <a:xfrm>
              <a:off x="-907" y="1340"/>
              <a:ext cx="3656" cy="517"/>
            </a:xfrm>
            <a:prstGeom prst="rect">
              <a:avLst/>
            </a:prstGeom>
            <a:grpFill/>
            <a:ln w="38100" cmpd="dbl">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a:solidFill>
                    <a:srgbClr val="0000FF"/>
                  </a:solidFill>
                  <a:latin typeface="Times New Roman" pitchFamily="18" charset="0"/>
                  <a:sym typeface="Wingdings 3" pitchFamily="18" charset="2"/>
                </a:rPr>
                <a:t> </a:t>
              </a:r>
              <a:r>
                <a:rPr lang="en-US" altLang="en-US" u="sng">
                  <a:solidFill>
                    <a:schemeClr val="accent3">
                      <a:lumMod val="60000"/>
                      <a:lumOff val="40000"/>
                    </a:schemeClr>
                  </a:solidFill>
                  <a:latin typeface="Times New Roman" pitchFamily="18" charset="0"/>
                  <a:sym typeface="Wingdings 3" pitchFamily="18" charset="2"/>
                </a:rPr>
                <a:t>Định lí 1</a:t>
              </a:r>
              <a:r>
                <a:rPr lang="en-US" altLang="en-US">
                  <a:solidFill>
                    <a:schemeClr val="accent3">
                      <a:lumMod val="60000"/>
                      <a:lumOff val="40000"/>
                    </a:schemeClr>
                  </a:solidFill>
                  <a:latin typeface="Times New Roman" pitchFamily="18" charset="0"/>
                  <a:sym typeface="Wingdings 3" pitchFamily="18" charset="2"/>
                </a:rPr>
                <a:t>: </a:t>
              </a:r>
              <a:r>
                <a:rPr lang="en-US" altLang="en-US" i="1">
                  <a:latin typeface="Times New Roman" pitchFamily="18" charset="0"/>
                  <a:sym typeface="Wingdings 3" pitchFamily="18" charset="2"/>
                </a:rPr>
                <a:t>Trong các dây của đ</a:t>
              </a:r>
              <a:r>
                <a:rPr lang="vi-VN" altLang="en-US" i="1">
                  <a:latin typeface="Times New Roman" pitchFamily="18" charset="0"/>
                  <a:sym typeface="Wingdings 3" pitchFamily="18" charset="2"/>
                </a:rPr>
                <a:t>ư</a:t>
              </a:r>
              <a:r>
                <a:rPr lang="en-US" altLang="en-US" i="1">
                  <a:latin typeface="Times New Roman" pitchFamily="18" charset="0"/>
                  <a:sym typeface="Wingdings 3" pitchFamily="18" charset="2"/>
                </a:rPr>
                <a:t>ờng tròn, </a:t>
              </a:r>
              <a:r>
                <a:rPr lang="en-US" altLang="en-US" i="1">
                  <a:solidFill>
                    <a:srgbClr val="FFFF00"/>
                  </a:solidFill>
                  <a:latin typeface="Times New Roman" pitchFamily="18" charset="0"/>
                  <a:sym typeface="Wingdings 3" pitchFamily="18" charset="2"/>
                </a:rPr>
                <a:t>đ</a:t>
              </a:r>
              <a:r>
                <a:rPr lang="vi-VN" altLang="en-US" i="1">
                  <a:solidFill>
                    <a:srgbClr val="FFFF00"/>
                  </a:solidFill>
                  <a:latin typeface="Times New Roman" pitchFamily="18" charset="0"/>
                  <a:sym typeface="Wingdings 3" pitchFamily="18" charset="2"/>
                </a:rPr>
                <a:t>ư</a:t>
              </a:r>
              <a:r>
                <a:rPr lang="en-US" altLang="en-US" i="1">
                  <a:solidFill>
                    <a:srgbClr val="FFFF00"/>
                  </a:solidFill>
                  <a:latin typeface="Times New Roman" pitchFamily="18" charset="0"/>
                  <a:sym typeface="Wingdings 3" pitchFamily="18" charset="2"/>
                </a:rPr>
                <a:t>ờng kính </a:t>
              </a:r>
              <a:r>
                <a:rPr lang="en-US" altLang="en-US" i="1">
                  <a:latin typeface="Times New Roman" pitchFamily="18" charset="0"/>
                  <a:sym typeface="Wingdings 3" pitchFamily="18" charset="2"/>
                </a:rPr>
                <a:t>là dây lớn nhất.</a:t>
              </a:r>
            </a:p>
          </p:txBody>
        </p:sp>
      </p:grpSp>
      <p:sp>
        <p:nvSpPr>
          <p:cNvPr id="31" name="Text Box 17"/>
          <p:cNvSpPr txBox="1">
            <a:spLocks noChangeArrowheads="1"/>
          </p:cNvSpPr>
          <p:nvPr/>
        </p:nvSpPr>
        <p:spPr bwMode="auto">
          <a:xfrm>
            <a:off x="4408522" y="1545940"/>
            <a:ext cx="17747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b="1" i="1">
                <a:solidFill>
                  <a:schemeClr val="accent4">
                    <a:lumMod val="60000"/>
                    <a:lumOff val="40000"/>
                  </a:schemeClr>
                </a:solidFill>
                <a:latin typeface="+mn-lt"/>
              </a:rPr>
              <a:t>là dây cung.</a:t>
            </a:r>
            <a:endParaRPr lang="vi-VN" sz="2000" b="1" i="1">
              <a:solidFill>
                <a:schemeClr val="accent4">
                  <a:lumMod val="60000"/>
                  <a:lumOff val="40000"/>
                </a:schemeClr>
              </a:solidFill>
              <a:latin typeface="+mn-lt"/>
            </a:endParaRPr>
          </a:p>
        </p:txBody>
      </p:sp>
      <p:sp>
        <p:nvSpPr>
          <p:cNvPr id="2" name="TextBox 1"/>
          <p:cNvSpPr txBox="1"/>
          <p:nvPr/>
        </p:nvSpPr>
        <p:spPr>
          <a:xfrm>
            <a:off x="227135" y="1145466"/>
            <a:ext cx="611065" cy="400110"/>
          </a:xfrm>
          <a:prstGeom prst="rect">
            <a:avLst/>
          </a:prstGeom>
          <a:noFill/>
        </p:spPr>
        <p:txBody>
          <a:bodyPr wrap="none" rtlCol="0">
            <a:spAutoFit/>
          </a:bodyPr>
          <a:lstStyle/>
          <a:p>
            <a:r>
              <a:rPr lang="en-US" sz="2000" b="1">
                <a:solidFill>
                  <a:schemeClr val="accent4">
                    <a:lumMod val="60000"/>
                    <a:lumOff val="40000"/>
                  </a:schemeClr>
                </a:solidFill>
                <a:latin typeface="+mn-lt"/>
                <a:ea typeface="Tahoma" pitchFamily="34" charset="0"/>
                <a:cs typeface="Tahoma" pitchFamily="34" charset="0"/>
              </a:rPr>
              <a:t>một</a:t>
            </a:r>
          </a:p>
        </p:txBody>
      </p:sp>
      <p:sp>
        <p:nvSpPr>
          <p:cNvPr id="3" name="TextBox 2"/>
          <p:cNvSpPr txBox="1"/>
          <p:nvPr/>
        </p:nvSpPr>
        <p:spPr>
          <a:xfrm>
            <a:off x="1641887" y="1145466"/>
            <a:ext cx="1218603" cy="400110"/>
          </a:xfrm>
          <a:prstGeom prst="rect">
            <a:avLst/>
          </a:prstGeom>
          <a:noFill/>
        </p:spPr>
        <p:txBody>
          <a:bodyPr wrap="none" rtlCol="0">
            <a:spAutoFit/>
          </a:bodyPr>
          <a:lstStyle/>
          <a:p>
            <a:r>
              <a:rPr lang="en-US" sz="2000" b="1" i="1">
                <a:solidFill>
                  <a:schemeClr val="accent4">
                    <a:lumMod val="60000"/>
                    <a:lumOff val="40000"/>
                  </a:schemeClr>
                </a:solidFill>
                <a:latin typeface="+mn-lt"/>
                <a:ea typeface="Tahoma" pitchFamily="34" charset="0"/>
                <a:cs typeface="Tahoma" pitchFamily="34" charset="0"/>
              </a:rPr>
              <a:t>Dây cung</a:t>
            </a:r>
          </a:p>
        </p:txBody>
      </p:sp>
      <p:sp>
        <p:nvSpPr>
          <p:cNvPr id="4" name="TextBox 3"/>
          <p:cNvSpPr txBox="1"/>
          <p:nvPr/>
        </p:nvSpPr>
        <p:spPr>
          <a:xfrm>
            <a:off x="2907790" y="1123227"/>
            <a:ext cx="1500732" cy="400110"/>
          </a:xfrm>
          <a:prstGeom prst="rect">
            <a:avLst/>
          </a:prstGeom>
          <a:noFill/>
        </p:spPr>
        <p:txBody>
          <a:bodyPr wrap="none" rtlCol="0">
            <a:spAutoFit/>
          </a:bodyPr>
          <a:lstStyle/>
          <a:p>
            <a:r>
              <a:rPr lang="en-US" sz="2000" b="1" i="1">
                <a:solidFill>
                  <a:schemeClr val="accent4">
                    <a:lumMod val="60000"/>
                    <a:lumOff val="40000"/>
                  </a:schemeClr>
                </a:solidFill>
                <a:latin typeface="+mn-lt"/>
                <a:ea typeface="Tahoma" pitchFamily="34" charset="0"/>
                <a:cs typeface="Tahoma" pitchFamily="34" charset="0"/>
              </a:rPr>
              <a:t>Đường kính</a:t>
            </a:r>
          </a:p>
        </p:txBody>
      </p:sp>
      <p:sp>
        <p:nvSpPr>
          <p:cNvPr id="5" name="TextBox 4"/>
          <p:cNvSpPr txBox="1"/>
          <p:nvPr/>
        </p:nvSpPr>
        <p:spPr>
          <a:xfrm>
            <a:off x="4408522" y="1145466"/>
            <a:ext cx="1085554" cy="400110"/>
          </a:xfrm>
          <a:prstGeom prst="rect">
            <a:avLst/>
          </a:prstGeom>
          <a:noFill/>
        </p:spPr>
        <p:txBody>
          <a:bodyPr wrap="none" rtlCol="0">
            <a:spAutoFit/>
          </a:bodyPr>
          <a:lstStyle/>
          <a:p>
            <a:r>
              <a:rPr lang="en-US" sz="2000" b="1" i="1">
                <a:solidFill>
                  <a:schemeClr val="accent4">
                    <a:lumMod val="60000"/>
                    <a:lumOff val="40000"/>
                  </a:schemeClr>
                </a:solidFill>
                <a:latin typeface="+mn-lt"/>
                <a:ea typeface="Tahoma" pitchFamily="34" charset="0"/>
                <a:cs typeface="Tahoma" pitchFamily="34" charset="0"/>
              </a:rPr>
              <a:t>nhỏ hơn</a:t>
            </a:r>
          </a:p>
        </p:txBody>
      </p:sp>
      <p:sp>
        <p:nvSpPr>
          <p:cNvPr id="6" name="TextBox 5"/>
          <p:cNvSpPr txBox="1"/>
          <p:nvPr/>
        </p:nvSpPr>
        <p:spPr>
          <a:xfrm>
            <a:off x="5618405" y="1151591"/>
            <a:ext cx="1023037" cy="400110"/>
          </a:xfrm>
          <a:prstGeom prst="rect">
            <a:avLst/>
          </a:prstGeom>
          <a:noFill/>
        </p:spPr>
        <p:txBody>
          <a:bodyPr wrap="none" rtlCol="0">
            <a:spAutoFit/>
          </a:bodyPr>
          <a:lstStyle/>
          <a:p>
            <a:r>
              <a:rPr lang="en-US" sz="2000" b="1" i="1">
                <a:solidFill>
                  <a:schemeClr val="accent4">
                    <a:lumMod val="60000"/>
                    <a:lumOff val="40000"/>
                  </a:schemeClr>
                </a:solidFill>
                <a:latin typeface="+mn-lt"/>
                <a:ea typeface="Tahoma" pitchFamily="34" charset="0"/>
                <a:cs typeface="Tahoma" pitchFamily="34" charset="0"/>
              </a:rPr>
              <a:t>lớn hơn</a:t>
            </a:r>
          </a:p>
        </p:txBody>
      </p:sp>
      <p:sp>
        <p:nvSpPr>
          <p:cNvPr id="7" name="TextBox 6"/>
          <p:cNvSpPr txBox="1"/>
          <p:nvPr/>
        </p:nvSpPr>
        <p:spPr>
          <a:xfrm>
            <a:off x="6695118" y="1137211"/>
            <a:ext cx="2254143" cy="400110"/>
          </a:xfrm>
          <a:prstGeom prst="rect">
            <a:avLst/>
          </a:prstGeom>
          <a:noFill/>
        </p:spPr>
        <p:txBody>
          <a:bodyPr wrap="none" rtlCol="0">
            <a:spAutoFit/>
          </a:bodyPr>
          <a:lstStyle/>
          <a:p>
            <a:r>
              <a:rPr lang="en-US" sz="2000" b="1" i="1">
                <a:solidFill>
                  <a:schemeClr val="accent4">
                    <a:lumMod val="60000"/>
                    <a:lumOff val="40000"/>
                  </a:schemeClr>
                </a:solidFill>
                <a:latin typeface="+mn-lt"/>
                <a:ea typeface="Tahoma" pitchFamily="34" charset="0"/>
                <a:cs typeface="Tahoma" pitchFamily="34" charset="0"/>
              </a:rPr>
              <a:t>nhỏ hơn hoặc bằng</a:t>
            </a:r>
          </a:p>
        </p:txBody>
      </p:sp>
      <p:sp>
        <p:nvSpPr>
          <p:cNvPr id="8" name="TextBox 7"/>
          <p:cNvSpPr txBox="1"/>
          <p:nvPr/>
        </p:nvSpPr>
        <p:spPr>
          <a:xfrm>
            <a:off x="2514600" y="1562040"/>
            <a:ext cx="1686680" cy="400110"/>
          </a:xfrm>
          <a:prstGeom prst="rect">
            <a:avLst/>
          </a:prstGeom>
          <a:noFill/>
        </p:spPr>
        <p:txBody>
          <a:bodyPr wrap="none" rtlCol="0">
            <a:spAutoFit/>
          </a:bodyPr>
          <a:lstStyle/>
          <a:p>
            <a:r>
              <a:rPr lang="en-US" sz="2000" b="1" i="1">
                <a:solidFill>
                  <a:schemeClr val="accent4">
                    <a:lumMod val="60000"/>
                    <a:lumOff val="40000"/>
                  </a:schemeClr>
                </a:solidFill>
                <a:latin typeface="+mn-lt"/>
                <a:ea typeface="Tahoma" pitchFamily="34" charset="0"/>
                <a:cs typeface="Tahoma" pitchFamily="34" charset="0"/>
              </a:rPr>
              <a:t>là đường kính</a:t>
            </a:r>
          </a:p>
        </p:txBody>
      </p:sp>
      <p:sp>
        <p:nvSpPr>
          <p:cNvPr id="9" name="TextBox 8"/>
          <p:cNvSpPr txBox="1"/>
          <p:nvPr/>
        </p:nvSpPr>
        <p:spPr>
          <a:xfrm>
            <a:off x="802341" y="1146109"/>
            <a:ext cx="797013" cy="400110"/>
          </a:xfrm>
          <a:prstGeom prst="rect">
            <a:avLst/>
          </a:prstGeom>
          <a:noFill/>
        </p:spPr>
        <p:txBody>
          <a:bodyPr wrap="none" rtlCol="0">
            <a:spAutoFit/>
          </a:bodyPr>
          <a:lstStyle/>
          <a:p>
            <a:r>
              <a:rPr lang="en-US" sz="2000" b="1" i="1">
                <a:solidFill>
                  <a:schemeClr val="accent4">
                    <a:lumMod val="60000"/>
                    <a:lumOff val="40000"/>
                  </a:schemeClr>
                </a:solidFill>
                <a:latin typeface="+mn-lt"/>
                <a:ea typeface="Tahoma" pitchFamily="34" charset="0"/>
                <a:cs typeface="Tahoma" pitchFamily="34" charset="0"/>
              </a:rPr>
              <a:t>nhiều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heckerboard(across)">
                                      <p:cBhvr>
                                        <p:cTn id="7" dur="500"/>
                                        <p:tgtEl>
                                          <p:spTgt spid="28"/>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checkerboard(across)">
                                      <p:cBhvr>
                                        <p:cTn id="11" dur="500"/>
                                        <p:tgtEl>
                                          <p:spTgt spid="29"/>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heckerboard(across)">
                                      <p:cBhvr>
                                        <p:cTn id="15" dur="500"/>
                                        <p:tgtEl>
                                          <p:spTgt spid="19"/>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heckerboard(across)">
                                      <p:cBhvr>
                                        <p:cTn id="19" dur="500"/>
                                        <p:tgtEl>
                                          <p:spTgt spid="18"/>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checkerboard(across)">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42" presetClass="path" presetSubtype="0" accel="50000" decel="50000" fill="hold" grpId="0" nodeType="clickEffect">
                                  <p:stCondLst>
                                    <p:cond delay="0"/>
                                  </p:stCondLst>
                                  <p:childTnLst>
                                    <p:animMotion origin="layout" path="M 0 3.12133E-6 L 0.01667 0.36122 " pathEditMode="relative" rAng="0" ptsTypes="AA">
                                      <p:cBhvr>
                                        <p:cTn id="28" dur="2000" fill="hold"/>
                                        <p:tgtEl>
                                          <p:spTgt spid="4"/>
                                        </p:tgtEl>
                                        <p:attrNameLst>
                                          <p:attrName>ppt_x</p:attrName>
                                          <p:attrName>ppt_y</p:attrName>
                                        </p:attrNameLst>
                                      </p:cBhvr>
                                      <p:rCtr x="833" y="18061"/>
                                    </p:animMotion>
                                  </p:childTnLst>
                                  <p:subTnLst>
                                    <p:audio>
                                      <p:cMediaNode>
                                        <p:cTn display="0" masterRel="sameClick">
                                          <p:stCondLst>
                                            <p:cond evt="begin" delay="0">
                                              <p:tn val="27"/>
                                            </p:cond>
                                          </p:stCondLst>
                                          <p:endCondLst>
                                            <p:cond evt="onStopAudio" delay="0">
                                              <p:tgtEl>
                                                <p:sldTgt/>
                                              </p:tgtEl>
                                            </p:cond>
                                          </p:endCondLst>
                                        </p:cTn>
                                        <p:tgtEl>
                                          <p:sndTgt r:embed="rId2" name="CLAP.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42" presetClass="path" presetSubtype="0" accel="50000" decel="50000" fill="hold" grpId="0" nodeType="clickEffect">
                                  <p:stCondLst>
                                    <p:cond delay="0"/>
                                  </p:stCondLst>
                                  <p:childTnLst>
                                    <p:animMotion origin="layout" path="M -1.94444E-6 3.22322E-6 L -0.28871 0.43285 " pathEditMode="relative" rAng="0" ptsTypes="AA">
                                      <p:cBhvr>
                                        <p:cTn id="33" dur="2000" fill="hold"/>
                                        <p:tgtEl>
                                          <p:spTgt spid="7"/>
                                        </p:tgtEl>
                                        <p:attrNameLst>
                                          <p:attrName>ppt_x</p:attrName>
                                          <p:attrName>ppt_y</p:attrName>
                                        </p:attrNameLst>
                                      </p:cBhvr>
                                      <p:rCtr x="-14444" y="21642"/>
                                    </p:animMotion>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7"/>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2.5E-6 1.63631E-6 L 0.20781 0.4242 " pathEditMode="relative" rAng="0" ptsTypes="AA">
                                      <p:cBhvr>
                                        <p:cTn id="38" dur="2000" fill="hold"/>
                                        <p:tgtEl>
                                          <p:spTgt spid="8"/>
                                        </p:tgtEl>
                                        <p:attrNameLst>
                                          <p:attrName>ppt_x</p:attrName>
                                          <p:attrName>ppt_y</p:attrName>
                                        </p:attrNameLst>
                                      </p:cBhvr>
                                      <p:rCtr x="10382" y="21210"/>
                                    </p:animMotion>
                                  </p:childTnLst>
                                  <p:subTnLst>
                                    <p:audio>
                                      <p:cMediaNode>
                                        <p:cTn display="0" masterRel="sameClick">
                                          <p:stCondLst>
                                            <p:cond evt="begin" delay="0">
                                              <p:tn val="37"/>
                                            </p:cond>
                                          </p:stCondLst>
                                          <p:endCondLst>
                                            <p:cond evt="onStopAudio" delay="0">
                                              <p:tgtEl>
                                                <p:sldTgt/>
                                              </p:tgtEl>
                                            </p:cond>
                                          </p:endCondLst>
                                        </p:cTn>
                                        <p:tgtEl>
                                          <p:sndTgt r:embed="rId2" name="CLAP.WAV"/>
                                        </p:tgtEl>
                                      </p:cMediaNode>
                                    </p:audio>
                                  </p:subTnLst>
                                </p:cTn>
                              </p:par>
                            </p:childTnLst>
                          </p:cTn>
                        </p:par>
                      </p:childTnLst>
                    </p:cTn>
                  </p:par>
                </p:childTnLst>
              </p:cTn>
              <p:nextCondLst>
                <p:cond evt="onClick" delay="0">
                  <p:tgtEl>
                    <p:spTgt spid="8"/>
                  </p:tgtEl>
                </p:cond>
              </p:nextCondLst>
            </p:seq>
            <p:seq concurrent="1" nextAc="seek">
              <p:cTn id="39" restart="whenNotActive" fill="hold" evtFilter="cancelBubble" nodeType="interactiveSeq">
                <p:stCondLst>
                  <p:cond evt="onClick" delay="0">
                    <p:tgtEl>
                      <p:spTgt spid="2"/>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2"/>
                                        </p:tgtEl>
                                      </p:cBhvr>
                                    </p:animEffect>
                                    <p:set>
                                      <p:cBhvr>
                                        <p:cTn id="44"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4" name="Wrong answer.wav"/>
                                        </p:tgtEl>
                                      </p:cMediaNode>
                                    </p:audio>
                                  </p:subTnLst>
                                </p:cTn>
                              </p:par>
                            </p:childTnLst>
                          </p:cTn>
                        </p:par>
                      </p:childTnLst>
                    </p:cTn>
                  </p:par>
                </p:childTnLst>
              </p:cTn>
              <p:nextCondLst>
                <p:cond evt="onClick" delay="0">
                  <p:tgtEl>
                    <p:spTgt spid="2"/>
                  </p:tgtEl>
                </p:cond>
              </p:nextCondLst>
            </p:seq>
            <p:seq concurrent="1" nextAc="seek">
              <p:cTn id="45" restart="whenNotActive" fill="hold" evtFilter="cancelBubble" nodeType="interactiveSeq">
                <p:stCondLst>
                  <p:cond evt="onClick" delay="0">
                    <p:tgtEl>
                      <p:spTgt spid="3"/>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3"/>
                                        </p:tgtEl>
                                      </p:cBhvr>
                                    </p:animEffect>
                                    <p:set>
                                      <p:cBhvr>
                                        <p:cTn id="50"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4" name="Wrong answer.wav"/>
                                        </p:tgtEl>
                                      </p:cMediaNode>
                                    </p:audio>
                                  </p:subTnLst>
                                </p:cTn>
                              </p:par>
                            </p:childTnLst>
                          </p:cTn>
                        </p:par>
                      </p:childTnLst>
                    </p:cTn>
                  </p:par>
                </p:childTnLst>
              </p:cTn>
              <p:nextCondLst>
                <p:cond evt="onClick" delay="0">
                  <p:tgtEl>
                    <p:spTgt spid="3"/>
                  </p:tgtEl>
                </p:cond>
              </p:nextCondLst>
            </p:seq>
            <p:seq concurrent="1" nextAc="seek">
              <p:cTn id="51" restart="whenNotActive" fill="hold" evtFilter="cancelBubble" nodeType="interactiveSeq">
                <p:stCondLst>
                  <p:cond evt="onClick" delay="0">
                    <p:tgtEl>
                      <p:spTgt spid="5"/>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500"/>
                                        <p:tgtEl>
                                          <p:spTgt spid="5"/>
                                        </p:tgtEl>
                                      </p:cBhvr>
                                    </p:animEffect>
                                    <p:set>
                                      <p:cBhvr>
                                        <p:cTn id="5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4" name="Wrong answer.wav"/>
                                        </p:tgtEl>
                                      </p:cMediaNode>
                                    </p:audio>
                                  </p:subTnLst>
                                </p:cTn>
                              </p:par>
                            </p:childTnLst>
                          </p:cTn>
                        </p:par>
                      </p:childTnLst>
                    </p:cTn>
                  </p:par>
                </p:childTnLst>
              </p:cTn>
              <p:nextCondLst>
                <p:cond evt="onClick" delay="0">
                  <p:tgtEl>
                    <p:spTgt spid="5"/>
                  </p:tgtEl>
                </p:cond>
              </p:nextCondLst>
            </p:seq>
            <p:seq concurrent="1" nextAc="seek">
              <p:cTn id="57" restart="whenNotActive" fill="hold" evtFilter="cancelBubble" nodeType="interactiveSeq">
                <p:stCondLst>
                  <p:cond evt="onClick" delay="0">
                    <p:tgtEl>
                      <p:spTgt spid="6"/>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6"/>
                                        </p:tgtEl>
                                      </p:cBhvr>
                                    </p:animEffect>
                                    <p:set>
                                      <p:cBhvr>
                                        <p:cTn id="62"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4" name="Wrong answer.wav"/>
                                        </p:tgtEl>
                                      </p:cMediaNode>
                                    </p:audio>
                                  </p:subTnLst>
                                </p:cTn>
                              </p:par>
                            </p:childTnLst>
                          </p:cTn>
                        </p:par>
                      </p:childTnLst>
                    </p:cTn>
                  </p:par>
                </p:childTnLst>
              </p:cTn>
              <p:nextCondLst>
                <p:cond evt="onClick" delay="0">
                  <p:tgtEl>
                    <p:spTgt spid="6"/>
                  </p:tgtEl>
                </p:cond>
              </p:nextCondLst>
            </p:seq>
            <p:seq concurrent="1" nextAc="seek">
              <p:cTn id="63" restart="whenNotActive" fill="hold" evtFilter="cancelBubble" nodeType="interactiveSeq">
                <p:stCondLst>
                  <p:cond evt="onClick" delay="0">
                    <p:tgtEl>
                      <p:spTgt spid="31"/>
                    </p:tgtEl>
                  </p:cond>
                </p:stCondLst>
                <p:endSync evt="end" delay="0">
                  <p:rtn val="all"/>
                </p:endSync>
                <p:childTnLst>
                  <p:par>
                    <p:cTn id="64" fill="hold">
                      <p:stCondLst>
                        <p:cond delay="0"/>
                      </p:stCondLst>
                      <p:childTnLst>
                        <p:par>
                          <p:cTn id="65" fill="hold">
                            <p:stCondLst>
                              <p:cond delay="0"/>
                            </p:stCondLst>
                            <p:childTnLst>
                              <p:par>
                                <p:cTn id="66" presetID="10" presetClass="exit" presetSubtype="0" fill="hold" grpId="0" nodeType="clickEffect">
                                  <p:stCondLst>
                                    <p:cond delay="0"/>
                                  </p:stCondLst>
                                  <p:childTnLst>
                                    <p:animEffect transition="out" filter="fade">
                                      <p:cBhvr>
                                        <p:cTn id="67" dur="500"/>
                                        <p:tgtEl>
                                          <p:spTgt spid="31"/>
                                        </p:tgtEl>
                                      </p:cBhvr>
                                    </p:animEffect>
                                    <p:set>
                                      <p:cBhvr>
                                        <p:cTn id="68" dur="1" fill="hold">
                                          <p:stCondLst>
                                            <p:cond delay="499"/>
                                          </p:stCondLst>
                                        </p:cTn>
                                        <p:tgtEl>
                                          <p:spTgt spid="31"/>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4" name="Wrong answer.wav"/>
                                        </p:tgtEl>
                                      </p:cMediaNode>
                                    </p:audio>
                                  </p:subTnLst>
                                </p:cTn>
                              </p:par>
                            </p:childTnLst>
                          </p:cTn>
                        </p:par>
                      </p:childTnLst>
                    </p:cTn>
                  </p:par>
                </p:childTnLst>
              </p:cTn>
              <p:nextCondLst>
                <p:cond evt="onClick" delay="0">
                  <p:tgtEl>
                    <p:spTgt spid="31"/>
                  </p:tgtEl>
                </p:cond>
              </p:nextCondLst>
            </p:seq>
            <p:seq concurrent="1" nextAc="seek">
              <p:cTn id="69" restart="whenNotActive" fill="hold" evtFilter="cancelBubble" nodeType="interactiveSeq">
                <p:stCondLst>
                  <p:cond evt="onClick" delay="0">
                    <p:tgtEl>
                      <p:spTgt spid="9"/>
                    </p:tgtEl>
                  </p:cond>
                </p:stCondLst>
                <p:endSync evt="end" delay="0">
                  <p:rtn val="all"/>
                </p:endSync>
                <p:childTnLst>
                  <p:par>
                    <p:cTn id="70" fill="hold">
                      <p:stCondLst>
                        <p:cond delay="0"/>
                      </p:stCondLst>
                      <p:childTnLst>
                        <p:par>
                          <p:cTn id="71" fill="hold">
                            <p:stCondLst>
                              <p:cond delay="0"/>
                            </p:stCondLst>
                            <p:childTnLst>
                              <p:par>
                                <p:cTn id="72" presetID="42" presetClass="path" presetSubtype="0" accel="50000" decel="50000" fill="hold" grpId="0" nodeType="clickEffect">
                                  <p:stCondLst>
                                    <p:cond delay="0"/>
                                  </p:stCondLst>
                                  <p:childTnLst>
                                    <p:animMotion origin="layout" path="M 0 7.9963E-7 L 0.49375 0.2828 " pathEditMode="relative" rAng="0" ptsTypes="AA">
                                      <p:cBhvr>
                                        <p:cTn id="73" dur="2000" fill="hold"/>
                                        <p:tgtEl>
                                          <p:spTgt spid="9"/>
                                        </p:tgtEl>
                                        <p:attrNameLst>
                                          <p:attrName>ppt_x</p:attrName>
                                          <p:attrName>ppt_y</p:attrName>
                                        </p:attrNameLst>
                                      </p:cBhvr>
                                      <p:rCtr x="24688" y="14140"/>
                                    </p:animMotion>
                                  </p:childTnLst>
                                  <p:subTnLst>
                                    <p:audio>
                                      <p:cMediaNode>
                                        <p:cTn display="0" masterRel="sameClick">
                                          <p:stCondLst>
                                            <p:cond evt="begin" delay="0">
                                              <p:tn val="7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9"/>
                  </p:tgtEl>
                </p:cond>
              </p:nextCondLst>
            </p:seq>
            <p:seq concurrent="1" nextAc="seek">
              <p:cTn id="74" restart="whenNotActive" fill="hold" evtFilter="cancelBubble" nodeType="interactiveSeq">
                <p:stCondLst>
                  <p:cond evt="onClick" delay="0">
                    <p:tgtEl>
                      <p:spTgt spid="33"/>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33"/>
                                        </p:tgtEl>
                                      </p:cBhvr>
                                    </p:animEffect>
                                    <p:set>
                                      <p:cBhvr>
                                        <p:cTn id="79" dur="1" fill="hold">
                                          <p:stCondLst>
                                            <p:cond delay="499"/>
                                          </p:stCondLst>
                                        </p:cTn>
                                        <p:tgtEl>
                                          <p:spTgt spid="33"/>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4" name="Wrong answer.wav"/>
                                        </p:tgtEl>
                                      </p:cMediaNode>
                                    </p:audio>
                                  </p:subTnLst>
                                </p:cTn>
                              </p:par>
                            </p:childTnLst>
                          </p:cTn>
                        </p:par>
                      </p:childTnLst>
                    </p:cTn>
                  </p:par>
                </p:childTnLst>
              </p:cTn>
              <p:nextCondLst>
                <p:cond evt="onClick" delay="0">
                  <p:tgtEl>
                    <p:spTgt spid="33"/>
                  </p:tgtEl>
                </p:cond>
              </p:nextCondLst>
            </p:seq>
          </p:childTnLst>
        </p:cTn>
      </p:par>
    </p:tnLst>
    <p:bldLst>
      <p:bldP spid="29" grpId="0"/>
      <p:bldP spid="30" grpId="0"/>
      <p:bldP spid="18" grpId="0"/>
      <p:bldP spid="19" grpId="0"/>
      <p:bldP spid="28" grpId="0"/>
      <p:bldP spid="33" grpId="0"/>
      <p:bldP spid="31" grpId="0"/>
      <p:bldP spid="2" grpId="0"/>
      <p:bldP spid="3" grpId="0"/>
      <p:bldP spid="4"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1" name="Text Box 11"/>
          <p:cNvSpPr txBox="1">
            <a:spLocks noChangeArrowheads="1"/>
          </p:cNvSpPr>
          <p:nvPr/>
        </p:nvSpPr>
        <p:spPr bwMode="auto">
          <a:xfrm>
            <a:off x="76200" y="414337"/>
            <a:ext cx="8915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tLang="en-US" sz="2000" b="1">
                <a:solidFill>
                  <a:schemeClr val="bg1"/>
                </a:solidFill>
                <a:latin typeface="Times New Roman" pitchFamily="18" charset="0"/>
                <a:cs typeface="Times New Roman" pitchFamily="18" charset="0"/>
              </a:rPr>
              <a:t>Hai bạn Mario và Lugi vị trí như hình vẽ, vừa phát hiện một kho báu. Nếu cả hai cùng bắt đầu chạy thẳng tới kho báu với vận tốc bằng nhau. Hỏi bạn nào chạm kho báu trước?</a:t>
            </a:r>
          </a:p>
        </p:txBody>
      </p:sp>
      <p:sp>
        <p:nvSpPr>
          <p:cNvPr id="10253" name="Text Box 28"/>
          <p:cNvSpPr txBox="1">
            <a:spLocks noChangeArrowheads="1"/>
          </p:cNvSpPr>
          <p:nvPr/>
        </p:nvSpPr>
        <p:spPr bwMode="auto">
          <a:xfrm>
            <a:off x="152400" y="-19591"/>
            <a:ext cx="1306563" cy="38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b="1">
                <a:solidFill>
                  <a:srgbClr val="FF0000"/>
                </a:solidFill>
                <a:latin typeface="Times New Roman" pitchFamily="18" charset="0"/>
                <a:cs typeface="Times New Roman" pitchFamily="18" charset="0"/>
              </a:rPr>
              <a:t>Đố vui: </a:t>
            </a:r>
          </a:p>
        </p:txBody>
      </p:sp>
      <p:sp>
        <p:nvSpPr>
          <p:cNvPr id="2" name="Oval 1"/>
          <p:cNvSpPr/>
          <p:nvPr/>
        </p:nvSpPr>
        <p:spPr>
          <a:xfrm>
            <a:off x="4953000" y="1504950"/>
            <a:ext cx="3581400" cy="358140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28575">
            <a:solidFill>
              <a:schemeClr val="bg1"/>
            </a:solidFill>
          </a:ln>
        </p:spPr>
        <p:txBody>
          <a:bodyPr rtlCol="0" anchor="ctr">
            <a:spAutoFit/>
          </a:bodyPr>
          <a:lstStyle/>
          <a:p>
            <a:pPr algn="ctr"/>
            <a:endParaRPr lang="en-US" sz="2400" b="1">
              <a:solidFill>
                <a:schemeClr val="bg1"/>
              </a:solidFill>
              <a:latin typeface="Tahoma" pitchFamily="34" charset="0"/>
            </a:endParaRPr>
          </a:p>
        </p:txBody>
      </p:sp>
      <p:cxnSp>
        <p:nvCxnSpPr>
          <p:cNvPr id="5" name="Straight Connector 4"/>
          <p:cNvCxnSpPr>
            <a:stCxn id="2" idx="0"/>
            <a:endCxn id="2" idx="4"/>
          </p:cNvCxnSpPr>
          <p:nvPr/>
        </p:nvCxnSpPr>
        <p:spPr>
          <a:xfrm>
            <a:off x="6743700" y="1504950"/>
            <a:ext cx="0" cy="35814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2" idx="2"/>
            <a:endCxn id="2" idx="6"/>
          </p:cNvCxnSpPr>
          <p:nvPr/>
        </p:nvCxnSpPr>
        <p:spPr>
          <a:xfrm>
            <a:off x="4953000" y="3295650"/>
            <a:ext cx="3581400" cy="0"/>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0250" name="Text Box 9"/>
          <p:cNvSpPr txBox="1">
            <a:spLocks noChangeArrowheads="1"/>
          </p:cNvSpPr>
          <p:nvPr/>
        </p:nvSpPr>
        <p:spPr bwMode="auto">
          <a:xfrm>
            <a:off x="6593766" y="3043301"/>
            <a:ext cx="342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a:solidFill>
                  <a:srgbClr val="FF66FF"/>
                </a:solidFill>
                <a:sym typeface="Symbol" pitchFamily="18" charset="2"/>
              </a:rPr>
              <a:t></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5114" y="2921158"/>
            <a:ext cx="678571" cy="58761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3400" y="2783298"/>
            <a:ext cx="721668" cy="72166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007343" y="1200150"/>
            <a:ext cx="555257" cy="1092006"/>
          </a:xfrm>
          <a:prstGeom prst="rect">
            <a:avLst/>
          </a:prstGeom>
        </p:spPr>
      </p:pic>
      <p:cxnSp>
        <p:nvCxnSpPr>
          <p:cNvPr id="24" name="Straight Connector 23"/>
          <p:cNvCxnSpPr/>
          <p:nvPr/>
        </p:nvCxnSpPr>
        <p:spPr>
          <a:xfrm>
            <a:off x="5498668" y="2038350"/>
            <a:ext cx="3035732" cy="1235783"/>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3042178" y="1838295"/>
            <a:ext cx="1640822" cy="882808"/>
            <a:chOff x="3042178" y="1838295"/>
            <a:chExt cx="1640822" cy="882808"/>
          </a:xfrm>
        </p:grpSpPr>
        <p:sp>
          <p:nvSpPr>
            <p:cNvPr id="16" name="Right Arrow 15"/>
            <p:cNvSpPr/>
            <p:nvPr/>
          </p:nvSpPr>
          <p:spPr>
            <a:xfrm>
              <a:off x="3042178" y="1838295"/>
              <a:ext cx="1640822" cy="882808"/>
            </a:xfrm>
            <a:prstGeom prst="rightArrow">
              <a:avLst/>
            </a:prstGeom>
            <a:solidFill>
              <a:schemeClr val="accent3">
                <a:lumMod val="75000"/>
              </a:schemeClr>
            </a:solidFill>
            <a:ln w="28575">
              <a:solidFill>
                <a:schemeClr val="bg1"/>
              </a:solidFill>
            </a:ln>
            <a:scene3d>
              <a:camera prst="perspectiveRelaxedModerately"/>
              <a:lightRig rig="threePt" dir="t"/>
            </a:scene3d>
            <a:sp3d>
              <a:bevelT/>
            </a:sp3d>
          </p:spPr>
          <p:txBody>
            <a:bodyPr rtlCol="0" anchor="ctr">
              <a:spAutoFit/>
            </a:bodyPr>
            <a:lstStyle/>
            <a:p>
              <a:pPr algn="ctr"/>
              <a:endParaRPr lang="en-US" sz="2400" b="1">
                <a:solidFill>
                  <a:schemeClr val="bg1"/>
                </a:solidFill>
                <a:latin typeface="Tahoma" pitchFamily="34" charset="0"/>
              </a:endParaRPr>
            </a:p>
          </p:txBody>
        </p:sp>
        <p:sp>
          <p:nvSpPr>
            <p:cNvPr id="17" name="TextBox 16"/>
            <p:cNvSpPr txBox="1"/>
            <p:nvPr/>
          </p:nvSpPr>
          <p:spPr>
            <a:xfrm>
              <a:off x="3118378" y="2079644"/>
              <a:ext cx="1292341" cy="400110"/>
            </a:xfrm>
            <a:prstGeom prst="rect">
              <a:avLst/>
            </a:prstGeom>
            <a:noFill/>
          </p:spPr>
          <p:txBody>
            <a:bodyPr wrap="none" rtlCol="0">
              <a:spAutoFit/>
            </a:bodyPr>
            <a:lstStyle/>
            <a:p>
              <a:r>
                <a:rPr lang="en-US" sz="2000" b="1" i="1">
                  <a:solidFill>
                    <a:schemeClr val="accent4">
                      <a:lumMod val="60000"/>
                      <a:lumOff val="40000"/>
                    </a:schemeClr>
                  </a:solidFill>
                  <a:effectLst>
                    <a:innerShdw blurRad="63500" dist="50800" dir="13500000">
                      <a:prstClr val="black">
                        <a:alpha val="50000"/>
                      </a:prstClr>
                    </a:innerShdw>
                  </a:effectLst>
                  <a:latin typeface="+mn-lt"/>
                  <a:ea typeface="Tahoma" pitchFamily="34" charset="0"/>
                  <a:cs typeface="Tahoma" pitchFamily="34" charset="0"/>
                </a:rPr>
                <a:t>BẮT ĐẦU</a:t>
              </a:r>
            </a:p>
          </p:txBody>
        </p:sp>
      </p:grpSp>
      <p:sp>
        <p:nvSpPr>
          <p:cNvPr id="19" name="TextBox 18"/>
          <p:cNvSpPr txBox="1"/>
          <p:nvPr/>
        </p:nvSpPr>
        <p:spPr>
          <a:xfrm>
            <a:off x="152400" y="1784324"/>
            <a:ext cx="4015843" cy="1015663"/>
          </a:xfrm>
          <a:prstGeom prst="rect">
            <a:avLst/>
          </a:prstGeom>
          <a:noFill/>
        </p:spPr>
        <p:txBody>
          <a:bodyPr wrap="none" rtlCol="0">
            <a:spAutoFit/>
          </a:bodyPr>
          <a:lstStyle/>
          <a:p>
            <a:r>
              <a:rPr lang="en-US" sz="2000" b="1" i="1">
                <a:solidFill>
                  <a:srgbClr val="FFC000"/>
                </a:solidFill>
                <a:latin typeface="+mn-lt"/>
                <a:ea typeface="Tahoma" pitchFamily="34" charset="0"/>
                <a:cs typeface="Tahoma" pitchFamily="34" charset="0"/>
              </a:rPr>
              <a:t>Bạn Lugi đến trước vì khoảng cách </a:t>
            </a:r>
          </a:p>
          <a:p>
            <a:r>
              <a:rPr lang="en-US" sz="2000" b="1" i="1">
                <a:solidFill>
                  <a:srgbClr val="FFC000"/>
                </a:solidFill>
                <a:latin typeface="+mn-lt"/>
                <a:ea typeface="Tahoma" pitchFamily="34" charset="0"/>
                <a:cs typeface="Tahoma" pitchFamily="34" charset="0"/>
              </a:rPr>
              <a:t>của bạn đến kho báu ngắn hơn</a:t>
            </a:r>
          </a:p>
          <a:p>
            <a:r>
              <a:rPr lang="en-US" sz="2000" b="1" i="1">
                <a:solidFill>
                  <a:srgbClr val="FFC000"/>
                </a:solidFill>
                <a:latin typeface="+mn-lt"/>
                <a:ea typeface="Tahoma" pitchFamily="34" charset="0"/>
                <a:cs typeface="Tahoma" pitchFamily="34" charset="0"/>
              </a:rPr>
              <a:t>khoảng cách của bạn Mario</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par>
                          <p:cTn id="8" fill="hold">
                            <p:stCondLst>
                              <p:cond delay="500"/>
                            </p:stCondLst>
                            <p:childTnLst>
                              <p:par>
                                <p:cTn id="9" presetID="63" presetClass="path" presetSubtype="0" accel="50000" decel="50000" fill="hold" nodeType="afterEffect">
                                  <p:stCondLst>
                                    <p:cond delay="0"/>
                                  </p:stCondLst>
                                  <p:childTnLst>
                                    <p:animMotion origin="layout" path="M -1.38889E-6 -9.91047E-7 L 0.34705 0.24946 " pathEditMode="relative" rAng="0" ptsTypes="AA">
                                      <p:cBhvr>
                                        <p:cTn id="10" dur="2000" fill="hold"/>
                                        <p:tgtEl>
                                          <p:spTgt spid="11"/>
                                        </p:tgtEl>
                                        <p:attrNameLst>
                                          <p:attrName>ppt_x</p:attrName>
                                          <p:attrName>ppt_y</p:attrName>
                                        </p:attrNameLst>
                                      </p:cBhvr>
                                      <p:rCtr x="17344" y="12473"/>
                                    </p:animMotion>
                                  </p:childTnLst>
                                </p:cTn>
                              </p:par>
                              <p:par>
                                <p:cTn id="11" presetID="63" presetClass="path" presetSubtype="0" accel="50000" decel="50000" fill="hold" nodeType="withEffect">
                                  <p:stCondLst>
                                    <p:cond delay="0"/>
                                  </p:stCondLst>
                                  <p:childTnLst>
                                    <p:animMotion origin="layout" path="M 2.77778E-7 2.16116E-7 L 0.36059 2.16116E-7 " pathEditMode="relative" rAng="0" ptsTypes="AA">
                                      <p:cBhvr>
                                        <p:cTn id="12" dur="2000" fill="hold"/>
                                        <p:tgtEl>
                                          <p:spTgt spid="10"/>
                                        </p:tgtEl>
                                        <p:attrNameLst>
                                          <p:attrName>ppt_x</p:attrName>
                                          <p:attrName>ppt_y</p:attrName>
                                        </p:attrNameLst>
                                      </p:cBhvr>
                                      <p:rCtr x="18021" y="0"/>
                                    </p:animMotion>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8"/>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Line 8"/>
          <p:cNvSpPr>
            <a:spLocks noChangeShapeType="1"/>
          </p:cNvSpPr>
          <p:nvPr/>
        </p:nvSpPr>
        <p:spPr bwMode="auto">
          <a:xfrm>
            <a:off x="4589463" y="1309687"/>
            <a:ext cx="0" cy="3471863"/>
          </a:xfrm>
          <a:prstGeom prst="line">
            <a:avLst/>
          </a:prstGeom>
          <a:noFill/>
          <a:ln w="38100" cmpd="dbl">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ts val="0"/>
              </a:spcBef>
              <a:spcAft>
                <a:spcPts val="0"/>
              </a:spcAft>
              <a:defRPr/>
            </a:pPr>
            <a:endParaRPr lang="en-US">
              <a:latin typeface="+mn-lt"/>
            </a:endParaRPr>
          </a:p>
        </p:txBody>
      </p:sp>
      <p:sp>
        <p:nvSpPr>
          <p:cNvPr id="11268" name="Text Box 18"/>
          <p:cNvSpPr txBox="1">
            <a:spLocks noChangeArrowheads="1"/>
          </p:cNvSpPr>
          <p:nvPr/>
        </p:nvSpPr>
        <p:spPr bwMode="auto">
          <a:xfrm>
            <a:off x="1638300" y="1896667"/>
            <a:ext cx="13954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en-US" altLang="en-US" sz="1800">
              <a:solidFill>
                <a:srgbClr val="0000FF"/>
              </a:solidFill>
              <a:latin typeface="Times New Roman" pitchFamily="18" charset="0"/>
              <a:sym typeface="Wingdings 3" pitchFamily="18" charset="2"/>
            </a:endParaRPr>
          </a:p>
        </p:txBody>
      </p:sp>
      <p:sp>
        <p:nvSpPr>
          <p:cNvPr id="44" name="Text Box 6"/>
          <p:cNvSpPr txBox="1">
            <a:spLocks noChangeArrowheads="1"/>
          </p:cNvSpPr>
          <p:nvPr/>
        </p:nvSpPr>
        <p:spPr bwMode="auto">
          <a:xfrm>
            <a:off x="19050" y="-19050"/>
            <a:ext cx="66643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a:solidFill>
                  <a:srgbClr val="FFFF00"/>
                </a:solidFill>
                <a:latin typeface="Times New Roman" pitchFamily="18" charset="0"/>
              </a:rPr>
              <a:t>2. </a:t>
            </a:r>
            <a:r>
              <a:rPr lang="en-US" altLang="en-US" u="sng">
                <a:solidFill>
                  <a:srgbClr val="FFFF00"/>
                </a:solidFill>
                <a:latin typeface="Times New Roman" pitchFamily="18" charset="0"/>
              </a:rPr>
              <a:t>Quan hệ vuông góc giữa đ</a:t>
            </a:r>
            <a:r>
              <a:rPr lang="vi-VN" altLang="en-US" u="sng">
                <a:solidFill>
                  <a:srgbClr val="FFFF00"/>
                </a:solidFill>
                <a:latin typeface="Times New Roman" pitchFamily="18" charset="0"/>
              </a:rPr>
              <a:t>ư</a:t>
            </a:r>
            <a:r>
              <a:rPr lang="en-US" altLang="en-US" u="sng">
                <a:solidFill>
                  <a:srgbClr val="FFFF00"/>
                </a:solidFill>
                <a:latin typeface="Times New Roman" pitchFamily="18" charset="0"/>
              </a:rPr>
              <a:t>ờng  kính và dâ</a:t>
            </a:r>
            <a:r>
              <a:rPr lang="en-US" altLang="en-US">
                <a:solidFill>
                  <a:srgbClr val="FFFF00"/>
                </a:solidFill>
                <a:latin typeface="Times New Roman" pitchFamily="18" charset="0"/>
              </a:rPr>
              <a:t>y </a:t>
            </a:r>
          </a:p>
        </p:txBody>
      </p:sp>
      <p:sp>
        <p:nvSpPr>
          <p:cNvPr id="45" name="Rectangle 26"/>
          <p:cNvSpPr>
            <a:spLocks noChangeArrowheads="1"/>
          </p:cNvSpPr>
          <p:nvPr/>
        </p:nvSpPr>
        <p:spPr bwMode="auto">
          <a:xfrm>
            <a:off x="152400" y="514350"/>
            <a:ext cx="1208967" cy="258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80000"/>
              </a:lnSpc>
              <a:spcBef>
                <a:spcPct val="20000"/>
              </a:spcBef>
            </a:pPr>
            <a:r>
              <a:rPr lang="en-US" altLang="en-US" sz="1800" u="sng">
                <a:solidFill>
                  <a:schemeClr val="accent3">
                    <a:lumMod val="60000"/>
                    <a:lumOff val="40000"/>
                  </a:schemeClr>
                </a:solidFill>
                <a:latin typeface="Times New Roman" pitchFamily="18" charset="0"/>
              </a:rPr>
              <a:t>Định lý 2:</a:t>
            </a:r>
          </a:p>
          <a:p>
            <a:pPr marL="342900" indent="-342900" eaLnBrk="1" hangingPunct="1">
              <a:lnSpc>
                <a:spcPct val="80000"/>
              </a:lnSpc>
              <a:spcBef>
                <a:spcPct val="20000"/>
              </a:spcBef>
            </a:pPr>
            <a:r>
              <a:rPr lang="en-US" altLang="en-US" sz="1800" u="sng">
                <a:solidFill>
                  <a:schemeClr val="accent3">
                    <a:lumMod val="60000"/>
                    <a:lumOff val="40000"/>
                  </a:schemeClr>
                </a:solidFill>
                <a:latin typeface="Times New Roman" pitchFamily="18" charset="0"/>
              </a:rPr>
              <a:t> </a:t>
            </a:r>
          </a:p>
        </p:txBody>
      </p:sp>
      <p:sp>
        <p:nvSpPr>
          <p:cNvPr id="70" name="Rectangle 27"/>
          <p:cNvSpPr>
            <a:spLocks noChangeArrowheads="1"/>
          </p:cNvSpPr>
          <p:nvPr/>
        </p:nvSpPr>
        <p:spPr bwMode="auto">
          <a:xfrm>
            <a:off x="222538" y="742950"/>
            <a:ext cx="4273262" cy="112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eaLnBrk="1" hangingPunct="1">
              <a:spcBef>
                <a:spcPts val="1500"/>
              </a:spcBef>
            </a:pPr>
            <a:r>
              <a:rPr lang="en-US" altLang="en-US" sz="2000">
                <a:solidFill>
                  <a:schemeClr val="bg1"/>
                </a:solidFill>
                <a:latin typeface="Times New Roman" pitchFamily="18" charset="0"/>
              </a:rPr>
              <a:t>Trong một đ</a:t>
            </a:r>
            <a:r>
              <a:rPr lang="vi-VN" altLang="en-US" sz="2000">
                <a:solidFill>
                  <a:schemeClr val="bg1"/>
                </a:solidFill>
                <a:latin typeface="Times New Roman" pitchFamily="18" charset="0"/>
              </a:rPr>
              <a:t>ư</a:t>
            </a:r>
            <a:r>
              <a:rPr lang="en-US" altLang="en-US" sz="2000">
                <a:solidFill>
                  <a:schemeClr val="bg1"/>
                </a:solidFill>
                <a:latin typeface="Times New Roman" pitchFamily="18" charset="0"/>
              </a:rPr>
              <a:t>ờng tròn, </a:t>
            </a:r>
            <a:r>
              <a:rPr lang="en-US" altLang="en-US" sz="2000" b="1">
                <a:solidFill>
                  <a:srgbClr val="FFFF00"/>
                </a:solidFill>
                <a:latin typeface="Times New Roman" pitchFamily="18" charset="0"/>
              </a:rPr>
              <a:t>đ</a:t>
            </a:r>
            <a:r>
              <a:rPr lang="vi-VN" altLang="en-US" sz="2000" b="1">
                <a:solidFill>
                  <a:srgbClr val="FFFF00"/>
                </a:solidFill>
                <a:latin typeface="Times New Roman" pitchFamily="18" charset="0"/>
              </a:rPr>
              <a:t>ư</a:t>
            </a:r>
            <a:r>
              <a:rPr lang="en-US" altLang="en-US" sz="2000" b="1">
                <a:solidFill>
                  <a:srgbClr val="FFFF00"/>
                </a:solidFill>
                <a:latin typeface="Times New Roman" pitchFamily="18" charset="0"/>
              </a:rPr>
              <a:t>ờng kính </a:t>
            </a:r>
            <a:r>
              <a:rPr lang="en-US" altLang="en-US" sz="2000" b="1">
                <a:solidFill>
                  <a:srgbClr val="FF0000"/>
                </a:solidFill>
                <a:latin typeface="Times New Roman" pitchFamily="18" charset="0"/>
              </a:rPr>
              <a:t>vuông góc </a:t>
            </a:r>
            <a:r>
              <a:rPr lang="en-US" altLang="en-US" sz="2000">
                <a:solidFill>
                  <a:schemeClr val="bg1"/>
                </a:solidFill>
                <a:latin typeface="Times New Roman" pitchFamily="18" charset="0"/>
              </a:rPr>
              <a:t>với một dây thì đi qua</a:t>
            </a:r>
            <a:r>
              <a:rPr lang="en-US" altLang="en-US" sz="2000" b="1">
                <a:solidFill>
                  <a:schemeClr val="accent3">
                    <a:lumMod val="60000"/>
                    <a:lumOff val="40000"/>
                  </a:schemeClr>
                </a:solidFill>
                <a:latin typeface="Times New Roman" pitchFamily="18" charset="0"/>
              </a:rPr>
              <a:t> trung điểm </a:t>
            </a:r>
            <a:r>
              <a:rPr lang="en-US" altLang="en-US" sz="2000">
                <a:solidFill>
                  <a:schemeClr val="bg1"/>
                </a:solidFill>
                <a:latin typeface="Times New Roman" pitchFamily="18" charset="0"/>
              </a:rPr>
              <a:t>của dây ấy. </a:t>
            </a:r>
          </a:p>
        </p:txBody>
      </p:sp>
      <p:sp>
        <p:nvSpPr>
          <p:cNvPr id="58" name="Text Box 12"/>
          <p:cNvSpPr txBox="1">
            <a:spLocks noChangeArrowheads="1"/>
          </p:cNvSpPr>
          <p:nvPr/>
        </p:nvSpPr>
        <p:spPr bwMode="auto">
          <a:xfrm>
            <a:off x="266700" y="1943040"/>
            <a:ext cx="2743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2000">
                <a:solidFill>
                  <a:srgbClr val="FF0066"/>
                </a:solidFill>
                <a:latin typeface="Times New Roman" pitchFamily="18" charset="0"/>
              </a:rPr>
              <a:t>TH 1</a:t>
            </a:r>
            <a:r>
              <a:rPr lang="en-US" altLang="en-US" sz="2000">
                <a:solidFill>
                  <a:schemeClr val="bg1"/>
                </a:solidFill>
                <a:latin typeface="Times New Roman" pitchFamily="18" charset="0"/>
              </a:rPr>
              <a:t>:</a:t>
            </a:r>
            <a:r>
              <a:rPr lang="en-US" altLang="en-US" sz="2000" i="1">
                <a:solidFill>
                  <a:schemeClr val="bg1"/>
                </a:solidFill>
                <a:latin typeface="Times New Roman" pitchFamily="18" charset="0"/>
              </a:rPr>
              <a:t> CD là đ</a:t>
            </a:r>
            <a:r>
              <a:rPr lang="vi-VN" altLang="en-US" sz="2000" i="1">
                <a:solidFill>
                  <a:schemeClr val="bg1"/>
                </a:solidFill>
                <a:latin typeface="Times New Roman" pitchFamily="18" charset="0"/>
              </a:rPr>
              <a:t>ư</a:t>
            </a:r>
            <a:r>
              <a:rPr lang="en-US" altLang="en-US" sz="2000" i="1">
                <a:solidFill>
                  <a:schemeClr val="bg1"/>
                </a:solidFill>
                <a:latin typeface="Times New Roman" pitchFamily="18" charset="0"/>
              </a:rPr>
              <a:t>ờng kính.  </a:t>
            </a:r>
          </a:p>
        </p:txBody>
      </p:sp>
      <p:sp>
        <p:nvSpPr>
          <p:cNvPr id="62" name="Text Box 16"/>
          <p:cNvSpPr txBox="1">
            <a:spLocks noChangeArrowheads="1"/>
          </p:cNvSpPr>
          <p:nvPr/>
        </p:nvSpPr>
        <p:spPr bwMode="auto">
          <a:xfrm>
            <a:off x="275880" y="2680691"/>
            <a:ext cx="37627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2000">
                <a:solidFill>
                  <a:srgbClr val="FF0066"/>
                </a:solidFill>
                <a:latin typeface="Times New Roman" pitchFamily="18" charset="0"/>
              </a:rPr>
              <a:t>TH 2</a:t>
            </a:r>
            <a:r>
              <a:rPr lang="en-US" altLang="en-US" sz="2000">
                <a:solidFill>
                  <a:schemeClr val="bg1"/>
                </a:solidFill>
                <a:latin typeface="Times New Roman" pitchFamily="18" charset="0"/>
              </a:rPr>
              <a:t>: </a:t>
            </a:r>
            <a:r>
              <a:rPr lang="en-US" altLang="en-US" sz="2000" i="1">
                <a:solidFill>
                  <a:schemeClr val="bg1"/>
                </a:solidFill>
                <a:latin typeface="Times New Roman" pitchFamily="18" charset="0"/>
              </a:rPr>
              <a:t>CD không  là đ</a:t>
            </a:r>
            <a:r>
              <a:rPr lang="vi-VN" altLang="en-US" sz="2000" i="1">
                <a:solidFill>
                  <a:schemeClr val="bg1"/>
                </a:solidFill>
                <a:latin typeface="Times New Roman" pitchFamily="18" charset="0"/>
              </a:rPr>
              <a:t>ư</a:t>
            </a:r>
            <a:r>
              <a:rPr lang="en-US" altLang="en-US" sz="2000" i="1">
                <a:solidFill>
                  <a:schemeClr val="bg1"/>
                </a:solidFill>
                <a:latin typeface="Times New Roman" pitchFamily="18" charset="0"/>
              </a:rPr>
              <a:t>ờng kính. </a:t>
            </a:r>
          </a:p>
        </p:txBody>
      </p:sp>
      <p:sp>
        <p:nvSpPr>
          <p:cNvPr id="69" name="Text Box 13"/>
          <p:cNvSpPr txBox="1">
            <a:spLocks noChangeArrowheads="1"/>
          </p:cNvSpPr>
          <p:nvPr/>
        </p:nvSpPr>
        <p:spPr bwMode="auto">
          <a:xfrm>
            <a:off x="228600" y="2266950"/>
            <a:ext cx="36893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ts val="0"/>
              </a:spcBef>
            </a:pPr>
            <a:r>
              <a:rPr lang="en-US" altLang="en-US" sz="2000">
                <a:solidFill>
                  <a:schemeClr val="bg1"/>
                </a:solidFill>
                <a:latin typeface="VNI-Times" pitchFamily="2" charset="0"/>
              </a:rPr>
              <a:t>Ta coù I </a:t>
            </a:r>
            <a:r>
              <a:rPr lang="en-US" altLang="en-US" sz="2000">
                <a:solidFill>
                  <a:schemeClr val="bg1"/>
                </a:solidFill>
                <a:latin typeface="VNI-Times" pitchFamily="2" charset="0"/>
                <a:sym typeface="Symbol"/>
              </a:rPr>
              <a:t> </a:t>
            </a:r>
            <a:r>
              <a:rPr lang="en-US" altLang="en-US" sz="2000">
                <a:solidFill>
                  <a:schemeClr val="bg1"/>
                </a:solidFill>
                <a:latin typeface="VNI-Times" pitchFamily="2" charset="0"/>
              </a:rPr>
              <a:t>O neân IC = ID (=R)</a:t>
            </a:r>
          </a:p>
        </p:txBody>
      </p:sp>
      <p:sp>
        <p:nvSpPr>
          <p:cNvPr id="71" name="Text Box 15"/>
          <p:cNvSpPr txBox="1">
            <a:spLocks noChangeArrowheads="1"/>
          </p:cNvSpPr>
          <p:nvPr/>
        </p:nvSpPr>
        <p:spPr bwMode="auto">
          <a:xfrm>
            <a:off x="228600" y="3052763"/>
            <a:ext cx="2362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2000">
                <a:latin typeface="VNI-Times" pitchFamily="2" charset="0"/>
              </a:rPr>
              <a:t>Xeùt </a:t>
            </a:r>
            <a:r>
              <a:rPr lang="en-US" altLang="en-US" sz="2000">
                <a:latin typeface="VNI-Times" pitchFamily="2" charset="0"/>
                <a:sym typeface="Wingdings 3" pitchFamily="18" charset="2"/>
              </a:rPr>
              <a:t>COD, ta coù </a:t>
            </a:r>
          </a:p>
        </p:txBody>
      </p:sp>
      <p:sp>
        <p:nvSpPr>
          <p:cNvPr id="3" name="Rectangle 2"/>
          <p:cNvSpPr>
            <a:spLocks noChangeArrowheads="1"/>
          </p:cNvSpPr>
          <p:nvPr/>
        </p:nvSpPr>
        <p:spPr bwMode="auto">
          <a:xfrm>
            <a:off x="266700" y="3403945"/>
            <a:ext cx="4229100"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ts val="600"/>
              </a:spcBef>
            </a:pPr>
            <a:r>
              <a:rPr lang="en-US" altLang="en-US" sz="2000">
                <a:latin typeface="VNI-Times" pitchFamily="2" charset="0"/>
                <a:sym typeface="Wingdings 3" pitchFamily="18" charset="2"/>
              </a:rPr>
              <a:t>OC = OD (= R) =&gt; </a:t>
            </a:r>
            <a:r>
              <a:rPr lang="el-GR" altLang="en-US" sz="2000">
                <a:latin typeface="Times New Roman"/>
                <a:cs typeface="Times New Roman"/>
                <a:sym typeface="Wingdings 3" pitchFamily="18" charset="2"/>
              </a:rPr>
              <a:t>Δ</a:t>
            </a:r>
            <a:r>
              <a:rPr lang="en-US" altLang="en-US" sz="2000">
                <a:latin typeface="Times New Roman"/>
                <a:cs typeface="Times New Roman"/>
                <a:sym typeface="Wingdings 3" pitchFamily="18" charset="2"/>
              </a:rPr>
              <a:t>COD</a:t>
            </a:r>
            <a:r>
              <a:rPr lang="en-US" altLang="en-US" sz="2000">
                <a:latin typeface="VNI-Times" pitchFamily="2" charset="0"/>
                <a:sym typeface="Wingdings 3" pitchFamily="18" charset="2"/>
              </a:rPr>
              <a:t> caân taïi O</a:t>
            </a:r>
          </a:p>
          <a:p>
            <a:pPr eaLnBrk="1" hangingPunct="1">
              <a:spcBef>
                <a:spcPts val="600"/>
              </a:spcBef>
            </a:pPr>
            <a:r>
              <a:rPr lang="en-US" altLang="en-US" sz="2000">
                <a:latin typeface="VNI-Times" pitchFamily="2" charset="0"/>
                <a:sym typeface="Wingdings 3" pitchFamily="18" charset="2"/>
              </a:rPr>
              <a:t>OI laø ñöôøng cao neân cuõng laø ñöôøng </a:t>
            </a:r>
          </a:p>
          <a:p>
            <a:pPr eaLnBrk="1" hangingPunct="1">
              <a:spcBef>
                <a:spcPts val="600"/>
              </a:spcBef>
            </a:pPr>
            <a:r>
              <a:rPr lang="en-US" altLang="en-US" sz="2000">
                <a:latin typeface="VNI-Times" pitchFamily="2" charset="0"/>
                <a:sym typeface="Wingdings 3" pitchFamily="18" charset="2"/>
              </a:rPr>
              <a:t>trung tuyeán. </a:t>
            </a:r>
          </a:p>
          <a:p>
            <a:pPr eaLnBrk="1" hangingPunct="1">
              <a:spcBef>
                <a:spcPts val="600"/>
              </a:spcBef>
            </a:pPr>
            <a:r>
              <a:rPr lang="en-US" altLang="en-US" sz="2000">
                <a:latin typeface="VNI-Times" pitchFamily="2" charset="0"/>
                <a:sym typeface="Wingdings 3" pitchFamily="18" charset="2"/>
              </a:rPr>
              <a:t>Do ñoù IC = ID.</a:t>
            </a:r>
            <a:endParaRPr lang="en-US" altLang="en-US" sz="2000"/>
          </a:p>
        </p:txBody>
      </p:sp>
      <p:grpSp>
        <p:nvGrpSpPr>
          <p:cNvPr id="28" name="Group 27"/>
          <p:cNvGrpSpPr/>
          <p:nvPr/>
        </p:nvGrpSpPr>
        <p:grpSpPr>
          <a:xfrm>
            <a:off x="4727089" y="314295"/>
            <a:ext cx="2791899" cy="2938523"/>
            <a:chOff x="4727089" y="314295"/>
            <a:chExt cx="2791899" cy="2938523"/>
          </a:xfrm>
        </p:grpSpPr>
        <p:sp>
          <p:nvSpPr>
            <p:cNvPr id="4" name="Oval 3"/>
            <p:cNvSpPr/>
            <p:nvPr/>
          </p:nvSpPr>
          <p:spPr>
            <a:xfrm>
              <a:off x="5105400" y="742950"/>
              <a:ext cx="2057400" cy="2057400"/>
            </a:xfrm>
            <a:prstGeom prst="ellipse">
              <a:avLst/>
            </a:prstGeom>
            <a:ln w="28575">
              <a:solidFill>
                <a:schemeClr val="bg1"/>
              </a:solidFill>
            </a:ln>
          </p:spPr>
          <p:txBody>
            <a:bodyPr rtlCol="0" anchor="ctr">
              <a:spAutoFit/>
            </a:bodyPr>
            <a:lstStyle/>
            <a:p>
              <a:pPr algn="ctr"/>
              <a:endParaRPr lang="en-US" sz="2400" b="1">
                <a:solidFill>
                  <a:schemeClr val="bg1"/>
                </a:solidFill>
                <a:latin typeface="Tahoma" pitchFamily="34" charset="0"/>
              </a:endParaRPr>
            </a:p>
          </p:txBody>
        </p:sp>
        <p:cxnSp>
          <p:nvCxnSpPr>
            <p:cNvPr id="6" name="Straight Connector 5"/>
            <p:cNvCxnSpPr>
              <a:stCxn id="4" idx="2"/>
              <a:endCxn id="4" idx="6"/>
            </p:cNvCxnSpPr>
            <p:nvPr/>
          </p:nvCxnSpPr>
          <p:spPr>
            <a:xfrm>
              <a:off x="5105400" y="1771650"/>
              <a:ext cx="2057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0"/>
              <a:endCxn id="4" idx="4"/>
            </p:cNvCxnSpPr>
            <p:nvPr/>
          </p:nvCxnSpPr>
          <p:spPr>
            <a:xfrm>
              <a:off x="6134100" y="742950"/>
              <a:ext cx="0" cy="2057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48793" y="314295"/>
              <a:ext cx="370614" cy="400110"/>
            </a:xfrm>
            <a:prstGeom prst="rect">
              <a:avLst/>
            </a:prstGeom>
            <a:noFill/>
          </p:spPr>
          <p:txBody>
            <a:bodyPr wrap="none" rtlCol="0">
              <a:spAutoFit/>
            </a:bodyPr>
            <a:lstStyle/>
            <a:p>
              <a:r>
                <a:rPr lang="en-US" sz="2000" b="1">
                  <a:solidFill>
                    <a:schemeClr val="bg1"/>
                  </a:solidFill>
                  <a:latin typeface="+mn-lt"/>
                  <a:ea typeface="Tahoma" pitchFamily="34" charset="0"/>
                  <a:cs typeface="Tahoma" pitchFamily="34" charset="0"/>
                </a:rPr>
                <a:t>C</a:t>
              </a:r>
            </a:p>
          </p:txBody>
        </p:sp>
        <p:sp>
          <p:nvSpPr>
            <p:cNvPr id="72" name="TextBox 71"/>
            <p:cNvSpPr txBox="1"/>
            <p:nvPr/>
          </p:nvSpPr>
          <p:spPr>
            <a:xfrm>
              <a:off x="5948793" y="2852708"/>
              <a:ext cx="370614" cy="400110"/>
            </a:xfrm>
            <a:prstGeom prst="rect">
              <a:avLst/>
            </a:prstGeom>
            <a:noFill/>
          </p:spPr>
          <p:txBody>
            <a:bodyPr wrap="none" rtlCol="0">
              <a:spAutoFit/>
            </a:bodyPr>
            <a:lstStyle/>
            <a:p>
              <a:r>
                <a:rPr lang="en-US" sz="2000" b="1">
                  <a:solidFill>
                    <a:schemeClr val="bg1"/>
                  </a:solidFill>
                  <a:latin typeface="+mn-lt"/>
                  <a:ea typeface="Tahoma" pitchFamily="34" charset="0"/>
                  <a:cs typeface="Tahoma" pitchFamily="34" charset="0"/>
                </a:rPr>
                <a:t>D</a:t>
              </a:r>
            </a:p>
          </p:txBody>
        </p:sp>
        <p:sp>
          <p:nvSpPr>
            <p:cNvPr id="74" name="TextBox 73"/>
            <p:cNvSpPr txBox="1"/>
            <p:nvPr/>
          </p:nvSpPr>
          <p:spPr>
            <a:xfrm>
              <a:off x="7162800" y="1571595"/>
              <a:ext cx="356188" cy="400110"/>
            </a:xfrm>
            <a:prstGeom prst="rect">
              <a:avLst/>
            </a:prstGeom>
            <a:noFill/>
          </p:spPr>
          <p:txBody>
            <a:bodyPr wrap="none" rtlCol="0">
              <a:spAutoFit/>
            </a:bodyPr>
            <a:lstStyle/>
            <a:p>
              <a:r>
                <a:rPr lang="en-US" sz="2000" b="1">
                  <a:solidFill>
                    <a:schemeClr val="bg1"/>
                  </a:solidFill>
                  <a:latin typeface="+mn-lt"/>
                  <a:ea typeface="Tahoma" pitchFamily="34" charset="0"/>
                  <a:cs typeface="Tahoma" pitchFamily="34" charset="0"/>
                </a:rPr>
                <a:t>B</a:t>
              </a:r>
            </a:p>
          </p:txBody>
        </p:sp>
        <p:sp>
          <p:nvSpPr>
            <p:cNvPr id="75" name="TextBox 74"/>
            <p:cNvSpPr txBox="1"/>
            <p:nvPr/>
          </p:nvSpPr>
          <p:spPr>
            <a:xfrm>
              <a:off x="4727089" y="1571595"/>
              <a:ext cx="370614" cy="400110"/>
            </a:xfrm>
            <a:prstGeom prst="rect">
              <a:avLst/>
            </a:prstGeom>
            <a:noFill/>
          </p:spPr>
          <p:txBody>
            <a:bodyPr wrap="none" rtlCol="0">
              <a:spAutoFit/>
            </a:bodyPr>
            <a:lstStyle/>
            <a:p>
              <a:r>
                <a:rPr lang="en-US" sz="2000" b="1">
                  <a:solidFill>
                    <a:schemeClr val="bg1"/>
                  </a:solidFill>
                  <a:latin typeface="+mn-lt"/>
                  <a:ea typeface="Tahoma" pitchFamily="34" charset="0"/>
                  <a:cs typeface="Tahoma" pitchFamily="34" charset="0"/>
                </a:rPr>
                <a:t>A</a:t>
              </a:r>
            </a:p>
          </p:txBody>
        </p:sp>
        <p:sp>
          <p:nvSpPr>
            <p:cNvPr id="76" name="TextBox 75"/>
            <p:cNvSpPr txBox="1"/>
            <p:nvPr/>
          </p:nvSpPr>
          <p:spPr>
            <a:xfrm>
              <a:off x="6168166" y="1778314"/>
              <a:ext cx="383438" cy="400110"/>
            </a:xfrm>
            <a:prstGeom prst="rect">
              <a:avLst/>
            </a:prstGeom>
            <a:noFill/>
          </p:spPr>
          <p:txBody>
            <a:bodyPr wrap="none" rtlCol="0">
              <a:spAutoFit/>
            </a:bodyPr>
            <a:lstStyle/>
            <a:p>
              <a:r>
                <a:rPr lang="en-US" sz="2000" b="1">
                  <a:solidFill>
                    <a:schemeClr val="bg1"/>
                  </a:solidFill>
                  <a:latin typeface="+mn-lt"/>
                  <a:ea typeface="Tahoma" pitchFamily="34" charset="0"/>
                  <a:cs typeface="Tahoma" pitchFamily="34" charset="0"/>
                </a:rPr>
                <a:t>O</a:t>
              </a:r>
            </a:p>
          </p:txBody>
        </p:sp>
        <p:sp>
          <p:nvSpPr>
            <p:cNvPr id="10" name="Half Frame 9"/>
            <p:cNvSpPr/>
            <p:nvPr/>
          </p:nvSpPr>
          <p:spPr>
            <a:xfrm>
              <a:off x="6019800" y="1613891"/>
              <a:ext cx="98424" cy="119659"/>
            </a:xfrm>
            <a:prstGeom prst="halfFrame">
              <a:avLst>
                <a:gd name="adj1" fmla="val 0"/>
                <a:gd name="adj2" fmla="val 0"/>
              </a:avLst>
            </a:prstGeom>
            <a:ln w="28575">
              <a:solidFill>
                <a:schemeClr val="bg1"/>
              </a:solidFill>
            </a:ln>
          </p:spPr>
          <p:txBody>
            <a:bodyPr rtlCol="0" anchor="ctr">
              <a:spAutoFit/>
            </a:bodyPr>
            <a:lstStyle/>
            <a:p>
              <a:pPr algn="ctr"/>
              <a:endParaRPr lang="en-US" sz="2400" b="1">
                <a:solidFill>
                  <a:schemeClr val="bg1"/>
                </a:solidFill>
                <a:latin typeface="Tahoma" pitchFamily="34" charset="0"/>
              </a:endParaRPr>
            </a:p>
          </p:txBody>
        </p:sp>
        <p:sp>
          <p:nvSpPr>
            <p:cNvPr id="12" name="TextBox 11"/>
            <p:cNvSpPr txBox="1"/>
            <p:nvPr/>
          </p:nvSpPr>
          <p:spPr>
            <a:xfrm>
              <a:off x="5984059" y="1632941"/>
              <a:ext cx="300082" cy="276999"/>
            </a:xfrm>
            <a:prstGeom prst="rect">
              <a:avLst/>
            </a:prstGeom>
            <a:noFill/>
          </p:spPr>
          <p:txBody>
            <a:bodyPr wrap="none" rtlCol="0">
              <a:spAutoFit/>
            </a:bodyPr>
            <a:lstStyle/>
            <a:p>
              <a:r>
                <a:rPr lang="en-US" sz="1200">
                  <a:solidFill>
                    <a:schemeClr val="bg1"/>
                  </a:solidFill>
                  <a:latin typeface="+mn-lt"/>
                  <a:ea typeface="Tahoma" pitchFamily="34" charset="0"/>
                  <a:cs typeface="Tahoma" pitchFamily="34" charset="0"/>
                  <a:sym typeface="Wingdings"/>
                </a:rPr>
                <a:t></a:t>
              </a:r>
              <a:endParaRPr lang="en-US" sz="1200">
                <a:solidFill>
                  <a:schemeClr val="bg1"/>
                </a:solidFill>
                <a:latin typeface="+mn-lt"/>
                <a:ea typeface="Tahoma" pitchFamily="34" charset="0"/>
                <a:cs typeface="Tahoma" pitchFamily="34" charset="0"/>
              </a:endParaRPr>
            </a:p>
          </p:txBody>
        </p:sp>
        <p:sp>
          <p:nvSpPr>
            <p:cNvPr id="97" name="TextBox 96"/>
            <p:cNvSpPr txBox="1"/>
            <p:nvPr/>
          </p:nvSpPr>
          <p:spPr>
            <a:xfrm>
              <a:off x="6192948" y="1383671"/>
              <a:ext cx="284052" cy="400110"/>
            </a:xfrm>
            <a:prstGeom prst="rect">
              <a:avLst/>
            </a:prstGeom>
            <a:noFill/>
          </p:spPr>
          <p:txBody>
            <a:bodyPr wrap="none" rtlCol="0">
              <a:spAutoFit/>
            </a:bodyPr>
            <a:lstStyle/>
            <a:p>
              <a:r>
                <a:rPr lang="en-US" sz="2000" b="1">
                  <a:solidFill>
                    <a:schemeClr val="bg1"/>
                  </a:solidFill>
                  <a:latin typeface="+mn-lt"/>
                  <a:ea typeface="Tahoma" pitchFamily="34" charset="0"/>
                  <a:cs typeface="Tahoma" pitchFamily="34" charset="0"/>
                </a:rPr>
                <a:t>I</a:t>
              </a:r>
            </a:p>
          </p:txBody>
        </p:sp>
      </p:grpSp>
      <p:grpSp>
        <p:nvGrpSpPr>
          <p:cNvPr id="26" name="Group 25"/>
          <p:cNvGrpSpPr/>
          <p:nvPr/>
        </p:nvGrpSpPr>
        <p:grpSpPr>
          <a:xfrm rot="18228739">
            <a:off x="6646856" y="2817806"/>
            <a:ext cx="2057400" cy="2057400"/>
            <a:chOff x="6746548" y="2852708"/>
            <a:chExt cx="2057400" cy="2057400"/>
          </a:xfrm>
        </p:grpSpPr>
        <p:sp>
          <p:nvSpPr>
            <p:cNvPr id="77" name="Oval 76"/>
            <p:cNvSpPr/>
            <p:nvPr/>
          </p:nvSpPr>
          <p:spPr>
            <a:xfrm>
              <a:off x="6746548" y="2852708"/>
              <a:ext cx="2057400" cy="2057400"/>
            </a:xfrm>
            <a:prstGeom prst="ellipse">
              <a:avLst/>
            </a:prstGeom>
            <a:ln w="28575">
              <a:solidFill>
                <a:schemeClr val="bg1"/>
              </a:solidFill>
            </a:ln>
          </p:spPr>
          <p:txBody>
            <a:bodyPr rtlCol="0" anchor="ctr">
              <a:spAutoFit/>
            </a:bodyPr>
            <a:lstStyle/>
            <a:p>
              <a:pPr algn="ctr"/>
              <a:endParaRPr lang="en-US" sz="2400" b="1">
                <a:solidFill>
                  <a:schemeClr val="bg1"/>
                </a:solidFill>
                <a:latin typeface="Tahoma" pitchFamily="34" charset="0"/>
              </a:endParaRPr>
            </a:p>
          </p:txBody>
        </p:sp>
        <p:cxnSp>
          <p:nvCxnSpPr>
            <p:cNvPr id="78" name="Straight Connector 77"/>
            <p:cNvCxnSpPr>
              <a:stCxn id="77" idx="3"/>
              <a:endCxn id="77" idx="5"/>
            </p:cNvCxnSpPr>
            <p:nvPr/>
          </p:nvCxnSpPr>
          <p:spPr>
            <a:xfrm>
              <a:off x="7047847" y="4608809"/>
              <a:ext cx="145480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77" idx="0"/>
              <a:endCxn id="77" idx="4"/>
            </p:cNvCxnSpPr>
            <p:nvPr/>
          </p:nvCxnSpPr>
          <p:spPr>
            <a:xfrm>
              <a:off x="7775248" y="2852708"/>
              <a:ext cx="0" cy="2057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5" name="Half Frame 84"/>
            <p:cNvSpPr/>
            <p:nvPr/>
          </p:nvSpPr>
          <p:spPr>
            <a:xfrm>
              <a:off x="7660948" y="4476150"/>
              <a:ext cx="98424" cy="119659"/>
            </a:xfrm>
            <a:prstGeom prst="halfFrame">
              <a:avLst>
                <a:gd name="adj1" fmla="val 0"/>
                <a:gd name="adj2" fmla="val 0"/>
              </a:avLst>
            </a:prstGeom>
            <a:ln w="28575">
              <a:solidFill>
                <a:schemeClr val="bg1"/>
              </a:solidFill>
            </a:ln>
          </p:spPr>
          <p:txBody>
            <a:bodyPr rtlCol="0" anchor="ctr">
              <a:spAutoFit/>
            </a:bodyPr>
            <a:lstStyle/>
            <a:p>
              <a:pPr algn="ctr"/>
              <a:endParaRPr lang="en-US" sz="2400" b="1">
                <a:solidFill>
                  <a:schemeClr val="bg1"/>
                </a:solidFill>
                <a:latin typeface="Tahoma" pitchFamily="34" charset="0"/>
              </a:endParaRPr>
            </a:p>
          </p:txBody>
        </p:sp>
        <p:cxnSp>
          <p:nvCxnSpPr>
            <p:cNvPr id="14" name="Straight Connector 13"/>
            <p:cNvCxnSpPr>
              <a:endCxn id="77" idx="3"/>
            </p:cNvCxnSpPr>
            <p:nvPr/>
          </p:nvCxnSpPr>
          <p:spPr>
            <a:xfrm flipH="1">
              <a:off x="7047847" y="3881407"/>
              <a:ext cx="727401" cy="72740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77" idx="5"/>
            </p:cNvCxnSpPr>
            <p:nvPr/>
          </p:nvCxnSpPr>
          <p:spPr>
            <a:xfrm>
              <a:off x="7776475" y="3881407"/>
              <a:ext cx="726174" cy="72740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6453852" y="3010716"/>
            <a:ext cx="2590456" cy="2186842"/>
            <a:chOff x="6453852" y="3010716"/>
            <a:chExt cx="2590456" cy="2186842"/>
          </a:xfrm>
        </p:grpSpPr>
        <p:sp>
          <p:nvSpPr>
            <p:cNvPr id="80" name="TextBox 79"/>
            <p:cNvSpPr txBox="1"/>
            <p:nvPr/>
          </p:nvSpPr>
          <p:spPr>
            <a:xfrm>
              <a:off x="8673694" y="3379076"/>
              <a:ext cx="370614" cy="400110"/>
            </a:xfrm>
            <a:prstGeom prst="rect">
              <a:avLst/>
            </a:prstGeom>
            <a:noFill/>
          </p:spPr>
          <p:txBody>
            <a:bodyPr wrap="none" rtlCol="0">
              <a:spAutoFit/>
            </a:bodyPr>
            <a:lstStyle/>
            <a:p>
              <a:r>
                <a:rPr lang="en-US" sz="2000" b="1">
                  <a:solidFill>
                    <a:schemeClr val="bg1"/>
                  </a:solidFill>
                  <a:latin typeface="+mn-lt"/>
                  <a:ea typeface="Tahoma" pitchFamily="34" charset="0"/>
                  <a:cs typeface="Tahoma" pitchFamily="34" charset="0"/>
                </a:rPr>
                <a:t>C</a:t>
              </a:r>
            </a:p>
          </p:txBody>
        </p:sp>
        <p:sp>
          <p:nvSpPr>
            <p:cNvPr id="81" name="TextBox 80"/>
            <p:cNvSpPr txBox="1"/>
            <p:nvPr/>
          </p:nvSpPr>
          <p:spPr>
            <a:xfrm>
              <a:off x="7827546" y="4797448"/>
              <a:ext cx="370614" cy="400110"/>
            </a:xfrm>
            <a:prstGeom prst="rect">
              <a:avLst/>
            </a:prstGeom>
            <a:noFill/>
          </p:spPr>
          <p:txBody>
            <a:bodyPr wrap="none" rtlCol="0">
              <a:spAutoFit/>
            </a:bodyPr>
            <a:lstStyle/>
            <a:p>
              <a:r>
                <a:rPr lang="en-US" sz="2000" b="1">
                  <a:solidFill>
                    <a:schemeClr val="bg1"/>
                  </a:solidFill>
                  <a:latin typeface="+mn-lt"/>
                  <a:ea typeface="Tahoma" pitchFamily="34" charset="0"/>
                  <a:cs typeface="Tahoma" pitchFamily="34" charset="0"/>
                </a:rPr>
                <a:t>D</a:t>
              </a:r>
            </a:p>
          </p:txBody>
        </p:sp>
        <p:sp>
          <p:nvSpPr>
            <p:cNvPr id="82" name="TextBox 81"/>
            <p:cNvSpPr txBox="1"/>
            <p:nvPr/>
          </p:nvSpPr>
          <p:spPr>
            <a:xfrm>
              <a:off x="8587108" y="4289448"/>
              <a:ext cx="356188" cy="400110"/>
            </a:xfrm>
            <a:prstGeom prst="rect">
              <a:avLst/>
            </a:prstGeom>
            <a:noFill/>
          </p:spPr>
          <p:txBody>
            <a:bodyPr wrap="none" rtlCol="0">
              <a:spAutoFit/>
            </a:bodyPr>
            <a:lstStyle/>
            <a:p>
              <a:r>
                <a:rPr lang="en-US" sz="2000" b="1">
                  <a:solidFill>
                    <a:schemeClr val="bg1"/>
                  </a:solidFill>
                  <a:latin typeface="+mn-lt"/>
                  <a:ea typeface="Tahoma" pitchFamily="34" charset="0"/>
                  <a:cs typeface="Tahoma" pitchFamily="34" charset="0"/>
                </a:rPr>
                <a:t>B</a:t>
              </a:r>
            </a:p>
          </p:txBody>
        </p:sp>
        <p:sp>
          <p:nvSpPr>
            <p:cNvPr id="83" name="TextBox 82"/>
            <p:cNvSpPr txBox="1"/>
            <p:nvPr/>
          </p:nvSpPr>
          <p:spPr>
            <a:xfrm>
              <a:off x="6453852" y="3010716"/>
              <a:ext cx="370614" cy="400110"/>
            </a:xfrm>
            <a:prstGeom prst="rect">
              <a:avLst/>
            </a:prstGeom>
            <a:noFill/>
          </p:spPr>
          <p:txBody>
            <a:bodyPr wrap="none" rtlCol="0">
              <a:spAutoFit/>
            </a:bodyPr>
            <a:lstStyle/>
            <a:p>
              <a:r>
                <a:rPr lang="en-US" sz="2000" b="1">
                  <a:solidFill>
                    <a:schemeClr val="bg1"/>
                  </a:solidFill>
                  <a:latin typeface="+mn-lt"/>
                  <a:ea typeface="Tahoma" pitchFamily="34" charset="0"/>
                  <a:cs typeface="Tahoma" pitchFamily="34" charset="0"/>
                </a:rPr>
                <a:t>A</a:t>
              </a:r>
            </a:p>
          </p:txBody>
        </p:sp>
        <p:sp>
          <p:nvSpPr>
            <p:cNvPr id="84" name="TextBox 83"/>
            <p:cNvSpPr txBox="1"/>
            <p:nvPr/>
          </p:nvSpPr>
          <p:spPr>
            <a:xfrm>
              <a:off x="7444108" y="3375048"/>
              <a:ext cx="383438" cy="400110"/>
            </a:xfrm>
            <a:prstGeom prst="rect">
              <a:avLst/>
            </a:prstGeom>
            <a:noFill/>
          </p:spPr>
          <p:txBody>
            <a:bodyPr wrap="none" rtlCol="0">
              <a:spAutoFit/>
            </a:bodyPr>
            <a:lstStyle/>
            <a:p>
              <a:r>
                <a:rPr lang="en-US" sz="2000" b="1">
                  <a:solidFill>
                    <a:schemeClr val="bg1"/>
                  </a:solidFill>
                  <a:latin typeface="+mn-lt"/>
                  <a:ea typeface="Tahoma" pitchFamily="34" charset="0"/>
                  <a:cs typeface="Tahoma" pitchFamily="34" charset="0"/>
                </a:rPr>
                <a:t>O</a:t>
              </a:r>
            </a:p>
          </p:txBody>
        </p:sp>
        <p:sp>
          <p:nvSpPr>
            <p:cNvPr id="86" name="TextBox 85"/>
            <p:cNvSpPr txBox="1"/>
            <p:nvPr/>
          </p:nvSpPr>
          <p:spPr>
            <a:xfrm>
              <a:off x="7526742" y="3708006"/>
              <a:ext cx="300082" cy="276999"/>
            </a:xfrm>
            <a:prstGeom prst="rect">
              <a:avLst/>
            </a:prstGeom>
            <a:noFill/>
          </p:spPr>
          <p:txBody>
            <a:bodyPr wrap="none" rtlCol="0">
              <a:spAutoFit/>
            </a:bodyPr>
            <a:lstStyle/>
            <a:p>
              <a:r>
                <a:rPr lang="en-US" sz="1200">
                  <a:solidFill>
                    <a:schemeClr val="bg1"/>
                  </a:solidFill>
                  <a:latin typeface="+mn-lt"/>
                  <a:ea typeface="Tahoma" pitchFamily="34" charset="0"/>
                  <a:cs typeface="Tahoma" pitchFamily="34" charset="0"/>
                  <a:sym typeface="Wingdings"/>
                </a:rPr>
                <a:t></a:t>
              </a:r>
              <a:endParaRPr lang="en-US" sz="1200">
                <a:solidFill>
                  <a:schemeClr val="bg1"/>
                </a:solidFill>
                <a:latin typeface="+mn-lt"/>
                <a:ea typeface="Tahoma" pitchFamily="34" charset="0"/>
                <a:cs typeface="Tahoma" pitchFamily="34" charset="0"/>
              </a:endParaRPr>
            </a:p>
          </p:txBody>
        </p:sp>
        <p:sp>
          <p:nvSpPr>
            <p:cNvPr id="92" name="TextBox 91"/>
            <p:cNvSpPr txBox="1"/>
            <p:nvPr/>
          </p:nvSpPr>
          <p:spPr>
            <a:xfrm>
              <a:off x="8106101" y="3848040"/>
              <a:ext cx="284052" cy="400110"/>
            </a:xfrm>
            <a:prstGeom prst="rect">
              <a:avLst/>
            </a:prstGeom>
            <a:noFill/>
          </p:spPr>
          <p:txBody>
            <a:bodyPr wrap="none" rtlCol="0">
              <a:spAutoFit/>
            </a:bodyPr>
            <a:lstStyle/>
            <a:p>
              <a:r>
                <a:rPr lang="en-US" sz="2000" b="1">
                  <a:solidFill>
                    <a:schemeClr val="bg1"/>
                  </a:solidFill>
                  <a:latin typeface="+mn-lt"/>
                  <a:ea typeface="Tahoma" pitchFamily="34" charset="0"/>
                  <a:cs typeface="Tahoma" pitchFamily="34" charset="0"/>
                </a:rPr>
                <a:t>I</a:t>
              </a:r>
            </a:p>
          </p:txBody>
        </p:sp>
        <p:sp>
          <p:nvSpPr>
            <p:cNvPr id="93" name="TextBox 92"/>
            <p:cNvSpPr txBox="1"/>
            <p:nvPr/>
          </p:nvSpPr>
          <p:spPr>
            <a:xfrm>
              <a:off x="7991478" y="3452396"/>
              <a:ext cx="320922" cy="338554"/>
            </a:xfrm>
            <a:prstGeom prst="rect">
              <a:avLst/>
            </a:prstGeom>
            <a:noFill/>
          </p:spPr>
          <p:txBody>
            <a:bodyPr wrap="none" rtlCol="0">
              <a:spAutoFit/>
            </a:bodyPr>
            <a:lstStyle/>
            <a:p>
              <a:r>
                <a:rPr lang="en-US" sz="1600">
                  <a:solidFill>
                    <a:schemeClr val="bg1"/>
                  </a:solidFill>
                  <a:latin typeface="+mn-lt"/>
                  <a:ea typeface="Tahoma" pitchFamily="34" charset="0"/>
                  <a:cs typeface="Tahoma" pitchFamily="34" charset="0"/>
                </a:rPr>
                <a:t>R</a:t>
              </a:r>
            </a:p>
          </p:txBody>
        </p:sp>
        <p:sp>
          <p:nvSpPr>
            <p:cNvPr id="94" name="TextBox 93"/>
            <p:cNvSpPr txBox="1"/>
            <p:nvPr/>
          </p:nvSpPr>
          <p:spPr>
            <a:xfrm>
              <a:off x="7492295" y="4120171"/>
              <a:ext cx="320922" cy="338554"/>
            </a:xfrm>
            <a:prstGeom prst="rect">
              <a:avLst/>
            </a:prstGeom>
            <a:noFill/>
          </p:spPr>
          <p:txBody>
            <a:bodyPr wrap="none" rtlCol="0">
              <a:spAutoFit/>
            </a:bodyPr>
            <a:lstStyle/>
            <a:p>
              <a:r>
                <a:rPr lang="en-US" sz="1600">
                  <a:solidFill>
                    <a:schemeClr val="bg1"/>
                  </a:solidFill>
                  <a:latin typeface="+mn-lt"/>
                  <a:ea typeface="Tahoma" pitchFamily="34" charset="0"/>
                  <a:cs typeface="Tahoma" pitchFamily="34" charset="0"/>
                </a:rPr>
                <a:t>R</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5"/>
                                        </p:tgtEl>
                                        <p:attrNameLst>
                                          <p:attrName>style.visibility</p:attrName>
                                        </p:attrNameLst>
                                      </p:cBhvr>
                                      <p:to>
                                        <p:strVal val="visible"/>
                                      </p:to>
                                    </p:set>
                                    <p:anim calcmode="discrete" valueType="clr">
                                      <p:cBhvr override="childStyle">
                                        <p:cTn id="12" dur="80"/>
                                        <p:tgtEl>
                                          <p:spTgt spid="4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5"/>
                                        </p:tgtEl>
                                        <p:attrNameLst>
                                          <p:attrName>fillcolor</p:attrName>
                                        </p:attrNameLst>
                                      </p:cBhvr>
                                      <p:tavLst>
                                        <p:tav tm="0">
                                          <p:val>
                                            <p:clrVal>
                                              <a:schemeClr val="accent2"/>
                                            </p:clrVal>
                                          </p:val>
                                        </p:tav>
                                        <p:tav tm="50000">
                                          <p:val>
                                            <p:clrVal>
                                              <a:schemeClr val="hlink"/>
                                            </p:clrVal>
                                          </p:val>
                                        </p:tav>
                                      </p:tavLst>
                                    </p:anim>
                                    <p:set>
                                      <p:cBhvr>
                                        <p:cTn id="14" dur="80"/>
                                        <p:tgtEl>
                                          <p:spTgt spid="45"/>
                                        </p:tgtEl>
                                        <p:attrNameLst>
                                          <p:attrName>fill.type</p:attrName>
                                        </p:attrNameLst>
                                      </p:cBhvr>
                                      <p:to>
                                        <p:strVal val="solid"/>
                                      </p:to>
                                    </p:set>
                                  </p:childTnLst>
                                </p:cTn>
                              </p:par>
                              <p:par>
                                <p:cTn id="15" presetID="14" presetClass="entr" presetSubtype="10"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randombar(horizontal)">
                                      <p:cBhvr>
                                        <p:cTn id="17" dur="500"/>
                                        <p:tgtEl>
                                          <p:spTgt spid="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blinds(horizontal)">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barn(outVertical)">
                                      <p:cBhvr>
                                        <p:cTn id="32" dur="500"/>
                                        <p:tgtEl>
                                          <p:spTgt spid="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blinds(horizontal)">
                                      <p:cBhvr>
                                        <p:cTn id="37" dur="500"/>
                                        <p:tgtEl>
                                          <p:spTgt spid="6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par>
                          <p:cTn id="43" fill="hold">
                            <p:stCondLst>
                              <p:cond delay="500"/>
                            </p:stCondLst>
                            <p:childTnLst>
                              <p:par>
                                <p:cTn id="44" presetID="16" presetClass="entr" presetSubtype="21"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arn(inVertical)">
                                      <p:cBhvr>
                                        <p:cTn id="46" dur="500"/>
                                        <p:tgtEl>
                                          <p:spTgt spid="2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6" presetClass="entr" presetSubtype="21" fill="hold" nodeType="clickEffect">
                                  <p:stCondLst>
                                    <p:cond delay="0"/>
                                  </p:stCondLst>
                                  <p:childTnLst>
                                    <p:set>
                                      <p:cBhvr>
                                        <p:cTn id="50" dur="1" fill="hold">
                                          <p:stCondLst>
                                            <p:cond delay="0"/>
                                          </p:stCondLst>
                                        </p:cTn>
                                        <p:tgtEl>
                                          <p:spTgt spid="71">
                                            <p:txEl>
                                              <p:pRg st="0" end="0"/>
                                            </p:txEl>
                                          </p:spTgt>
                                        </p:tgtEl>
                                        <p:attrNameLst>
                                          <p:attrName>style.visibility</p:attrName>
                                        </p:attrNameLst>
                                      </p:cBhvr>
                                      <p:to>
                                        <p:strVal val="visible"/>
                                      </p:to>
                                    </p:set>
                                    <p:animEffect transition="in" filter="barn(inVertical)">
                                      <p:cBhvr>
                                        <p:cTn id="51" dur="500"/>
                                        <p:tgtEl>
                                          <p:spTgt spid="71">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
                                            <p:txEl>
                                              <p:pRg st="0" end="0"/>
                                            </p:txEl>
                                          </p:spTgt>
                                        </p:tgtEl>
                                        <p:attrNameLst>
                                          <p:attrName>style.visibility</p:attrName>
                                        </p:attrNameLst>
                                      </p:cBhvr>
                                      <p:to>
                                        <p:strVal val="visible"/>
                                      </p:to>
                                    </p:set>
                                    <p:animEffect transition="in" filter="wipe(down)">
                                      <p:cBhvr>
                                        <p:cTn id="56" dur="500"/>
                                        <p:tgtEl>
                                          <p:spTgt spid="3">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3">
                                            <p:txEl>
                                              <p:pRg st="1" end="1"/>
                                            </p:txEl>
                                          </p:spTgt>
                                        </p:tgtEl>
                                        <p:attrNameLst>
                                          <p:attrName>style.visibility</p:attrName>
                                        </p:attrNameLst>
                                      </p:cBhvr>
                                      <p:to>
                                        <p:strVal val="visible"/>
                                      </p:to>
                                    </p:set>
                                    <p:animEffect transition="in" filter="wipe(down)">
                                      <p:cBhvr>
                                        <p:cTn id="61" dur="500"/>
                                        <p:tgtEl>
                                          <p:spTgt spid="3">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
                                            <p:txEl>
                                              <p:pRg st="2" end="2"/>
                                            </p:txEl>
                                          </p:spTgt>
                                        </p:tgtEl>
                                        <p:attrNameLst>
                                          <p:attrName>style.visibility</p:attrName>
                                        </p:attrNameLst>
                                      </p:cBhvr>
                                      <p:to>
                                        <p:strVal val="visible"/>
                                      </p:to>
                                    </p:set>
                                    <p:animEffect transition="in" filter="wipe(down)">
                                      <p:cBhvr>
                                        <p:cTn id="66" dur="500"/>
                                        <p:tgtEl>
                                          <p:spTgt spid="3">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3">
                                            <p:txEl>
                                              <p:pRg st="3" end="3"/>
                                            </p:txEl>
                                          </p:spTgt>
                                        </p:tgtEl>
                                        <p:attrNameLst>
                                          <p:attrName>style.visibility</p:attrName>
                                        </p:attrNameLst>
                                      </p:cBhvr>
                                      <p:to>
                                        <p:strVal val="visible"/>
                                      </p:to>
                                    </p:set>
                                    <p:animEffect transition="in" filter="wipe(down)">
                                      <p:cBhvr>
                                        <p:cTn id="7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70" grpId="0"/>
      <p:bldP spid="58" grpId="0"/>
      <p:bldP spid="62" grpId="0"/>
      <p:bldP spid="69" grpId="0" autoUpdateAnimBg="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80" name="Rectangle 12"/>
          <p:cNvSpPr>
            <a:spLocks noChangeArrowheads="1"/>
          </p:cNvSpPr>
          <p:nvPr/>
        </p:nvSpPr>
        <p:spPr bwMode="auto">
          <a:xfrm>
            <a:off x="1676400" y="3943350"/>
            <a:ext cx="5181600" cy="981075"/>
          </a:xfrm>
          <a:prstGeom prst="rect">
            <a:avLst/>
          </a:prstGeom>
          <a:noFill/>
          <a:ln w="9525">
            <a:noFill/>
            <a:miter lim="800000"/>
            <a:headEnd/>
            <a:tailEnd/>
          </a:ln>
        </p:spPr>
        <p:txBody>
          <a:bodyPr anchor="b"/>
          <a:lstStyle/>
          <a:p>
            <a:pPr algn="just" eaLnBrk="1" hangingPunct="1">
              <a:lnSpc>
                <a:spcPct val="90000"/>
              </a:lnSpc>
              <a:defRPr/>
            </a:pPr>
            <a:endParaRPr lang="en-US" sz="2800">
              <a:solidFill>
                <a:srgbClr val="3333FF"/>
              </a:solidFill>
              <a:effectLst>
                <a:outerShdw blurRad="38100" dist="38100" dir="2700000" algn="tl">
                  <a:srgbClr val="C0C0C0"/>
                </a:outerShdw>
              </a:effectLst>
              <a:latin typeface="Verdana" pitchFamily="34" charset="0"/>
            </a:endParaRPr>
          </a:p>
        </p:txBody>
      </p:sp>
      <p:sp>
        <p:nvSpPr>
          <p:cNvPr id="12291" name="Text Box 45"/>
          <p:cNvSpPr txBox="1">
            <a:spLocks noChangeArrowheads="1"/>
          </p:cNvSpPr>
          <p:nvPr/>
        </p:nvSpPr>
        <p:spPr bwMode="auto">
          <a:xfrm>
            <a:off x="304800" y="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45" name="Text Box 41"/>
          <p:cNvSpPr txBox="1">
            <a:spLocks noChangeArrowheads="1"/>
          </p:cNvSpPr>
          <p:nvPr/>
        </p:nvSpPr>
        <p:spPr bwMode="auto">
          <a:xfrm>
            <a:off x="116280" y="3097709"/>
            <a:ext cx="605592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ts val="0"/>
              </a:spcBef>
            </a:pPr>
            <a:r>
              <a:rPr lang="en-US" altLang="en-US" sz="2000">
                <a:latin typeface="Times New Roman" pitchFamily="18" charset="0"/>
                <a:cs typeface="Times New Roman" pitchFamily="18" charset="0"/>
              </a:rPr>
              <a:t>Trong một đường tròn đường kính đi qua trung điểm của</a:t>
            </a:r>
          </a:p>
          <a:p>
            <a:pPr algn="just" eaLnBrk="1" hangingPunct="1">
              <a:spcBef>
                <a:spcPts val="0"/>
              </a:spcBef>
            </a:pPr>
            <a:r>
              <a:rPr lang="en-US" altLang="en-US" sz="2000">
                <a:latin typeface="Times New Roman" pitchFamily="18" charset="0"/>
                <a:cs typeface="Times New Roman" pitchFamily="18" charset="0"/>
              </a:rPr>
              <a:t> một dây bất kì </a:t>
            </a:r>
            <a:r>
              <a:rPr lang="en-US" altLang="en-US" sz="2000">
                <a:solidFill>
                  <a:srgbClr val="FF0000"/>
                </a:solidFill>
                <a:latin typeface="Times New Roman" pitchFamily="18" charset="0"/>
                <a:cs typeface="Times New Roman" pitchFamily="18" charset="0"/>
              </a:rPr>
              <a:t>có thể không vuông góc</a:t>
            </a:r>
            <a:r>
              <a:rPr lang="en-US" altLang="en-US" sz="2000">
                <a:latin typeface="Times New Roman" pitchFamily="18" charset="0"/>
                <a:cs typeface="Times New Roman" pitchFamily="18" charset="0"/>
              </a:rPr>
              <a:t> với dây </a:t>
            </a:r>
            <a:r>
              <a:rPr lang="en-US" altLang="en-US">
                <a:latin typeface="Times New Roman" pitchFamily="18" charset="0"/>
                <a:cs typeface="Times New Roman" pitchFamily="18" charset="0"/>
              </a:rPr>
              <a:t>ấy. </a:t>
            </a:r>
          </a:p>
        </p:txBody>
      </p:sp>
      <p:sp>
        <p:nvSpPr>
          <p:cNvPr id="47" name="Rectangle 33"/>
          <p:cNvSpPr>
            <a:spLocks noChangeArrowheads="1"/>
          </p:cNvSpPr>
          <p:nvPr/>
        </p:nvSpPr>
        <p:spPr bwMode="auto">
          <a:xfrm>
            <a:off x="304800" y="3143250"/>
            <a:ext cx="8153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000" b="1">
                <a:solidFill>
                  <a:schemeClr val="accent3">
                    <a:lumMod val="60000"/>
                    <a:lumOff val="40000"/>
                  </a:schemeClr>
                </a:solidFill>
                <a:latin typeface="Times New Roman" pitchFamily="18" charset="0"/>
                <a:cs typeface="Times New Roman" pitchFamily="18" charset="0"/>
              </a:rPr>
              <a:t>Định lý 3: </a:t>
            </a:r>
            <a:r>
              <a:rPr lang="en-US" altLang="en-US" sz="2000">
                <a:latin typeface="Times New Roman" pitchFamily="18" charset="0"/>
                <a:cs typeface="Times New Roman" pitchFamily="18" charset="0"/>
              </a:rPr>
              <a:t>Trong một đường tròn, </a:t>
            </a:r>
            <a:r>
              <a:rPr lang="en-US" altLang="en-US" sz="2000">
                <a:solidFill>
                  <a:srgbClr val="FFFF00"/>
                </a:solidFill>
                <a:latin typeface="Times New Roman" pitchFamily="18" charset="0"/>
                <a:cs typeface="Times New Roman" pitchFamily="18" charset="0"/>
              </a:rPr>
              <a:t>đường kính </a:t>
            </a:r>
            <a:r>
              <a:rPr lang="en-US" altLang="en-US" sz="2000">
                <a:latin typeface="Times New Roman" pitchFamily="18" charset="0"/>
                <a:cs typeface="Times New Roman" pitchFamily="18" charset="0"/>
              </a:rPr>
              <a:t>đi qua </a:t>
            </a:r>
            <a:r>
              <a:rPr lang="en-US" altLang="en-US" sz="2000">
                <a:solidFill>
                  <a:srgbClr val="FFC000"/>
                </a:solidFill>
                <a:latin typeface="Times New Roman" pitchFamily="18" charset="0"/>
                <a:cs typeface="Times New Roman" pitchFamily="18" charset="0"/>
              </a:rPr>
              <a:t>trung điểm </a:t>
            </a:r>
            <a:r>
              <a:rPr lang="en-US" altLang="en-US" sz="2000">
                <a:latin typeface="Times New Roman" pitchFamily="18" charset="0"/>
                <a:cs typeface="Times New Roman" pitchFamily="18" charset="0"/>
              </a:rPr>
              <a:t>của một </a:t>
            </a:r>
            <a:r>
              <a:rPr lang="en-US" altLang="en-US" sz="2000">
                <a:solidFill>
                  <a:srgbClr val="FF0000"/>
                </a:solidFill>
                <a:latin typeface="Times New Roman" pitchFamily="18" charset="0"/>
                <a:cs typeface="Times New Roman" pitchFamily="18" charset="0"/>
              </a:rPr>
              <a:t>dây không đi qua tâm</a:t>
            </a:r>
            <a:r>
              <a:rPr lang="en-US" altLang="en-US" sz="2000">
                <a:solidFill>
                  <a:schemeClr val="bg1"/>
                </a:solidFill>
                <a:latin typeface="Times New Roman" pitchFamily="18" charset="0"/>
                <a:cs typeface="Times New Roman" pitchFamily="18" charset="0"/>
              </a:rPr>
              <a:t> </a:t>
            </a:r>
            <a:r>
              <a:rPr lang="en-US" altLang="en-US" sz="2000">
                <a:latin typeface="Times New Roman" pitchFamily="18" charset="0"/>
                <a:cs typeface="Times New Roman" pitchFamily="18" charset="0"/>
              </a:rPr>
              <a:t>thì vuông góc với dây ấy. </a:t>
            </a:r>
          </a:p>
        </p:txBody>
      </p:sp>
      <p:sp>
        <p:nvSpPr>
          <p:cNvPr id="12295" name="Text Box 2"/>
          <p:cNvSpPr txBox="1">
            <a:spLocks noChangeArrowheads="1"/>
          </p:cNvSpPr>
          <p:nvPr/>
        </p:nvSpPr>
        <p:spPr bwMode="auto">
          <a:xfrm>
            <a:off x="152400" y="57150"/>
            <a:ext cx="876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tLang="en-US" sz="2000" b="1">
                <a:solidFill>
                  <a:srgbClr val="FF0000"/>
                </a:solidFill>
                <a:latin typeface="Times New Roman" pitchFamily="18" charset="0"/>
                <a:cs typeface="Times New Roman" pitchFamily="18" charset="0"/>
              </a:rPr>
              <a:t>Bài tập 1: </a:t>
            </a:r>
            <a:r>
              <a:rPr lang="en-US" altLang="en-US" sz="2000">
                <a:latin typeface="Times New Roman" pitchFamily="18" charset="0"/>
                <a:cs typeface="Times New Roman" pitchFamily="18" charset="0"/>
              </a:rPr>
              <a:t>Trong các hình dưới đây, hình vẽ nào chứng tỏ đường kính AB đi qua trung điểm của dây CD nhưng lại không vuông góc với dây ấy.</a:t>
            </a:r>
          </a:p>
        </p:txBody>
      </p:sp>
      <p:sp>
        <p:nvSpPr>
          <p:cNvPr id="100" name="Oval 99"/>
          <p:cNvSpPr/>
          <p:nvPr/>
        </p:nvSpPr>
        <p:spPr>
          <a:xfrm>
            <a:off x="3942275" y="2647950"/>
            <a:ext cx="1143000" cy="457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Oval 1"/>
          <p:cNvSpPr/>
          <p:nvPr/>
        </p:nvSpPr>
        <p:spPr>
          <a:xfrm>
            <a:off x="3592529" y="926604"/>
            <a:ext cx="1645146" cy="1645146"/>
          </a:xfrm>
          <a:prstGeom prst="ellipse">
            <a:avLst/>
          </a:prstGeom>
          <a:ln w="28575">
            <a:solidFill>
              <a:schemeClr val="bg1"/>
            </a:solidFill>
          </a:ln>
        </p:spPr>
        <p:txBody>
          <a:bodyPr rtlCol="0" anchor="ctr">
            <a:spAutoFit/>
          </a:bodyPr>
          <a:lstStyle/>
          <a:p>
            <a:pPr algn="ctr"/>
            <a:endParaRPr lang="en-US" sz="2400" b="1">
              <a:solidFill>
                <a:schemeClr val="bg1"/>
              </a:solidFill>
              <a:latin typeface="Tahoma" pitchFamily="34" charset="0"/>
            </a:endParaRPr>
          </a:p>
        </p:txBody>
      </p:sp>
      <p:grpSp>
        <p:nvGrpSpPr>
          <p:cNvPr id="51" name="Group 50"/>
          <p:cNvGrpSpPr/>
          <p:nvPr/>
        </p:nvGrpSpPr>
        <p:grpSpPr>
          <a:xfrm>
            <a:off x="412254" y="666750"/>
            <a:ext cx="2026146" cy="1963162"/>
            <a:chOff x="4727089" y="314295"/>
            <a:chExt cx="2791899" cy="2739140"/>
          </a:xfrm>
        </p:grpSpPr>
        <p:sp>
          <p:nvSpPr>
            <p:cNvPr id="52" name="Oval 51"/>
            <p:cNvSpPr/>
            <p:nvPr/>
          </p:nvSpPr>
          <p:spPr>
            <a:xfrm>
              <a:off x="5105400" y="742950"/>
              <a:ext cx="2057400" cy="2057400"/>
            </a:xfrm>
            <a:prstGeom prst="ellipse">
              <a:avLst/>
            </a:prstGeom>
            <a:ln w="28575">
              <a:solidFill>
                <a:schemeClr val="bg1"/>
              </a:solidFill>
            </a:ln>
          </p:spPr>
          <p:txBody>
            <a:bodyPr rtlCol="0" anchor="ctr">
              <a:spAutoFit/>
            </a:bodyPr>
            <a:lstStyle/>
            <a:p>
              <a:pPr algn="ctr"/>
              <a:endParaRPr lang="en-US" sz="2400" b="1">
                <a:solidFill>
                  <a:schemeClr val="bg1"/>
                </a:solidFill>
                <a:latin typeface="Tahoma" pitchFamily="34" charset="0"/>
              </a:endParaRPr>
            </a:p>
          </p:txBody>
        </p:sp>
        <p:cxnSp>
          <p:nvCxnSpPr>
            <p:cNvPr id="53" name="Straight Connector 52"/>
            <p:cNvCxnSpPr>
              <a:stCxn id="52" idx="2"/>
              <a:endCxn id="52" idx="6"/>
            </p:cNvCxnSpPr>
            <p:nvPr/>
          </p:nvCxnSpPr>
          <p:spPr>
            <a:xfrm>
              <a:off x="5105400" y="1771650"/>
              <a:ext cx="2057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52" idx="0"/>
              <a:endCxn id="52" idx="4"/>
            </p:cNvCxnSpPr>
            <p:nvPr/>
          </p:nvCxnSpPr>
          <p:spPr>
            <a:xfrm>
              <a:off x="6134100" y="742950"/>
              <a:ext cx="0" cy="2057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948793" y="314295"/>
              <a:ext cx="370614" cy="400110"/>
            </a:xfrm>
            <a:prstGeom prst="rect">
              <a:avLst/>
            </a:prstGeom>
            <a:noFill/>
          </p:spPr>
          <p:txBody>
            <a:bodyPr wrap="none" rtlCol="0">
              <a:spAutoFit/>
            </a:bodyPr>
            <a:lstStyle/>
            <a:p>
              <a:r>
                <a:rPr lang="en-US" sz="2000" b="1">
                  <a:solidFill>
                    <a:schemeClr val="bg1"/>
                  </a:solidFill>
                  <a:latin typeface="+mn-lt"/>
                  <a:ea typeface="Tahoma" pitchFamily="34" charset="0"/>
                  <a:cs typeface="Tahoma" pitchFamily="34" charset="0"/>
                </a:rPr>
                <a:t>C</a:t>
              </a:r>
            </a:p>
          </p:txBody>
        </p:sp>
        <p:sp>
          <p:nvSpPr>
            <p:cNvPr id="56" name="TextBox 55"/>
            <p:cNvSpPr txBox="1"/>
            <p:nvPr/>
          </p:nvSpPr>
          <p:spPr>
            <a:xfrm>
              <a:off x="5678392" y="2653325"/>
              <a:ext cx="370614" cy="400110"/>
            </a:xfrm>
            <a:prstGeom prst="rect">
              <a:avLst/>
            </a:prstGeom>
            <a:noFill/>
          </p:spPr>
          <p:txBody>
            <a:bodyPr wrap="none" rtlCol="0">
              <a:spAutoFit/>
            </a:bodyPr>
            <a:lstStyle/>
            <a:p>
              <a:r>
                <a:rPr lang="en-US" sz="2000" b="1">
                  <a:solidFill>
                    <a:schemeClr val="bg1"/>
                  </a:solidFill>
                  <a:latin typeface="+mn-lt"/>
                  <a:ea typeface="Tahoma" pitchFamily="34" charset="0"/>
                  <a:cs typeface="Tahoma" pitchFamily="34" charset="0"/>
                </a:rPr>
                <a:t>D</a:t>
              </a:r>
            </a:p>
          </p:txBody>
        </p:sp>
        <p:sp>
          <p:nvSpPr>
            <p:cNvPr id="57" name="TextBox 56"/>
            <p:cNvSpPr txBox="1"/>
            <p:nvPr/>
          </p:nvSpPr>
          <p:spPr>
            <a:xfrm>
              <a:off x="7162800" y="1571595"/>
              <a:ext cx="356188" cy="400110"/>
            </a:xfrm>
            <a:prstGeom prst="rect">
              <a:avLst/>
            </a:prstGeom>
            <a:noFill/>
          </p:spPr>
          <p:txBody>
            <a:bodyPr wrap="none" rtlCol="0">
              <a:spAutoFit/>
            </a:bodyPr>
            <a:lstStyle/>
            <a:p>
              <a:r>
                <a:rPr lang="en-US" sz="2000" b="1">
                  <a:solidFill>
                    <a:schemeClr val="bg1"/>
                  </a:solidFill>
                  <a:latin typeface="+mn-lt"/>
                  <a:ea typeface="Tahoma" pitchFamily="34" charset="0"/>
                  <a:cs typeface="Tahoma" pitchFamily="34" charset="0"/>
                </a:rPr>
                <a:t>B</a:t>
              </a:r>
            </a:p>
          </p:txBody>
        </p:sp>
        <p:sp>
          <p:nvSpPr>
            <p:cNvPr id="58" name="TextBox 57"/>
            <p:cNvSpPr txBox="1"/>
            <p:nvPr/>
          </p:nvSpPr>
          <p:spPr>
            <a:xfrm>
              <a:off x="4727089" y="1571595"/>
              <a:ext cx="370614" cy="400110"/>
            </a:xfrm>
            <a:prstGeom prst="rect">
              <a:avLst/>
            </a:prstGeom>
            <a:noFill/>
          </p:spPr>
          <p:txBody>
            <a:bodyPr wrap="none" rtlCol="0">
              <a:spAutoFit/>
            </a:bodyPr>
            <a:lstStyle/>
            <a:p>
              <a:r>
                <a:rPr lang="en-US" sz="2000" b="1">
                  <a:solidFill>
                    <a:schemeClr val="bg1"/>
                  </a:solidFill>
                  <a:latin typeface="+mn-lt"/>
                  <a:ea typeface="Tahoma" pitchFamily="34" charset="0"/>
                  <a:cs typeface="Tahoma" pitchFamily="34" charset="0"/>
                </a:rPr>
                <a:t>A</a:t>
              </a:r>
            </a:p>
          </p:txBody>
        </p:sp>
        <p:sp>
          <p:nvSpPr>
            <p:cNvPr id="59" name="TextBox 58"/>
            <p:cNvSpPr txBox="1"/>
            <p:nvPr/>
          </p:nvSpPr>
          <p:spPr>
            <a:xfrm>
              <a:off x="6168166" y="1778314"/>
              <a:ext cx="383438" cy="400110"/>
            </a:xfrm>
            <a:prstGeom prst="rect">
              <a:avLst/>
            </a:prstGeom>
            <a:noFill/>
          </p:spPr>
          <p:txBody>
            <a:bodyPr wrap="none" rtlCol="0">
              <a:spAutoFit/>
            </a:bodyPr>
            <a:lstStyle/>
            <a:p>
              <a:r>
                <a:rPr lang="en-US" sz="2000" b="1">
                  <a:solidFill>
                    <a:schemeClr val="bg1"/>
                  </a:solidFill>
                  <a:latin typeface="+mn-lt"/>
                  <a:ea typeface="Tahoma" pitchFamily="34" charset="0"/>
                  <a:cs typeface="Tahoma" pitchFamily="34" charset="0"/>
                </a:rPr>
                <a:t>O</a:t>
              </a:r>
            </a:p>
          </p:txBody>
        </p:sp>
        <p:sp>
          <p:nvSpPr>
            <p:cNvPr id="60" name="Half Frame 59"/>
            <p:cNvSpPr/>
            <p:nvPr/>
          </p:nvSpPr>
          <p:spPr>
            <a:xfrm>
              <a:off x="6019800" y="1613891"/>
              <a:ext cx="98424" cy="119659"/>
            </a:xfrm>
            <a:prstGeom prst="halfFrame">
              <a:avLst>
                <a:gd name="adj1" fmla="val 0"/>
                <a:gd name="adj2" fmla="val 0"/>
              </a:avLst>
            </a:prstGeom>
            <a:ln w="28575">
              <a:solidFill>
                <a:schemeClr val="bg1"/>
              </a:solidFill>
            </a:ln>
          </p:spPr>
          <p:txBody>
            <a:bodyPr rtlCol="0" anchor="ctr">
              <a:spAutoFit/>
            </a:bodyPr>
            <a:lstStyle/>
            <a:p>
              <a:pPr algn="ctr"/>
              <a:endParaRPr lang="en-US" sz="2400" b="1">
                <a:solidFill>
                  <a:schemeClr val="bg1"/>
                </a:solidFill>
                <a:latin typeface="Tahoma" pitchFamily="34" charset="0"/>
              </a:endParaRPr>
            </a:p>
          </p:txBody>
        </p:sp>
        <p:sp>
          <p:nvSpPr>
            <p:cNvPr id="61" name="TextBox 60"/>
            <p:cNvSpPr txBox="1"/>
            <p:nvPr/>
          </p:nvSpPr>
          <p:spPr>
            <a:xfrm>
              <a:off x="5931559" y="1606361"/>
              <a:ext cx="300081" cy="276999"/>
            </a:xfrm>
            <a:prstGeom prst="rect">
              <a:avLst/>
            </a:prstGeom>
            <a:noFill/>
          </p:spPr>
          <p:txBody>
            <a:bodyPr wrap="none" rtlCol="0">
              <a:spAutoFit/>
            </a:bodyPr>
            <a:lstStyle/>
            <a:p>
              <a:r>
                <a:rPr lang="en-US" sz="1200">
                  <a:solidFill>
                    <a:schemeClr val="bg1"/>
                  </a:solidFill>
                  <a:latin typeface="+mn-lt"/>
                  <a:ea typeface="Tahoma" pitchFamily="34" charset="0"/>
                  <a:cs typeface="Tahoma" pitchFamily="34" charset="0"/>
                  <a:sym typeface="Wingdings"/>
                </a:rPr>
                <a:t></a:t>
              </a:r>
              <a:endParaRPr lang="en-US" sz="1200">
                <a:solidFill>
                  <a:schemeClr val="bg1"/>
                </a:solidFill>
                <a:latin typeface="+mn-lt"/>
                <a:ea typeface="Tahoma" pitchFamily="34" charset="0"/>
                <a:cs typeface="Tahoma" pitchFamily="34" charset="0"/>
              </a:endParaRPr>
            </a:p>
          </p:txBody>
        </p:sp>
      </p:grpSp>
      <p:grpSp>
        <p:nvGrpSpPr>
          <p:cNvPr id="63" name="Group 62"/>
          <p:cNvGrpSpPr/>
          <p:nvPr/>
        </p:nvGrpSpPr>
        <p:grpSpPr>
          <a:xfrm rot="20811223">
            <a:off x="6589867" y="862048"/>
            <a:ext cx="1702087" cy="1702087"/>
            <a:chOff x="6746548" y="2852708"/>
            <a:chExt cx="2057400" cy="2057400"/>
          </a:xfrm>
        </p:grpSpPr>
        <p:sp>
          <p:nvSpPr>
            <p:cNvPr id="64" name="Oval 63"/>
            <p:cNvSpPr/>
            <p:nvPr/>
          </p:nvSpPr>
          <p:spPr>
            <a:xfrm>
              <a:off x="6746548" y="2852708"/>
              <a:ext cx="2057400" cy="2057400"/>
            </a:xfrm>
            <a:prstGeom prst="ellipse">
              <a:avLst/>
            </a:prstGeom>
            <a:ln w="28575">
              <a:solidFill>
                <a:schemeClr val="bg1"/>
              </a:solidFill>
            </a:ln>
          </p:spPr>
          <p:txBody>
            <a:bodyPr rtlCol="0" anchor="ctr">
              <a:spAutoFit/>
            </a:bodyPr>
            <a:lstStyle/>
            <a:p>
              <a:pPr algn="ctr"/>
              <a:endParaRPr lang="en-US" sz="2400" b="1">
                <a:solidFill>
                  <a:schemeClr val="bg1"/>
                </a:solidFill>
                <a:latin typeface="Tahoma" pitchFamily="34" charset="0"/>
              </a:endParaRPr>
            </a:p>
          </p:txBody>
        </p:sp>
        <p:cxnSp>
          <p:nvCxnSpPr>
            <p:cNvPr id="65" name="Straight Connector 64"/>
            <p:cNvCxnSpPr>
              <a:stCxn id="64" idx="3"/>
              <a:endCxn id="64" idx="5"/>
            </p:cNvCxnSpPr>
            <p:nvPr/>
          </p:nvCxnSpPr>
          <p:spPr>
            <a:xfrm>
              <a:off x="7047847" y="4608809"/>
              <a:ext cx="145480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64" idx="0"/>
              <a:endCxn id="64" idx="4"/>
            </p:cNvCxnSpPr>
            <p:nvPr/>
          </p:nvCxnSpPr>
          <p:spPr>
            <a:xfrm>
              <a:off x="7775248" y="2852708"/>
              <a:ext cx="0" cy="2057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7" name="Half Frame 66"/>
            <p:cNvSpPr/>
            <p:nvPr/>
          </p:nvSpPr>
          <p:spPr>
            <a:xfrm>
              <a:off x="7660948" y="4476150"/>
              <a:ext cx="98424" cy="119659"/>
            </a:xfrm>
            <a:prstGeom prst="halfFrame">
              <a:avLst>
                <a:gd name="adj1" fmla="val 0"/>
                <a:gd name="adj2" fmla="val 0"/>
              </a:avLst>
            </a:prstGeom>
            <a:ln w="28575">
              <a:solidFill>
                <a:schemeClr val="bg1"/>
              </a:solidFill>
            </a:ln>
          </p:spPr>
          <p:txBody>
            <a:bodyPr rtlCol="0" anchor="ctr">
              <a:spAutoFit/>
            </a:bodyPr>
            <a:lstStyle/>
            <a:p>
              <a:pPr algn="ctr"/>
              <a:endParaRPr lang="en-US" sz="2400" b="1">
                <a:solidFill>
                  <a:schemeClr val="bg1"/>
                </a:solidFill>
                <a:latin typeface="Tahoma" pitchFamily="34" charset="0"/>
              </a:endParaRPr>
            </a:p>
          </p:txBody>
        </p:sp>
      </p:grpSp>
      <p:cxnSp>
        <p:nvCxnSpPr>
          <p:cNvPr id="4" name="Straight Connector 3"/>
          <p:cNvCxnSpPr>
            <a:stCxn id="2" idx="2"/>
            <a:endCxn id="2" idx="6"/>
          </p:cNvCxnSpPr>
          <p:nvPr/>
        </p:nvCxnSpPr>
        <p:spPr>
          <a:xfrm>
            <a:off x="3592529" y="1749177"/>
            <a:ext cx="164514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2" idx="3"/>
            <a:endCxn id="2" idx="7"/>
          </p:cNvCxnSpPr>
          <p:nvPr/>
        </p:nvCxnSpPr>
        <p:spPr>
          <a:xfrm flipV="1">
            <a:off x="3833455" y="1167530"/>
            <a:ext cx="1163294" cy="116329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97420" y="514350"/>
            <a:ext cx="370614" cy="400110"/>
          </a:xfrm>
          <a:prstGeom prst="rect">
            <a:avLst/>
          </a:prstGeom>
          <a:noFill/>
        </p:spPr>
        <p:txBody>
          <a:bodyPr wrap="none" rtlCol="0">
            <a:spAutoFit/>
          </a:bodyPr>
          <a:lstStyle/>
          <a:p>
            <a:r>
              <a:rPr lang="en-US" sz="2000" b="1">
                <a:solidFill>
                  <a:schemeClr val="bg1"/>
                </a:solidFill>
                <a:latin typeface="+mn-lt"/>
                <a:ea typeface="Tahoma" pitchFamily="34" charset="0"/>
                <a:cs typeface="Tahoma" pitchFamily="34" charset="0"/>
              </a:rPr>
              <a:t>A</a:t>
            </a:r>
          </a:p>
        </p:txBody>
      </p:sp>
      <p:sp>
        <p:nvSpPr>
          <p:cNvPr id="74" name="TextBox 73"/>
          <p:cNvSpPr txBox="1"/>
          <p:nvPr/>
        </p:nvSpPr>
        <p:spPr>
          <a:xfrm>
            <a:off x="3200400" y="1549122"/>
            <a:ext cx="370614" cy="400110"/>
          </a:xfrm>
          <a:prstGeom prst="rect">
            <a:avLst/>
          </a:prstGeom>
          <a:noFill/>
        </p:spPr>
        <p:txBody>
          <a:bodyPr wrap="none" rtlCol="0">
            <a:spAutoFit/>
          </a:bodyPr>
          <a:lstStyle/>
          <a:p>
            <a:r>
              <a:rPr lang="en-US" sz="2000" b="1">
                <a:solidFill>
                  <a:schemeClr val="bg1"/>
                </a:solidFill>
                <a:latin typeface="+mn-lt"/>
                <a:ea typeface="Tahoma" pitchFamily="34" charset="0"/>
                <a:cs typeface="Tahoma" pitchFamily="34" charset="0"/>
              </a:rPr>
              <a:t>A</a:t>
            </a:r>
          </a:p>
        </p:txBody>
      </p:sp>
      <p:sp>
        <p:nvSpPr>
          <p:cNvPr id="75" name="TextBox 74"/>
          <p:cNvSpPr txBox="1"/>
          <p:nvPr/>
        </p:nvSpPr>
        <p:spPr>
          <a:xfrm>
            <a:off x="5282530" y="1553435"/>
            <a:ext cx="356188" cy="400110"/>
          </a:xfrm>
          <a:prstGeom prst="rect">
            <a:avLst/>
          </a:prstGeom>
          <a:noFill/>
        </p:spPr>
        <p:txBody>
          <a:bodyPr wrap="none" rtlCol="0">
            <a:spAutoFit/>
          </a:bodyPr>
          <a:lstStyle/>
          <a:p>
            <a:r>
              <a:rPr lang="en-US" sz="2000" b="1">
                <a:solidFill>
                  <a:schemeClr val="bg1"/>
                </a:solidFill>
                <a:latin typeface="+mn-lt"/>
                <a:ea typeface="Tahoma" pitchFamily="34" charset="0"/>
                <a:cs typeface="Tahoma" pitchFamily="34" charset="0"/>
              </a:rPr>
              <a:t>B</a:t>
            </a:r>
          </a:p>
        </p:txBody>
      </p:sp>
      <p:sp>
        <p:nvSpPr>
          <p:cNvPr id="76" name="TextBox 75"/>
          <p:cNvSpPr txBox="1"/>
          <p:nvPr/>
        </p:nvSpPr>
        <p:spPr>
          <a:xfrm>
            <a:off x="5029123" y="842763"/>
            <a:ext cx="370614" cy="400110"/>
          </a:xfrm>
          <a:prstGeom prst="rect">
            <a:avLst/>
          </a:prstGeom>
          <a:noFill/>
        </p:spPr>
        <p:txBody>
          <a:bodyPr wrap="none" rtlCol="0">
            <a:spAutoFit/>
          </a:bodyPr>
          <a:lstStyle/>
          <a:p>
            <a:r>
              <a:rPr lang="en-US" sz="2000" b="1">
                <a:solidFill>
                  <a:schemeClr val="bg1"/>
                </a:solidFill>
                <a:latin typeface="+mn-lt"/>
                <a:ea typeface="Tahoma" pitchFamily="34" charset="0"/>
                <a:cs typeface="Tahoma" pitchFamily="34" charset="0"/>
              </a:rPr>
              <a:t>D</a:t>
            </a:r>
          </a:p>
        </p:txBody>
      </p:sp>
      <p:sp>
        <p:nvSpPr>
          <p:cNvPr id="77" name="TextBox 76"/>
          <p:cNvSpPr txBox="1"/>
          <p:nvPr/>
        </p:nvSpPr>
        <p:spPr>
          <a:xfrm>
            <a:off x="3462841" y="2238436"/>
            <a:ext cx="370614" cy="400110"/>
          </a:xfrm>
          <a:prstGeom prst="rect">
            <a:avLst/>
          </a:prstGeom>
          <a:noFill/>
        </p:spPr>
        <p:txBody>
          <a:bodyPr wrap="none" rtlCol="0">
            <a:spAutoFit/>
          </a:bodyPr>
          <a:lstStyle/>
          <a:p>
            <a:r>
              <a:rPr lang="en-US" sz="2000" b="1">
                <a:solidFill>
                  <a:schemeClr val="bg1"/>
                </a:solidFill>
                <a:latin typeface="+mn-lt"/>
                <a:ea typeface="Tahoma" pitchFamily="34" charset="0"/>
                <a:cs typeface="Tahoma" pitchFamily="34" charset="0"/>
              </a:rPr>
              <a:t>C</a:t>
            </a:r>
          </a:p>
        </p:txBody>
      </p:sp>
      <p:sp>
        <p:nvSpPr>
          <p:cNvPr id="78" name="TextBox 77"/>
          <p:cNvSpPr txBox="1"/>
          <p:nvPr/>
        </p:nvSpPr>
        <p:spPr>
          <a:xfrm>
            <a:off x="7523745" y="2491761"/>
            <a:ext cx="356188" cy="400110"/>
          </a:xfrm>
          <a:prstGeom prst="rect">
            <a:avLst/>
          </a:prstGeom>
          <a:noFill/>
        </p:spPr>
        <p:txBody>
          <a:bodyPr wrap="none" rtlCol="0">
            <a:spAutoFit/>
          </a:bodyPr>
          <a:lstStyle/>
          <a:p>
            <a:r>
              <a:rPr lang="en-US" sz="2000" b="1">
                <a:solidFill>
                  <a:schemeClr val="bg1"/>
                </a:solidFill>
                <a:latin typeface="+mn-lt"/>
                <a:ea typeface="Tahoma" pitchFamily="34" charset="0"/>
                <a:cs typeface="Tahoma" pitchFamily="34" charset="0"/>
              </a:rPr>
              <a:t>B</a:t>
            </a:r>
          </a:p>
        </p:txBody>
      </p:sp>
      <p:sp>
        <p:nvSpPr>
          <p:cNvPr id="79" name="TextBox 78"/>
          <p:cNvSpPr txBox="1"/>
          <p:nvPr/>
        </p:nvSpPr>
        <p:spPr>
          <a:xfrm>
            <a:off x="8163786" y="1940324"/>
            <a:ext cx="370614" cy="400110"/>
          </a:xfrm>
          <a:prstGeom prst="rect">
            <a:avLst/>
          </a:prstGeom>
          <a:noFill/>
        </p:spPr>
        <p:txBody>
          <a:bodyPr wrap="none" rtlCol="0">
            <a:spAutoFit/>
          </a:bodyPr>
          <a:lstStyle/>
          <a:p>
            <a:r>
              <a:rPr lang="en-US" sz="2000" b="1">
                <a:solidFill>
                  <a:schemeClr val="bg1"/>
                </a:solidFill>
                <a:latin typeface="+mn-lt"/>
                <a:ea typeface="Tahoma" pitchFamily="34" charset="0"/>
                <a:cs typeface="Tahoma" pitchFamily="34" charset="0"/>
              </a:rPr>
              <a:t>D</a:t>
            </a:r>
          </a:p>
        </p:txBody>
      </p:sp>
      <p:sp>
        <p:nvSpPr>
          <p:cNvPr id="80" name="TextBox 79"/>
          <p:cNvSpPr txBox="1"/>
          <p:nvPr/>
        </p:nvSpPr>
        <p:spPr>
          <a:xfrm>
            <a:off x="6605109" y="2326091"/>
            <a:ext cx="370614" cy="400110"/>
          </a:xfrm>
          <a:prstGeom prst="rect">
            <a:avLst/>
          </a:prstGeom>
          <a:noFill/>
        </p:spPr>
        <p:txBody>
          <a:bodyPr wrap="none" rtlCol="0">
            <a:spAutoFit/>
          </a:bodyPr>
          <a:lstStyle/>
          <a:p>
            <a:r>
              <a:rPr lang="en-US" sz="2000" b="1">
                <a:solidFill>
                  <a:schemeClr val="bg1"/>
                </a:solidFill>
                <a:latin typeface="+mn-lt"/>
                <a:ea typeface="Tahoma" pitchFamily="34" charset="0"/>
                <a:cs typeface="Tahoma" pitchFamily="34" charset="0"/>
              </a:rPr>
              <a:t>C</a:t>
            </a:r>
          </a:p>
        </p:txBody>
      </p:sp>
      <p:sp>
        <p:nvSpPr>
          <p:cNvPr id="8" name="TextBox 7"/>
          <p:cNvSpPr txBox="1"/>
          <p:nvPr/>
        </p:nvSpPr>
        <p:spPr>
          <a:xfrm>
            <a:off x="7167810" y="2138592"/>
            <a:ext cx="255198" cy="400110"/>
          </a:xfrm>
          <a:prstGeom prst="rect">
            <a:avLst/>
          </a:prstGeom>
          <a:noFill/>
        </p:spPr>
        <p:txBody>
          <a:bodyPr wrap="none" rtlCol="0">
            <a:spAutoFit/>
          </a:bodyPr>
          <a:lstStyle/>
          <a:p>
            <a:r>
              <a:rPr lang="en-US" sz="2000" b="1" i="1">
                <a:solidFill>
                  <a:schemeClr val="accent4">
                    <a:lumMod val="60000"/>
                    <a:lumOff val="40000"/>
                  </a:schemeClr>
                </a:solidFill>
                <a:latin typeface="+mn-lt"/>
                <a:ea typeface="Tahoma" pitchFamily="34" charset="0"/>
                <a:cs typeface="Tahoma" pitchFamily="34" charset="0"/>
              </a:rPr>
              <a:t>/</a:t>
            </a:r>
          </a:p>
        </p:txBody>
      </p:sp>
      <p:sp>
        <p:nvSpPr>
          <p:cNvPr id="82" name="TextBox 81"/>
          <p:cNvSpPr txBox="1"/>
          <p:nvPr/>
        </p:nvSpPr>
        <p:spPr>
          <a:xfrm>
            <a:off x="7751520" y="2009052"/>
            <a:ext cx="255198" cy="400110"/>
          </a:xfrm>
          <a:prstGeom prst="rect">
            <a:avLst/>
          </a:prstGeom>
          <a:noFill/>
        </p:spPr>
        <p:txBody>
          <a:bodyPr wrap="none" rtlCol="0">
            <a:spAutoFit/>
          </a:bodyPr>
          <a:lstStyle/>
          <a:p>
            <a:r>
              <a:rPr lang="en-US" sz="2000" b="1" i="1">
                <a:solidFill>
                  <a:schemeClr val="accent4">
                    <a:lumMod val="60000"/>
                    <a:lumOff val="40000"/>
                  </a:schemeClr>
                </a:solidFill>
                <a:latin typeface="+mn-lt"/>
                <a:ea typeface="Tahoma" pitchFamily="34" charset="0"/>
                <a:cs typeface="Tahoma" pitchFamily="34" charset="0"/>
              </a:rPr>
              <a:t>/</a:t>
            </a:r>
          </a:p>
        </p:txBody>
      </p:sp>
      <p:sp>
        <p:nvSpPr>
          <p:cNvPr id="83" name="TextBox 82"/>
          <p:cNvSpPr txBox="1"/>
          <p:nvPr/>
        </p:nvSpPr>
        <p:spPr>
          <a:xfrm rot="16455790">
            <a:off x="1305755" y="1184935"/>
            <a:ext cx="255198" cy="400110"/>
          </a:xfrm>
          <a:prstGeom prst="rect">
            <a:avLst/>
          </a:prstGeom>
          <a:noFill/>
        </p:spPr>
        <p:txBody>
          <a:bodyPr wrap="none" rtlCol="0">
            <a:spAutoFit/>
          </a:bodyPr>
          <a:lstStyle/>
          <a:p>
            <a:r>
              <a:rPr lang="en-US" sz="2000" b="1" i="1">
                <a:solidFill>
                  <a:schemeClr val="accent4">
                    <a:lumMod val="60000"/>
                    <a:lumOff val="40000"/>
                  </a:schemeClr>
                </a:solidFill>
                <a:latin typeface="+mn-lt"/>
                <a:ea typeface="Tahoma" pitchFamily="34" charset="0"/>
                <a:cs typeface="Tahoma" pitchFamily="34" charset="0"/>
              </a:rPr>
              <a:t>/</a:t>
            </a:r>
          </a:p>
        </p:txBody>
      </p:sp>
      <p:sp>
        <p:nvSpPr>
          <p:cNvPr id="84" name="TextBox 83"/>
          <p:cNvSpPr txBox="1"/>
          <p:nvPr/>
        </p:nvSpPr>
        <p:spPr>
          <a:xfrm rot="16455790">
            <a:off x="3920943" y="1868625"/>
            <a:ext cx="325730" cy="400110"/>
          </a:xfrm>
          <a:prstGeom prst="rect">
            <a:avLst/>
          </a:prstGeom>
          <a:noFill/>
        </p:spPr>
        <p:txBody>
          <a:bodyPr wrap="none" rtlCol="0">
            <a:spAutoFit/>
          </a:bodyPr>
          <a:lstStyle/>
          <a:p>
            <a:r>
              <a:rPr lang="en-US" sz="2000" b="1" i="1">
                <a:solidFill>
                  <a:schemeClr val="accent4">
                    <a:lumMod val="60000"/>
                    <a:lumOff val="40000"/>
                  </a:schemeClr>
                </a:solidFill>
                <a:latin typeface="+mn-lt"/>
                <a:ea typeface="Tahoma" pitchFamily="34" charset="0"/>
                <a:cs typeface="Tahoma" pitchFamily="34" charset="0"/>
              </a:rPr>
              <a:t>//</a:t>
            </a:r>
          </a:p>
        </p:txBody>
      </p:sp>
      <p:sp>
        <p:nvSpPr>
          <p:cNvPr id="85" name="TextBox 84"/>
          <p:cNvSpPr txBox="1"/>
          <p:nvPr/>
        </p:nvSpPr>
        <p:spPr>
          <a:xfrm rot="16455790">
            <a:off x="4516799" y="1263719"/>
            <a:ext cx="325730" cy="400110"/>
          </a:xfrm>
          <a:prstGeom prst="rect">
            <a:avLst/>
          </a:prstGeom>
          <a:noFill/>
        </p:spPr>
        <p:txBody>
          <a:bodyPr wrap="none" rtlCol="0">
            <a:spAutoFit/>
          </a:bodyPr>
          <a:lstStyle/>
          <a:p>
            <a:r>
              <a:rPr lang="en-US" sz="2000" b="1" i="1">
                <a:solidFill>
                  <a:schemeClr val="accent4">
                    <a:lumMod val="60000"/>
                    <a:lumOff val="40000"/>
                  </a:schemeClr>
                </a:solidFill>
                <a:latin typeface="+mn-lt"/>
                <a:ea typeface="Tahoma" pitchFamily="34" charset="0"/>
                <a:cs typeface="Tahoma" pitchFamily="34" charset="0"/>
              </a:rPr>
              <a:t>//</a:t>
            </a:r>
          </a:p>
        </p:txBody>
      </p:sp>
      <p:sp>
        <p:nvSpPr>
          <p:cNvPr id="86" name="TextBox 85"/>
          <p:cNvSpPr txBox="1"/>
          <p:nvPr/>
        </p:nvSpPr>
        <p:spPr>
          <a:xfrm rot="16455790">
            <a:off x="1294234" y="1948416"/>
            <a:ext cx="255198" cy="400110"/>
          </a:xfrm>
          <a:prstGeom prst="rect">
            <a:avLst/>
          </a:prstGeom>
          <a:noFill/>
        </p:spPr>
        <p:txBody>
          <a:bodyPr wrap="none" rtlCol="0">
            <a:spAutoFit/>
          </a:bodyPr>
          <a:lstStyle/>
          <a:p>
            <a:r>
              <a:rPr lang="en-US" sz="2000" b="1" i="1">
                <a:solidFill>
                  <a:schemeClr val="accent4">
                    <a:lumMod val="60000"/>
                    <a:lumOff val="40000"/>
                  </a:schemeClr>
                </a:solidFill>
                <a:latin typeface="+mn-lt"/>
                <a:ea typeface="Tahoma" pitchFamily="34" charset="0"/>
                <a:cs typeface="Tahoma" pitchFamily="34" charset="0"/>
              </a:rPr>
              <a:t>/</a:t>
            </a:r>
          </a:p>
        </p:txBody>
      </p:sp>
      <p:sp>
        <p:nvSpPr>
          <p:cNvPr id="87" name="TextBox 86"/>
          <p:cNvSpPr txBox="1"/>
          <p:nvPr/>
        </p:nvSpPr>
        <p:spPr>
          <a:xfrm>
            <a:off x="4454580" y="1723440"/>
            <a:ext cx="278270" cy="286762"/>
          </a:xfrm>
          <a:prstGeom prst="rect">
            <a:avLst/>
          </a:prstGeom>
          <a:noFill/>
        </p:spPr>
        <p:txBody>
          <a:bodyPr wrap="none" rtlCol="0">
            <a:spAutoFit/>
          </a:bodyPr>
          <a:lstStyle/>
          <a:p>
            <a:r>
              <a:rPr lang="en-US" sz="2000" b="1">
                <a:solidFill>
                  <a:schemeClr val="bg1"/>
                </a:solidFill>
                <a:latin typeface="+mn-lt"/>
                <a:ea typeface="Tahoma" pitchFamily="34" charset="0"/>
                <a:cs typeface="Tahoma" pitchFamily="34" charset="0"/>
              </a:rPr>
              <a:t>O</a:t>
            </a:r>
          </a:p>
        </p:txBody>
      </p:sp>
      <p:sp>
        <p:nvSpPr>
          <p:cNvPr id="88" name="TextBox 87"/>
          <p:cNvSpPr txBox="1"/>
          <p:nvPr/>
        </p:nvSpPr>
        <p:spPr>
          <a:xfrm>
            <a:off x="4282869" y="1600200"/>
            <a:ext cx="217776" cy="198527"/>
          </a:xfrm>
          <a:prstGeom prst="rect">
            <a:avLst/>
          </a:prstGeom>
          <a:noFill/>
        </p:spPr>
        <p:txBody>
          <a:bodyPr wrap="none" rtlCol="0">
            <a:spAutoFit/>
          </a:bodyPr>
          <a:lstStyle/>
          <a:p>
            <a:r>
              <a:rPr lang="en-US" sz="1200">
                <a:solidFill>
                  <a:schemeClr val="bg1"/>
                </a:solidFill>
                <a:latin typeface="+mn-lt"/>
                <a:ea typeface="Tahoma" pitchFamily="34" charset="0"/>
                <a:cs typeface="Tahoma" pitchFamily="34" charset="0"/>
                <a:sym typeface="Wingdings"/>
              </a:rPr>
              <a:t></a:t>
            </a:r>
            <a:endParaRPr lang="en-US" sz="1200">
              <a:solidFill>
                <a:schemeClr val="bg1"/>
              </a:solidFill>
              <a:latin typeface="+mn-lt"/>
              <a:ea typeface="Tahoma" pitchFamily="34" charset="0"/>
              <a:cs typeface="Tahoma" pitchFamily="34" charset="0"/>
            </a:endParaRPr>
          </a:p>
        </p:txBody>
      </p:sp>
      <p:sp>
        <p:nvSpPr>
          <p:cNvPr id="89" name="TextBox 88"/>
          <p:cNvSpPr txBox="1"/>
          <p:nvPr/>
        </p:nvSpPr>
        <p:spPr>
          <a:xfrm>
            <a:off x="7463346" y="1740065"/>
            <a:ext cx="278270" cy="286762"/>
          </a:xfrm>
          <a:prstGeom prst="rect">
            <a:avLst/>
          </a:prstGeom>
          <a:noFill/>
        </p:spPr>
        <p:txBody>
          <a:bodyPr wrap="none" rtlCol="0">
            <a:spAutoFit/>
          </a:bodyPr>
          <a:lstStyle/>
          <a:p>
            <a:r>
              <a:rPr lang="en-US" sz="2000" b="1">
                <a:solidFill>
                  <a:schemeClr val="bg1"/>
                </a:solidFill>
                <a:latin typeface="+mn-lt"/>
                <a:ea typeface="Tahoma" pitchFamily="34" charset="0"/>
                <a:cs typeface="Tahoma" pitchFamily="34" charset="0"/>
              </a:rPr>
              <a:t>O</a:t>
            </a:r>
          </a:p>
        </p:txBody>
      </p:sp>
      <p:sp>
        <p:nvSpPr>
          <p:cNvPr id="90" name="TextBox 89"/>
          <p:cNvSpPr txBox="1"/>
          <p:nvPr/>
        </p:nvSpPr>
        <p:spPr>
          <a:xfrm>
            <a:off x="7291635" y="1616825"/>
            <a:ext cx="217776" cy="198527"/>
          </a:xfrm>
          <a:prstGeom prst="rect">
            <a:avLst/>
          </a:prstGeom>
          <a:noFill/>
        </p:spPr>
        <p:txBody>
          <a:bodyPr wrap="none" rtlCol="0">
            <a:spAutoFit/>
          </a:bodyPr>
          <a:lstStyle/>
          <a:p>
            <a:r>
              <a:rPr lang="en-US" sz="1200">
                <a:solidFill>
                  <a:schemeClr val="bg1"/>
                </a:solidFill>
                <a:latin typeface="+mn-lt"/>
                <a:ea typeface="Tahoma" pitchFamily="34" charset="0"/>
                <a:cs typeface="Tahoma" pitchFamily="34" charset="0"/>
                <a:sym typeface="Wingdings"/>
              </a:rPr>
              <a:t></a:t>
            </a:r>
            <a:endParaRPr lang="en-US" sz="1200">
              <a:solidFill>
                <a:schemeClr val="bg1"/>
              </a:solidFill>
              <a:latin typeface="+mn-lt"/>
              <a:ea typeface="Tahoma" pitchFamily="34" charset="0"/>
              <a:cs typeface="Tahoma" pitchFamily="34" charset="0"/>
            </a:endParaRPr>
          </a:p>
        </p:txBody>
      </p:sp>
      <p:sp>
        <p:nvSpPr>
          <p:cNvPr id="9" name="TextBox 8"/>
          <p:cNvSpPr txBox="1"/>
          <p:nvPr/>
        </p:nvSpPr>
        <p:spPr>
          <a:xfrm>
            <a:off x="990600" y="2670190"/>
            <a:ext cx="931665" cy="400110"/>
          </a:xfrm>
          <a:prstGeom prst="rect">
            <a:avLst/>
          </a:prstGeom>
          <a:noFill/>
        </p:spPr>
        <p:txBody>
          <a:bodyPr wrap="none" rtlCol="0">
            <a:spAutoFit/>
          </a:bodyPr>
          <a:lstStyle/>
          <a:p>
            <a:r>
              <a:rPr lang="en-US" sz="2000" b="1" i="1">
                <a:solidFill>
                  <a:schemeClr val="accent4">
                    <a:lumMod val="60000"/>
                    <a:lumOff val="40000"/>
                  </a:schemeClr>
                </a:solidFill>
                <a:latin typeface="+mn-lt"/>
                <a:ea typeface="Tahoma" pitchFamily="34" charset="0"/>
                <a:cs typeface="Tahoma" pitchFamily="34" charset="0"/>
              </a:rPr>
              <a:t>Hình 1</a:t>
            </a:r>
          </a:p>
        </p:txBody>
      </p:sp>
      <p:sp>
        <p:nvSpPr>
          <p:cNvPr id="92" name="TextBox 91"/>
          <p:cNvSpPr txBox="1"/>
          <p:nvPr/>
        </p:nvSpPr>
        <p:spPr>
          <a:xfrm>
            <a:off x="4083808" y="2676804"/>
            <a:ext cx="931665" cy="400110"/>
          </a:xfrm>
          <a:prstGeom prst="rect">
            <a:avLst/>
          </a:prstGeom>
          <a:noFill/>
        </p:spPr>
        <p:txBody>
          <a:bodyPr wrap="none" rtlCol="0">
            <a:spAutoFit/>
          </a:bodyPr>
          <a:lstStyle/>
          <a:p>
            <a:r>
              <a:rPr lang="en-US" sz="2000" b="1" i="1">
                <a:solidFill>
                  <a:schemeClr val="accent4">
                    <a:lumMod val="60000"/>
                    <a:lumOff val="40000"/>
                  </a:schemeClr>
                </a:solidFill>
                <a:latin typeface="+mn-lt"/>
                <a:ea typeface="Tahoma" pitchFamily="34" charset="0"/>
                <a:cs typeface="Tahoma" pitchFamily="34" charset="0"/>
              </a:rPr>
              <a:t>Hình 2</a:t>
            </a:r>
          </a:p>
        </p:txBody>
      </p:sp>
      <p:sp>
        <p:nvSpPr>
          <p:cNvPr id="93" name="TextBox 92"/>
          <p:cNvSpPr txBox="1"/>
          <p:nvPr/>
        </p:nvSpPr>
        <p:spPr>
          <a:xfrm>
            <a:off x="6764535" y="2743140"/>
            <a:ext cx="931665" cy="400110"/>
          </a:xfrm>
          <a:prstGeom prst="rect">
            <a:avLst/>
          </a:prstGeom>
          <a:noFill/>
        </p:spPr>
        <p:txBody>
          <a:bodyPr wrap="none" rtlCol="0">
            <a:spAutoFit/>
          </a:bodyPr>
          <a:lstStyle/>
          <a:p>
            <a:r>
              <a:rPr lang="en-US" sz="2000" b="1" i="1">
                <a:solidFill>
                  <a:schemeClr val="accent4">
                    <a:lumMod val="60000"/>
                    <a:lumOff val="40000"/>
                  </a:schemeClr>
                </a:solidFill>
                <a:latin typeface="+mn-lt"/>
                <a:ea typeface="Tahoma" pitchFamily="34" charset="0"/>
                <a:cs typeface="Tahoma" pitchFamily="34" charset="0"/>
              </a:rPr>
              <a:t>Hình 3</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280172" y="3722733"/>
            <a:ext cx="1767227" cy="1439817"/>
          </a:xfrm>
          <a:prstGeom prst="rect">
            <a:avLst/>
          </a:prstGeom>
        </p:spPr>
      </p:pic>
      <p:sp>
        <p:nvSpPr>
          <p:cNvPr id="50" name="AutoShape 9"/>
          <p:cNvSpPr>
            <a:spLocks noChangeArrowheads="1"/>
          </p:cNvSpPr>
          <p:nvPr/>
        </p:nvSpPr>
        <p:spPr bwMode="auto">
          <a:xfrm>
            <a:off x="2890983" y="1830616"/>
            <a:ext cx="5021137" cy="1722400"/>
          </a:xfrm>
          <a:prstGeom prst="cloudCallout">
            <a:avLst>
              <a:gd name="adj1" fmla="val 52082"/>
              <a:gd name="adj2" fmla="val 70911"/>
            </a:avLst>
          </a:prstGeom>
          <a:solidFill>
            <a:srgbClr val="0070C0"/>
          </a:solidFill>
          <a:ln w="9525">
            <a:solidFill>
              <a:schemeClr val="tx1"/>
            </a:solidFill>
            <a:round/>
            <a:headEnd/>
            <a:tailEnd/>
          </a:ln>
          <a:effectLst/>
        </p:spPr>
        <p:txBody>
          <a:bodyPr/>
          <a:lstStyle/>
          <a:p>
            <a:pPr algn="ctr" eaLnBrk="1" fontAlgn="auto" hangingPunct="1">
              <a:spcBef>
                <a:spcPts val="0"/>
              </a:spcBef>
              <a:spcAft>
                <a:spcPts val="0"/>
              </a:spcAft>
              <a:defRPr/>
            </a:pPr>
            <a:r>
              <a:rPr lang="en-US" b="1" dirty="0" err="1">
                <a:latin typeface="Times New Roman" pitchFamily="18" charset="0"/>
                <a:cs typeface="Times New Roman" pitchFamily="18" charset="0"/>
              </a:rPr>
              <a:t>Vậy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bổ</a:t>
            </a:r>
            <a:r>
              <a:rPr lang="en-US" b="1" dirty="0">
                <a:latin typeface="Times New Roman" pitchFamily="18" charset="0"/>
                <a:cs typeface="Times New Roman" pitchFamily="18" charset="0"/>
              </a:rPr>
              <a:t> sung </a:t>
            </a:r>
            <a:r>
              <a:rPr lang="en-US" b="1" dirty="0" err="1">
                <a:latin typeface="Times New Roman" pitchFamily="18" charset="0"/>
                <a:cs typeface="Times New Roman" pitchFamily="18" charset="0"/>
              </a:rPr>
              <a:t>điều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gì</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kính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vuông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góc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với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ấy</a:t>
            </a:r>
            <a:r>
              <a:rPr lang="en-US" b="1" dirty="0">
                <a:solidFill>
                  <a:schemeClr val="bg1"/>
                </a:solidFill>
                <a:effectLst>
                  <a:outerShdw blurRad="38100" dist="38100" dir="2700000" algn="tl">
                    <a:srgbClr val="FFFFFF"/>
                  </a:outerShdw>
                </a:effectLst>
                <a:latin typeface="Times New Roman" pitchFamily="18" charset="0"/>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checkerboard(across)">
                                      <p:cBhvr>
                                        <p:cTn id="7" dur="500"/>
                                        <p:tgtEl>
                                          <p:spTgt spid="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checkerboard(across)">
                                      <p:cBhvr>
                                        <p:cTn id="12" dur="500"/>
                                        <p:tgtEl>
                                          <p:spTgt spid="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1"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checkerboard(across)">
                                      <p:cBhvr>
                                        <p:cTn id="17" dur="500"/>
                                        <p:tgtEl>
                                          <p:spTgt spid="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checkerboard(across)">
                                      <p:cBhvr>
                                        <p:cTn id="22" dur="500"/>
                                        <p:tgtEl>
                                          <p:spTgt spid="47"/>
                                        </p:tgtEl>
                                      </p:cBhvr>
                                    </p:animEffect>
                                  </p:childTnLst>
                                </p:cTn>
                              </p:par>
                              <p:par>
                                <p:cTn id="23" presetID="5" presetClass="exit" presetSubtype="10" fill="hold" grpId="1" nodeType="withEffect">
                                  <p:stCondLst>
                                    <p:cond delay="0"/>
                                  </p:stCondLst>
                                  <p:childTnLst>
                                    <p:animEffect transition="out" filter="checkerboard(across)">
                                      <p:cBhvr>
                                        <p:cTn id="24" dur="500"/>
                                        <p:tgtEl>
                                          <p:spTgt spid="45"/>
                                        </p:tgtEl>
                                      </p:cBhvr>
                                    </p:animEffect>
                                    <p:set>
                                      <p:cBhvr>
                                        <p:cTn id="25" dur="1" fill="hold">
                                          <p:stCondLst>
                                            <p:cond delay="499"/>
                                          </p:stCondLst>
                                        </p:cTn>
                                        <p:tgtEl>
                                          <p:spTgt spid="45"/>
                                        </p:tgtEl>
                                        <p:attrNameLst>
                                          <p:attrName>style.visibility</p:attrName>
                                        </p:attrNameLst>
                                      </p:cBhvr>
                                      <p:to>
                                        <p:strVal val="hidden"/>
                                      </p:to>
                                    </p:set>
                                  </p:childTnLst>
                                </p:cTn>
                              </p:par>
                              <p:par>
                                <p:cTn id="26" presetID="5" presetClass="exit" presetSubtype="10" fill="hold" grpId="0" nodeType="withEffect">
                                  <p:stCondLst>
                                    <p:cond delay="0"/>
                                  </p:stCondLst>
                                  <p:childTnLst>
                                    <p:animEffect transition="out" filter="checkerboard(across)">
                                      <p:cBhvr>
                                        <p:cTn id="27" dur="500"/>
                                        <p:tgtEl>
                                          <p:spTgt spid="50"/>
                                        </p:tgtEl>
                                      </p:cBhvr>
                                    </p:animEffect>
                                    <p:set>
                                      <p:cBhvr>
                                        <p:cTn id="28"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5" grpId="1"/>
      <p:bldP spid="47" grpId="0"/>
      <p:bldP spid="100" grpId="0" animBg="1"/>
      <p:bldP spid="50" grpId="0" animBg="1"/>
      <p:bldP spid="50"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2"/>
          <p:cNvSpPr>
            <a:spLocks noGrp="1" noChangeArrowheads="1"/>
          </p:cNvSpPr>
          <p:nvPr>
            <p:ph type="title" idx="4294967295"/>
          </p:nvPr>
        </p:nvSpPr>
        <p:spPr>
          <a:xfrm>
            <a:off x="0" y="57150"/>
            <a:ext cx="8839200" cy="752475"/>
          </a:xfrm>
          <a:prstGeom prst="rect">
            <a:avLst/>
          </a:prstGeom>
        </p:spPr>
        <p:txBody>
          <a:bodyPr/>
          <a:lstStyle/>
          <a:p>
            <a:pPr algn="l" eaLnBrk="1" hangingPunct="1"/>
            <a:r>
              <a:rPr lang="en-US" altLang="en-US" sz="2400" b="1" u="sng">
                <a:solidFill>
                  <a:srgbClr val="FF0000"/>
                </a:solidFill>
                <a:latin typeface="Times New Roman" pitchFamily="18" charset="0"/>
              </a:rPr>
              <a:t>Bài tập 2</a:t>
            </a:r>
            <a:r>
              <a:rPr lang="en-US" altLang="en-US" sz="2400" b="1">
                <a:solidFill>
                  <a:srgbClr val="FF0000"/>
                </a:solidFill>
                <a:latin typeface="Times New Roman" pitchFamily="18" charset="0"/>
              </a:rPr>
              <a:t>:</a:t>
            </a:r>
            <a:r>
              <a:rPr lang="en-US" altLang="en-US" sz="2400">
                <a:latin typeface="Times New Roman" pitchFamily="18" charset="0"/>
              </a:rPr>
              <a:t> Cho hình vẽ sau. Hãy tính độ dài dây AB, biết OA =13cm,   </a:t>
            </a:r>
            <a:br>
              <a:rPr lang="en-US" altLang="en-US" sz="2400">
                <a:latin typeface="Times New Roman" pitchFamily="18" charset="0"/>
              </a:rPr>
            </a:br>
            <a:r>
              <a:rPr lang="en-US" altLang="en-US" sz="2400">
                <a:latin typeface="Times New Roman" pitchFamily="18" charset="0"/>
              </a:rPr>
              <a:t>                  AM = MB,  OM = 5cm.</a:t>
            </a:r>
          </a:p>
        </p:txBody>
      </p:sp>
      <p:sp>
        <p:nvSpPr>
          <p:cNvPr id="13329" name="Text Box 37"/>
          <p:cNvSpPr txBox="1">
            <a:spLocks noChangeArrowheads="1"/>
          </p:cNvSpPr>
          <p:nvPr/>
        </p:nvSpPr>
        <p:spPr bwMode="auto">
          <a:xfrm>
            <a:off x="136525" y="-29766"/>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8" name="Rectangle 17"/>
          <p:cNvSpPr>
            <a:spLocks noChangeArrowheads="1"/>
          </p:cNvSpPr>
          <p:nvPr/>
        </p:nvSpPr>
        <p:spPr bwMode="auto">
          <a:xfrm>
            <a:off x="533400" y="778966"/>
            <a:ext cx="67056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0"/>
              </a:spcBef>
              <a:defRPr/>
            </a:pPr>
            <a:r>
              <a:rPr lang="en-US" altLang="en-US" sz="2200" u="sng" dirty="0" err="1">
                <a:solidFill>
                  <a:schemeClr val="bg1"/>
                </a:solidFill>
                <a:latin typeface="Times New Roman" panose="02020603050405020304" pitchFamily="18" charset="0"/>
                <a:cs typeface="Times New Roman" panose="02020603050405020304" pitchFamily="18" charset="0"/>
              </a:rPr>
              <a:t>Giải</a:t>
            </a:r>
            <a:r>
              <a:rPr lang="en-US" altLang="en-US" sz="2200" u="sng" dirty="0">
                <a:solidFill>
                  <a:schemeClr val="bg1"/>
                </a:solidFill>
                <a:latin typeface="Times New Roman" panose="02020603050405020304" pitchFamily="18" charset="0"/>
                <a:cs typeface="Times New Roman" panose="02020603050405020304" pitchFamily="18" charset="0"/>
              </a:rPr>
              <a:t>:</a:t>
            </a:r>
            <a:endParaRPr lang="en-US" altLang="en-US" sz="2200" dirty="0">
              <a:solidFill>
                <a:schemeClr val="bg1"/>
              </a:solidFill>
              <a:latin typeface="Times New Roman" panose="02020603050405020304" pitchFamily="18" charset="0"/>
              <a:cs typeface="Times New Roman" panose="02020603050405020304" pitchFamily="18" charset="0"/>
            </a:endParaRPr>
          </a:p>
          <a:p>
            <a:pPr>
              <a:spcBef>
                <a:spcPts val="0"/>
              </a:spcBef>
              <a:defRPr/>
            </a:pPr>
            <a:r>
              <a:rPr lang="en-US" altLang="en-US" sz="2200" dirty="0" err="1">
                <a:solidFill>
                  <a:schemeClr val="bg1"/>
                </a:solidFill>
                <a:latin typeface="Times New Roman" panose="02020603050405020304" pitchFamily="18" charset="0"/>
                <a:cs typeface="Times New Roman" panose="02020603050405020304" pitchFamily="18" charset="0"/>
              </a:rPr>
              <a:t>Xét</a:t>
            </a:r>
            <a:r>
              <a:rPr lang="en-US" altLang="en-US" sz="2200" dirty="0">
                <a:solidFill>
                  <a:schemeClr val="bg1"/>
                </a:solidFill>
                <a:latin typeface="Times New Roman" panose="02020603050405020304" pitchFamily="18" charset="0"/>
                <a:cs typeface="Times New Roman" panose="02020603050405020304" pitchFamily="18" charset="0"/>
              </a:rPr>
              <a:t> (O) </a:t>
            </a:r>
            <a:r>
              <a:rPr lang="en-US" altLang="en-US" sz="2200" dirty="0" err="1">
                <a:solidFill>
                  <a:schemeClr val="bg1"/>
                </a:solidFill>
                <a:latin typeface="Times New Roman" panose="02020603050405020304" pitchFamily="18" charset="0"/>
                <a:cs typeface="Times New Roman" panose="02020603050405020304" pitchFamily="18" charset="0"/>
              </a:rPr>
              <a:t>có</a:t>
            </a:r>
            <a:r>
              <a:rPr lang="en-US" altLang="en-US" sz="2200" dirty="0">
                <a:solidFill>
                  <a:schemeClr val="bg1"/>
                </a:solidFill>
                <a:latin typeface="Times New Roman" panose="02020603050405020304" pitchFamily="18" charset="0"/>
                <a:cs typeface="Times New Roman" panose="02020603050405020304" pitchFamily="18" charset="0"/>
              </a:rPr>
              <a:t>:</a:t>
            </a:r>
          </a:p>
          <a:p>
            <a:pPr>
              <a:spcBef>
                <a:spcPts val="0"/>
              </a:spcBef>
              <a:defRPr/>
            </a:pPr>
            <a:r>
              <a:rPr lang="en-US" altLang="en-US" sz="2200">
                <a:solidFill>
                  <a:schemeClr val="bg1"/>
                </a:solidFill>
                <a:latin typeface="Times New Roman" panose="02020603050405020304" pitchFamily="18" charset="0"/>
                <a:cs typeface="Times New Roman" panose="02020603050405020304" pitchFamily="18" charset="0"/>
              </a:rPr>
              <a:t>   - AB </a:t>
            </a:r>
            <a:r>
              <a:rPr lang="en-US" altLang="en-US" sz="2200" dirty="0" err="1">
                <a:solidFill>
                  <a:schemeClr val="bg1"/>
                </a:solidFill>
                <a:latin typeface="Times New Roman" panose="02020603050405020304" pitchFamily="18" charset="0"/>
                <a:cs typeface="Times New Roman" panose="02020603050405020304" pitchFamily="18" charset="0"/>
              </a:rPr>
              <a:t>là</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dây</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accent4">
                    <a:lumMod val="60000"/>
                    <a:lumOff val="40000"/>
                  </a:schemeClr>
                </a:solidFill>
                <a:latin typeface="Times New Roman" panose="02020603050405020304" pitchFamily="18" charset="0"/>
                <a:cs typeface="Times New Roman" panose="02020603050405020304" pitchFamily="18" charset="0"/>
              </a:rPr>
              <a:t>không</a:t>
            </a:r>
            <a:r>
              <a:rPr lang="en-US" altLang="en-US" sz="2200"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altLang="en-US" sz="2200" dirty="0" err="1">
                <a:solidFill>
                  <a:schemeClr val="accent4">
                    <a:lumMod val="60000"/>
                    <a:lumOff val="40000"/>
                  </a:schemeClr>
                </a:solidFill>
                <a:latin typeface="Times New Roman" panose="02020603050405020304" pitchFamily="18" charset="0"/>
                <a:cs typeface="Times New Roman" panose="02020603050405020304" pitchFamily="18" charset="0"/>
              </a:rPr>
              <a:t>đi</a:t>
            </a:r>
            <a:r>
              <a:rPr lang="en-US" altLang="en-US" sz="2200" dirty="0">
                <a:solidFill>
                  <a:schemeClr val="accent4">
                    <a:lumMod val="60000"/>
                    <a:lumOff val="40000"/>
                  </a:schemeClr>
                </a:solidFill>
                <a:latin typeface="Times New Roman" panose="02020603050405020304" pitchFamily="18" charset="0"/>
                <a:cs typeface="Times New Roman" panose="02020603050405020304" pitchFamily="18" charset="0"/>
              </a:rPr>
              <a:t> qua </a:t>
            </a:r>
            <a:r>
              <a:rPr lang="en-US" altLang="en-US" sz="2200" dirty="0" err="1">
                <a:solidFill>
                  <a:schemeClr val="accent4">
                    <a:lumMod val="60000"/>
                    <a:lumOff val="40000"/>
                  </a:schemeClr>
                </a:solidFill>
                <a:latin typeface="Times New Roman" panose="02020603050405020304" pitchFamily="18" charset="0"/>
                <a:cs typeface="Times New Roman" panose="02020603050405020304" pitchFamily="18" charset="0"/>
              </a:rPr>
              <a:t>tâm</a:t>
            </a:r>
            <a:endParaRPr lang="en-US" altLang="en-US" sz="22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a:spcBef>
                <a:spcPts val="0"/>
              </a:spcBef>
              <a:defRPr/>
            </a:pPr>
            <a:r>
              <a:rPr lang="en-US" altLang="en-US" sz="2200">
                <a:solidFill>
                  <a:schemeClr val="bg1"/>
                </a:solidFill>
                <a:latin typeface="Times New Roman" panose="02020603050405020304" pitchFamily="18" charset="0"/>
                <a:cs typeface="Times New Roman" panose="02020603050405020304" pitchFamily="18" charset="0"/>
              </a:rPr>
              <a:t>   - OM </a:t>
            </a:r>
            <a:r>
              <a:rPr lang="en-US" altLang="en-US" sz="2200" dirty="0" err="1">
                <a:solidFill>
                  <a:schemeClr val="bg1"/>
                </a:solidFill>
                <a:latin typeface="Times New Roman" panose="02020603050405020304" pitchFamily="18" charset="0"/>
                <a:cs typeface="Times New Roman" panose="02020603050405020304" pitchFamily="18" charset="0"/>
              </a:rPr>
              <a:t>nằm</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trên</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đường</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kính</a:t>
            </a:r>
            <a:endParaRPr lang="en-US" altLang="en-US" sz="2200" dirty="0">
              <a:solidFill>
                <a:schemeClr val="bg1"/>
              </a:solidFill>
              <a:latin typeface="Times New Roman" panose="02020603050405020304" pitchFamily="18" charset="0"/>
              <a:cs typeface="Times New Roman" panose="02020603050405020304" pitchFamily="18" charset="0"/>
            </a:endParaRPr>
          </a:p>
          <a:p>
            <a:pPr>
              <a:spcBef>
                <a:spcPts val="0"/>
              </a:spcBef>
              <a:defRPr/>
            </a:pPr>
            <a:r>
              <a:rPr lang="en-US" altLang="en-US" sz="2200">
                <a:solidFill>
                  <a:schemeClr val="bg1"/>
                </a:solidFill>
                <a:latin typeface="Times New Roman" panose="02020603050405020304" pitchFamily="18" charset="0"/>
                <a:cs typeface="Times New Roman" panose="02020603050405020304" pitchFamily="18" charset="0"/>
              </a:rPr>
              <a:t>   - MA </a:t>
            </a:r>
            <a:r>
              <a:rPr lang="en-US" altLang="en-US" sz="2200" dirty="0">
                <a:solidFill>
                  <a:schemeClr val="bg1"/>
                </a:solidFill>
                <a:latin typeface="Times New Roman" panose="02020603050405020304" pitchFamily="18" charset="0"/>
                <a:cs typeface="Times New Roman" panose="02020603050405020304" pitchFamily="18" charset="0"/>
              </a:rPr>
              <a:t>= MB (</a:t>
            </a:r>
            <a:r>
              <a:rPr lang="en-US" altLang="en-US" sz="2200" dirty="0" err="1">
                <a:solidFill>
                  <a:schemeClr val="bg1"/>
                </a:solidFill>
                <a:latin typeface="Times New Roman" panose="02020603050405020304" pitchFamily="18" charset="0"/>
                <a:cs typeface="Times New Roman" panose="02020603050405020304" pitchFamily="18" charset="0"/>
              </a:rPr>
              <a:t>gt</a:t>
            </a:r>
            <a:r>
              <a:rPr lang="en-US" altLang="en-US" sz="2200" dirty="0">
                <a:solidFill>
                  <a:schemeClr val="bg1"/>
                </a:solidFill>
                <a:latin typeface="Times New Roman" panose="02020603050405020304" pitchFamily="18" charset="0"/>
                <a:cs typeface="Times New Roman" panose="02020603050405020304" pitchFamily="18" charset="0"/>
              </a:rPr>
              <a:t>)</a:t>
            </a:r>
          </a:p>
          <a:p>
            <a:pPr>
              <a:spcBef>
                <a:spcPts val="0"/>
              </a:spcBef>
              <a:defRPr/>
            </a:pPr>
            <a:r>
              <a:rPr lang="en-US" altLang="en-US" sz="2200">
                <a:solidFill>
                  <a:schemeClr val="bg1"/>
                </a:solidFill>
                <a:latin typeface="Times New Roman" panose="02020603050405020304" pitchFamily="18" charset="0"/>
                <a:cs typeface="Times New Roman" panose="02020603050405020304" pitchFamily="18" charset="0"/>
              </a:rPr>
              <a:t> =&gt; </a:t>
            </a:r>
            <a:r>
              <a:rPr lang="en-US" altLang="en-US" sz="2200" dirty="0">
                <a:solidFill>
                  <a:schemeClr val="bg1"/>
                </a:solidFill>
                <a:latin typeface="Times New Roman" panose="02020603050405020304" pitchFamily="18" charset="0"/>
                <a:cs typeface="Times New Roman" panose="02020603050405020304" pitchFamily="18" charset="0"/>
              </a:rPr>
              <a:t>OM </a:t>
            </a:r>
            <a:r>
              <a:rPr lang="en-US" altLang="en-US" sz="2200" dirty="0">
                <a:solidFill>
                  <a:schemeClr val="bg1"/>
                </a:solidFill>
                <a:latin typeface="Times New Roman" panose="02020603050405020304" pitchFamily="18" charset="0"/>
                <a:sym typeface="Symbol" panose="05050102010706020507" pitchFamily="18" charset="2"/>
              </a:rPr>
              <a:t>   </a:t>
            </a:r>
            <a:r>
              <a:rPr lang="en-US" altLang="en-US" sz="2200" dirty="0">
                <a:solidFill>
                  <a:schemeClr val="bg1"/>
                </a:solidFill>
                <a:latin typeface="Times New Roman" panose="02020603050405020304" pitchFamily="18" charset="0"/>
                <a:cs typeface="Times New Roman" panose="02020603050405020304" pitchFamily="18" charset="0"/>
              </a:rPr>
              <a:t>AB   (</a:t>
            </a:r>
            <a:r>
              <a:rPr lang="en-US" altLang="en-US" sz="2200" i="1" dirty="0" err="1">
                <a:solidFill>
                  <a:schemeClr val="bg1"/>
                </a:solidFill>
                <a:latin typeface="Times New Roman" panose="02020603050405020304" pitchFamily="18" charset="0"/>
                <a:cs typeface="Times New Roman" panose="02020603050405020304" pitchFamily="18" charset="0"/>
              </a:rPr>
              <a:t>định</a:t>
            </a:r>
            <a:r>
              <a:rPr lang="en-US" altLang="en-US" sz="2200" i="1" dirty="0">
                <a:solidFill>
                  <a:schemeClr val="bg1"/>
                </a:solidFill>
                <a:latin typeface="Times New Roman" panose="02020603050405020304" pitchFamily="18" charset="0"/>
                <a:cs typeface="Times New Roman" panose="02020603050405020304" pitchFamily="18" charset="0"/>
              </a:rPr>
              <a:t> </a:t>
            </a:r>
            <a:r>
              <a:rPr lang="en-US" altLang="en-US" sz="2200" i="1" dirty="0" err="1">
                <a:solidFill>
                  <a:schemeClr val="bg1"/>
                </a:solidFill>
                <a:latin typeface="Times New Roman" panose="02020603050405020304" pitchFamily="18" charset="0"/>
                <a:cs typeface="Times New Roman" panose="02020603050405020304" pitchFamily="18" charset="0"/>
              </a:rPr>
              <a:t>lý</a:t>
            </a:r>
            <a:r>
              <a:rPr lang="en-US" altLang="en-US" sz="2200" i="1" dirty="0">
                <a:solidFill>
                  <a:schemeClr val="bg1"/>
                </a:solidFill>
                <a:latin typeface="Times New Roman" panose="02020603050405020304" pitchFamily="18" charset="0"/>
                <a:cs typeface="Times New Roman" panose="02020603050405020304" pitchFamily="18" charset="0"/>
              </a:rPr>
              <a:t> 3)</a:t>
            </a:r>
            <a:endParaRPr lang="en-US" altLang="en-US" sz="2200" dirty="0">
              <a:solidFill>
                <a:schemeClr val="bg1"/>
              </a:solidFill>
              <a:latin typeface="Times New Roman" panose="02020603050405020304" pitchFamily="18" charset="0"/>
              <a:cs typeface="Times New Roman" panose="02020603050405020304" pitchFamily="18" charset="0"/>
            </a:endParaRPr>
          </a:p>
          <a:p>
            <a:pPr>
              <a:spcBef>
                <a:spcPts val="0"/>
              </a:spcBef>
              <a:defRPr/>
            </a:pPr>
            <a:r>
              <a:rPr lang="en-US" altLang="en-US" sz="2200" dirty="0" err="1">
                <a:solidFill>
                  <a:schemeClr val="bg1"/>
                </a:solidFill>
                <a:latin typeface="Times New Roman" panose="02020603050405020304" pitchFamily="18" charset="0"/>
                <a:cs typeface="Times New Roman" panose="02020603050405020304" pitchFamily="18" charset="0"/>
              </a:rPr>
              <a:t>Xét</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a:solidFill>
                  <a:schemeClr val="bg1"/>
                </a:solidFill>
                <a:latin typeface="Times New Roman" panose="02020603050405020304" pitchFamily="18" charset="0"/>
                <a:cs typeface="Times New Roman" panose="02020603050405020304" pitchFamily="18" charset="0"/>
                <a:sym typeface="Wingdings 3" panose="05040102010807070707" pitchFamily="18" charset="2"/>
              </a:rPr>
              <a:t></a:t>
            </a:r>
            <a:r>
              <a:rPr lang="en-US" altLang="en-US" sz="2200" dirty="0">
                <a:solidFill>
                  <a:schemeClr val="bg1"/>
                </a:solidFill>
                <a:latin typeface="Times New Roman" panose="02020603050405020304" pitchFamily="18" charset="0"/>
                <a:cs typeface="Times New Roman" panose="02020603050405020304" pitchFamily="18" charset="0"/>
              </a:rPr>
              <a:t> AOM </a:t>
            </a:r>
            <a:r>
              <a:rPr lang="en-US" altLang="en-US" sz="2200" dirty="0" err="1">
                <a:solidFill>
                  <a:schemeClr val="bg1"/>
                </a:solidFill>
                <a:latin typeface="Times New Roman" panose="02020603050405020304" pitchFamily="18" charset="0"/>
                <a:cs typeface="Times New Roman" panose="02020603050405020304" pitchFamily="18" charset="0"/>
              </a:rPr>
              <a:t>vuông</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tại</a:t>
            </a:r>
            <a:r>
              <a:rPr lang="en-US" altLang="en-US" sz="2200" dirty="0">
                <a:solidFill>
                  <a:schemeClr val="bg1"/>
                </a:solidFill>
                <a:latin typeface="Times New Roman" panose="02020603050405020304" pitchFamily="18" charset="0"/>
                <a:cs typeface="Times New Roman" panose="02020603050405020304" pitchFamily="18" charset="0"/>
              </a:rPr>
              <a:t> M </a:t>
            </a:r>
            <a:r>
              <a:rPr lang="en-US" altLang="en-US" sz="2200" dirty="0" err="1">
                <a:solidFill>
                  <a:schemeClr val="bg1"/>
                </a:solidFill>
                <a:latin typeface="Times New Roman" panose="02020603050405020304" pitchFamily="18" charset="0"/>
                <a:cs typeface="Times New Roman" panose="02020603050405020304" pitchFamily="18" charset="0"/>
              </a:rPr>
              <a:t>có</a:t>
            </a:r>
            <a:r>
              <a:rPr lang="en-US" altLang="en-US" sz="2200" dirty="0">
                <a:solidFill>
                  <a:schemeClr val="bg1"/>
                </a:solidFill>
                <a:latin typeface="Times New Roman" panose="02020603050405020304" pitchFamily="18" charset="0"/>
                <a:cs typeface="Times New Roman" panose="02020603050405020304" pitchFamily="18" charset="0"/>
              </a:rPr>
              <a:t>: </a:t>
            </a:r>
          </a:p>
          <a:p>
            <a:pPr>
              <a:spcBef>
                <a:spcPts val="0"/>
              </a:spcBef>
              <a:defRPr/>
            </a:pPr>
            <a:r>
              <a:rPr lang="en-US" altLang="en-US" sz="2200" dirty="0">
                <a:solidFill>
                  <a:schemeClr val="bg1"/>
                </a:solidFill>
                <a:latin typeface="Times New Roman" panose="02020603050405020304" pitchFamily="18" charset="0"/>
                <a:cs typeface="Times New Roman" panose="02020603050405020304" pitchFamily="18" charset="0"/>
              </a:rPr>
              <a:t>    OA</a:t>
            </a:r>
            <a:r>
              <a:rPr lang="en-US" altLang="en-US" sz="2200" baseline="30000" dirty="0">
                <a:solidFill>
                  <a:schemeClr val="bg1"/>
                </a:solidFill>
                <a:latin typeface="Times New Roman" panose="02020603050405020304" pitchFamily="18" charset="0"/>
                <a:cs typeface="Times New Roman" panose="02020603050405020304" pitchFamily="18" charset="0"/>
              </a:rPr>
              <a:t>2 </a:t>
            </a:r>
            <a:r>
              <a:rPr lang="en-US" altLang="en-US" sz="2200" dirty="0">
                <a:solidFill>
                  <a:schemeClr val="bg1"/>
                </a:solidFill>
                <a:latin typeface="Times New Roman" panose="02020603050405020304" pitchFamily="18" charset="0"/>
                <a:cs typeface="Times New Roman" panose="02020603050405020304" pitchFamily="18" charset="0"/>
              </a:rPr>
              <a:t>= OM</a:t>
            </a:r>
            <a:r>
              <a:rPr lang="en-US" altLang="en-US" sz="2200" baseline="30000" dirty="0">
                <a:solidFill>
                  <a:schemeClr val="bg1"/>
                </a:solidFill>
                <a:latin typeface="Times New Roman" panose="02020603050405020304" pitchFamily="18" charset="0"/>
                <a:cs typeface="Times New Roman" panose="02020603050405020304" pitchFamily="18" charset="0"/>
              </a:rPr>
              <a:t>2 </a:t>
            </a:r>
            <a:r>
              <a:rPr lang="en-US" altLang="en-US" sz="2200" dirty="0">
                <a:solidFill>
                  <a:schemeClr val="bg1"/>
                </a:solidFill>
                <a:latin typeface="Times New Roman" panose="02020603050405020304" pitchFamily="18" charset="0"/>
                <a:cs typeface="Times New Roman" panose="02020603050405020304" pitchFamily="18" charset="0"/>
              </a:rPr>
              <a:t>+ AM</a:t>
            </a:r>
            <a:r>
              <a:rPr lang="en-US" altLang="en-US" sz="2200" baseline="30000" dirty="0">
                <a:solidFill>
                  <a:schemeClr val="bg1"/>
                </a:solidFill>
                <a:latin typeface="Times New Roman" panose="02020603050405020304" pitchFamily="18" charset="0"/>
                <a:cs typeface="Times New Roman" panose="02020603050405020304" pitchFamily="18" charset="0"/>
              </a:rPr>
              <a:t>2</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theo</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Pytago</a:t>
            </a:r>
            <a:r>
              <a:rPr lang="en-US" altLang="en-US" sz="2200" dirty="0">
                <a:solidFill>
                  <a:schemeClr val="bg1"/>
                </a:solidFill>
                <a:latin typeface="Times New Roman" panose="02020603050405020304" pitchFamily="18" charset="0"/>
                <a:cs typeface="Times New Roman" panose="02020603050405020304" pitchFamily="18" charset="0"/>
              </a:rPr>
              <a:t>)</a:t>
            </a:r>
            <a:r>
              <a:rPr lang="en-US" altLang="en-US" sz="2200" baseline="30000" dirty="0">
                <a:solidFill>
                  <a:schemeClr val="bg1"/>
                </a:solidFill>
                <a:latin typeface="Times New Roman" panose="02020603050405020304" pitchFamily="18" charset="0"/>
                <a:cs typeface="Times New Roman" panose="02020603050405020304" pitchFamily="18" charset="0"/>
              </a:rPr>
              <a:t> </a:t>
            </a:r>
            <a:endParaRPr lang="en-US" altLang="en-US" sz="2200" dirty="0">
              <a:solidFill>
                <a:schemeClr val="bg1"/>
              </a:solidFill>
              <a:latin typeface="Times New Roman" panose="02020603050405020304" pitchFamily="18" charset="0"/>
              <a:cs typeface="Times New Roman" panose="02020603050405020304" pitchFamily="18" charset="0"/>
            </a:endParaRPr>
          </a:p>
          <a:p>
            <a:pPr>
              <a:spcBef>
                <a:spcPts val="0"/>
              </a:spcBef>
              <a:buFont typeface="Symbol" panose="05050102010706020507" pitchFamily="18" charset="2"/>
              <a:buChar char="Þ"/>
              <a:defRPr/>
            </a:pPr>
            <a:r>
              <a:rPr lang="en-US" altLang="en-US" sz="2200">
                <a:solidFill>
                  <a:schemeClr val="bg1"/>
                </a:solidFill>
                <a:latin typeface="Times New Roman" panose="02020603050405020304" pitchFamily="18" charset="0"/>
                <a:cs typeface="Times New Roman" panose="02020603050405020304" pitchFamily="18" charset="0"/>
              </a:rPr>
              <a:t>  AM</a:t>
            </a:r>
            <a:r>
              <a:rPr lang="en-US" altLang="en-US" sz="2200" baseline="30000">
                <a:solidFill>
                  <a:schemeClr val="bg1"/>
                </a:solidFill>
                <a:latin typeface="Times New Roman" panose="02020603050405020304" pitchFamily="18" charset="0"/>
                <a:cs typeface="Times New Roman" panose="02020603050405020304" pitchFamily="18" charset="0"/>
              </a:rPr>
              <a:t>2  </a:t>
            </a:r>
            <a:r>
              <a:rPr lang="en-US" altLang="en-US" sz="2200" dirty="0">
                <a:solidFill>
                  <a:schemeClr val="bg1"/>
                </a:solidFill>
                <a:latin typeface="Times New Roman" panose="02020603050405020304" pitchFamily="18" charset="0"/>
                <a:cs typeface="Times New Roman" panose="02020603050405020304" pitchFamily="18" charset="0"/>
              </a:rPr>
              <a:t>= OA</a:t>
            </a:r>
            <a:r>
              <a:rPr lang="en-US" altLang="en-US" sz="2200" baseline="30000" dirty="0">
                <a:solidFill>
                  <a:schemeClr val="bg1"/>
                </a:solidFill>
                <a:latin typeface="Times New Roman" panose="02020603050405020304" pitchFamily="18" charset="0"/>
                <a:cs typeface="Times New Roman" panose="02020603050405020304" pitchFamily="18" charset="0"/>
              </a:rPr>
              <a:t>2</a:t>
            </a:r>
            <a:r>
              <a:rPr lang="en-US" altLang="en-US" sz="2200" dirty="0">
                <a:solidFill>
                  <a:schemeClr val="bg1"/>
                </a:solidFill>
                <a:latin typeface="Times New Roman" panose="02020603050405020304" pitchFamily="18" charset="0"/>
                <a:cs typeface="Times New Roman" panose="02020603050405020304" pitchFamily="18" charset="0"/>
              </a:rPr>
              <a:t> – OM</a:t>
            </a:r>
            <a:r>
              <a:rPr lang="en-US" altLang="en-US" sz="2200" baseline="30000" dirty="0">
                <a:solidFill>
                  <a:schemeClr val="bg1"/>
                </a:solidFill>
                <a:latin typeface="Times New Roman" panose="02020603050405020304" pitchFamily="18" charset="0"/>
                <a:cs typeface="Times New Roman" panose="02020603050405020304" pitchFamily="18" charset="0"/>
              </a:rPr>
              <a:t>2</a:t>
            </a:r>
            <a:r>
              <a:rPr lang="en-US" altLang="en-US" sz="2200" dirty="0">
                <a:solidFill>
                  <a:schemeClr val="bg1"/>
                </a:solidFill>
                <a:latin typeface="Times New Roman" panose="02020603050405020304" pitchFamily="18" charset="0"/>
                <a:cs typeface="Times New Roman" panose="02020603050405020304" pitchFamily="18" charset="0"/>
              </a:rPr>
              <a:t> = 13</a:t>
            </a:r>
            <a:r>
              <a:rPr lang="en-US" altLang="en-US" sz="2200" baseline="30000" dirty="0">
                <a:solidFill>
                  <a:schemeClr val="bg1"/>
                </a:solidFill>
                <a:latin typeface="Times New Roman" panose="02020603050405020304" pitchFamily="18" charset="0"/>
                <a:cs typeface="Times New Roman" panose="02020603050405020304" pitchFamily="18" charset="0"/>
              </a:rPr>
              <a:t>2</a:t>
            </a:r>
            <a:r>
              <a:rPr lang="en-US" altLang="en-US" sz="2200" dirty="0">
                <a:solidFill>
                  <a:schemeClr val="bg1"/>
                </a:solidFill>
                <a:latin typeface="Times New Roman" panose="02020603050405020304" pitchFamily="18" charset="0"/>
                <a:cs typeface="Times New Roman" panose="02020603050405020304" pitchFamily="18" charset="0"/>
              </a:rPr>
              <a:t> – 5</a:t>
            </a:r>
            <a:r>
              <a:rPr lang="en-US" altLang="en-US" sz="2200" baseline="30000" dirty="0">
                <a:solidFill>
                  <a:schemeClr val="bg1"/>
                </a:solidFill>
                <a:latin typeface="Times New Roman" panose="02020603050405020304" pitchFamily="18" charset="0"/>
                <a:cs typeface="Times New Roman" panose="02020603050405020304" pitchFamily="18" charset="0"/>
              </a:rPr>
              <a:t>2</a:t>
            </a:r>
            <a:r>
              <a:rPr lang="en-US" altLang="en-US" sz="2200" dirty="0">
                <a:solidFill>
                  <a:schemeClr val="bg1"/>
                </a:solidFill>
                <a:latin typeface="Times New Roman" panose="02020603050405020304" pitchFamily="18" charset="0"/>
                <a:cs typeface="Times New Roman" panose="02020603050405020304" pitchFamily="18" charset="0"/>
              </a:rPr>
              <a:t> = 169 – 25 = 144 = 12</a:t>
            </a:r>
            <a:r>
              <a:rPr lang="en-US" altLang="en-US" sz="2200" baseline="30000" dirty="0">
                <a:solidFill>
                  <a:schemeClr val="bg1"/>
                </a:solidFill>
                <a:latin typeface="Times New Roman" panose="02020603050405020304" pitchFamily="18" charset="0"/>
                <a:cs typeface="Times New Roman" panose="02020603050405020304" pitchFamily="18" charset="0"/>
              </a:rPr>
              <a:t>2</a:t>
            </a:r>
          </a:p>
          <a:p>
            <a:pPr marL="342900" indent="-342900">
              <a:spcBef>
                <a:spcPts val="0"/>
              </a:spcBef>
              <a:buFont typeface="Symbol" panose="05050102010706020507" pitchFamily="18" charset="2"/>
              <a:buChar char="Þ"/>
              <a:defRPr/>
            </a:pPr>
            <a:r>
              <a:rPr lang="en-US" altLang="en-US" sz="2200" dirty="0">
                <a:solidFill>
                  <a:schemeClr val="bg1"/>
                </a:solidFill>
                <a:latin typeface="Times New Roman" panose="02020603050405020304" pitchFamily="18" charset="0"/>
                <a:cs typeface="Times New Roman" panose="02020603050405020304" pitchFamily="18" charset="0"/>
              </a:rPr>
              <a:t>AM </a:t>
            </a:r>
            <a:r>
              <a:rPr lang="en-US" altLang="en-US" sz="2200" dirty="0">
                <a:solidFill>
                  <a:schemeClr val="bg1"/>
                </a:solidFill>
                <a:latin typeface="Times New Roman" panose="02020603050405020304" pitchFamily="18" charset="0"/>
              </a:rPr>
              <a:t>= </a:t>
            </a:r>
            <a:r>
              <a:rPr lang="en-US" altLang="en-US" sz="2200">
                <a:solidFill>
                  <a:schemeClr val="bg1"/>
                </a:solidFill>
                <a:latin typeface="Times New Roman" panose="02020603050405020304" pitchFamily="18" charset="0"/>
              </a:rPr>
              <a:t>12 (cm</a:t>
            </a:r>
            <a:r>
              <a:rPr lang="en-US" altLang="en-US" sz="2200" dirty="0">
                <a:solidFill>
                  <a:schemeClr val="bg1"/>
                </a:solidFill>
                <a:latin typeface="Times New Roman" panose="02020603050405020304" pitchFamily="18" charset="0"/>
              </a:rPr>
              <a:t>) </a:t>
            </a:r>
            <a:r>
              <a:rPr lang="en-US" altLang="en-US" sz="2200" dirty="0" err="1">
                <a:solidFill>
                  <a:schemeClr val="bg1"/>
                </a:solidFill>
                <a:latin typeface="Times New Roman" panose="02020603050405020304" pitchFamily="18" charset="0"/>
              </a:rPr>
              <a:t>mà</a:t>
            </a:r>
            <a:r>
              <a:rPr lang="en-US" altLang="en-US" sz="2200" dirty="0">
                <a:solidFill>
                  <a:schemeClr val="bg1"/>
                </a:solidFill>
                <a:latin typeface="Times New Roman" panose="02020603050405020304" pitchFamily="18" charset="0"/>
              </a:rPr>
              <a:t> AB = </a:t>
            </a:r>
            <a:r>
              <a:rPr lang="en-US" altLang="en-US" sz="2200" dirty="0">
                <a:solidFill>
                  <a:schemeClr val="bg1"/>
                </a:solidFill>
                <a:latin typeface="Times New Roman" panose="02020603050405020304" pitchFamily="18" charset="0"/>
                <a:cs typeface="Times New Roman" panose="02020603050405020304" pitchFamily="18" charset="0"/>
              </a:rPr>
              <a:t>2 AM </a:t>
            </a:r>
          </a:p>
          <a:p>
            <a:pPr marL="342900" indent="-342900">
              <a:spcBef>
                <a:spcPts val="0"/>
              </a:spcBef>
              <a:buFont typeface="Symbol" panose="05050102010706020507" pitchFamily="18" charset="2"/>
              <a:buChar char="Þ"/>
              <a:defRPr/>
            </a:pPr>
            <a:r>
              <a:rPr lang="en-US" altLang="en-US" sz="2200" dirty="0">
                <a:solidFill>
                  <a:schemeClr val="bg1"/>
                </a:solidFill>
                <a:latin typeface="Times New Roman" panose="02020603050405020304" pitchFamily="18" charset="0"/>
                <a:cs typeface="Times New Roman" panose="02020603050405020304" pitchFamily="18" charset="0"/>
              </a:rPr>
              <a:t>AB =</a:t>
            </a:r>
            <a:r>
              <a:rPr lang="en-US" altLang="en-US" sz="2200" dirty="0">
                <a:solidFill>
                  <a:schemeClr val="bg1"/>
                </a:solidFill>
                <a:latin typeface="Times New Roman" panose="02020603050405020304" pitchFamily="18" charset="0"/>
              </a:rPr>
              <a:t> 2.12 = 24 (cm) </a:t>
            </a:r>
            <a:r>
              <a:rPr lang="en-US" altLang="en-US" sz="2200" dirty="0">
                <a:solidFill>
                  <a:schemeClr val="bg1"/>
                </a:solidFill>
                <a:latin typeface="Times New Roman" panose="02020603050405020304" pitchFamily="18" charset="0"/>
                <a:cs typeface="Times New Roman" panose="02020603050405020304" pitchFamily="18" charset="0"/>
              </a:rPr>
              <a:t> </a:t>
            </a:r>
          </a:p>
          <a:p>
            <a:pPr marL="342900" indent="-342900">
              <a:spcBef>
                <a:spcPts val="0"/>
              </a:spcBef>
              <a:buFont typeface="Symbol" panose="05050102010706020507" pitchFamily="18" charset="2"/>
              <a:buChar char="Þ"/>
              <a:defRPr/>
            </a:pPr>
            <a:r>
              <a:rPr lang="en-US" altLang="en-US" sz="2200" dirty="0" err="1">
                <a:solidFill>
                  <a:schemeClr val="bg1"/>
                </a:solidFill>
                <a:latin typeface="Times New Roman" panose="02020603050405020304" pitchFamily="18" charset="0"/>
                <a:cs typeface="Times New Roman" panose="02020603050405020304" pitchFamily="18" charset="0"/>
              </a:rPr>
              <a:t>Vậy</a:t>
            </a:r>
            <a:r>
              <a:rPr lang="en-US" altLang="en-US" sz="2200" dirty="0">
                <a:solidFill>
                  <a:schemeClr val="bg1"/>
                </a:solidFill>
                <a:latin typeface="Times New Roman" panose="02020603050405020304" pitchFamily="18" charset="0"/>
                <a:cs typeface="Times New Roman" panose="02020603050405020304" pitchFamily="18" charset="0"/>
              </a:rPr>
              <a:t> AB </a:t>
            </a:r>
            <a:r>
              <a:rPr lang="en-US" altLang="en-US" sz="2200">
                <a:solidFill>
                  <a:schemeClr val="bg1"/>
                </a:solidFill>
                <a:latin typeface="Times New Roman" panose="02020603050405020304" pitchFamily="18" charset="0"/>
                <a:cs typeface="Times New Roman" panose="02020603050405020304" pitchFamily="18" charset="0"/>
              </a:rPr>
              <a:t>= 24cm</a:t>
            </a:r>
            <a:endParaRPr lang="en-US" altLang="en-US" sz="2200" dirty="0">
              <a:solidFill>
                <a:schemeClr val="bg1"/>
              </a:solidFill>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728328028"/>
              </p:ext>
            </p:extLst>
          </p:nvPr>
        </p:nvGraphicFramePr>
        <p:xfrm>
          <a:off x="635488" y="1504950"/>
          <a:ext cx="278912" cy="1041268"/>
        </p:xfrm>
        <a:graphic>
          <a:graphicData uri="http://schemas.openxmlformats.org/presentationml/2006/ole">
            <mc:AlternateContent xmlns:mc="http://schemas.openxmlformats.org/markup-compatibility/2006">
              <mc:Choice xmlns:v="urn:schemas-microsoft-com:vml" Requires="v">
                <p:oleObj name="Equation" r:id="rId2" imgW="190440" imgH="711000" progId="Equation.DSMT4">
                  <p:embed/>
                </p:oleObj>
              </mc:Choice>
              <mc:Fallback>
                <p:oleObj name="Equation" r:id="rId2" imgW="190440" imgH="711000" progId="Equation.DSMT4">
                  <p:embed/>
                  <p:pic>
                    <p:nvPicPr>
                      <p:cNvPr id="0" name=""/>
                      <p:cNvPicPr/>
                      <p:nvPr/>
                    </p:nvPicPr>
                    <p:blipFill>
                      <a:blip r:embed="rId3"/>
                      <a:stretch>
                        <a:fillRect/>
                      </a:stretch>
                    </p:blipFill>
                    <p:spPr>
                      <a:xfrm>
                        <a:off x="635488" y="1504950"/>
                        <a:ext cx="278912" cy="1041268"/>
                      </a:xfrm>
                      <a:prstGeom prst="rect">
                        <a:avLst/>
                      </a:prstGeom>
                    </p:spPr>
                  </p:pic>
                </p:oleObj>
              </mc:Fallback>
            </mc:AlternateContent>
          </a:graphicData>
        </a:graphic>
      </p:graphicFrame>
      <p:sp>
        <p:nvSpPr>
          <p:cNvPr id="3" name="Oval 2"/>
          <p:cNvSpPr/>
          <p:nvPr/>
        </p:nvSpPr>
        <p:spPr>
          <a:xfrm>
            <a:off x="5932842" y="797634"/>
            <a:ext cx="2133600" cy="2133600"/>
          </a:xfrm>
          <a:prstGeom prst="ellipse">
            <a:avLst/>
          </a:prstGeom>
          <a:ln w="28575">
            <a:solidFill>
              <a:schemeClr val="bg1"/>
            </a:solidFill>
          </a:ln>
        </p:spPr>
        <p:txBody>
          <a:bodyPr rtlCol="0" anchor="ctr">
            <a:spAutoFit/>
          </a:bodyPr>
          <a:lstStyle/>
          <a:p>
            <a:pPr algn="ctr"/>
            <a:endParaRPr lang="en-US" sz="2400" b="1">
              <a:solidFill>
                <a:schemeClr val="bg1"/>
              </a:solidFill>
              <a:latin typeface="Tahoma" pitchFamily="34" charset="0"/>
            </a:endParaRPr>
          </a:p>
        </p:txBody>
      </p:sp>
      <p:cxnSp>
        <p:nvCxnSpPr>
          <p:cNvPr id="5" name="Straight Connector 4"/>
          <p:cNvCxnSpPr/>
          <p:nvPr/>
        </p:nvCxnSpPr>
        <p:spPr>
          <a:xfrm>
            <a:off x="6086889" y="2407698"/>
            <a:ext cx="182550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999642" y="1864434"/>
            <a:ext cx="0" cy="54326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49601" y="1725934"/>
            <a:ext cx="300082" cy="276999"/>
          </a:xfrm>
          <a:prstGeom prst="rect">
            <a:avLst/>
          </a:prstGeom>
          <a:noFill/>
        </p:spPr>
        <p:txBody>
          <a:bodyPr wrap="none" rtlCol="0">
            <a:spAutoFit/>
          </a:bodyPr>
          <a:lstStyle/>
          <a:p>
            <a:r>
              <a:rPr lang="en-US" sz="1200">
                <a:solidFill>
                  <a:schemeClr val="bg1"/>
                </a:solidFill>
                <a:latin typeface="+mn-lt"/>
                <a:ea typeface="Tahoma" pitchFamily="34" charset="0"/>
                <a:cs typeface="Tahoma" pitchFamily="34" charset="0"/>
                <a:sym typeface="Wingdings"/>
              </a:rPr>
              <a:t></a:t>
            </a:r>
            <a:endParaRPr lang="en-US" sz="1200">
              <a:solidFill>
                <a:schemeClr val="bg1"/>
              </a:solidFill>
              <a:latin typeface="+mn-lt"/>
              <a:ea typeface="Tahoma" pitchFamily="34" charset="0"/>
              <a:cs typeface="Tahoma" pitchFamily="34" charset="0"/>
            </a:endParaRPr>
          </a:p>
        </p:txBody>
      </p:sp>
      <p:sp>
        <p:nvSpPr>
          <p:cNvPr id="27" name="TextBox 26"/>
          <p:cNvSpPr txBox="1"/>
          <p:nvPr/>
        </p:nvSpPr>
        <p:spPr>
          <a:xfrm>
            <a:off x="5932842" y="2269198"/>
            <a:ext cx="300082" cy="276999"/>
          </a:xfrm>
          <a:prstGeom prst="rect">
            <a:avLst/>
          </a:prstGeom>
          <a:noFill/>
        </p:spPr>
        <p:txBody>
          <a:bodyPr wrap="none" rtlCol="0">
            <a:spAutoFit/>
          </a:bodyPr>
          <a:lstStyle/>
          <a:p>
            <a:r>
              <a:rPr lang="en-US" sz="1200">
                <a:solidFill>
                  <a:schemeClr val="bg1"/>
                </a:solidFill>
                <a:latin typeface="+mn-lt"/>
                <a:ea typeface="Tahoma" pitchFamily="34" charset="0"/>
                <a:cs typeface="Tahoma" pitchFamily="34" charset="0"/>
                <a:sym typeface="Wingdings"/>
              </a:rPr>
              <a:t></a:t>
            </a:r>
            <a:endParaRPr lang="en-US" sz="1200">
              <a:solidFill>
                <a:schemeClr val="bg1"/>
              </a:solidFill>
              <a:latin typeface="+mn-lt"/>
              <a:ea typeface="Tahoma" pitchFamily="34" charset="0"/>
              <a:cs typeface="Tahoma" pitchFamily="34" charset="0"/>
            </a:endParaRPr>
          </a:p>
        </p:txBody>
      </p:sp>
      <p:sp>
        <p:nvSpPr>
          <p:cNvPr id="28" name="TextBox 27"/>
          <p:cNvSpPr txBox="1"/>
          <p:nvPr/>
        </p:nvSpPr>
        <p:spPr>
          <a:xfrm>
            <a:off x="7762355" y="2269198"/>
            <a:ext cx="300082" cy="276999"/>
          </a:xfrm>
          <a:prstGeom prst="rect">
            <a:avLst/>
          </a:prstGeom>
          <a:noFill/>
        </p:spPr>
        <p:txBody>
          <a:bodyPr wrap="none" rtlCol="0">
            <a:spAutoFit/>
          </a:bodyPr>
          <a:lstStyle/>
          <a:p>
            <a:r>
              <a:rPr lang="en-US" sz="1200">
                <a:solidFill>
                  <a:schemeClr val="bg1"/>
                </a:solidFill>
                <a:latin typeface="+mn-lt"/>
                <a:ea typeface="Tahoma" pitchFamily="34" charset="0"/>
                <a:cs typeface="Tahoma" pitchFamily="34" charset="0"/>
                <a:sym typeface="Wingdings"/>
              </a:rPr>
              <a:t></a:t>
            </a:r>
            <a:endParaRPr lang="en-US" sz="1200">
              <a:solidFill>
                <a:schemeClr val="bg1"/>
              </a:solidFill>
              <a:latin typeface="+mn-lt"/>
              <a:ea typeface="Tahoma" pitchFamily="34" charset="0"/>
              <a:cs typeface="Tahoma" pitchFamily="34" charset="0"/>
            </a:endParaRPr>
          </a:p>
        </p:txBody>
      </p:sp>
      <p:sp>
        <p:nvSpPr>
          <p:cNvPr id="29" name="TextBox 28"/>
          <p:cNvSpPr txBox="1"/>
          <p:nvPr/>
        </p:nvSpPr>
        <p:spPr>
          <a:xfrm>
            <a:off x="6860359" y="2269198"/>
            <a:ext cx="300082" cy="276999"/>
          </a:xfrm>
          <a:prstGeom prst="rect">
            <a:avLst/>
          </a:prstGeom>
          <a:noFill/>
        </p:spPr>
        <p:txBody>
          <a:bodyPr wrap="none" rtlCol="0">
            <a:spAutoFit/>
          </a:bodyPr>
          <a:lstStyle/>
          <a:p>
            <a:r>
              <a:rPr lang="en-US" sz="1200">
                <a:solidFill>
                  <a:schemeClr val="bg1"/>
                </a:solidFill>
                <a:latin typeface="+mn-lt"/>
                <a:ea typeface="Tahoma" pitchFamily="34" charset="0"/>
                <a:cs typeface="Tahoma" pitchFamily="34" charset="0"/>
                <a:sym typeface="Wingdings"/>
              </a:rPr>
              <a:t></a:t>
            </a:r>
            <a:endParaRPr lang="en-US" sz="1200">
              <a:solidFill>
                <a:schemeClr val="bg1"/>
              </a:solidFill>
              <a:latin typeface="+mn-lt"/>
              <a:ea typeface="Tahoma" pitchFamily="34" charset="0"/>
              <a:cs typeface="Tahoma" pitchFamily="34" charset="0"/>
            </a:endParaRPr>
          </a:p>
        </p:txBody>
      </p:sp>
      <p:cxnSp>
        <p:nvCxnSpPr>
          <p:cNvPr id="11" name="Straight Connector 10"/>
          <p:cNvCxnSpPr/>
          <p:nvPr/>
        </p:nvCxnSpPr>
        <p:spPr>
          <a:xfrm flipH="1">
            <a:off x="6086889" y="1864434"/>
            <a:ext cx="912753" cy="54326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Half Frame 11"/>
          <p:cNvSpPr/>
          <p:nvPr/>
        </p:nvSpPr>
        <p:spPr>
          <a:xfrm>
            <a:off x="6871225" y="2266950"/>
            <a:ext cx="125950" cy="133133"/>
          </a:xfrm>
          <a:prstGeom prst="halfFrame">
            <a:avLst>
              <a:gd name="adj1" fmla="val 0"/>
              <a:gd name="adj2" fmla="val 1568"/>
            </a:avLst>
          </a:prstGeom>
          <a:ln w="28575">
            <a:solidFill>
              <a:schemeClr val="bg1"/>
            </a:solidFill>
          </a:ln>
        </p:spPr>
        <p:txBody>
          <a:bodyPr rtlCol="0" anchor="ctr">
            <a:spAutoFit/>
          </a:bodyPr>
          <a:lstStyle/>
          <a:p>
            <a:pPr algn="ctr"/>
            <a:endParaRPr lang="en-US" sz="2400" b="1">
              <a:solidFill>
                <a:schemeClr val="bg1"/>
              </a:solidFill>
              <a:latin typeface="Tahoma" pitchFamily="34" charset="0"/>
            </a:endParaRPr>
          </a:p>
        </p:txBody>
      </p:sp>
      <p:sp>
        <p:nvSpPr>
          <p:cNvPr id="13" name="TextBox 12"/>
          <p:cNvSpPr txBox="1"/>
          <p:nvPr/>
        </p:nvSpPr>
        <p:spPr>
          <a:xfrm>
            <a:off x="7160441" y="1504950"/>
            <a:ext cx="370614" cy="400110"/>
          </a:xfrm>
          <a:prstGeom prst="rect">
            <a:avLst/>
          </a:prstGeom>
          <a:noFill/>
        </p:spPr>
        <p:txBody>
          <a:bodyPr wrap="none" rtlCol="0">
            <a:spAutoFit/>
          </a:bodyPr>
          <a:lstStyle/>
          <a:p>
            <a:r>
              <a:rPr lang="en-US" sz="2000">
                <a:solidFill>
                  <a:schemeClr val="bg1"/>
                </a:solidFill>
                <a:latin typeface="+mn-lt"/>
                <a:ea typeface="Tahoma" pitchFamily="34" charset="0"/>
                <a:cs typeface="Tahoma" pitchFamily="34" charset="0"/>
              </a:rPr>
              <a:t>O</a:t>
            </a:r>
          </a:p>
        </p:txBody>
      </p:sp>
      <p:sp>
        <p:nvSpPr>
          <p:cNvPr id="34" name="TextBox 33"/>
          <p:cNvSpPr txBox="1"/>
          <p:nvPr/>
        </p:nvSpPr>
        <p:spPr>
          <a:xfrm>
            <a:off x="5649186" y="2207643"/>
            <a:ext cx="370614" cy="400110"/>
          </a:xfrm>
          <a:prstGeom prst="rect">
            <a:avLst/>
          </a:prstGeom>
          <a:noFill/>
        </p:spPr>
        <p:txBody>
          <a:bodyPr wrap="none" rtlCol="0">
            <a:spAutoFit/>
          </a:bodyPr>
          <a:lstStyle/>
          <a:p>
            <a:r>
              <a:rPr lang="en-US" sz="2000">
                <a:solidFill>
                  <a:schemeClr val="bg1"/>
                </a:solidFill>
                <a:latin typeface="+mn-lt"/>
                <a:ea typeface="Tahoma" pitchFamily="34" charset="0"/>
                <a:cs typeface="Tahoma" pitchFamily="34" charset="0"/>
              </a:rPr>
              <a:t>A</a:t>
            </a:r>
          </a:p>
        </p:txBody>
      </p:sp>
      <p:sp>
        <p:nvSpPr>
          <p:cNvPr id="35" name="TextBox 34"/>
          <p:cNvSpPr txBox="1"/>
          <p:nvPr/>
        </p:nvSpPr>
        <p:spPr>
          <a:xfrm>
            <a:off x="7939290" y="2215035"/>
            <a:ext cx="356188" cy="400110"/>
          </a:xfrm>
          <a:prstGeom prst="rect">
            <a:avLst/>
          </a:prstGeom>
          <a:noFill/>
        </p:spPr>
        <p:txBody>
          <a:bodyPr wrap="none" rtlCol="0">
            <a:spAutoFit/>
          </a:bodyPr>
          <a:lstStyle/>
          <a:p>
            <a:r>
              <a:rPr lang="en-US" sz="2000">
                <a:solidFill>
                  <a:schemeClr val="bg1"/>
                </a:solidFill>
                <a:latin typeface="+mn-lt"/>
                <a:ea typeface="Tahoma" pitchFamily="34" charset="0"/>
                <a:cs typeface="Tahoma" pitchFamily="34" charset="0"/>
              </a:rPr>
              <a:t>B</a:t>
            </a:r>
          </a:p>
        </p:txBody>
      </p:sp>
      <p:sp>
        <p:nvSpPr>
          <p:cNvPr id="36" name="TextBox 35"/>
          <p:cNvSpPr txBox="1"/>
          <p:nvPr/>
        </p:nvSpPr>
        <p:spPr>
          <a:xfrm>
            <a:off x="6825093" y="2407698"/>
            <a:ext cx="412292" cy="400110"/>
          </a:xfrm>
          <a:prstGeom prst="rect">
            <a:avLst/>
          </a:prstGeom>
          <a:noFill/>
        </p:spPr>
        <p:txBody>
          <a:bodyPr wrap="none" rtlCol="0">
            <a:spAutoFit/>
          </a:bodyPr>
          <a:lstStyle/>
          <a:p>
            <a:r>
              <a:rPr lang="en-US" sz="2000">
                <a:solidFill>
                  <a:schemeClr val="bg1"/>
                </a:solidFill>
                <a:latin typeface="+mn-lt"/>
                <a:ea typeface="Tahoma" pitchFamily="34" charset="0"/>
                <a:cs typeface="Tahoma" pitchFamily="34" charset="0"/>
              </a:rPr>
              <a:t>M</a:t>
            </a:r>
          </a:p>
        </p:txBody>
      </p:sp>
      <p:sp>
        <p:nvSpPr>
          <p:cNvPr id="14" name="TextBox 13"/>
          <p:cNvSpPr txBox="1"/>
          <p:nvPr/>
        </p:nvSpPr>
        <p:spPr>
          <a:xfrm>
            <a:off x="6426749" y="2217046"/>
            <a:ext cx="325730" cy="400110"/>
          </a:xfrm>
          <a:prstGeom prst="rect">
            <a:avLst/>
          </a:prstGeom>
          <a:noFill/>
        </p:spPr>
        <p:txBody>
          <a:bodyPr wrap="none" rtlCol="0">
            <a:spAutoFit/>
          </a:bodyPr>
          <a:lstStyle/>
          <a:p>
            <a:r>
              <a:rPr lang="en-US" sz="2000">
                <a:solidFill>
                  <a:schemeClr val="bg1"/>
                </a:solidFill>
                <a:latin typeface="+mn-lt"/>
                <a:ea typeface="Tahoma" pitchFamily="34" charset="0"/>
                <a:cs typeface="Tahoma" pitchFamily="34" charset="0"/>
              </a:rPr>
              <a:t>//</a:t>
            </a:r>
          </a:p>
        </p:txBody>
      </p:sp>
      <p:sp>
        <p:nvSpPr>
          <p:cNvPr id="38" name="TextBox 37"/>
          <p:cNvSpPr txBox="1"/>
          <p:nvPr/>
        </p:nvSpPr>
        <p:spPr>
          <a:xfrm>
            <a:off x="7345748" y="2207642"/>
            <a:ext cx="325730" cy="400110"/>
          </a:xfrm>
          <a:prstGeom prst="rect">
            <a:avLst/>
          </a:prstGeom>
          <a:noFill/>
        </p:spPr>
        <p:txBody>
          <a:bodyPr wrap="none" rtlCol="0">
            <a:spAutoFit/>
          </a:bodyPr>
          <a:lstStyle/>
          <a:p>
            <a:r>
              <a:rPr lang="en-US" sz="2000">
                <a:solidFill>
                  <a:schemeClr val="bg1"/>
                </a:solidFill>
                <a:latin typeface="+mn-lt"/>
                <a:ea typeface="Tahoma" pitchFamily="34" charset="0"/>
                <a:cs typeface="Tahoma" pitchFamily="34" charset="0"/>
              </a:rPr>
              <a:t>//</a:t>
            </a:r>
          </a:p>
        </p:txBody>
      </p:sp>
      <p:sp>
        <p:nvSpPr>
          <p:cNvPr id="15" name="TextBox 14"/>
          <p:cNvSpPr txBox="1"/>
          <p:nvPr/>
        </p:nvSpPr>
        <p:spPr>
          <a:xfrm rot="19765704">
            <a:off x="6068162" y="1807533"/>
            <a:ext cx="768159" cy="400110"/>
          </a:xfrm>
          <a:prstGeom prst="rect">
            <a:avLst/>
          </a:prstGeom>
          <a:noFill/>
        </p:spPr>
        <p:txBody>
          <a:bodyPr wrap="none" rtlCol="0">
            <a:spAutoFit/>
          </a:bodyPr>
          <a:lstStyle/>
          <a:p>
            <a:r>
              <a:rPr lang="en-US" sz="2000">
                <a:solidFill>
                  <a:schemeClr val="bg1"/>
                </a:solidFill>
                <a:latin typeface="+mn-lt"/>
                <a:ea typeface="Tahoma" pitchFamily="34" charset="0"/>
                <a:cs typeface="Tahoma" pitchFamily="34" charset="0"/>
              </a:rPr>
              <a:t>13cm</a:t>
            </a:r>
          </a:p>
        </p:txBody>
      </p:sp>
      <p:sp>
        <p:nvSpPr>
          <p:cNvPr id="40" name="TextBox 39"/>
          <p:cNvSpPr txBox="1"/>
          <p:nvPr/>
        </p:nvSpPr>
        <p:spPr>
          <a:xfrm rot="16200000">
            <a:off x="6878599" y="1906549"/>
            <a:ext cx="625492" cy="400110"/>
          </a:xfrm>
          <a:prstGeom prst="rect">
            <a:avLst/>
          </a:prstGeom>
          <a:noFill/>
        </p:spPr>
        <p:txBody>
          <a:bodyPr wrap="none" rtlCol="0">
            <a:spAutoFit/>
          </a:bodyPr>
          <a:lstStyle/>
          <a:p>
            <a:r>
              <a:rPr lang="en-US" sz="2000">
                <a:solidFill>
                  <a:schemeClr val="bg1"/>
                </a:solidFill>
                <a:latin typeface="+mn-lt"/>
                <a:ea typeface="Tahoma" pitchFamily="34" charset="0"/>
                <a:cs typeface="Tahoma" pitchFamily="34" charset="0"/>
              </a:rPr>
              <a:t>5cm</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1000"/>
                                        <p:tgtEl>
                                          <p:spTgt spid="18">
                                            <p:txEl>
                                              <p:pRg st="1" end="1"/>
                                            </p:txEl>
                                          </p:spTgt>
                                        </p:tgtEl>
                                      </p:cBhvr>
                                    </p:animEffect>
                                    <p:anim calcmode="lin" valueType="num">
                                      <p:cBhvr>
                                        <p:cTn id="13"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animEffect transition="in" filter="wipe(down)">
                                      <p:cBhvr>
                                        <p:cTn id="19" dur="500"/>
                                        <p:tgtEl>
                                          <p:spTgt spid="18">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wipe(down)">
                                      <p:cBhvr>
                                        <p:cTn id="27" dur="500"/>
                                        <p:tgtEl>
                                          <p:spTgt spid="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xEl>
                                              <p:pRg st="4" end="4"/>
                                            </p:txEl>
                                          </p:spTgt>
                                        </p:tgtEl>
                                        <p:attrNameLst>
                                          <p:attrName>style.visibility</p:attrName>
                                        </p:attrNameLst>
                                      </p:cBhvr>
                                      <p:to>
                                        <p:strVal val="visible"/>
                                      </p:to>
                                    </p:set>
                                    <p:animEffect transition="in" filter="wipe(down)">
                                      <p:cBhvr>
                                        <p:cTn id="32" dur="500"/>
                                        <p:tgtEl>
                                          <p:spTgt spid="1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8">
                                            <p:txEl>
                                              <p:pRg st="5" end="5"/>
                                            </p:txEl>
                                          </p:spTgt>
                                        </p:tgtEl>
                                        <p:attrNameLst>
                                          <p:attrName>style.visibility</p:attrName>
                                        </p:attrNameLst>
                                      </p:cBhvr>
                                      <p:to>
                                        <p:strVal val="visible"/>
                                      </p:to>
                                    </p:set>
                                    <p:animEffect transition="in" filter="wipe(down)">
                                      <p:cBhvr>
                                        <p:cTn id="37" dur="500"/>
                                        <p:tgtEl>
                                          <p:spTgt spid="1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8">
                                            <p:txEl>
                                              <p:pRg st="6" end="6"/>
                                            </p:txEl>
                                          </p:spTgt>
                                        </p:tgtEl>
                                        <p:attrNameLst>
                                          <p:attrName>style.visibility</p:attrName>
                                        </p:attrNameLst>
                                      </p:cBhvr>
                                      <p:to>
                                        <p:strVal val="visible"/>
                                      </p:to>
                                    </p:set>
                                    <p:animEffect transition="in" filter="wipe(down)">
                                      <p:cBhvr>
                                        <p:cTn id="42" dur="500"/>
                                        <p:tgtEl>
                                          <p:spTgt spid="1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8">
                                            <p:txEl>
                                              <p:pRg st="7" end="7"/>
                                            </p:txEl>
                                          </p:spTgt>
                                        </p:tgtEl>
                                        <p:attrNameLst>
                                          <p:attrName>style.visibility</p:attrName>
                                        </p:attrNameLst>
                                      </p:cBhvr>
                                      <p:to>
                                        <p:strVal val="visible"/>
                                      </p:to>
                                    </p:set>
                                    <p:animEffect transition="in" filter="wipe(down)">
                                      <p:cBhvr>
                                        <p:cTn id="47" dur="500"/>
                                        <p:tgtEl>
                                          <p:spTgt spid="1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8">
                                            <p:txEl>
                                              <p:pRg st="8" end="8"/>
                                            </p:txEl>
                                          </p:spTgt>
                                        </p:tgtEl>
                                        <p:attrNameLst>
                                          <p:attrName>style.visibility</p:attrName>
                                        </p:attrNameLst>
                                      </p:cBhvr>
                                      <p:to>
                                        <p:strVal val="visible"/>
                                      </p:to>
                                    </p:set>
                                    <p:animEffect transition="in" filter="wipe(down)">
                                      <p:cBhvr>
                                        <p:cTn id="52" dur="500"/>
                                        <p:tgtEl>
                                          <p:spTgt spid="18">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8">
                                            <p:txEl>
                                              <p:pRg st="9" end="9"/>
                                            </p:txEl>
                                          </p:spTgt>
                                        </p:tgtEl>
                                        <p:attrNameLst>
                                          <p:attrName>style.visibility</p:attrName>
                                        </p:attrNameLst>
                                      </p:cBhvr>
                                      <p:to>
                                        <p:strVal val="visible"/>
                                      </p:to>
                                    </p:set>
                                    <p:animEffect transition="in" filter="wipe(down)">
                                      <p:cBhvr>
                                        <p:cTn id="57" dur="500"/>
                                        <p:tgtEl>
                                          <p:spTgt spid="18">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8">
                                            <p:txEl>
                                              <p:pRg st="10" end="10"/>
                                            </p:txEl>
                                          </p:spTgt>
                                        </p:tgtEl>
                                        <p:attrNameLst>
                                          <p:attrName>style.visibility</p:attrName>
                                        </p:attrNameLst>
                                      </p:cBhvr>
                                      <p:to>
                                        <p:strVal val="visible"/>
                                      </p:to>
                                    </p:set>
                                    <p:animEffect transition="in" filter="wipe(down)">
                                      <p:cBhvr>
                                        <p:cTn id="62" dur="500"/>
                                        <p:tgtEl>
                                          <p:spTgt spid="18">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8">
                                            <p:txEl>
                                              <p:pRg st="11" end="11"/>
                                            </p:txEl>
                                          </p:spTgt>
                                        </p:tgtEl>
                                        <p:attrNameLst>
                                          <p:attrName>style.visibility</p:attrName>
                                        </p:attrNameLst>
                                      </p:cBhvr>
                                      <p:to>
                                        <p:strVal val="visible"/>
                                      </p:to>
                                    </p:set>
                                    <p:animEffect transition="in" filter="wipe(down)">
                                      <p:cBhvr>
                                        <p:cTn id="67" dur="500"/>
                                        <p:tgtEl>
                                          <p:spTgt spid="1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2"/>
          <p:cNvSpPr>
            <a:spLocks noChangeShapeType="1"/>
          </p:cNvSpPr>
          <p:nvPr/>
        </p:nvSpPr>
        <p:spPr bwMode="auto">
          <a:xfrm>
            <a:off x="4648200" y="1085850"/>
            <a:ext cx="0" cy="40576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6083" name="Rectangle 3"/>
          <p:cNvSpPr>
            <a:spLocks noChangeArrowheads="1"/>
          </p:cNvSpPr>
          <p:nvPr/>
        </p:nvSpPr>
        <p:spPr bwMode="auto">
          <a:xfrm>
            <a:off x="32273" y="97025"/>
            <a:ext cx="9144000" cy="461665"/>
          </a:xfrm>
          <a:prstGeom prst="rect">
            <a:avLst/>
          </a:prstGeom>
          <a:noFill/>
          <a:ln w="9525" algn="ctr">
            <a:noFill/>
            <a:prstDash val="sysDot"/>
            <a:miter lim="800000"/>
            <a:headEnd/>
            <a:tailEnd/>
          </a:ln>
          <a:effectLst/>
        </p:spPr>
        <p:txBody>
          <a:bodyPr anchor="ctr">
            <a:spAutoFit/>
          </a:bodyPr>
          <a:lstStyle/>
          <a:p>
            <a:pPr algn="ctr"/>
            <a:r>
              <a:rPr lang="en-US" altLang="en-US" b="1">
                <a:latin typeface=".VnTime" pitchFamily="34" charset="0"/>
                <a:cs typeface="Arial" charset="0"/>
              </a:rPr>
              <a:t>H·y ghÐp mçi c©u ë cét A víi mét ý ë cét B ®Ó </a:t>
            </a:r>
            <a:r>
              <a:rPr lang="en-US" altLang="en-US" b="1">
                <a:latin typeface="Times New Roman" pitchFamily="18" charset="0"/>
                <a:cs typeface="Times New Roman" pitchFamily="18" charset="0"/>
              </a:rPr>
              <a:t>được</a:t>
            </a:r>
            <a:r>
              <a:rPr lang="en-US" altLang="en-US" b="1">
                <a:latin typeface=".VnTime" pitchFamily="34" charset="0"/>
                <a:cs typeface="Arial" charset="0"/>
              </a:rPr>
              <a:t> kÕt luËn ®óng</a:t>
            </a:r>
          </a:p>
        </p:txBody>
      </p:sp>
      <p:sp>
        <p:nvSpPr>
          <p:cNvPr id="46084" name="Rectangle 4"/>
          <p:cNvSpPr>
            <a:spLocks noChangeArrowheads="1"/>
          </p:cNvSpPr>
          <p:nvPr/>
        </p:nvSpPr>
        <p:spPr bwMode="auto">
          <a:xfrm>
            <a:off x="4854388" y="1149042"/>
            <a:ext cx="4191000" cy="3708708"/>
          </a:xfrm>
          <a:prstGeom prst="rect">
            <a:avLst/>
          </a:prstGeom>
          <a:noFill/>
          <a:ln w="9525" algn="ctr">
            <a:noFill/>
            <a:prstDash val="sysDot"/>
            <a:miter lim="800000"/>
            <a:headEnd/>
            <a:tailEnd/>
          </a:ln>
          <a:effectLst/>
        </p:spPr>
        <p:txBody>
          <a:bodyPr anchor="ctr">
            <a:spAutoFit/>
          </a:bodyPr>
          <a:lstStyle/>
          <a:p>
            <a:pPr algn="ctr">
              <a:spcBef>
                <a:spcPts val="600"/>
              </a:spcBef>
            </a:pPr>
            <a:r>
              <a:rPr lang="en-US" sz="2000" b="1">
                <a:latin typeface="+mn-lt"/>
              </a:rPr>
              <a:t>Cột B</a:t>
            </a:r>
          </a:p>
          <a:p>
            <a:pPr>
              <a:spcBef>
                <a:spcPts val="600"/>
              </a:spcBef>
            </a:pPr>
            <a:r>
              <a:rPr lang="en-US" sz="2000" b="1">
                <a:solidFill>
                  <a:schemeClr val="accent2"/>
                </a:solidFill>
                <a:latin typeface="+mn-lt"/>
              </a:rPr>
              <a:t>A</a:t>
            </a:r>
            <a:r>
              <a:rPr lang="en-US" sz="2000">
                <a:solidFill>
                  <a:schemeClr val="accent2"/>
                </a:solidFill>
                <a:latin typeface="+mn-lt"/>
              </a:rPr>
              <a:t>.</a:t>
            </a:r>
            <a:r>
              <a:rPr lang="en-US" sz="2000">
                <a:latin typeface="+mn-lt"/>
              </a:rPr>
              <a:t> nhỏ nhất</a:t>
            </a:r>
          </a:p>
          <a:p>
            <a:pPr>
              <a:spcBef>
                <a:spcPts val="600"/>
              </a:spcBef>
            </a:pPr>
            <a:r>
              <a:rPr lang="en-US" sz="2000" b="1">
                <a:solidFill>
                  <a:schemeClr val="accent2"/>
                </a:solidFill>
                <a:latin typeface="+mn-lt"/>
              </a:rPr>
              <a:t>B</a:t>
            </a:r>
            <a:r>
              <a:rPr lang="en-US" sz="2000">
                <a:solidFill>
                  <a:schemeClr val="accent2"/>
                </a:solidFill>
                <a:latin typeface="+mn-lt"/>
              </a:rPr>
              <a:t>.</a:t>
            </a:r>
            <a:r>
              <a:rPr lang="en-US" sz="2000">
                <a:latin typeface="+mn-lt"/>
              </a:rPr>
              <a:t> có thể vuông góc hoặc không vuông góc với dây cung.</a:t>
            </a:r>
          </a:p>
          <a:p>
            <a:pPr>
              <a:spcBef>
                <a:spcPts val="600"/>
              </a:spcBef>
            </a:pPr>
            <a:r>
              <a:rPr lang="en-US" sz="2000" b="1">
                <a:solidFill>
                  <a:schemeClr val="accent2"/>
                </a:solidFill>
                <a:latin typeface="+mn-lt"/>
              </a:rPr>
              <a:t>C</a:t>
            </a:r>
            <a:r>
              <a:rPr lang="vi-VN" sz="2000">
                <a:solidFill>
                  <a:schemeClr val="accent2"/>
                </a:solidFill>
                <a:latin typeface="+mn-lt"/>
              </a:rPr>
              <a:t>.</a:t>
            </a:r>
            <a:r>
              <a:rPr lang="en-US" sz="2000">
                <a:latin typeface="+mn-lt"/>
              </a:rPr>
              <a:t> </a:t>
            </a:r>
            <a:r>
              <a:rPr lang="vi-VN" sz="2000">
                <a:latin typeface="+mn-lt"/>
              </a:rPr>
              <a:t>luôn đi qua trung điểm của dây cung ấy.</a:t>
            </a:r>
          </a:p>
          <a:p>
            <a:pPr>
              <a:spcBef>
                <a:spcPts val="600"/>
              </a:spcBef>
            </a:pPr>
            <a:r>
              <a:rPr lang="en-US" sz="2000" b="1">
                <a:solidFill>
                  <a:schemeClr val="accent2"/>
                </a:solidFill>
                <a:latin typeface="+mn-lt"/>
              </a:rPr>
              <a:t>D</a:t>
            </a:r>
            <a:r>
              <a:rPr lang="en-US" sz="2000">
                <a:solidFill>
                  <a:schemeClr val="accent2"/>
                </a:solidFill>
                <a:latin typeface="+mn-lt"/>
              </a:rPr>
              <a:t>.</a:t>
            </a:r>
            <a:r>
              <a:rPr lang="en-US" sz="2000">
                <a:latin typeface="+mn-lt"/>
              </a:rPr>
              <a:t> lớn nhất.</a:t>
            </a:r>
          </a:p>
          <a:p>
            <a:pPr>
              <a:spcBef>
                <a:spcPts val="600"/>
              </a:spcBef>
            </a:pPr>
            <a:r>
              <a:rPr lang="en-US" sz="2000" b="1">
                <a:solidFill>
                  <a:schemeClr val="accent2"/>
                </a:solidFill>
                <a:latin typeface="+mn-lt"/>
              </a:rPr>
              <a:t>E</a:t>
            </a:r>
            <a:r>
              <a:rPr lang="vi-VN" sz="2000">
                <a:solidFill>
                  <a:schemeClr val="accent2"/>
                </a:solidFill>
                <a:latin typeface="+mn-lt"/>
              </a:rPr>
              <a:t>.</a:t>
            </a:r>
            <a:r>
              <a:rPr lang="vi-VN" sz="2000">
                <a:latin typeface="+mn-lt"/>
              </a:rPr>
              <a:t> dây cung đi qua tâm.</a:t>
            </a:r>
          </a:p>
          <a:p>
            <a:pPr>
              <a:spcBef>
                <a:spcPts val="600"/>
              </a:spcBef>
            </a:pPr>
            <a:r>
              <a:rPr lang="en-US" sz="2000" b="1">
                <a:solidFill>
                  <a:schemeClr val="accent2"/>
                </a:solidFill>
                <a:latin typeface="+mn-lt"/>
              </a:rPr>
              <a:t>F</a:t>
            </a:r>
            <a:r>
              <a:rPr lang="en-US" sz="2000">
                <a:solidFill>
                  <a:schemeClr val="accent2"/>
                </a:solidFill>
                <a:latin typeface="+mn-lt"/>
              </a:rPr>
              <a:t>.</a:t>
            </a:r>
            <a:r>
              <a:rPr lang="en-US" sz="2000">
                <a:latin typeface="+mn-lt"/>
              </a:rPr>
              <a:t> vuông góc với dây ấy.</a:t>
            </a:r>
          </a:p>
          <a:p>
            <a:pPr>
              <a:spcBef>
                <a:spcPts val="600"/>
              </a:spcBef>
            </a:pPr>
            <a:endParaRPr lang="en-US" sz="2000">
              <a:latin typeface="+mn-lt"/>
            </a:endParaRPr>
          </a:p>
        </p:txBody>
      </p:sp>
      <p:sp>
        <p:nvSpPr>
          <p:cNvPr id="46090" name="Text Box 10"/>
          <p:cNvSpPr txBox="1">
            <a:spLocks noChangeArrowheads="1"/>
          </p:cNvSpPr>
          <p:nvPr/>
        </p:nvSpPr>
        <p:spPr bwMode="auto">
          <a:xfrm>
            <a:off x="106717" y="1098176"/>
            <a:ext cx="4378325" cy="4001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algn="ctr">
              <a:spcBef>
                <a:spcPts val="600"/>
              </a:spcBef>
            </a:pPr>
            <a:r>
              <a:rPr lang="en-US" sz="2000" b="1">
                <a:latin typeface="+mn-lt"/>
              </a:rPr>
              <a:t>Cột A</a:t>
            </a:r>
          </a:p>
        </p:txBody>
      </p:sp>
      <p:sp>
        <p:nvSpPr>
          <p:cNvPr id="14355" name="Rectangle 19"/>
          <p:cNvSpPr>
            <a:spLocks noChangeArrowheads="1"/>
          </p:cNvSpPr>
          <p:nvPr/>
        </p:nvSpPr>
        <p:spPr bwMode="auto">
          <a:xfrm>
            <a:off x="4397375" y="2895600"/>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vi-VN" altLang="en-US">
              <a:latin typeface=".VnArial" pitchFamily="34" charset="0"/>
            </a:endParaRPr>
          </a:p>
        </p:txBody>
      </p:sp>
      <p:sp>
        <p:nvSpPr>
          <p:cNvPr id="3" name="Rectangle 2"/>
          <p:cNvSpPr/>
          <p:nvPr/>
        </p:nvSpPr>
        <p:spPr>
          <a:xfrm>
            <a:off x="76200" y="1526466"/>
            <a:ext cx="4572000" cy="400110"/>
          </a:xfrm>
          <a:prstGeom prst="rect">
            <a:avLst/>
          </a:prstGeom>
        </p:spPr>
        <p:txBody>
          <a:bodyPr>
            <a:spAutoFit/>
          </a:bodyPr>
          <a:lstStyle/>
          <a:p>
            <a:pPr marL="0">
              <a:spcBef>
                <a:spcPts val="600"/>
              </a:spcBef>
            </a:pPr>
            <a:r>
              <a:rPr lang="en-US" sz="2000" b="1">
                <a:solidFill>
                  <a:schemeClr val="accent3">
                    <a:lumMod val="60000"/>
                    <a:lumOff val="40000"/>
                  </a:schemeClr>
                </a:solidFill>
                <a:latin typeface="+mn-lt"/>
              </a:rPr>
              <a:t>1.</a:t>
            </a:r>
            <a:r>
              <a:rPr lang="en-US" sz="2000">
                <a:latin typeface="+mn-lt"/>
              </a:rPr>
              <a:t> </a:t>
            </a:r>
            <a:r>
              <a:rPr lang="vi-VN" sz="2000">
                <a:latin typeface="+mn-lt"/>
              </a:rPr>
              <a:t>Đường kính vuông góc với dây cung thì</a:t>
            </a:r>
          </a:p>
        </p:txBody>
      </p:sp>
      <p:sp>
        <p:nvSpPr>
          <p:cNvPr id="6" name="Rectangle 5"/>
          <p:cNvSpPr/>
          <p:nvPr/>
        </p:nvSpPr>
        <p:spPr>
          <a:xfrm>
            <a:off x="76200" y="3181350"/>
            <a:ext cx="4572000" cy="707886"/>
          </a:xfrm>
          <a:prstGeom prst="rect">
            <a:avLst/>
          </a:prstGeom>
        </p:spPr>
        <p:txBody>
          <a:bodyPr>
            <a:spAutoFit/>
          </a:bodyPr>
          <a:lstStyle/>
          <a:p>
            <a:pPr marL="0">
              <a:spcBef>
                <a:spcPts val="600"/>
              </a:spcBef>
            </a:pPr>
            <a:r>
              <a:rPr lang="vi-VN" sz="2000" b="1">
                <a:solidFill>
                  <a:schemeClr val="accent3">
                    <a:lumMod val="60000"/>
                    <a:lumOff val="40000"/>
                  </a:schemeClr>
                </a:solidFill>
                <a:latin typeface="+mn-lt"/>
              </a:rPr>
              <a:t>4.</a:t>
            </a:r>
            <a:r>
              <a:rPr lang="vi-VN" sz="2000">
                <a:latin typeface="+mn-lt"/>
              </a:rPr>
              <a:t> </a:t>
            </a:r>
            <a:r>
              <a:rPr lang="vi-VN" sz="2000">
                <a:solidFill>
                  <a:srgbClr val="002060"/>
                </a:solidFill>
                <a:latin typeface="+mn-lt"/>
              </a:rPr>
              <a:t>Đường kính đi qua trung điểm của một dây không đi qua tâm thì </a:t>
            </a:r>
          </a:p>
        </p:txBody>
      </p:sp>
      <p:sp>
        <p:nvSpPr>
          <p:cNvPr id="7" name="Rectangle 6"/>
          <p:cNvSpPr/>
          <p:nvPr/>
        </p:nvSpPr>
        <p:spPr>
          <a:xfrm>
            <a:off x="304800" y="666750"/>
            <a:ext cx="3083280" cy="461665"/>
          </a:xfrm>
          <a:prstGeom prst="rect">
            <a:avLst/>
          </a:prstGeom>
        </p:spPr>
        <p:txBody>
          <a:bodyPr wrap="none">
            <a:spAutoFit/>
          </a:bodyPr>
          <a:lstStyle/>
          <a:p>
            <a:pPr marL="0">
              <a:spcBef>
                <a:spcPts val="600"/>
              </a:spcBef>
            </a:pPr>
            <a:r>
              <a:rPr lang="vi-VN">
                <a:solidFill>
                  <a:srgbClr val="92D050"/>
                </a:solidFill>
                <a:latin typeface="+mn-lt"/>
              </a:rPr>
              <a:t>Trong một đường tròn: </a:t>
            </a:r>
          </a:p>
        </p:txBody>
      </p:sp>
      <p:sp>
        <p:nvSpPr>
          <p:cNvPr id="2" name="Rectangle 1"/>
          <p:cNvSpPr/>
          <p:nvPr/>
        </p:nvSpPr>
        <p:spPr>
          <a:xfrm>
            <a:off x="85200" y="1526466"/>
            <a:ext cx="4617683" cy="400110"/>
          </a:xfrm>
          <a:prstGeom prst="rect">
            <a:avLst/>
          </a:prstGeom>
        </p:spPr>
        <p:txBody>
          <a:bodyPr wrap="square">
            <a:spAutoFit/>
          </a:bodyPr>
          <a:lstStyle/>
          <a:p>
            <a:pPr>
              <a:spcBef>
                <a:spcPts val="600"/>
              </a:spcBef>
            </a:pPr>
            <a:r>
              <a:rPr lang="en-US" sz="2000">
                <a:solidFill>
                  <a:schemeClr val="accent3"/>
                </a:solidFill>
                <a:latin typeface="+mn-lt"/>
              </a:rPr>
              <a:t>1. </a:t>
            </a:r>
            <a:r>
              <a:rPr lang="vi-VN" sz="2000">
                <a:solidFill>
                  <a:srgbClr val="FF0000"/>
                </a:solidFill>
                <a:latin typeface="+mn-lt"/>
              </a:rPr>
              <a:t>Đường kính vuông góc với dây cung thì</a:t>
            </a:r>
          </a:p>
        </p:txBody>
      </p:sp>
      <p:sp>
        <p:nvSpPr>
          <p:cNvPr id="8" name="Rectangle 7"/>
          <p:cNvSpPr/>
          <p:nvPr/>
        </p:nvSpPr>
        <p:spPr>
          <a:xfrm>
            <a:off x="4854388" y="2620515"/>
            <a:ext cx="3832412" cy="707886"/>
          </a:xfrm>
          <a:prstGeom prst="rect">
            <a:avLst/>
          </a:prstGeom>
        </p:spPr>
        <p:txBody>
          <a:bodyPr wrap="square">
            <a:spAutoFit/>
          </a:bodyPr>
          <a:lstStyle/>
          <a:p>
            <a:pPr>
              <a:spcBef>
                <a:spcPts val="600"/>
              </a:spcBef>
            </a:pPr>
            <a:r>
              <a:rPr lang="en-US" sz="2000">
                <a:solidFill>
                  <a:srgbClr val="FF0000"/>
                </a:solidFill>
                <a:latin typeface="+mn-lt"/>
              </a:rPr>
              <a:t>     </a:t>
            </a:r>
            <a:r>
              <a:rPr lang="vi-VN" sz="2000">
                <a:solidFill>
                  <a:srgbClr val="FF0000"/>
                </a:solidFill>
                <a:latin typeface="+mn-lt"/>
              </a:rPr>
              <a:t>luôn đi qua trung điểm của dây cung ấy.</a:t>
            </a:r>
          </a:p>
        </p:txBody>
      </p:sp>
      <p:sp>
        <p:nvSpPr>
          <p:cNvPr id="9" name="Freeform 8"/>
          <p:cNvSpPr/>
          <p:nvPr/>
        </p:nvSpPr>
        <p:spPr>
          <a:xfrm>
            <a:off x="4378362" y="1839558"/>
            <a:ext cx="559398" cy="1000461"/>
          </a:xfrm>
          <a:custGeom>
            <a:avLst/>
            <a:gdLst>
              <a:gd name="connsiteX0" fmla="*/ 0 w 559398"/>
              <a:gd name="connsiteY0" fmla="*/ 0 h 1000461"/>
              <a:gd name="connsiteX1" fmla="*/ 322730 w 559398"/>
              <a:gd name="connsiteY1" fmla="*/ 268941 h 1000461"/>
              <a:gd name="connsiteX2" fmla="*/ 161365 w 559398"/>
              <a:gd name="connsiteY2" fmla="*/ 742277 h 1000461"/>
              <a:gd name="connsiteX3" fmla="*/ 559398 w 559398"/>
              <a:gd name="connsiteY3" fmla="*/ 1000461 h 1000461"/>
            </a:gdLst>
            <a:ahLst/>
            <a:cxnLst>
              <a:cxn ang="0">
                <a:pos x="connsiteX0" y="connsiteY0"/>
              </a:cxn>
              <a:cxn ang="0">
                <a:pos x="connsiteX1" y="connsiteY1"/>
              </a:cxn>
              <a:cxn ang="0">
                <a:pos x="connsiteX2" y="connsiteY2"/>
              </a:cxn>
              <a:cxn ang="0">
                <a:pos x="connsiteX3" y="connsiteY3"/>
              </a:cxn>
            </a:cxnLst>
            <a:rect l="l" t="t" r="r" b="b"/>
            <a:pathLst>
              <a:path w="559398" h="1000461">
                <a:moveTo>
                  <a:pt x="0" y="0"/>
                </a:moveTo>
                <a:cubicBezTo>
                  <a:pt x="147918" y="72614"/>
                  <a:pt x="295836" y="145228"/>
                  <a:pt x="322730" y="268941"/>
                </a:cubicBezTo>
                <a:cubicBezTo>
                  <a:pt x="349624" y="392654"/>
                  <a:pt x="121920" y="620357"/>
                  <a:pt x="161365" y="742277"/>
                </a:cubicBezTo>
                <a:cubicBezTo>
                  <a:pt x="200810" y="864197"/>
                  <a:pt x="380104" y="932329"/>
                  <a:pt x="559398" y="1000461"/>
                </a:cubicBezTo>
              </a:path>
            </a:pathLst>
          </a:cu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3560781" y="2063066"/>
            <a:ext cx="1398494" cy="1433169"/>
          </a:xfrm>
          <a:custGeom>
            <a:avLst/>
            <a:gdLst>
              <a:gd name="connsiteX0" fmla="*/ 0 w 1398494"/>
              <a:gd name="connsiteY0" fmla="*/ 185282 h 1433169"/>
              <a:gd name="connsiteX1" fmla="*/ 925158 w 1398494"/>
              <a:gd name="connsiteY1" fmla="*/ 77706 h 1433169"/>
              <a:gd name="connsiteX2" fmla="*/ 1097280 w 1398494"/>
              <a:gd name="connsiteY2" fmla="*/ 1196501 h 1433169"/>
              <a:gd name="connsiteX3" fmla="*/ 1398494 w 1398494"/>
              <a:gd name="connsiteY3" fmla="*/ 1433169 h 1433169"/>
            </a:gdLst>
            <a:ahLst/>
            <a:cxnLst>
              <a:cxn ang="0">
                <a:pos x="connsiteX0" y="connsiteY0"/>
              </a:cxn>
              <a:cxn ang="0">
                <a:pos x="connsiteX1" y="connsiteY1"/>
              </a:cxn>
              <a:cxn ang="0">
                <a:pos x="connsiteX2" y="connsiteY2"/>
              </a:cxn>
              <a:cxn ang="0">
                <a:pos x="connsiteX3" y="connsiteY3"/>
              </a:cxn>
            </a:cxnLst>
            <a:rect l="l" t="t" r="r" b="b"/>
            <a:pathLst>
              <a:path w="1398494" h="1433169">
                <a:moveTo>
                  <a:pt x="0" y="185282"/>
                </a:moveTo>
                <a:cubicBezTo>
                  <a:pt x="371139" y="47225"/>
                  <a:pt x="742278" y="-90831"/>
                  <a:pt x="925158" y="77706"/>
                </a:cubicBezTo>
                <a:cubicBezTo>
                  <a:pt x="1108038" y="246243"/>
                  <a:pt x="1018391" y="970591"/>
                  <a:pt x="1097280" y="1196501"/>
                </a:cubicBezTo>
                <a:cubicBezTo>
                  <a:pt x="1176169" y="1422411"/>
                  <a:pt x="1287331" y="1427790"/>
                  <a:pt x="1398494" y="1433169"/>
                </a:cubicBezTo>
              </a:path>
            </a:pathLst>
          </a:custGeom>
          <a:ln w="28575">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p:cNvSpPr/>
          <p:nvPr/>
        </p:nvSpPr>
        <p:spPr>
          <a:xfrm>
            <a:off x="5170398" y="3303882"/>
            <a:ext cx="1088760" cy="400110"/>
          </a:xfrm>
          <a:prstGeom prst="rect">
            <a:avLst/>
          </a:prstGeom>
        </p:spPr>
        <p:txBody>
          <a:bodyPr wrap="none">
            <a:spAutoFit/>
          </a:bodyPr>
          <a:lstStyle/>
          <a:p>
            <a:pPr>
              <a:spcBef>
                <a:spcPts val="600"/>
              </a:spcBef>
            </a:pPr>
            <a:r>
              <a:rPr lang="en-US" sz="2000">
                <a:solidFill>
                  <a:schemeClr val="accent2">
                    <a:lumMod val="60000"/>
                    <a:lumOff val="40000"/>
                  </a:schemeClr>
                </a:solidFill>
                <a:latin typeface="+mn-lt"/>
              </a:rPr>
              <a:t>lớn nhất.</a:t>
            </a:r>
          </a:p>
        </p:txBody>
      </p:sp>
      <p:sp>
        <p:nvSpPr>
          <p:cNvPr id="31" name="Rectangle 30"/>
          <p:cNvSpPr/>
          <p:nvPr/>
        </p:nvSpPr>
        <p:spPr>
          <a:xfrm>
            <a:off x="76200" y="2484792"/>
            <a:ext cx="4572000" cy="707886"/>
          </a:xfrm>
          <a:prstGeom prst="rect">
            <a:avLst/>
          </a:prstGeom>
        </p:spPr>
        <p:txBody>
          <a:bodyPr>
            <a:spAutoFit/>
          </a:bodyPr>
          <a:lstStyle/>
          <a:p>
            <a:pPr marL="0">
              <a:spcBef>
                <a:spcPts val="600"/>
              </a:spcBef>
            </a:pPr>
            <a:r>
              <a:rPr lang="vi-VN" sz="2000" b="1">
                <a:solidFill>
                  <a:schemeClr val="accent3">
                    <a:lumMod val="60000"/>
                    <a:lumOff val="40000"/>
                  </a:schemeClr>
                </a:solidFill>
                <a:latin typeface="+mn-lt"/>
              </a:rPr>
              <a:t>3.</a:t>
            </a:r>
            <a:r>
              <a:rPr lang="vi-VN" sz="2000">
                <a:latin typeface="+mn-lt"/>
              </a:rPr>
              <a:t> </a:t>
            </a:r>
            <a:r>
              <a:rPr lang="vi-VN" sz="2000">
                <a:solidFill>
                  <a:srgbClr val="00B0F0"/>
                </a:solidFill>
                <a:latin typeface="+mn-lt"/>
              </a:rPr>
              <a:t>Đường kính đi qua trung điểm của dây cung thì</a:t>
            </a:r>
          </a:p>
        </p:txBody>
      </p:sp>
      <p:sp>
        <p:nvSpPr>
          <p:cNvPr id="12" name="Freeform 11"/>
          <p:cNvSpPr/>
          <p:nvPr/>
        </p:nvSpPr>
        <p:spPr>
          <a:xfrm>
            <a:off x="3861995" y="2151529"/>
            <a:ext cx="1118796" cy="900802"/>
          </a:xfrm>
          <a:custGeom>
            <a:avLst/>
            <a:gdLst>
              <a:gd name="connsiteX0" fmla="*/ 0 w 1118796"/>
              <a:gd name="connsiteY0" fmla="*/ 882127 h 900802"/>
              <a:gd name="connsiteX1" fmla="*/ 860612 w 1118796"/>
              <a:gd name="connsiteY1" fmla="*/ 806824 h 900802"/>
              <a:gd name="connsiteX2" fmla="*/ 677732 w 1118796"/>
              <a:gd name="connsiteY2" fmla="*/ 150607 h 900802"/>
              <a:gd name="connsiteX3" fmla="*/ 1118796 w 1118796"/>
              <a:gd name="connsiteY3" fmla="*/ 0 h 900802"/>
            </a:gdLst>
            <a:ahLst/>
            <a:cxnLst>
              <a:cxn ang="0">
                <a:pos x="connsiteX0" y="connsiteY0"/>
              </a:cxn>
              <a:cxn ang="0">
                <a:pos x="connsiteX1" y="connsiteY1"/>
              </a:cxn>
              <a:cxn ang="0">
                <a:pos x="connsiteX2" y="connsiteY2"/>
              </a:cxn>
              <a:cxn ang="0">
                <a:pos x="connsiteX3" y="connsiteY3"/>
              </a:cxn>
            </a:cxnLst>
            <a:rect l="l" t="t" r="r" b="b"/>
            <a:pathLst>
              <a:path w="1118796" h="900802">
                <a:moveTo>
                  <a:pt x="0" y="882127"/>
                </a:moveTo>
                <a:cubicBezTo>
                  <a:pt x="373828" y="905435"/>
                  <a:pt x="747657" y="928744"/>
                  <a:pt x="860612" y="806824"/>
                </a:cubicBezTo>
                <a:cubicBezTo>
                  <a:pt x="973567" y="684904"/>
                  <a:pt x="634701" y="285078"/>
                  <a:pt x="677732" y="150607"/>
                </a:cubicBezTo>
                <a:cubicBezTo>
                  <a:pt x="720763" y="16136"/>
                  <a:pt x="919779" y="8068"/>
                  <a:pt x="1118796" y="0"/>
                </a:cubicBezTo>
              </a:path>
            </a:pathLst>
          </a:custGeom>
          <a:ln w="28575">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12"/>
          <p:cNvSpPr/>
          <p:nvPr/>
        </p:nvSpPr>
        <p:spPr>
          <a:xfrm>
            <a:off x="4843629" y="1940064"/>
            <a:ext cx="4191001" cy="707886"/>
          </a:xfrm>
          <a:prstGeom prst="rect">
            <a:avLst/>
          </a:prstGeom>
        </p:spPr>
        <p:txBody>
          <a:bodyPr wrap="square">
            <a:spAutoFit/>
          </a:bodyPr>
          <a:lstStyle/>
          <a:p>
            <a:pPr>
              <a:spcBef>
                <a:spcPts val="600"/>
              </a:spcBef>
            </a:pPr>
            <a:r>
              <a:rPr lang="en-US" sz="2000">
                <a:solidFill>
                  <a:srgbClr val="00B0F0"/>
                </a:solidFill>
                <a:latin typeface="+mn-lt"/>
              </a:rPr>
              <a:t>     có thể vuông góc hoặc không vuông góc với dây cung.</a:t>
            </a:r>
          </a:p>
        </p:txBody>
      </p:sp>
      <p:sp>
        <p:nvSpPr>
          <p:cNvPr id="14" name="TextBox 13"/>
          <p:cNvSpPr txBox="1"/>
          <p:nvPr/>
        </p:nvSpPr>
        <p:spPr>
          <a:xfrm>
            <a:off x="76200" y="2019240"/>
            <a:ext cx="3429144" cy="400110"/>
          </a:xfrm>
          <a:prstGeom prst="rect">
            <a:avLst/>
          </a:prstGeom>
          <a:noFill/>
        </p:spPr>
        <p:txBody>
          <a:bodyPr wrap="none" rtlCol="0">
            <a:spAutoFit/>
          </a:bodyPr>
          <a:lstStyle/>
          <a:p>
            <a:r>
              <a:rPr lang="vi-VN" sz="2000" b="1">
                <a:solidFill>
                  <a:schemeClr val="accent3">
                    <a:lumMod val="60000"/>
                    <a:lumOff val="40000"/>
                  </a:schemeClr>
                </a:solidFill>
                <a:latin typeface="+mn-lt"/>
              </a:rPr>
              <a:t>2.</a:t>
            </a:r>
            <a:r>
              <a:rPr lang="vi-VN" sz="2000">
                <a:latin typeface="+mn-lt"/>
              </a:rPr>
              <a:t> Đường kính là dây có độ dài.</a:t>
            </a:r>
            <a:endParaRPr lang="en-US" sz="2000" b="1" i="1">
              <a:solidFill>
                <a:schemeClr val="accent4">
                  <a:lumMod val="60000"/>
                  <a:lumOff val="40000"/>
                </a:schemeClr>
              </a:solidFill>
              <a:latin typeface="+mn-lt"/>
              <a:ea typeface="Tahoma" pitchFamily="34" charset="0"/>
              <a:cs typeface="Tahoma" pitchFamily="34" charset="0"/>
            </a:endParaRPr>
          </a:p>
        </p:txBody>
      </p:sp>
      <p:sp>
        <p:nvSpPr>
          <p:cNvPr id="28" name="Rectangle 27"/>
          <p:cNvSpPr/>
          <p:nvPr/>
        </p:nvSpPr>
        <p:spPr>
          <a:xfrm>
            <a:off x="76200" y="2023215"/>
            <a:ext cx="3429144" cy="400110"/>
          </a:xfrm>
          <a:prstGeom prst="rect">
            <a:avLst/>
          </a:prstGeom>
        </p:spPr>
        <p:txBody>
          <a:bodyPr wrap="none">
            <a:spAutoFit/>
          </a:bodyPr>
          <a:lstStyle/>
          <a:p>
            <a:pPr marL="0">
              <a:spcBef>
                <a:spcPts val="600"/>
              </a:spcBef>
            </a:pPr>
            <a:r>
              <a:rPr lang="vi-VN" sz="2000" b="1">
                <a:solidFill>
                  <a:schemeClr val="accent3">
                    <a:lumMod val="60000"/>
                    <a:lumOff val="40000"/>
                  </a:schemeClr>
                </a:solidFill>
                <a:latin typeface="+mn-lt"/>
              </a:rPr>
              <a:t>2.</a:t>
            </a:r>
            <a:r>
              <a:rPr lang="vi-VN" sz="2000">
                <a:latin typeface="+mn-lt"/>
              </a:rPr>
              <a:t> </a:t>
            </a:r>
            <a:r>
              <a:rPr lang="vi-VN" sz="2000">
                <a:solidFill>
                  <a:schemeClr val="accent2">
                    <a:lumMod val="60000"/>
                    <a:lumOff val="40000"/>
                  </a:schemeClr>
                </a:solidFill>
                <a:latin typeface="+mn-lt"/>
              </a:rPr>
              <a:t>Đường kính là dây có độ dài.</a:t>
            </a:r>
          </a:p>
        </p:txBody>
      </p:sp>
      <p:sp>
        <p:nvSpPr>
          <p:cNvPr id="16" name="TextBox 15"/>
          <p:cNvSpPr txBox="1"/>
          <p:nvPr/>
        </p:nvSpPr>
        <p:spPr>
          <a:xfrm>
            <a:off x="85201" y="2470487"/>
            <a:ext cx="4519072" cy="707886"/>
          </a:xfrm>
          <a:prstGeom prst="rect">
            <a:avLst/>
          </a:prstGeom>
          <a:noFill/>
        </p:spPr>
        <p:txBody>
          <a:bodyPr wrap="square" rtlCol="0">
            <a:spAutoFit/>
          </a:bodyPr>
          <a:lstStyle/>
          <a:p>
            <a:r>
              <a:rPr lang="vi-VN" sz="2000" b="1">
                <a:solidFill>
                  <a:schemeClr val="accent3">
                    <a:lumMod val="60000"/>
                    <a:lumOff val="40000"/>
                  </a:schemeClr>
                </a:solidFill>
                <a:latin typeface="+mn-lt"/>
              </a:rPr>
              <a:t>3.</a:t>
            </a:r>
            <a:r>
              <a:rPr lang="vi-VN" sz="2000">
                <a:latin typeface="+mn-lt"/>
              </a:rPr>
              <a:t> Đường kính đi qua trung điểm của dây cung thì</a:t>
            </a:r>
            <a:endParaRPr lang="en-US" sz="2000" b="1" i="1">
              <a:solidFill>
                <a:schemeClr val="accent4">
                  <a:lumMod val="60000"/>
                  <a:lumOff val="40000"/>
                </a:schemeClr>
              </a:solidFill>
              <a:latin typeface="+mn-lt"/>
              <a:ea typeface="Tahoma" pitchFamily="34" charset="0"/>
              <a:cs typeface="Tahoma" pitchFamily="34" charset="0"/>
            </a:endParaRPr>
          </a:p>
        </p:txBody>
      </p:sp>
      <p:sp>
        <p:nvSpPr>
          <p:cNvPr id="17" name="TextBox 16"/>
          <p:cNvSpPr txBox="1"/>
          <p:nvPr/>
        </p:nvSpPr>
        <p:spPr>
          <a:xfrm>
            <a:off x="92856" y="3181350"/>
            <a:ext cx="4468386" cy="707886"/>
          </a:xfrm>
          <a:prstGeom prst="rect">
            <a:avLst/>
          </a:prstGeom>
          <a:noFill/>
        </p:spPr>
        <p:txBody>
          <a:bodyPr wrap="square" rtlCol="0">
            <a:spAutoFit/>
          </a:bodyPr>
          <a:lstStyle/>
          <a:p>
            <a:r>
              <a:rPr lang="vi-VN" sz="2000" b="1">
                <a:solidFill>
                  <a:schemeClr val="accent3">
                    <a:lumMod val="60000"/>
                    <a:lumOff val="40000"/>
                  </a:schemeClr>
                </a:solidFill>
                <a:latin typeface="+mn-lt"/>
              </a:rPr>
              <a:t>4.</a:t>
            </a:r>
            <a:r>
              <a:rPr lang="vi-VN" sz="2000">
                <a:solidFill>
                  <a:schemeClr val="accent3">
                    <a:lumMod val="60000"/>
                    <a:lumOff val="40000"/>
                  </a:schemeClr>
                </a:solidFill>
                <a:latin typeface="+mn-lt"/>
              </a:rPr>
              <a:t> </a:t>
            </a:r>
            <a:r>
              <a:rPr lang="vi-VN" sz="2000">
                <a:solidFill>
                  <a:schemeClr val="bg1"/>
                </a:solidFill>
                <a:latin typeface="+mn-lt"/>
              </a:rPr>
              <a:t>Đường kính đi qua trung điểm của một dây không đi qua tâm thì </a:t>
            </a:r>
            <a:endParaRPr lang="en-US" sz="2000" b="1" i="1">
              <a:solidFill>
                <a:schemeClr val="bg1"/>
              </a:solidFill>
              <a:latin typeface="+mn-lt"/>
              <a:ea typeface="Tahoma" pitchFamily="34" charset="0"/>
              <a:cs typeface="Tahoma" pitchFamily="34" charset="0"/>
            </a:endParaRPr>
          </a:p>
        </p:txBody>
      </p:sp>
      <p:sp>
        <p:nvSpPr>
          <p:cNvPr id="18" name="Freeform 17"/>
          <p:cNvSpPr/>
          <p:nvPr/>
        </p:nvSpPr>
        <p:spPr>
          <a:xfrm>
            <a:off x="4001845" y="3527388"/>
            <a:ext cx="849854" cy="767440"/>
          </a:xfrm>
          <a:custGeom>
            <a:avLst/>
            <a:gdLst>
              <a:gd name="connsiteX0" fmla="*/ 0 w 849854"/>
              <a:gd name="connsiteY0" fmla="*/ 206790 h 908445"/>
              <a:gd name="connsiteX1" fmla="*/ 623943 w 849854"/>
              <a:gd name="connsiteY1" fmla="*/ 34667 h 908445"/>
              <a:gd name="connsiteX2" fmla="*/ 333487 w 849854"/>
              <a:gd name="connsiteY2" fmla="*/ 809218 h 908445"/>
              <a:gd name="connsiteX3" fmla="*/ 849854 w 849854"/>
              <a:gd name="connsiteY3" fmla="*/ 873764 h 908445"/>
              <a:gd name="connsiteX0" fmla="*/ 0 w 849854"/>
              <a:gd name="connsiteY0" fmla="*/ 76424 h 767440"/>
              <a:gd name="connsiteX1" fmla="*/ 580913 w 849854"/>
              <a:gd name="connsiteY1" fmla="*/ 108696 h 767440"/>
              <a:gd name="connsiteX2" fmla="*/ 333487 w 849854"/>
              <a:gd name="connsiteY2" fmla="*/ 678852 h 767440"/>
              <a:gd name="connsiteX3" fmla="*/ 849854 w 849854"/>
              <a:gd name="connsiteY3" fmla="*/ 743398 h 767440"/>
            </a:gdLst>
            <a:ahLst/>
            <a:cxnLst>
              <a:cxn ang="0">
                <a:pos x="connsiteX0" y="connsiteY0"/>
              </a:cxn>
              <a:cxn ang="0">
                <a:pos x="connsiteX1" y="connsiteY1"/>
              </a:cxn>
              <a:cxn ang="0">
                <a:pos x="connsiteX2" y="connsiteY2"/>
              </a:cxn>
              <a:cxn ang="0">
                <a:pos x="connsiteX3" y="connsiteY3"/>
              </a:cxn>
            </a:cxnLst>
            <a:rect l="l" t="t" r="r" b="b"/>
            <a:pathLst>
              <a:path w="849854" h="767440">
                <a:moveTo>
                  <a:pt x="0" y="76424"/>
                </a:moveTo>
                <a:cubicBezTo>
                  <a:pt x="284181" y="-59840"/>
                  <a:pt x="525332" y="8291"/>
                  <a:pt x="580913" y="108696"/>
                </a:cubicBezTo>
                <a:cubicBezTo>
                  <a:pt x="636494" y="209101"/>
                  <a:pt x="288664" y="573068"/>
                  <a:pt x="333487" y="678852"/>
                </a:cubicBezTo>
                <a:cubicBezTo>
                  <a:pt x="378310" y="784636"/>
                  <a:pt x="610496" y="781049"/>
                  <a:pt x="849854" y="743398"/>
                </a:cubicBezTo>
              </a:path>
            </a:pathLst>
          </a:custGeom>
          <a:ln w="28575">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5137674" y="4065882"/>
            <a:ext cx="2447465" cy="400110"/>
          </a:xfrm>
          <a:prstGeom prst="rect">
            <a:avLst/>
          </a:prstGeom>
          <a:noFill/>
        </p:spPr>
        <p:txBody>
          <a:bodyPr wrap="none" rtlCol="0">
            <a:spAutoFit/>
          </a:bodyPr>
          <a:lstStyle/>
          <a:p>
            <a:r>
              <a:rPr lang="en-US" sz="2000">
                <a:solidFill>
                  <a:srgbClr val="002060"/>
                </a:solidFill>
                <a:latin typeface="+mn-lt"/>
              </a:rPr>
              <a:t>vuông góc với dây ấy.</a:t>
            </a:r>
            <a:endParaRPr lang="en-US" sz="2000" b="1" i="1">
              <a:solidFill>
                <a:srgbClr val="002060"/>
              </a:solidFill>
              <a:latin typeface="+mn-lt"/>
              <a:ea typeface="Tahoma" pitchFamily="34" charset="0"/>
              <a:cs typeface="Tahoma" pitchFamily="34" charset="0"/>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childTnLst>
                    </p:cTn>
                  </p:par>
                </p:childTnLst>
              </p:cTn>
              <p:nextCondLst>
                <p:cond evt="onClick" delay="0">
                  <p:tgtEl>
                    <p:spTgt spid="3"/>
                  </p:tgtEl>
                </p:cond>
              </p:nextCondLst>
            </p:seq>
            <p:seq concurrent="1" nextAc="seek">
              <p:cTn id="19" restart="whenNotActive" fill="hold" evtFilter="cancelBubble" nodeType="interactiveSeq">
                <p:stCondLst>
                  <p:cond evt="onClick" delay="0">
                    <p:tgtEl>
                      <p:spTgt spid="1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1000"/>
                            </p:stCondLst>
                            <p:childTnLst>
                              <p:par>
                                <p:cTn id="33" presetID="22" presetClass="entr" presetSubtype="1"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500"/>
                                        <p:tgtEl>
                                          <p:spTgt spid="11"/>
                                        </p:tgtEl>
                                      </p:cBhvr>
                                    </p:animEffect>
                                  </p:childTnLst>
                                </p:cTn>
                              </p:par>
                            </p:childTnLst>
                          </p:cTn>
                        </p:par>
                      </p:childTnLst>
                    </p:cTn>
                  </p:par>
                </p:childTnLst>
              </p:cTn>
              <p:nextCondLst>
                <p:cond evt="onClick" delay="0">
                  <p:tgtEl>
                    <p:spTgt spid="14"/>
                  </p:tgtEl>
                </p:cond>
              </p:nextCondLst>
            </p:seq>
            <p:seq concurrent="1" nextAc="seek">
              <p:cTn id="36" restart="whenNotActive" fill="hold" evtFilter="cancelBubble" nodeType="interactiveSeq">
                <p:stCondLst>
                  <p:cond evt="onClick" delay="0">
                    <p:tgtEl>
                      <p:spTgt spid="16"/>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16"/>
                                        </p:tgtEl>
                                      </p:cBhvr>
                                    </p:animEffect>
                                    <p:set>
                                      <p:cBhvr>
                                        <p:cTn id="41" dur="1" fill="hold">
                                          <p:stCondLst>
                                            <p:cond delay="499"/>
                                          </p:stCondLst>
                                        </p:cTn>
                                        <p:tgtEl>
                                          <p:spTgt spid="16"/>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500"/>
                            </p:stCondLst>
                            <p:childTnLst>
                              <p:par>
                                <p:cTn id="46" presetID="22" presetClass="entr" presetSubtype="4"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500"/>
                                        <p:tgtEl>
                                          <p:spTgt spid="12"/>
                                        </p:tgtEl>
                                      </p:cBhvr>
                                    </p:animEffect>
                                  </p:childTnLst>
                                </p:cTn>
                              </p:par>
                            </p:childTnLst>
                          </p:cTn>
                        </p:par>
                        <p:par>
                          <p:cTn id="49" fill="hold">
                            <p:stCondLst>
                              <p:cond delay="1000"/>
                            </p:stCondLst>
                            <p:childTnLst>
                              <p:par>
                                <p:cTn id="50" presetID="22" presetClass="entr" presetSubtype="4"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7"/>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17"/>
                                        </p:tgtEl>
                                      </p:cBhvr>
                                    </p:animEffect>
                                    <p:set>
                                      <p:cBhvr>
                                        <p:cTn id="58" dur="1" fill="hold">
                                          <p:stCondLst>
                                            <p:cond delay="499"/>
                                          </p:stCondLst>
                                        </p:cTn>
                                        <p:tgtEl>
                                          <p:spTgt spid="17"/>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6">
                                            <p:txEl>
                                              <p:pRg st="0" end="0"/>
                                            </p:txEl>
                                          </p:spTgt>
                                        </p:tgtEl>
                                        <p:attrNameLst>
                                          <p:attrName>style.visibility</p:attrName>
                                        </p:attrNameLst>
                                      </p:cBhvr>
                                      <p:to>
                                        <p:strVal val="visible"/>
                                      </p:to>
                                    </p:set>
                                    <p:animEffect transition="in" filter="fade">
                                      <p:cBhvr>
                                        <p:cTn id="61" dur="500"/>
                                        <p:tgtEl>
                                          <p:spTgt spid="6">
                                            <p:txEl>
                                              <p:pRg st="0" end="0"/>
                                            </p:tx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500"/>
                                        <p:tgtEl>
                                          <p:spTgt spid="19"/>
                                        </p:tgtEl>
                                      </p:cBhvr>
                                    </p:animEffect>
                                  </p:childTnLst>
                                </p:cTn>
                              </p:par>
                            </p:childTnLst>
                          </p:cTn>
                        </p:par>
                      </p:childTnLst>
                    </p:cTn>
                  </p:par>
                </p:childTnLst>
              </p:cTn>
              <p:nextCondLst>
                <p:cond evt="onClick" delay="0">
                  <p:tgtEl>
                    <p:spTgt spid="17"/>
                  </p:tgtEl>
                </p:cond>
              </p:nextCondLst>
            </p:seq>
          </p:childTnLst>
        </p:cTn>
      </p:par>
    </p:tnLst>
    <p:bldLst>
      <p:bldP spid="3" grpId="0"/>
      <p:bldP spid="2" grpId="0"/>
      <p:bldP spid="8" grpId="0"/>
      <p:bldP spid="9" grpId="0" animBg="1"/>
      <p:bldP spid="10" grpId="0" animBg="1"/>
      <p:bldP spid="11" grpId="0"/>
      <p:bldP spid="31" grpId="0"/>
      <p:bldP spid="12" grpId="0" animBg="1"/>
      <p:bldP spid="13" grpId="0"/>
      <p:bldP spid="14" grpId="0"/>
      <p:bldP spid="28" grpId="0"/>
      <p:bldP spid="16" grpId="0"/>
      <p:bldP spid="17" grpId="0"/>
      <p:bldP spid="18" grpId="0" animBg="1"/>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24&quot;&gt;&lt;property id=&quot;20148&quot; value=&quot;5&quot;/&gt;&lt;property id=&quot;20300&quot; value=&quot;Slide 2&quot;/&gt;&lt;property id=&quot;20307&quot; value=&quot;280&quot;/&gt;&lt;/object&gt;&lt;object type=&quot;3&quot; unique_id=&quot;10026&quot;&gt;&lt;property id=&quot;20148&quot; value=&quot;5&quot;/&gt;&lt;property id=&quot;20300&quot; value=&quot;Slide 4 - &amp;quot;I. So sánh độ dài của đường kính và dây &amp;quot;&quot;/&gt;&lt;property id=&quot;20307&quot; value=&quot;282&quot;/&gt;&lt;/object&gt;&lt;object type=&quot;3&quot; unique_id=&quot;10028&quot;&gt;&lt;property id=&quot;20148&quot; value=&quot;5&quot;/&gt;&lt;property id=&quot;20300&quot; value=&quot;Slide 7&quot;/&gt;&lt;property id=&quot;20307&quot; value=&quot;285&quot;/&gt;&lt;/object&gt;&lt;object type=&quot;3&quot; unique_id=&quot;10030&quot;&gt;&lt;property id=&quot;20148&quot; value=&quot;5&quot;/&gt;&lt;property id=&quot;20300&quot; value=&quot;Slide 8 - &amp;quot;Bài tập 2:  Cho hình vẽ sau. Hãy tính độ dài dây AB, biết OA =13cm, AM = MB,  OM = 5cm.&amp;quot;&quot;/&gt;&lt;property id=&quot;20307&quot; value=&quot;287&quot;/&gt;&lt;/object&gt;&lt;object type=&quot;3&quot; unique_id=&quot;10033&quot;&gt;&lt;property id=&quot;20148&quot; value=&quot;5&quot;/&gt;&lt;property id=&quot;20300&quot; value=&quot;Slide 10&quot;/&gt;&lt;property id=&quot;20307&quot; value=&quot;294&quot;/&gt;&lt;/object&gt;&lt;object type=&quot;3&quot; unique_id=&quot;10644&quot;&gt;&lt;property id=&quot;20148&quot; value=&quot;5&quot;/&gt;&lt;property id=&quot;20300&quot; value=&quot;Slide 1&quot;/&gt;&lt;property id=&quot;20307&quot; value=&quot;295&quot;/&gt;&lt;/object&gt;&lt;object type=&quot;3&quot; unique_id=&quot;10645&quot;&gt;&lt;property id=&quot;20148&quot; value=&quot;5&quot;/&gt;&lt;property id=&quot;20300&quot; value=&quot;Slide 3&quot;/&gt;&lt;property id=&quot;20307&quot; value=&quot;297&quot;/&gt;&lt;/object&gt;&lt;object type=&quot;3&quot; unique_id=&quot;10798&quot;&gt;&lt;property id=&quot;20148&quot; value=&quot;5&quot;/&gt;&lt;property id=&quot;20300&quot; value=&quot;Slide 5&quot;/&gt;&lt;property id=&quot;20307&quot; value=&quot;299&quot;/&gt;&lt;/object&gt;&lt;object type=&quot;3&quot; unique_id=&quot;10883&quot;&gt;&lt;property id=&quot;20148&quot; value=&quot;5&quot;/&gt;&lt;property id=&quot;20300&quot; value=&quot;Slide 6&quot;/&gt;&lt;property id=&quot;20307&quot; value=&quot;300&quot;/&gt;&lt;/object&gt;&lt;object type=&quot;3&quot; unique_id=&quot;11091&quot;&gt;&lt;property id=&quot;20148&quot; value=&quot;5&quot;/&gt;&lt;property id=&quot;20300&quot; value=&quot;Slide 9&quot;/&gt;&lt;property id=&quot;20307&quot; value=&quot;301&quot;/&gt;&lt;/object&gt;&lt;object type=&quot;3&quot; unique_id=&quot;11142&quot;&gt;&lt;property id=&quot;20148&quot; value=&quot;5&quot;/&gt;&lt;property id=&quot;20300&quot; value=&quot;Slide 11&quot;/&gt;&lt;property id=&quot;20307&quot; value=&quot;302&quot;/&gt;&lt;/object&gt;&lt;/object&gt;&lt;/object&gt;&lt;/database&gt;"/>
  <p:tag name="SECTOMILLISECCONVERTED" val="1"/>
</p:tagLst>
</file>

<file path=ppt/theme/theme1.xml><?xml version="1.0" encoding="utf-8"?>
<a:theme xmlns:a="http://schemas.openxmlformats.org/drawingml/2006/main" name="ke o">
  <a:themeElements>
    <a:clrScheme name="bai tap">
      <a:dk1>
        <a:srgbClr val="FFFFFF"/>
      </a:dk1>
      <a:lt1>
        <a:sysClr val="window" lastClr="FFFFFF"/>
      </a:lt1>
      <a:dk2>
        <a:srgbClr val="1F497D"/>
      </a:dk2>
      <a:lt2>
        <a:srgbClr val="EEECE1"/>
      </a:lt2>
      <a:accent1>
        <a:srgbClr val="0000FF"/>
      </a:accent1>
      <a:accent2>
        <a:srgbClr val="974806"/>
      </a:accent2>
      <a:accent3>
        <a:srgbClr val="09B709"/>
      </a:accent3>
      <a:accent4>
        <a:srgbClr val="FF0000"/>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smtClean="0">
            <a:ln>
              <a:noFill/>
            </a:ln>
            <a:solidFill>
              <a:schemeClr val="tx1"/>
            </a:solidFill>
            <a:effectLst/>
            <a:latin typeface=".VnTime" pitchFamily="34" charset="0"/>
          </a:defRPr>
        </a:defPPr>
      </a:lstStyle>
      <a:style>
        <a:lnRef idx="1">
          <a:schemeClr val="accent1"/>
        </a:lnRef>
        <a:fillRef idx="0">
          <a:schemeClr val="accent1"/>
        </a:fillRef>
        <a:effectRef idx="0">
          <a:schemeClr val="accent1"/>
        </a:effectRef>
        <a:fontRef idx="minor">
          <a:schemeClr val="tx1"/>
        </a:fontRef>
      </a:style>
    </a:spDef>
    <a:lnDef>
      <a:spPr>
        <a:ln w="19050"/>
      </a:spPr>
      <a:bodyPr/>
      <a:lstStyle/>
      <a:style>
        <a:lnRef idx="3">
          <a:schemeClr val="accent2"/>
        </a:lnRef>
        <a:fillRef idx="0">
          <a:schemeClr val="accent2"/>
        </a:fillRef>
        <a:effectRef idx="2">
          <a:schemeClr val="accent2"/>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bai tap">
      <a:dk1>
        <a:srgbClr val="FFFFFF"/>
      </a:dk1>
      <a:lt1>
        <a:sysClr val="window" lastClr="FFFFFF"/>
      </a:lt1>
      <a:dk2>
        <a:srgbClr val="1F497D"/>
      </a:dk2>
      <a:lt2>
        <a:srgbClr val="EEECE1"/>
      </a:lt2>
      <a:accent1>
        <a:srgbClr val="0000FF"/>
      </a:accent1>
      <a:accent2>
        <a:srgbClr val="974806"/>
      </a:accent2>
      <a:accent3>
        <a:srgbClr val="09B709"/>
      </a:accent3>
      <a:accent4>
        <a:srgbClr val="FF0000"/>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spcBef>
            <a:spcPts val="600"/>
          </a:spcBef>
          <a:defRPr sz="2000">
            <a:latin typeface="+mn-lt"/>
          </a:defRPr>
        </a:defPPr>
      </a:lst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b="1" i="1" smtClean="0">
            <a:solidFill>
              <a:schemeClr val="accent4">
                <a:lumMod val="60000"/>
                <a:lumOff val="40000"/>
              </a:schemeClr>
            </a:solidFill>
            <a:latin typeface="+mn-lt"/>
            <a:ea typeface="Tahoma" pitchFamily="34" charset="0"/>
            <a:cs typeface="Tahoma"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ke o</Template>
  <TotalTime>2443</TotalTime>
  <Words>1350</Words>
  <Application>Microsoft Office PowerPoint</Application>
  <PresentationFormat>On-screen Show (16:9)</PresentationFormat>
  <Paragraphs>238</Paragraphs>
  <Slides>13</Slides>
  <Notes>3</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2</vt:i4>
      </vt:variant>
      <vt:variant>
        <vt:lpstr>Slide Titles</vt:lpstr>
      </vt:variant>
      <vt:variant>
        <vt:i4>13</vt:i4>
      </vt:variant>
    </vt:vector>
  </HeadingPairs>
  <TitlesOfParts>
    <vt:vector size="28" baseType="lpstr">
      <vt:lpstr>.VnArial</vt:lpstr>
      <vt:lpstr>.VnTime</vt:lpstr>
      <vt:lpstr>Arial</vt:lpstr>
      <vt:lpstr>Calibri</vt:lpstr>
      <vt:lpstr>Cambria Math</vt:lpstr>
      <vt:lpstr>Symbol</vt:lpstr>
      <vt:lpstr>Tahoma</vt:lpstr>
      <vt:lpstr>Times New Roman</vt:lpstr>
      <vt:lpstr>Verdana</vt:lpstr>
      <vt:lpstr>VNI-Times</vt:lpstr>
      <vt:lpstr>Wingdings</vt:lpstr>
      <vt:lpstr>ke o</vt:lpstr>
      <vt:lpstr>Theme1</vt:lpstr>
      <vt:lpstr>Equation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2: Cho hình vẽ sau. Hãy tính độ dài dây AB, biết OA =13cm,                      AM = MB,  OM = 5cm.</vt:lpstr>
      <vt:lpstr>PowerPoint Presentation</vt:lpstr>
      <vt:lpstr>PowerPoint Presentation</vt:lpstr>
      <vt:lpstr>PowerPoint Presentation</vt:lpstr>
      <vt:lpstr>PowerPoint Presentation</vt:lpstr>
      <vt:lpstr>PowerPoint Presentation</vt:lpstr>
    </vt:vector>
  </TitlesOfParts>
  <Company>0985.753.148</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DUONG KINH VA DAY</dc:title>
  <dc:subject>HINH HOC 9</dc:subject>
  <dc:creator>LUÂN ĐẶNG</dc:creator>
  <cp:lastModifiedBy>Win10Pro</cp:lastModifiedBy>
  <cp:revision>594</cp:revision>
  <dcterms:created xsi:type="dcterms:W3CDTF">2013-10-06T10:27:11Z</dcterms:created>
  <dcterms:modified xsi:type="dcterms:W3CDTF">2023-10-29T05:22:04Z</dcterms:modified>
  <cp:category>TOAN 9</cp:category>
  <cp:version>V1</cp:version>
</cp:coreProperties>
</file>