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25" r:id="rId2"/>
    <p:sldId id="321" r:id="rId3"/>
    <p:sldId id="257" r:id="rId4"/>
    <p:sldId id="316" r:id="rId5"/>
    <p:sldId id="322" r:id="rId6"/>
    <p:sldId id="323" r:id="rId7"/>
    <p:sldId id="258" r:id="rId8"/>
    <p:sldId id="317" r:id="rId9"/>
    <p:sldId id="324" r:id="rId10"/>
    <p:sldId id="280" r:id="rId11"/>
    <p:sldId id="304" r:id="rId12"/>
    <p:sldId id="271" r:id="rId13"/>
    <p:sldId id="320" r:id="rId14"/>
    <p:sldId id="27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944" autoAdjust="0"/>
    <p:restoredTop sz="94660"/>
  </p:normalViewPr>
  <p:slideViewPr>
    <p:cSldViewPr snapToGrid="0">
      <p:cViewPr>
        <p:scale>
          <a:sx n="73" d="100"/>
          <a:sy n="73" d="100"/>
        </p:scale>
        <p:origin x="-12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732" y="838870"/>
            <a:ext cx="109238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/>
              <a:t>TRƯỜNG THCS THANH AM</a:t>
            </a:r>
          </a:p>
          <a:p>
            <a:pPr algn="ctr"/>
            <a:endParaRPr lang="en-US" altLang="zh-CN" sz="2800" b="1" u="sng" spc="600" dirty="0" smtClean="0">
              <a:latin typeface="Times New Roman" panose="02020603050405020304" pitchFamily="18" charset="0"/>
              <a:ea typeface="TypeLand 康熙字典體試用版" pitchFamily="50" charset="-120"/>
              <a:cs typeface="Times New Roman" panose="02020603050405020304" pitchFamily="18" charset="0"/>
              <a:sym typeface="微软雅黑" pitchFamily="34" charset="-122"/>
            </a:endParaRPr>
          </a:p>
        </p:txBody>
      </p:sp>
      <p:sp>
        <p:nvSpPr>
          <p:cNvPr id="6" name="WordArt 330"/>
          <p:cNvSpPr>
            <a:spLocks noChangeArrowheads="1" noChangeShapeType="1" noTextEdit="1"/>
          </p:cNvSpPr>
          <p:nvPr/>
        </p:nvSpPr>
        <p:spPr bwMode="auto">
          <a:xfrm>
            <a:off x="3049231" y="2347831"/>
            <a:ext cx="5994400" cy="4730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5727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3600" b="1" kern="10" dirty="0">
                <a:ln w="12700">
                  <a:solidFill>
                    <a:srgbClr val="00CC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BigApple"/>
                <a:cs typeface="Arial" pitchFamily="34" charset="0"/>
              </a:rPr>
              <a:t> </a:t>
            </a:r>
            <a:r>
              <a:rPr lang="en-US" sz="3600" b="1" kern="10" dirty="0">
                <a:ln w="12700">
                  <a:solidFill>
                    <a:srgbClr val="00CC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CÔNG NGHỆ </a:t>
            </a:r>
            <a:r>
              <a:rPr lang="en-US" sz="3600" b="1" kern="10" dirty="0" smtClean="0">
                <a:ln w="12700">
                  <a:solidFill>
                    <a:srgbClr val="00CC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endParaRPr lang="en-US" sz="3600" b="1" kern="10" dirty="0">
              <a:ln w="12700">
                <a:solidFill>
                  <a:srgbClr val="00CC99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03015" y="1469811"/>
            <a:ext cx="58985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 TIẾT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90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94780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3.5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lót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3.1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55816"/>
              </p:ext>
            </p:extLst>
          </p:nvPr>
        </p:nvGraphicFramePr>
        <p:xfrm>
          <a:off x="449765" y="1900803"/>
          <a:ext cx="6940080" cy="4876800"/>
        </p:xfrm>
        <a:graphic>
          <a:graphicData uri="http://schemas.openxmlformats.org/drawingml/2006/table">
            <a:tbl>
              <a:tblPr firstRow="1" firstCol="1" bandRow="1"/>
              <a:tblGrid>
                <a:gridCol w="1399150">
                  <a:extLst>
                    <a:ext uri="{9D8B030D-6E8A-4147-A177-3AD203B41FA5}">
                      <a16:colId xmlns="" xmlns:a16="http://schemas.microsoft.com/office/drawing/2014/main" val="793621372"/>
                    </a:ext>
                  </a:extLst>
                </a:gridCol>
                <a:gridCol w="2672116">
                  <a:extLst>
                    <a:ext uri="{9D8B030D-6E8A-4147-A177-3AD203B41FA5}">
                      <a16:colId xmlns="" xmlns:a16="http://schemas.microsoft.com/office/drawing/2014/main" val="354312389"/>
                    </a:ext>
                  </a:extLst>
                </a:gridCol>
                <a:gridCol w="2868814">
                  <a:extLst>
                    <a:ext uri="{9D8B030D-6E8A-4147-A177-3AD203B41FA5}">
                      <a16:colId xmlns="" xmlns:a16="http://schemas.microsoft.com/office/drawing/2014/main" val="320017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vòng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đệm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77719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1.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Khung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Tên gọi chi tiết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Vật liệu 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Tỉ lệ 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000" b="1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lót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Thép.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lệ: </a:t>
                      </a:r>
                      <a:r>
                        <a:rPr lang="en-US" sz="2000" b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1:1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098971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2: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000" b="1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  <a:endParaRPr lang="en-US" sz="2000" b="1" dirty="0" smtClean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b="1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b="1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2000" b="1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2000" b="1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000" b="1" baseline="0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000" b="1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b="1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Hình 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 đứng, </a:t>
                      </a:r>
                      <a:r>
                        <a:rPr lang="en-US" sz="2000" b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 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 cạnh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04980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3: Kích thước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Kích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thước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Kích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thước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b="1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lang="en-US" sz="2000" b="1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lỗ</a:t>
                      </a:r>
                      <a:r>
                        <a:rPr lang="en-US" sz="2000" b="1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000" b="1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000" b="1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32 </a:t>
                      </a:r>
                      <a:r>
                        <a:rPr lang="en-US" sz="2000" b="1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834858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4: Yêu cầu kỹ thuật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 về gia công, xử lý bề mặt.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tù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cạnh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Mạ</a:t>
                      </a:r>
                      <a:r>
                        <a:rPr lang="en-US" sz="20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kẽm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1925135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2402" y="1339182"/>
            <a:ext cx="5923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 3.1. Trình tự đọc bản vẽ chi tiết</a:t>
            </a:r>
            <a:endParaRPr lang="en-US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7635213" y="2240438"/>
            <a:ext cx="4318248" cy="3363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60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1.Bản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KỸ THUẬT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7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7756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584775"/>
            <a:ext cx="116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Đọc bản vẽ chi tiết gối đỡ (Hình 3.6) theo trình tự trên Bảng 3.1.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68434" y="1169550"/>
            <a:ext cx="7302137" cy="547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6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7756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584775"/>
            <a:ext cx="116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Đọc bản vẽ chi tiết gối đỡ (Hình 3.6) theo trình tự trên Bảng 3.1.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094277"/>
              </p:ext>
            </p:extLst>
          </p:nvPr>
        </p:nvGraphicFramePr>
        <p:xfrm>
          <a:off x="5518673" y="1107995"/>
          <a:ext cx="6480038" cy="4572000"/>
        </p:xfrm>
        <a:graphic>
          <a:graphicData uri="http://schemas.openxmlformats.org/drawingml/2006/table">
            <a:tbl>
              <a:tblPr/>
              <a:tblGrid>
                <a:gridCol w="2180782">
                  <a:extLst>
                    <a:ext uri="{9D8B030D-6E8A-4147-A177-3AD203B41FA5}">
                      <a16:colId xmlns="" xmlns:a16="http://schemas.microsoft.com/office/drawing/2014/main" val="261927390"/>
                    </a:ext>
                  </a:extLst>
                </a:gridCol>
                <a:gridCol w="2149628">
                  <a:extLst>
                    <a:ext uri="{9D8B030D-6E8A-4147-A177-3AD203B41FA5}">
                      <a16:colId xmlns="" xmlns:a16="http://schemas.microsoft.com/office/drawing/2014/main" val="695805292"/>
                    </a:ext>
                  </a:extLst>
                </a:gridCol>
                <a:gridCol w="2149628">
                  <a:extLst>
                    <a:ext uri="{9D8B030D-6E8A-4147-A177-3AD203B41FA5}">
                      <a16:colId xmlns="" xmlns:a16="http://schemas.microsoft.com/office/drawing/2014/main" val="2747644962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marL="91440" lvl="0" algn="l"/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lvl="0" algn="l"/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lvl="0" algn="l"/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gối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đỡ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" lvl="0" algn="l"/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3.6)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735802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91440" lvl="0" algn="l"/>
                      <a:r>
                        <a:rPr lang="vi-VN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1. Khung tên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lvl="0" algn="l"/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" lvl="0" algn="l"/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liệu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chế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" lvl="0" algn="l"/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lvl="0" algn="l"/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Gối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đỡ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" lvl="0" algn="l"/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Thép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" lvl="0" algn="l"/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1 :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3952497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91440" lvl="0" algn="l"/>
                      <a:r>
                        <a:rPr lang="vi-VN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2. Hình biểu diễn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lvl="0" algn="l"/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lvl="0" algn="l"/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đứng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64202147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marL="91440" lvl="0" algn="l"/>
                      <a:r>
                        <a:rPr lang="vi-VN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3. Kích thước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lvl="0" algn="l"/>
                      <a:r>
                        <a:rPr lang="vi-VN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Kích thước chung của chi tiết</a:t>
                      </a:r>
                    </a:p>
                    <a:p>
                      <a:pPr marL="91440" lvl="0" algn="l"/>
                      <a:r>
                        <a:rPr lang="vi-VN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Kích thước các phần của chi tiết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lvl="0" algn="l"/>
                      <a:r>
                        <a:rPr lang="vi-VN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Chiều dài: 50; chiều rộng: 25; chiều cao: 25</a:t>
                      </a:r>
                    </a:p>
                    <a:p>
                      <a:pPr marL="91440" lvl="0" algn="l"/>
                      <a:r>
                        <a:rPr lang="vi-VN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Khoét: đường </a:t>
                      </a:r>
                      <a:r>
                        <a:rPr lang="vi-VN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</a:t>
                      </a:r>
                      <a:r>
                        <a:rPr lang="vi-VN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mm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01469875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91440" lvl="0" algn="l"/>
                      <a:r>
                        <a:rPr lang="vi-VN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4. Yêu cầu kĩ thuật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lvl="0" algn="l"/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xử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bề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lvl="0" algn="l"/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tù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cạnh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kẽm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55639552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4800" y="1410789"/>
            <a:ext cx="5153820" cy="3853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72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96107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0916" y="584775"/>
            <a:ext cx="115377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 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Sưu tầm và đọc một bản vẽ chi tiết, trao đổi với bạn nội dụng của bản vẽ đó.</a:t>
            </a:r>
          </a:p>
        </p:txBody>
      </p:sp>
    </p:spTree>
    <p:extLst>
      <p:ext uri="{BB962C8B-B14F-4D97-AF65-F5344CB8AC3E}">
        <p14:creationId xmlns:p14="http://schemas.microsoft.com/office/powerpoint/2010/main" val="83388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TIẾT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31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8871813" y="71562"/>
            <a:ext cx="3192966" cy="5939622"/>
          </a:xfrm>
          <a:prstGeom prst="cloudCallout">
            <a:avLst>
              <a:gd name="adj1" fmla="val -84528"/>
              <a:gd name="adj2" fmla="val 58805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3.1 là một bản vẽ chi tiết, em hãy cho biết trên bản vẽ đó có những gì?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309" y="339634"/>
            <a:ext cx="7581860" cy="567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94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2831"/>
            <a:ext cx="5863043" cy="46024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139543" y="772609"/>
            <a:ext cx="5839097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vi-VN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vi-V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 tin về bản vẽ</a:t>
            </a:r>
            <a:r>
              <a:rPr lang="vi-VN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ngoài: 14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kính vòng trong: 8 mm</a:t>
            </a:r>
          </a:p>
          <a:p>
            <a:pPr>
              <a:spcBef>
                <a:spcPts val="600"/>
              </a:spcBef>
            </a:pP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cầu: làm tù cạnh và mạ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kẽm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N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gư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ời 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Lê Thị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gày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vẽ: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04/06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 Trần Văn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gày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tra: 04/06, 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T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lót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Vật liệu: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thép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4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481" y="0"/>
            <a:ext cx="11374017" cy="57663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50906" y="5980923"/>
            <a:ext cx="6204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3.2. Sơ đồ nội dung bản vẽ chi tiết</a:t>
            </a:r>
            <a:endParaRPr lang="en-US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05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TIẾT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80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115489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3.3 và cho biết tên gọi của chi tiết được biểu diễn trong hình là gì; hãy mô tả hình dạng, kích thước và các yêu cầu kĩ thuật của chi tiết đó.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60106" y="1267097"/>
            <a:ext cx="7717789" cy="533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18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469" y="692332"/>
            <a:ext cx="5783972" cy="419598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342950" y="692332"/>
            <a:ext cx="584905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Tên gọi chi tiết: đầu côn</a:t>
            </a:r>
          </a:p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Hình dạng: nón cụt</a:t>
            </a:r>
          </a:p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Kích thước:</a:t>
            </a:r>
          </a:p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Ø30 mm</a:t>
            </a:r>
          </a:p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Ø20 mm</a:t>
            </a:r>
          </a:p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Ø10 mm</a:t>
            </a:r>
          </a:p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Chiều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mm</a:t>
            </a:r>
          </a:p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mm</a:t>
            </a:r>
          </a:p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Yêu cầu kĩ thuật: làm tù cạnh, mạ kẽm.</a:t>
            </a:r>
          </a:p>
        </p:txBody>
      </p:sp>
    </p:spTree>
    <p:extLst>
      <p:ext uri="{BB962C8B-B14F-4D97-AF65-F5344CB8AC3E}">
        <p14:creationId xmlns:p14="http://schemas.microsoft.com/office/powerpoint/2010/main" val="62736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TIẾT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80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Wis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588</TotalTime>
  <Words>860</Words>
  <Application>Microsoft Office PowerPoint</Application>
  <PresentationFormat>Custom</PresentationFormat>
  <Paragraphs>103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Windows User</cp:lastModifiedBy>
  <cp:revision>59</cp:revision>
  <dcterms:created xsi:type="dcterms:W3CDTF">2023-06-21T22:05:51Z</dcterms:created>
  <dcterms:modified xsi:type="dcterms:W3CDTF">2023-10-29T08:47:44Z</dcterms:modified>
</cp:coreProperties>
</file>