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92" r:id="rId2"/>
    <p:sldId id="293" r:id="rId3"/>
    <p:sldId id="257" r:id="rId4"/>
    <p:sldId id="278" r:id="rId5"/>
    <p:sldId id="258" r:id="rId6"/>
    <p:sldId id="260" r:id="rId7"/>
    <p:sldId id="269" r:id="rId8"/>
    <p:sldId id="261" r:id="rId9"/>
    <p:sldId id="279" r:id="rId10"/>
    <p:sldId id="280" r:id="rId11"/>
    <p:sldId id="290" r:id="rId12"/>
    <p:sldId id="263" r:id="rId13"/>
    <p:sldId id="281" r:id="rId14"/>
    <p:sldId id="282" r:id="rId15"/>
    <p:sldId id="266" r:id="rId16"/>
    <p:sldId id="283" r:id="rId17"/>
    <p:sldId id="284" r:id="rId18"/>
    <p:sldId id="285" r:id="rId19"/>
    <p:sldId id="286" r:id="rId20"/>
    <p:sldId id="287" r:id="rId21"/>
    <p:sldId id="288" r:id="rId22"/>
    <p:sldId id="271" r:id="rId23"/>
    <p:sldId id="289" r:id="rId24"/>
    <p:sldId id="273" r:id="rId25"/>
    <p:sldId id="276" r:id="rId26"/>
    <p:sldId id="27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81" d="100"/>
          <a:sy n="81" d="100"/>
        </p:scale>
        <p:origin x="-21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5177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751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6626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214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6344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10/29/2023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6576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10/29/2023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3584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10/29/2023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3622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7100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9631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2103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10/29/2023</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116996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0732" y="838870"/>
            <a:ext cx="10923838" cy="954107"/>
          </a:xfrm>
          <a:prstGeom prst="rect">
            <a:avLst/>
          </a:prstGeom>
          <a:noFill/>
        </p:spPr>
        <p:txBody>
          <a:bodyPr wrap="square" rtlCol="0">
            <a:spAutoFit/>
          </a:bodyPr>
          <a:lstStyle/>
          <a:p>
            <a:pPr algn="ctr"/>
            <a:r>
              <a:rPr lang="en-US" sz="2800" b="1" u="sng" dirty="0" smtClean="0"/>
              <a:t>TRƯỜNG THCS THANH AM</a:t>
            </a:r>
          </a:p>
          <a:p>
            <a:pPr algn="ctr"/>
            <a:endParaRPr lang="en-US" altLang="zh-CN" sz="2800" b="1" u="sng" spc="600" dirty="0" smtClean="0">
              <a:latin typeface="Times New Roman" panose="02020603050405020304" pitchFamily="18" charset="0"/>
              <a:ea typeface="TypeLand 康熙字典體試用版" pitchFamily="50" charset="-120"/>
              <a:cs typeface="Times New Roman" panose="02020603050405020304" pitchFamily="18" charset="0"/>
              <a:sym typeface="微软雅黑" pitchFamily="34" charset="-122"/>
            </a:endParaRPr>
          </a:p>
        </p:txBody>
      </p:sp>
      <p:sp>
        <p:nvSpPr>
          <p:cNvPr id="7" name="Rectangle 6"/>
          <p:cNvSpPr/>
          <p:nvPr/>
        </p:nvSpPr>
        <p:spPr>
          <a:xfrm>
            <a:off x="718292" y="1531367"/>
            <a:ext cx="10656278"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BÀI 1. </a:t>
            </a:r>
            <a:r>
              <a:rPr lang="en-US" sz="2800" b="1" dirty="0" smtClean="0">
                <a:latin typeface="Times New Roman" panose="02020603050405020304" pitchFamily="18" charset="0"/>
                <a:cs typeface="Times New Roman" panose="02020603050405020304" pitchFamily="18" charset="0"/>
              </a:rPr>
              <a:t>MỘT SỐ TIÊU </a:t>
            </a:r>
            <a:r>
              <a:rPr lang="en-US" sz="2800" b="1" dirty="0">
                <a:latin typeface="Times New Roman" panose="02020603050405020304" pitchFamily="18" charset="0"/>
                <a:cs typeface="Times New Roman" panose="02020603050405020304" pitchFamily="18" charset="0"/>
              </a:rPr>
              <a:t>CHUẨN TRÌNH BÀY BẢN VẼ KỸ THUẬT</a:t>
            </a:r>
            <a:endParaRPr lang="en-US" sz="2800" dirty="0">
              <a:latin typeface="Times New Roman" panose="02020603050405020304" pitchFamily="18" charset="0"/>
              <a:cs typeface="Times New Roman" panose="02020603050405020304" pitchFamily="18" charset="0"/>
            </a:endParaRPr>
          </a:p>
        </p:txBody>
      </p:sp>
      <p:sp>
        <p:nvSpPr>
          <p:cNvPr id="8" name="WordArt 330"/>
          <p:cNvSpPr>
            <a:spLocks noChangeArrowheads="1" noChangeShapeType="1" noTextEdit="1"/>
          </p:cNvSpPr>
          <p:nvPr/>
        </p:nvSpPr>
        <p:spPr bwMode="auto">
          <a:xfrm>
            <a:off x="3049231" y="2347831"/>
            <a:ext cx="5994400" cy="473074"/>
          </a:xfrm>
          <a:prstGeom prst="rect">
            <a:avLst/>
          </a:prstGeom>
        </p:spPr>
        <p:txBody>
          <a:bodyPr wrap="none" fromWordArt="1">
            <a:prstTxWarp prst="textPlain">
              <a:avLst>
                <a:gd name="adj" fmla="val 45727"/>
              </a:avLst>
            </a:prstTxWarp>
          </a:bodyPr>
          <a:lstStyle/>
          <a:p>
            <a:pPr algn="ctr" eaLnBrk="1" hangingPunct="1">
              <a:defRPr/>
            </a:pPr>
            <a:r>
              <a:rPr lang="en-US" sz="3600" b="1" kern="10" dirty="0">
                <a:ln w="12700">
                  <a:solidFill>
                    <a:srgbClr val="00CC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BigApple"/>
                <a:cs typeface="Arial" pitchFamily="34" charset="0"/>
              </a:rPr>
              <a:t> </a:t>
            </a:r>
            <a:r>
              <a:rPr lang="en-US" sz="3600" b="1" kern="10" dirty="0">
                <a:ln w="12700">
                  <a:solidFill>
                    <a:srgbClr val="00CC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itchFamily="34" charset="0"/>
                <a:cs typeface="Arial" pitchFamily="34" charset="0"/>
              </a:rPr>
              <a:t>CÔNG NGHỆ </a:t>
            </a:r>
            <a:r>
              <a:rPr lang="en-US" sz="3600" b="1" kern="10" dirty="0" smtClean="0">
                <a:ln w="12700">
                  <a:solidFill>
                    <a:srgbClr val="00CC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itchFamily="34" charset="0"/>
                <a:cs typeface="Arial" pitchFamily="34" charset="0"/>
              </a:rPr>
              <a:t>8</a:t>
            </a:r>
            <a:endParaRPr lang="en-US" sz="3600" b="1" kern="10" dirty="0">
              <a:ln w="12700">
                <a:solidFill>
                  <a:srgbClr val="00CC99"/>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itchFamily="34" charset="0"/>
              <a:cs typeface="Arial" pitchFamily="34" charset="0"/>
            </a:endParaRPr>
          </a:p>
        </p:txBody>
      </p:sp>
      <p:pic>
        <p:nvPicPr>
          <p:cNvPr id="9" name="Picture 8"/>
          <p:cNvPicPr>
            <a:picLocks noChangeAspect="1"/>
          </p:cNvPicPr>
          <p:nvPr/>
        </p:nvPicPr>
        <p:blipFill>
          <a:blip r:embed="rId2"/>
          <a:stretch>
            <a:fillRect/>
          </a:stretch>
        </p:blipFill>
        <p:spPr>
          <a:xfrm>
            <a:off x="1348154" y="4396154"/>
            <a:ext cx="2044623" cy="1846982"/>
          </a:xfrm>
          <a:prstGeom prst="rect">
            <a:avLst/>
          </a:prstGeom>
        </p:spPr>
      </p:pic>
      <p:grpSp>
        <p:nvGrpSpPr>
          <p:cNvPr id="10" name="Group 9"/>
          <p:cNvGrpSpPr/>
          <p:nvPr/>
        </p:nvGrpSpPr>
        <p:grpSpPr>
          <a:xfrm>
            <a:off x="6541477" y="4422907"/>
            <a:ext cx="2919046" cy="1606058"/>
            <a:chOff x="4372707" y="2174630"/>
            <a:chExt cx="5052646" cy="2825261"/>
          </a:xfrm>
        </p:grpSpPr>
        <p:pic>
          <p:nvPicPr>
            <p:cNvPr id="11" name="Picture 10"/>
            <p:cNvPicPr>
              <a:picLocks noChangeAspect="1"/>
            </p:cNvPicPr>
            <p:nvPr/>
          </p:nvPicPr>
          <p:blipFill>
            <a:blip r:embed="rId3"/>
            <a:stretch>
              <a:fillRect/>
            </a:stretch>
          </p:blipFill>
          <p:spPr>
            <a:xfrm>
              <a:off x="6095989" y="3428998"/>
              <a:ext cx="21" cy="4"/>
            </a:xfrm>
            <a:prstGeom prst="rect">
              <a:avLst/>
            </a:prstGeom>
            <a:ln>
              <a:solidFill>
                <a:schemeClr val="tx1"/>
              </a:solidFill>
            </a:ln>
          </p:spPr>
        </p:pic>
        <p:grpSp>
          <p:nvGrpSpPr>
            <p:cNvPr id="12" name="Group 11"/>
            <p:cNvGrpSpPr/>
            <p:nvPr/>
          </p:nvGrpSpPr>
          <p:grpSpPr>
            <a:xfrm>
              <a:off x="4372707" y="2174630"/>
              <a:ext cx="5052646" cy="2825261"/>
              <a:chOff x="4196862" y="2110154"/>
              <a:chExt cx="5052646" cy="2825261"/>
            </a:xfrm>
          </p:grpSpPr>
          <p:sp>
            <p:nvSpPr>
              <p:cNvPr id="13" name="Rectangle 12"/>
              <p:cNvSpPr/>
              <p:nvPr/>
            </p:nvSpPr>
            <p:spPr>
              <a:xfrm>
                <a:off x="4314092" y="2110154"/>
                <a:ext cx="3657600" cy="227427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a:p>
            </p:txBody>
          </p:sp>
          <p:sp>
            <p:nvSpPr>
              <p:cNvPr id="14" name="Rectangle 13"/>
              <p:cNvSpPr/>
              <p:nvPr/>
            </p:nvSpPr>
            <p:spPr>
              <a:xfrm>
                <a:off x="4314092" y="2678723"/>
                <a:ext cx="3657600" cy="1137138"/>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a:p>
            </p:txBody>
          </p:sp>
          <p:cxnSp>
            <p:nvCxnSpPr>
              <p:cNvPr id="15" name="Straight Connector 14"/>
              <p:cNvCxnSpPr/>
              <p:nvPr/>
            </p:nvCxnSpPr>
            <p:spPr>
              <a:xfrm flipV="1">
                <a:off x="4196862" y="3247293"/>
                <a:ext cx="3903790" cy="11720"/>
              </a:xfrm>
              <a:prstGeom prst="line">
                <a:avLst/>
              </a:prstGeom>
              <a:ln w="28575">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971692" y="2678723"/>
                <a:ext cx="6682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971692" y="3815861"/>
                <a:ext cx="6682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971692" y="2110154"/>
                <a:ext cx="127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971692" y="4384431"/>
                <a:ext cx="127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499231" y="2678723"/>
                <a:ext cx="0" cy="1137138"/>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9073662" y="2110154"/>
                <a:ext cx="11723" cy="2274277"/>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314092" y="4384431"/>
                <a:ext cx="0" cy="5509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971692" y="4384431"/>
                <a:ext cx="0" cy="5509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314092" y="4841631"/>
                <a:ext cx="365760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002212" y="4472302"/>
                <a:ext cx="597878" cy="387478"/>
              </a:xfrm>
              <a:prstGeom prst="rect">
                <a:avLst/>
              </a:prstGeom>
              <a:noFill/>
              <a:ln>
                <a:noFill/>
              </a:ln>
            </p:spPr>
            <p:txBody>
              <a:bodyPr wrap="square" rtlCol="0">
                <a:spAutoFit/>
              </a:bodyPr>
              <a:lstStyle/>
              <a:p>
                <a:r>
                  <a:rPr lang="en-US" sz="800" b="1" dirty="0" smtClean="0"/>
                  <a:t>70</a:t>
                </a:r>
                <a:endParaRPr lang="en-US" sz="800" b="1" dirty="0"/>
              </a:p>
            </p:txBody>
          </p:sp>
          <p:sp>
            <p:nvSpPr>
              <p:cNvPr id="26" name="TextBox 25"/>
              <p:cNvSpPr txBox="1"/>
              <p:nvPr/>
            </p:nvSpPr>
            <p:spPr>
              <a:xfrm rot="16200000">
                <a:off x="8006866" y="3069576"/>
                <a:ext cx="679938" cy="355430"/>
              </a:xfrm>
              <a:prstGeom prst="rect">
                <a:avLst/>
              </a:prstGeom>
              <a:noFill/>
              <a:ln>
                <a:noFill/>
              </a:ln>
            </p:spPr>
            <p:txBody>
              <a:bodyPr wrap="square" rtlCol="0">
                <a:spAutoFit/>
              </a:bodyPr>
              <a:lstStyle/>
              <a:p>
                <a:r>
                  <a:rPr lang="en-US" sz="800" b="1" dirty="0"/>
                  <a:t>Ø</a:t>
                </a:r>
                <a:r>
                  <a:rPr lang="en-US" sz="800" b="1" dirty="0" smtClean="0"/>
                  <a:t>30</a:t>
                </a:r>
                <a:endParaRPr lang="en-US" sz="800" b="1" dirty="0"/>
              </a:p>
            </p:txBody>
          </p:sp>
          <p:sp>
            <p:nvSpPr>
              <p:cNvPr id="27" name="TextBox 26"/>
              <p:cNvSpPr txBox="1"/>
              <p:nvPr/>
            </p:nvSpPr>
            <p:spPr>
              <a:xfrm rot="16200000">
                <a:off x="8455295" y="3081297"/>
                <a:ext cx="679938" cy="355430"/>
              </a:xfrm>
              <a:prstGeom prst="rect">
                <a:avLst/>
              </a:prstGeom>
              <a:noFill/>
              <a:ln>
                <a:noFill/>
              </a:ln>
            </p:spPr>
            <p:txBody>
              <a:bodyPr wrap="square" rtlCol="0">
                <a:spAutoFit/>
              </a:bodyPr>
              <a:lstStyle/>
              <a:p>
                <a:r>
                  <a:rPr lang="en-US" sz="800" b="1" dirty="0" smtClean="0"/>
                  <a:t>Ø</a:t>
                </a:r>
                <a:r>
                  <a:rPr lang="en-US" sz="800" b="1" dirty="0"/>
                  <a:t>5</a:t>
                </a:r>
                <a:r>
                  <a:rPr lang="en-US" sz="800" b="1" dirty="0" smtClean="0"/>
                  <a:t>0</a:t>
                </a:r>
                <a:endParaRPr lang="en-US" sz="800" b="1" dirty="0"/>
              </a:p>
            </p:txBody>
          </p:sp>
        </p:grpSp>
      </p:grpSp>
    </p:spTree>
    <p:extLst>
      <p:ext uri="{BB962C8B-B14F-4D97-AF65-F5344CB8AC3E}">
        <p14:creationId xmlns:p14="http://schemas.microsoft.com/office/powerpoint/2010/main" val="382497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7" presetClass="emph" presetSubtype="10" repeatCount="indefinite" fill="hold" nodeType="afterEffect">
                                  <p:stCondLst>
                                    <p:cond delay="0"/>
                                  </p:stCondLst>
                                  <p:childTnLst>
                                    <p:animClr clrSpc="hsl" dir="ccw">
                                      <p:cBhvr>
                                        <p:cTn id="10" dur="500" fill="hold"/>
                                        <p:tgtEl>
                                          <p:spTgt spid="8"/>
                                        </p:tgtEl>
                                        <p:attrNameLst>
                                          <p:attrName>stroke.color</p:attrName>
                                        </p:attrNameLst>
                                      </p:cBhvr>
                                      <p:to>
                                        <a:srgbClr val="FFCC00"/>
                                      </p:to>
                                    </p:animClr>
                                    <p:set>
                                      <p:cBhvr>
                                        <p:cTn id="11" dur="500" fill="hold"/>
                                        <p:tgtEl>
                                          <p:spTgt spid="8"/>
                                        </p:tgtEl>
                                        <p:attrNameLst>
                                          <p:attrName>stroke.on</p:attrName>
                                        </p:attrNameLst>
                                      </p:cBhvr>
                                      <p:to>
                                        <p:strVal val="true"/>
                                      </p:to>
                                    </p:set>
                                  </p:childTnLst>
                                </p:cTn>
                              </p:par>
                              <p:par>
                                <p:cTn id="12" presetID="2" presetClass="entr" presetSubtype="4"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MỘT SỐ 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1815882"/>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1.Khổ </a:t>
            </a:r>
            <a:r>
              <a:rPr lang="en-US" sz="2800" b="1" dirty="0" err="1">
                <a:latin typeface="Times New Roman" panose="02020603050405020304" pitchFamily="18" charset="0"/>
                <a:cs typeface="Times New Roman" panose="02020603050405020304" pitchFamily="18" charset="0"/>
              </a:rPr>
              <a:t>giấy</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TCVN 7285:2003</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A0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A4</a:t>
            </a:r>
            <a:endParaRPr lang="vi-VN" sz="2800" dirty="0">
              <a:latin typeface="Times New Roman" panose="02020603050405020304" pitchFamily="18" charset="0"/>
              <a:cs typeface="Times New Roman" panose="02020603050405020304" pitchFamily="18" charset="0"/>
            </a:endParaRPr>
          </a:p>
        </p:txBody>
      </p:sp>
      <p:pic>
        <p:nvPicPr>
          <p:cNvPr id="1026" name="Picture 2" descr="Bản Vẽ Kỹ Thuật Là Gì? Tiêu Chuẩn Bản Vẽ Kỹ Thuậ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2063" y="3203689"/>
            <a:ext cx="7241686" cy="3412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23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iêu chuẩn về trình bày bản vẽ kỹ thuật | TechK.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2990" y="1289538"/>
            <a:ext cx="9679809" cy="37146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046677" y="4572000"/>
            <a:ext cx="480646" cy="338554"/>
          </a:xfrm>
          <a:prstGeom prst="rect">
            <a:avLst/>
          </a:prstGeom>
          <a:solidFill>
            <a:schemeClr val="bg1"/>
          </a:solidFill>
        </p:spPr>
        <p:txBody>
          <a:bodyPr wrap="square" rtlCol="0">
            <a:spAutoFit/>
          </a:bodyPr>
          <a:lstStyle/>
          <a:p>
            <a:r>
              <a:rPr lang="en-US" sz="1600" b="1" dirty="0" smtClean="0"/>
              <a:t>25</a:t>
            </a:r>
            <a:endParaRPr lang="en-US" sz="1600" b="1" dirty="0"/>
          </a:p>
        </p:txBody>
      </p:sp>
      <p:sp>
        <p:nvSpPr>
          <p:cNvPr id="5" name="TextBox 4"/>
          <p:cNvSpPr txBox="1"/>
          <p:nvPr/>
        </p:nvSpPr>
        <p:spPr>
          <a:xfrm>
            <a:off x="3399692" y="3481754"/>
            <a:ext cx="3282462" cy="723275"/>
          </a:xfrm>
          <a:prstGeom prst="rect">
            <a:avLst/>
          </a:prstGeom>
          <a:solidFill>
            <a:schemeClr val="bg1"/>
          </a:solidFill>
        </p:spPr>
        <p:txBody>
          <a:bodyPr wrap="square" rtlCol="0">
            <a:spAutoFit/>
          </a:bodyPr>
          <a:lstStyle/>
          <a:p>
            <a:endParaRPr lang="en-US" sz="1200" b="1" dirty="0" smtClean="0"/>
          </a:p>
          <a:p>
            <a:r>
              <a:rPr lang="en-US" b="1" dirty="0" smtClean="0"/>
              <a:t>TRƯỜNG THCS THANH AM</a:t>
            </a:r>
          </a:p>
          <a:p>
            <a:endParaRPr lang="en-US" sz="1100" b="1" dirty="0" smtClean="0"/>
          </a:p>
        </p:txBody>
      </p:sp>
      <p:sp>
        <p:nvSpPr>
          <p:cNvPr id="6" name="Rectangle 5"/>
          <p:cNvSpPr/>
          <p:nvPr/>
        </p:nvSpPr>
        <p:spPr>
          <a:xfrm>
            <a:off x="11172092" y="3681046"/>
            <a:ext cx="550707" cy="17819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7957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597267" cy="830997"/>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1. </a:t>
            </a:r>
            <a:r>
              <a:rPr lang="vi-VN" sz="2400" b="1" smtClean="0">
                <a:latin typeface="Times New Roman" panose="02020603050405020304" pitchFamily="18" charset="0"/>
                <a:cs typeface="Times New Roman" panose="02020603050405020304" pitchFamily="18" charset="0"/>
              </a:rPr>
              <a:t>Quan </a:t>
            </a:r>
            <a:r>
              <a:rPr lang="vi-VN" sz="2400" b="1">
                <a:latin typeface="Times New Roman" panose="02020603050405020304" pitchFamily="18" charset="0"/>
                <a:cs typeface="Times New Roman" panose="02020603050405020304" pitchFamily="18" charset="0"/>
              </a:rPr>
              <a:t>sát </a:t>
            </a:r>
            <a:r>
              <a:rPr lang="vi-VN" sz="2400" b="1" smtClean="0">
                <a:latin typeface="Times New Roman" panose="02020603050405020304" pitchFamily="18" charset="0"/>
                <a:cs typeface="Times New Roman" panose="02020603050405020304" pitchFamily="18" charset="0"/>
              </a:rPr>
              <a:t>hình</a:t>
            </a:r>
            <a:r>
              <a:rPr lang="en-US" sz="2400" b="1">
                <a:latin typeface="Times New Roman" panose="02020603050405020304" pitchFamily="18" charset="0"/>
                <a:cs typeface="Times New Roman" panose="02020603050405020304" pitchFamily="18" charset="0"/>
              </a:rPr>
              <a:t> </a:t>
            </a:r>
            <a:r>
              <a:rPr lang="en-US" sz="2400" b="1" smtClean="0">
                <a:latin typeface="Times New Roman" panose="02020603050405020304" pitchFamily="18" charset="0"/>
                <a:cs typeface="Times New Roman" panose="02020603050405020304" pitchFamily="18" charset="0"/>
              </a:rPr>
              <a:t>dưới đây </a:t>
            </a:r>
            <a:r>
              <a:rPr lang="vi-VN" sz="2400" b="1" smtClean="0">
                <a:latin typeface="Times New Roman" panose="02020603050405020304" pitchFamily="18" charset="0"/>
                <a:cs typeface="Times New Roman" panose="02020603050405020304" pitchFamily="18" charset="0"/>
              </a:rPr>
              <a:t>và </a:t>
            </a:r>
            <a:r>
              <a:rPr lang="vi-VN" sz="2400" b="1">
                <a:latin typeface="Times New Roman" panose="02020603050405020304" pitchFamily="18" charset="0"/>
                <a:cs typeface="Times New Roman" panose="02020603050405020304" pitchFamily="18" charset="0"/>
              </a:rPr>
              <a:t>hãy nhận xét các kích thước đo được trên hình biểu diễn ở mỗi trường hợp so với kích thước tương ứng của đai ốc</a:t>
            </a:r>
            <a:endParaRPr lang="en-US" sz="24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441938" y="965921"/>
            <a:ext cx="9425354" cy="4585993"/>
          </a:xfrm>
          <a:prstGeom prst="rect">
            <a:avLst/>
          </a:prstGeom>
        </p:spPr>
      </p:pic>
      <p:sp>
        <p:nvSpPr>
          <p:cNvPr id="5" name="Rectangle 4"/>
          <p:cNvSpPr/>
          <p:nvPr/>
        </p:nvSpPr>
        <p:spPr>
          <a:xfrm>
            <a:off x="351452" y="5551915"/>
            <a:ext cx="11457687"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Vì sao phải sử dụng tỉ lệ khi lập bản vẽ kĩ thuật?</a:t>
            </a:r>
          </a:p>
          <a:p>
            <a:r>
              <a:rPr lang="vi-VN" sz="2800" b="1">
                <a:latin typeface="Times New Roman" panose="02020603050405020304" pitchFamily="18" charset="0"/>
                <a:cs typeface="Times New Roman" panose="02020603050405020304" pitchFamily="18" charset="0"/>
              </a:rPr>
              <a:t>3. So sánh kích thước của bản vẽ và kích thước vật thể nếu bản vẽ sử dụng tỉ lệ 2:1.</a:t>
            </a:r>
          </a:p>
        </p:txBody>
      </p:sp>
    </p:spTree>
    <p:extLst>
      <p:ext uri="{BB962C8B-B14F-4D97-AF65-F5344CB8AC3E}">
        <p14:creationId xmlns:p14="http://schemas.microsoft.com/office/powerpoint/2010/main" val="12031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597267" cy="830997"/>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1. </a:t>
            </a:r>
            <a:r>
              <a:rPr lang="vi-VN" sz="2400" b="1" smtClean="0">
                <a:latin typeface="Times New Roman" panose="02020603050405020304" pitchFamily="18" charset="0"/>
                <a:cs typeface="Times New Roman" panose="02020603050405020304" pitchFamily="18" charset="0"/>
              </a:rPr>
              <a:t>Quan </a:t>
            </a:r>
            <a:r>
              <a:rPr lang="vi-VN" sz="2400" b="1">
                <a:latin typeface="Times New Roman" panose="02020603050405020304" pitchFamily="18" charset="0"/>
                <a:cs typeface="Times New Roman" panose="02020603050405020304" pitchFamily="18" charset="0"/>
              </a:rPr>
              <a:t>sát </a:t>
            </a:r>
            <a:r>
              <a:rPr lang="vi-VN" sz="2400" b="1" smtClean="0">
                <a:latin typeface="Times New Roman" panose="02020603050405020304" pitchFamily="18" charset="0"/>
                <a:cs typeface="Times New Roman" panose="02020603050405020304" pitchFamily="18" charset="0"/>
              </a:rPr>
              <a:t>hình</a:t>
            </a:r>
            <a:r>
              <a:rPr lang="en-US" sz="2400" b="1">
                <a:latin typeface="Times New Roman" panose="02020603050405020304" pitchFamily="18" charset="0"/>
                <a:cs typeface="Times New Roman" panose="02020603050405020304" pitchFamily="18" charset="0"/>
              </a:rPr>
              <a:t> </a:t>
            </a:r>
            <a:r>
              <a:rPr lang="en-US" sz="2400" b="1" smtClean="0">
                <a:latin typeface="Times New Roman" panose="02020603050405020304" pitchFamily="18" charset="0"/>
                <a:cs typeface="Times New Roman" panose="02020603050405020304" pitchFamily="18" charset="0"/>
              </a:rPr>
              <a:t>dưới đây </a:t>
            </a:r>
            <a:r>
              <a:rPr lang="vi-VN" sz="2400" b="1" smtClean="0">
                <a:latin typeface="Times New Roman" panose="02020603050405020304" pitchFamily="18" charset="0"/>
                <a:cs typeface="Times New Roman" panose="02020603050405020304" pitchFamily="18" charset="0"/>
              </a:rPr>
              <a:t>và </a:t>
            </a:r>
            <a:r>
              <a:rPr lang="vi-VN" sz="2400" b="1">
                <a:latin typeface="Times New Roman" panose="02020603050405020304" pitchFamily="18" charset="0"/>
                <a:cs typeface="Times New Roman" panose="02020603050405020304" pitchFamily="18" charset="0"/>
              </a:rPr>
              <a:t>hãy nhận xét các kích thước đo được trên hình biểu diễn ở mỗi trường hợp so với kích thước tương ứng của đai ốc</a:t>
            </a:r>
            <a:endParaRPr lang="en-US" sz="24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312851" y="965922"/>
            <a:ext cx="5545256" cy="2933523"/>
          </a:xfrm>
          <a:prstGeom prst="rect">
            <a:avLst/>
          </a:prstGeom>
        </p:spPr>
      </p:pic>
      <p:sp>
        <p:nvSpPr>
          <p:cNvPr id="5" name="Rectangle 4"/>
          <p:cNvSpPr/>
          <p:nvPr/>
        </p:nvSpPr>
        <p:spPr>
          <a:xfrm>
            <a:off x="351452" y="5551915"/>
            <a:ext cx="11457687"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Vì sao phải sử dụng tỉ lệ khi lập bản vẽ kĩ thuật?</a:t>
            </a:r>
          </a:p>
          <a:p>
            <a:r>
              <a:rPr lang="vi-VN" sz="2800" b="1">
                <a:latin typeface="Times New Roman" panose="02020603050405020304" pitchFamily="18" charset="0"/>
                <a:cs typeface="Times New Roman" panose="02020603050405020304" pitchFamily="18" charset="0"/>
              </a:rPr>
              <a:t>3. So sánh kích thước của bản vẽ và kích thước vật thể nếu bản vẽ sử dụng tỉ lệ 2:1.</a:t>
            </a:r>
          </a:p>
        </p:txBody>
      </p:sp>
      <p:sp>
        <p:nvSpPr>
          <p:cNvPr id="8" name="Rectangle 7"/>
          <p:cNvSpPr/>
          <p:nvPr/>
        </p:nvSpPr>
        <p:spPr>
          <a:xfrm>
            <a:off x="6236676" y="965921"/>
            <a:ext cx="5668881" cy="4708981"/>
          </a:xfrm>
          <a:prstGeom prst="rect">
            <a:avLst/>
          </a:prstGeom>
        </p:spPr>
        <p:txBody>
          <a:bodyPr wrap="square">
            <a:spAutoFit/>
          </a:bodyPr>
          <a:lstStyle/>
          <a:p>
            <a:pPr algn="just"/>
            <a:r>
              <a:rPr lang="en-US" sz="2000" b="1" dirty="0" smtClean="0">
                <a:latin typeface="Times New Roman" panose="02020603050405020304" pitchFamily="18" charset="0"/>
                <a:cs typeface="Times New Roman" panose="02020603050405020304" pitchFamily="18" charset="0"/>
              </a:rPr>
              <a:t>1.</a:t>
            </a:r>
            <a:r>
              <a:rPr lang="vi-VN" sz="2000" b="1" dirty="0" smtClean="0">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Hình </a:t>
            </a:r>
            <a:r>
              <a:rPr lang="vi-VN" sz="2000" b="1" dirty="0" smtClean="0">
                <a:latin typeface="Times New Roman" panose="02020603050405020304" pitchFamily="18" charset="0"/>
                <a:cs typeface="Times New Roman" panose="02020603050405020304" pitchFamily="18" charset="0"/>
              </a:rPr>
              <a:t>b</a:t>
            </a:r>
            <a:r>
              <a:rPr lang="vi-VN" sz="2000" b="1" dirty="0">
                <a:latin typeface="Times New Roman" panose="02020603050405020304" pitchFamily="18" charset="0"/>
                <a:cs typeface="Times New Roman" panose="02020603050405020304" pitchFamily="18" charset="0"/>
              </a:rPr>
              <a:t>: kích thước trên hình biểu diễn lớn gấp đôi kích thước tương ứng của đai ốc hình </a:t>
            </a:r>
            <a:r>
              <a:rPr lang="vi-VN" sz="2000" b="1" dirty="0" smtClean="0">
                <a:latin typeface="Times New Roman" panose="02020603050405020304" pitchFamily="18" charset="0"/>
                <a:cs typeface="Times New Roman" panose="02020603050405020304" pitchFamily="18" charset="0"/>
              </a:rPr>
              <a:t>a</a:t>
            </a:r>
            <a:endParaRPr lang="vi-VN" sz="2000" b="1" dirty="0">
              <a:latin typeface="Times New Roman" panose="02020603050405020304" pitchFamily="18" charset="0"/>
              <a:cs typeface="Times New Roman" panose="02020603050405020304" pitchFamily="18" charset="0"/>
            </a:endParaRPr>
          </a:p>
          <a:p>
            <a:pPr algn="just"/>
            <a:r>
              <a:rPr lang="vi-VN" sz="2000" b="1" dirty="0">
                <a:latin typeface="Times New Roman" panose="02020603050405020304" pitchFamily="18" charset="0"/>
                <a:cs typeface="Times New Roman" panose="02020603050405020304" pitchFamily="18" charset="0"/>
              </a:rPr>
              <a:t>- Hình </a:t>
            </a:r>
            <a:r>
              <a:rPr lang="vi-VN" sz="2000" b="1" dirty="0" smtClean="0">
                <a:latin typeface="Times New Roman" panose="02020603050405020304" pitchFamily="18" charset="0"/>
                <a:cs typeface="Times New Roman" panose="02020603050405020304" pitchFamily="18" charset="0"/>
              </a:rPr>
              <a:t>c</a:t>
            </a:r>
            <a:r>
              <a:rPr lang="vi-VN" sz="2000" b="1" dirty="0">
                <a:latin typeface="Times New Roman" panose="02020603050405020304" pitchFamily="18" charset="0"/>
                <a:cs typeface="Times New Roman" panose="02020603050405020304" pitchFamily="18" charset="0"/>
              </a:rPr>
              <a:t>: kích thước trên hình biểu diễn bằng kích thước tương ứng của đai ốc hình </a:t>
            </a:r>
            <a:r>
              <a:rPr lang="vi-VN" sz="2000" b="1" dirty="0" smtClean="0">
                <a:latin typeface="Times New Roman" panose="02020603050405020304" pitchFamily="18" charset="0"/>
                <a:cs typeface="Times New Roman" panose="02020603050405020304" pitchFamily="18" charset="0"/>
              </a:rPr>
              <a:t>a</a:t>
            </a:r>
            <a:endParaRPr lang="vi-VN" sz="2000" b="1" dirty="0">
              <a:latin typeface="Times New Roman" panose="02020603050405020304" pitchFamily="18" charset="0"/>
              <a:cs typeface="Times New Roman" panose="02020603050405020304" pitchFamily="18" charset="0"/>
            </a:endParaRPr>
          </a:p>
          <a:p>
            <a:pPr algn="just"/>
            <a:r>
              <a:rPr lang="en-US" sz="2000" b="1" dirty="0" smtClean="0">
                <a:latin typeface="Times New Roman" panose="02020603050405020304" pitchFamily="18" charset="0"/>
                <a:cs typeface="Times New Roman" panose="02020603050405020304" pitchFamily="18" charset="0"/>
              </a:rPr>
              <a:t>- </a:t>
            </a:r>
            <a:r>
              <a:rPr lang="vi-VN" sz="2000" b="1" dirty="0" smtClean="0">
                <a:latin typeface="Times New Roman" panose="02020603050405020304" pitchFamily="18" charset="0"/>
                <a:cs typeface="Times New Roman" panose="02020603050405020304" pitchFamily="18" charset="0"/>
              </a:rPr>
              <a:t>Hình d</a:t>
            </a:r>
            <a:r>
              <a:rPr lang="vi-VN" sz="2000" b="1" dirty="0">
                <a:latin typeface="Times New Roman" panose="02020603050405020304" pitchFamily="18" charset="0"/>
                <a:cs typeface="Times New Roman" panose="02020603050405020304" pitchFamily="18" charset="0"/>
              </a:rPr>
              <a:t>: kích thước trên hình biểu diễn bằng </a:t>
            </a:r>
            <a:r>
              <a:rPr lang="en-US" sz="2000" b="1" dirty="0" smtClean="0">
                <a:latin typeface="Times New Roman" panose="02020603050405020304" pitchFamily="18" charset="0"/>
                <a:cs typeface="Times New Roman" panose="02020603050405020304" pitchFamily="18" charset="0"/>
              </a:rPr>
              <a:t>1/2</a:t>
            </a:r>
            <a:r>
              <a:rPr lang="vi-VN" sz="2000" b="1" dirty="0" smtClean="0">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kích thước tương ứng của đai ốc hình </a:t>
            </a:r>
            <a:r>
              <a:rPr lang="vi-VN" sz="2000" b="1" dirty="0" smtClean="0">
                <a:latin typeface="Times New Roman" panose="02020603050405020304" pitchFamily="18" charset="0"/>
                <a:cs typeface="Times New Roman" panose="02020603050405020304" pitchFamily="18" charset="0"/>
              </a:rPr>
              <a:t>a</a:t>
            </a:r>
            <a:endParaRPr lang="en-US"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2.</a:t>
            </a:r>
          </a:p>
          <a:p>
            <a:pPr algn="just"/>
            <a:r>
              <a:rPr lang="en-US" sz="2000" b="1" dirty="0" err="1">
                <a:latin typeface="Times New Roman" panose="02020603050405020304" pitchFamily="18" charset="0"/>
                <a:cs typeface="Times New Roman" panose="02020603050405020304" pitchFamily="18" charset="0"/>
              </a:rPr>
              <a:t>Phải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dụng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tỉ</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lệ</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kĩ</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thuật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thước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tế</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nếu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lớn</a:t>
            </a:r>
            <a:r>
              <a:rPr lang="en-US" sz="2000" b="1" dirty="0">
                <a:latin typeface="Times New Roman" panose="02020603050405020304" pitchFamily="18" charset="0"/>
                <a:cs typeface="Times New Roman" panose="02020603050405020304" pitchFamily="18" charset="0"/>
              </a:rPr>
              <a:t> hay </a:t>
            </a:r>
            <a:r>
              <a:rPr lang="en-US" sz="2000" b="1" dirty="0" err="1">
                <a:latin typeface="Times New Roman" panose="02020603050405020304" pitchFamily="18" charset="0"/>
                <a:cs typeface="Times New Roman" panose="02020603050405020304" pitchFamily="18" charset="0"/>
              </a:rPr>
              <a:t>quá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nhỏ</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biểu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diễn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đúng</a:t>
            </a:r>
            <a:r>
              <a:rPr lang="en-US" sz="2000" b="1" dirty="0">
                <a:latin typeface="Times New Roman" panose="02020603050405020304" pitchFamily="18" charset="0"/>
                <a:cs typeface="Times New Roman" panose="02020603050405020304" pitchFamily="18" charset="0"/>
              </a:rPr>
              <a:t> y </a:t>
            </a:r>
            <a:r>
              <a:rPr lang="en-US" sz="2000" b="1" dirty="0" err="1">
                <a:latin typeface="Times New Roman" panose="02020603050405020304" pitchFamily="18" charset="0"/>
                <a:cs typeface="Times New Roman" panose="02020603050405020304" pitchFamily="18" charset="0"/>
              </a:rPr>
              <a:t>chang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chính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vẽ</a:t>
            </a:r>
            <a:r>
              <a:rPr lang="en-US" sz="2000" b="1" dirty="0">
                <a:latin typeface="Times New Roman" panose="02020603050405020304" pitchFamily="18" charset="0"/>
                <a:cs typeface="Times New Roman" panose="02020603050405020304" pitchFamily="18" charset="0"/>
              </a:rPr>
              <a:t>.</a:t>
            </a:r>
          </a:p>
          <a:p>
            <a:pPr algn="just"/>
            <a:r>
              <a:rPr lang="en-US" sz="2000" b="1" dirty="0">
                <a:latin typeface="Times New Roman" panose="02020603050405020304" pitchFamily="18" charset="0"/>
                <a:cs typeface="Times New Roman" panose="02020603050405020304" pitchFamily="18" charset="0"/>
              </a:rPr>
              <a:t>3. </a:t>
            </a:r>
            <a:r>
              <a:rPr lang="en-US" sz="2000" b="1" dirty="0" err="1">
                <a:latin typeface="Times New Roman" panose="02020603050405020304" pitchFamily="18" charset="0"/>
                <a:cs typeface="Times New Roman" panose="02020603050405020304" pitchFamily="18" charset="0"/>
              </a:rPr>
              <a:t>Tỉ</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lệ</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phóng</a:t>
            </a:r>
            <a:r>
              <a:rPr lang="en-US" sz="2000" b="1" dirty="0">
                <a:latin typeface="Times New Roman" panose="02020603050405020304" pitchFamily="18" charset="0"/>
                <a:cs typeface="Times New Roman" panose="02020603050405020304" pitchFamily="18" charset="0"/>
              </a:rPr>
              <a:t> to 2:1.</a:t>
            </a:r>
          </a:p>
          <a:p>
            <a:pPr algn="just"/>
            <a:r>
              <a:rPr lang="en-US" sz="2000" b="1" dirty="0" err="1">
                <a:latin typeface="Times New Roman" panose="02020603050405020304" pitchFamily="18" charset="0"/>
                <a:cs typeface="Times New Roman" panose="02020603050405020304" pitchFamily="18" charset="0"/>
              </a:rPr>
              <a:t>Kích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thước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gấp</a:t>
            </a:r>
            <a:r>
              <a:rPr lang="en-US" sz="2000" b="1" dirty="0">
                <a:latin typeface="Times New Roman" panose="02020603050405020304" pitchFamily="18" charset="0"/>
                <a:cs typeface="Times New Roman" panose="02020603050405020304" pitchFamily="18" charset="0"/>
              </a:rPr>
              <a:t> 2 </a:t>
            </a:r>
            <a:r>
              <a:rPr lang="en-US" sz="2000" b="1" dirty="0" err="1">
                <a:latin typeface="Times New Roman" panose="02020603050405020304" pitchFamily="18" charset="0"/>
                <a:cs typeface="Times New Roman" panose="02020603050405020304" pitchFamily="18" charset="0"/>
              </a:rPr>
              <a:t>lần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thước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thể</a:t>
            </a:r>
            <a:r>
              <a:rPr lang="en-US" sz="2000" b="1" dirty="0">
                <a:latin typeface="Times New Roman" panose="02020603050405020304" pitchFamily="18" charset="0"/>
                <a:cs typeface="Times New Roman" panose="02020603050405020304" pitchFamily="18" charset="0"/>
              </a:rPr>
              <a:t>.</a:t>
            </a:r>
          </a:p>
          <a:p>
            <a:pPr marL="342900" indent="-342900" algn="just">
              <a:buFontTx/>
              <a:buChar char="-"/>
            </a:pPr>
            <a:endParaRPr lang="vi-V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59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MỘT SỐ 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 Tỉ lệ</a:t>
            </a:r>
          </a:p>
          <a:p>
            <a:r>
              <a:rPr lang="en-US" sz="2800">
                <a:latin typeface="Times New Roman" panose="02020603050405020304" pitchFamily="18" charset="0"/>
                <a:cs typeface="Times New Roman" panose="02020603050405020304" pitchFamily="18" charset="0"/>
              </a:rPr>
              <a:t>- Tỉ lệ là tỉ số giữa kích thước dài đo được trên hình biểu diễn của vật thể và kích thước thực tương ứng trên vật thể đó.</a:t>
            </a:r>
          </a:p>
          <a:p>
            <a:r>
              <a:rPr lang="en-US" sz="2800">
                <a:latin typeface="Times New Roman" panose="02020603050405020304" pitchFamily="18" charset="0"/>
                <a:cs typeface="Times New Roman" panose="02020603050405020304" pitchFamily="18" charset="0"/>
              </a:rPr>
              <a:t>- Gồm các tỉ lệ</a:t>
            </a:r>
          </a:p>
          <a:p>
            <a:r>
              <a:rPr lang="en-US" sz="2800">
                <a:latin typeface="Times New Roman" panose="02020603050405020304" pitchFamily="18" charset="0"/>
                <a:cs typeface="Times New Roman" panose="02020603050405020304" pitchFamily="18" charset="0"/>
              </a:rPr>
              <a:t>+ Tỉ lệ thu nhỏ</a:t>
            </a:r>
          </a:p>
          <a:p>
            <a:r>
              <a:rPr lang="en-US" sz="2800">
                <a:latin typeface="Times New Roman" panose="02020603050405020304" pitchFamily="18" charset="0"/>
                <a:cs typeface="Times New Roman" panose="02020603050405020304" pitchFamily="18" charset="0"/>
              </a:rPr>
              <a:t>+ Tỉ lệ nguyên hình</a:t>
            </a:r>
          </a:p>
          <a:p>
            <a:r>
              <a:rPr lang="en-US" sz="2800">
                <a:latin typeface="Times New Roman" panose="02020603050405020304" pitchFamily="18" charset="0"/>
                <a:cs typeface="Times New Roman" panose="02020603050405020304" pitchFamily="18" charset="0"/>
              </a:rPr>
              <a:t>+ Tỉ lệ phóng to.</a:t>
            </a:r>
          </a:p>
        </p:txBody>
      </p:sp>
    </p:spTree>
    <p:extLst>
      <p:ext uri="{BB962C8B-B14F-4D97-AF65-F5344CB8AC3E}">
        <p14:creationId xmlns:p14="http://schemas.microsoft.com/office/powerpoint/2010/main" val="300241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3981440" y="312234"/>
            <a:ext cx="6552821" cy="52322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Một số loại nét vẽ thường dùng</a:t>
            </a:r>
            <a:endParaRPr lang="en-US"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6248385" y="3581393"/>
            <a:ext cx="30" cy="13"/>
          </a:xfrm>
          <a:prstGeom prst="rect">
            <a:avLst/>
          </a:prstGeom>
        </p:spPr>
      </p:pic>
      <p:pic>
        <p:nvPicPr>
          <p:cNvPr id="8" name="Picture 7"/>
          <p:cNvPicPr>
            <a:picLocks noChangeAspect="1"/>
          </p:cNvPicPr>
          <p:nvPr/>
        </p:nvPicPr>
        <p:blipFill>
          <a:blip r:embed="rId4"/>
          <a:stretch>
            <a:fillRect/>
          </a:stretch>
        </p:blipFill>
        <p:spPr>
          <a:xfrm>
            <a:off x="312895" y="1089032"/>
            <a:ext cx="11496246" cy="5456734"/>
          </a:xfrm>
          <a:prstGeom prst="rect">
            <a:avLst/>
          </a:prstGeom>
        </p:spPr>
      </p:pic>
    </p:spTree>
    <p:extLst>
      <p:ext uri="{BB962C8B-B14F-4D97-AF65-F5344CB8AC3E}">
        <p14:creationId xmlns:p14="http://schemas.microsoft.com/office/powerpoint/2010/main" val="49480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782" y="129370"/>
            <a:ext cx="1183121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và cho biết tên gọi của các nét vẽ được sử dụng trong Hình 1.4</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24789" y="736463"/>
            <a:ext cx="10369309" cy="4667875"/>
          </a:xfrm>
          <a:prstGeom prst="rect">
            <a:avLst/>
          </a:prstGeom>
        </p:spPr>
      </p:pic>
    </p:spTree>
    <p:extLst>
      <p:ext uri="{BB962C8B-B14F-4D97-AF65-F5344CB8AC3E}">
        <p14:creationId xmlns:p14="http://schemas.microsoft.com/office/powerpoint/2010/main" val="338444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782" y="129370"/>
            <a:ext cx="1183121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và cho biết tên gọi của các nét vẽ được sử dụng trong Hình 1.4</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60781" y="1940434"/>
            <a:ext cx="5721137" cy="2514336"/>
          </a:xfrm>
          <a:prstGeom prst="rect">
            <a:avLst/>
          </a:prstGeom>
        </p:spPr>
      </p:pic>
      <p:sp>
        <p:nvSpPr>
          <p:cNvPr id="8" name="Rectangle 7"/>
          <p:cNvSpPr/>
          <p:nvPr/>
        </p:nvSpPr>
        <p:spPr>
          <a:xfrm>
            <a:off x="6880528" y="880818"/>
            <a:ext cx="5311471" cy="954107"/>
          </a:xfrm>
          <a:prstGeom prst="rect">
            <a:avLst/>
          </a:prstGeom>
        </p:spPr>
        <p:txBody>
          <a:bodyPr wrap="square">
            <a:spAutoFit/>
          </a:bodyPr>
          <a:lstStyle/>
          <a:p>
            <a:r>
              <a:rPr lang="vi-VN" sz="2800" b="1" dirty="0">
                <a:solidFill>
                  <a:srgbClr val="FF0000"/>
                </a:solidFill>
                <a:latin typeface="Times New Roman" panose="02020603050405020304" pitchFamily="18" charset="0"/>
                <a:cs typeface="Times New Roman" panose="02020603050405020304" pitchFamily="18" charset="0"/>
              </a:rPr>
              <a:t>Tên gọi của các nét vẽ được sử dụng trong Hình 1.4:</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6623539" y="1940433"/>
            <a:ext cx="6310596" cy="2420552"/>
          </a:xfrm>
          <a:prstGeom prst="rect">
            <a:avLst/>
          </a:prstGeom>
        </p:spPr>
      </p:pic>
    </p:spTree>
    <p:extLst>
      <p:ext uri="{BB962C8B-B14F-4D97-AF65-F5344CB8AC3E}">
        <p14:creationId xmlns:p14="http://schemas.microsoft.com/office/powerpoint/2010/main" val="306433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BÀI 1. </a:t>
            </a:r>
            <a:r>
              <a:rPr lang="en-US" sz="2800" b="1" dirty="0" smtClean="0">
                <a:solidFill>
                  <a:srgbClr val="FF0000"/>
                </a:solidFill>
                <a:latin typeface="Times New Roman" panose="02020603050405020304" pitchFamily="18" charset="0"/>
                <a:cs typeface="Times New Roman" panose="02020603050405020304" pitchFamily="18" charset="0"/>
              </a:rPr>
              <a:t>MỘT SỐ TIÊU </a:t>
            </a:r>
            <a:r>
              <a:rPr lang="en-US" sz="2800" b="1" dirty="0">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353943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III.Nét </a:t>
            </a:r>
            <a:r>
              <a:rPr lang="en-US" sz="2800" b="1">
                <a:latin typeface="Times New Roman" panose="02020603050405020304" pitchFamily="18" charset="0"/>
                <a:cs typeface="Times New Roman" panose="02020603050405020304" pitchFamily="18" charset="0"/>
              </a:rPr>
              <a:t>vẽ</a:t>
            </a:r>
          </a:p>
          <a:p>
            <a:r>
              <a:rPr lang="en-US" sz="2800">
                <a:latin typeface="Times New Roman" panose="02020603050405020304" pitchFamily="18" charset="0"/>
                <a:cs typeface="Times New Roman" panose="02020603050405020304" pitchFamily="18" charset="0"/>
              </a:rPr>
              <a:t>- Các nét vẽ trong bản vẽ kỹ thuật được quy định trong TCVN8-24:2002</a:t>
            </a:r>
          </a:p>
          <a:p>
            <a:r>
              <a:rPr lang="en-US" sz="2800">
                <a:latin typeface="Times New Roman" panose="02020603050405020304" pitchFamily="18" charset="0"/>
                <a:cs typeface="Times New Roman" panose="02020603050405020304" pitchFamily="18" charset="0"/>
              </a:rPr>
              <a:t>- Gồm các nét: Nét liền đậm, nét liền mảnh, nét đứt mảnh, nét gạch dài - chấm - mảnh.</a:t>
            </a:r>
          </a:p>
          <a:p>
            <a:r>
              <a:rPr lang="en-US" sz="2800">
                <a:latin typeface="Times New Roman" panose="02020603050405020304" pitchFamily="18" charset="0"/>
                <a:cs typeface="Times New Roman" panose="02020603050405020304" pitchFamily="18" charset="0"/>
              </a:rPr>
              <a:t>- Nét liền đậm: cạnh thấy, đường bao thấy</a:t>
            </a:r>
          </a:p>
          <a:p>
            <a:r>
              <a:rPr lang="en-US" sz="2800">
                <a:latin typeface="Times New Roman" panose="02020603050405020304" pitchFamily="18" charset="0"/>
                <a:cs typeface="Times New Roman" panose="02020603050405020304" pitchFamily="18" charset="0"/>
              </a:rPr>
              <a:t>- Nét liền mảnh: đường kích thước, đường gióng….</a:t>
            </a:r>
          </a:p>
          <a:p>
            <a:r>
              <a:rPr lang="en-US" sz="2800">
                <a:latin typeface="Times New Roman" panose="02020603050405020304" pitchFamily="18" charset="0"/>
                <a:cs typeface="Times New Roman" panose="02020603050405020304" pitchFamily="18" charset="0"/>
              </a:rPr>
              <a:t>- Nét nứt mảnh: cạnh khuất, đường bao khuất.</a:t>
            </a:r>
          </a:p>
          <a:p>
            <a:r>
              <a:rPr lang="en-US" sz="2800">
                <a:latin typeface="Times New Roman" panose="02020603050405020304" pitchFamily="18" charset="0"/>
                <a:cs typeface="Times New Roman" panose="02020603050405020304" pitchFamily="18" charset="0"/>
              </a:rPr>
              <a:t>- Nét gạch dài - chấm - mảnh: đường tâm, đường trụ đối xứng.</a:t>
            </a:r>
          </a:p>
        </p:txBody>
      </p:sp>
    </p:spTree>
    <p:extLst>
      <p:ext uri="{BB962C8B-B14F-4D97-AF65-F5344CB8AC3E}">
        <p14:creationId xmlns:p14="http://schemas.microsoft.com/office/powerpoint/2010/main" val="167888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90" y="104297"/>
            <a:ext cx="11737910"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1.5 và thực hiện các yêu cầu sau:</a:t>
            </a:r>
          </a:p>
          <a:p>
            <a:r>
              <a:rPr lang="vi-VN" sz="2800" b="1">
                <a:latin typeface="Times New Roman" panose="02020603050405020304" pitchFamily="18" charset="0"/>
                <a:cs typeface="Times New Roman" panose="02020603050405020304" pitchFamily="18" charset="0"/>
              </a:rPr>
              <a:t>1. Nhận biết các đường gióng, đường kích thước và giá trị kích thước</a:t>
            </a:r>
          </a:p>
          <a:p>
            <a:r>
              <a:rPr lang="vi-VN" sz="2800" b="1">
                <a:latin typeface="Times New Roman" panose="02020603050405020304" pitchFamily="18" charset="0"/>
                <a:cs typeface="Times New Roman" panose="02020603050405020304" pitchFamily="18" charset="0"/>
              </a:rPr>
              <a:t>2. Mô tả vị trí và hướng của các giá trị kích thước</a:t>
            </a:r>
          </a:p>
        </p:txBody>
      </p:sp>
      <p:pic>
        <p:nvPicPr>
          <p:cNvPr id="5" name="Picture 4"/>
          <p:cNvPicPr>
            <a:picLocks noChangeAspect="1"/>
          </p:cNvPicPr>
          <p:nvPr/>
        </p:nvPicPr>
        <p:blipFill>
          <a:blip r:embed="rId2"/>
          <a:stretch>
            <a:fillRect/>
          </a:stretch>
        </p:blipFill>
        <p:spPr>
          <a:xfrm>
            <a:off x="2086707" y="1617406"/>
            <a:ext cx="6170885" cy="4895361"/>
          </a:xfrm>
          <a:prstGeom prst="rect">
            <a:avLst/>
          </a:prstGeom>
        </p:spPr>
      </p:pic>
    </p:spTree>
    <p:extLst>
      <p:ext uri="{BB962C8B-B14F-4D97-AF65-F5344CB8AC3E}">
        <p14:creationId xmlns:p14="http://schemas.microsoft.com/office/powerpoint/2010/main" val="249211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8654" y="150541"/>
            <a:ext cx="9079165" cy="461665"/>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BÀI 1. </a:t>
            </a:r>
            <a:r>
              <a:rPr lang="en-US" sz="2400" b="1" dirty="0" smtClean="0">
                <a:solidFill>
                  <a:srgbClr val="FF0000"/>
                </a:solidFill>
                <a:latin typeface="Times New Roman" panose="02020603050405020304" pitchFamily="18" charset="0"/>
                <a:cs typeface="Times New Roman" panose="02020603050405020304" pitchFamily="18" charset="0"/>
              </a:rPr>
              <a:t>MỘT SỐ TIÊU </a:t>
            </a:r>
            <a:r>
              <a:rPr lang="en-US" sz="2400" b="1" dirty="0">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166731" y="967255"/>
            <a:ext cx="9451088" cy="5525113"/>
          </a:xfrm>
          <a:prstGeom prst="rect">
            <a:avLst/>
          </a:prstGeom>
        </p:spPr>
      </p:pic>
    </p:spTree>
    <p:extLst>
      <p:ext uri="{BB962C8B-B14F-4D97-AF65-F5344CB8AC3E}">
        <p14:creationId xmlns:p14="http://schemas.microsoft.com/office/powerpoint/2010/main" val="157291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90" y="104297"/>
            <a:ext cx="11737910"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1.5 và thực hiện các yêu cầu sau:</a:t>
            </a:r>
          </a:p>
          <a:p>
            <a:r>
              <a:rPr lang="vi-VN" sz="2800" b="1">
                <a:latin typeface="Times New Roman" panose="02020603050405020304" pitchFamily="18" charset="0"/>
                <a:cs typeface="Times New Roman" panose="02020603050405020304" pitchFamily="18" charset="0"/>
              </a:rPr>
              <a:t>1. Nhận biết các đường gióng, đường kích thước và giá trị kích thước</a:t>
            </a:r>
          </a:p>
          <a:p>
            <a:r>
              <a:rPr lang="vi-VN" sz="2800" b="1">
                <a:latin typeface="Times New Roman" panose="02020603050405020304" pitchFamily="18" charset="0"/>
                <a:cs typeface="Times New Roman" panose="02020603050405020304" pitchFamily="18" charset="0"/>
              </a:rPr>
              <a:t>2. Mô tả vị trí và hướng của các giá trị kích thước</a:t>
            </a:r>
          </a:p>
        </p:txBody>
      </p:sp>
      <p:pic>
        <p:nvPicPr>
          <p:cNvPr id="5" name="Picture 4"/>
          <p:cNvPicPr>
            <a:picLocks noChangeAspect="1"/>
          </p:cNvPicPr>
          <p:nvPr/>
        </p:nvPicPr>
        <p:blipFill>
          <a:blip r:embed="rId2"/>
          <a:stretch>
            <a:fillRect/>
          </a:stretch>
        </p:blipFill>
        <p:spPr>
          <a:xfrm>
            <a:off x="-93785" y="1617406"/>
            <a:ext cx="5430896" cy="4895361"/>
          </a:xfrm>
          <a:prstGeom prst="rect">
            <a:avLst/>
          </a:prstGeom>
        </p:spPr>
      </p:pic>
      <p:sp>
        <p:nvSpPr>
          <p:cNvPr id="2" name="Rectangle 1"/>
          <p:cNvSpPr/>
          <p:nvPr/>
        </p:nvSpPr>
        <p:spPr>
          <a:xfrm>
            <a:off x="5464628" y="1523622"/>
            <a:ext cx="6478555" cy="5262979"/>
          </a:xfrm>
          <a:prstGeom prst="rect">
            <a:avLst/>
          </a:prstGeom>
        </p:spPr>
        <p:txBody>
          <a:bodyPr wrap="square">
            <a:spAutoFit/>
          </a:bodyPr>
          <a:lstStyle/>
          <a:p>
            <a:r>
              <a:rPr lang="vi-VN" sz="2400" b="1" dirty="0">
                <a:latin typeface="Times New Roman" panose="02020603050405020304" pitchFamily="18" charset="0"/>
                <a:cs typeface="Times New Roman" panose="02020603050405020304" pitchFamily="18" charset="0"/>
              </a:rPr>
              <a:t>1. Nhận biết các đường gióng, đường kích thước và giá trị kích thước</a:t>
            </a:r>
          </a:p>
          <a:p>
            <a:r>
              <a:rPr lang="vi-VN" sz="2400" b="1" dirty="0">
                <a:latin typeface="Times New Roman" panose="02020603050405020304" pitchFamily="18" charset="0"/>
                <a:cs typeface="Times New Roman" panose="02020603050405020304" pitchFamily="18" charset="0"/>
              </a:rPr>
              <a:t>- Đường gióng: là các đường có màu xanh lá cây</a:t>
            </a:r>
          </a:p>
          <a:p>
            <a:r>
              <a:rPr lang="vi-VN" sz="2400" b="1" dirty="0">
                <a:latin typeface="Times New Roman" panose="02020603050405020304" pitchFamily="18" charset="0"/>
                <a:cs typeface="Times New Roman" panose="02020603050405020304" pitchFamily="18" charset="0"/>
              </a:rPr>
              <a:t>- Đường kích thước: là các đường có màu đỏ</a:t>
            </a:r>
          </a:p>
          <a:p>
            <a:r>
              <a:rPr lang="vi-VN" sz="2400" b="1" dirty="0">
                <a:latin typeface="Times New Roman" panose="02020603050405020304" pitchFamily="18" charset="0"/>
                <a:cs typeface="Times New Roman" panose="02020603050405020304" pitchFamily="18" charset="0"/>
              </a:rPr>
              <a:t>- Giá trị kích thước: là các chữ số ghi trên đường kích thước</a:t>
            </a:r>
          </a:p>
          <a:p>
            <a:r>
              <a:rPr lang="vi-VN" sz="2400" b="1" dirty="0">
                <a:latin typeface="Times New Roman" panose="02020603050405020304" pitchFamily="18" charset="0"/>
                <a:cs typeface="Times New Roman" panose="02020603050405020304" pitchFamily="18" charset="0"/>
              </a:rPr>
              <a:t>2. Mô tả vị trí và hướng của các giá trị kích thước</a:t>
            </a:r>
          </a:p>
          <a:p>
            <a:r>
              <a:rPr lang="vi-VN" sz="2400" b="1" dirty="0">
                <a:latin typeface="Times New Roman" panose="02020603050405020304" pitchFamily="18" charset="0"/>
                <a:cs typeface="Times New Roman" panose="02020603050405020304" pitchFamily="18" charset="0"/>
              </a:rPr>
              <a:t>- Với đường kích thước nằm ngang: giá trị kích thước có vị trí nằm trên đường kích thước, hướng từ trái sang phải.</a:t>
            </a:r>
          </a:p>
          <a:p>
            <a:r>
              <a:rPr lang="vi-VN" sz="2400" b="1" dirty="0">
                <a:latin typeface="Times New Roman" panose="02020603050405020304" pitchFamily="18" charset="0"/>
                <a:cs typeface="Times New Roman" panose="02020603050405020304" pitchFamily="18" charset="0"/>
              </a:rPr>
              <a:t>- Với đường kích thước thẳng đứng: giá trị kích thước nằm bên trái đường kích thước, hướng từ dưới lên.</a:t>
            </a:r>
          </a:p>
        </p:txBody>
      </p:sp>
    </p:spTree>
    <p:extLst>
      <p:ext uri="{BB962C8B-B14F-4D97-AF65-F5344CB8AC3E}">
        <p14:creationId xmlns:p14="http://schemas.microsoft.com/office/powerpoint/2010/main" val="360601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MỘT SỐ 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526297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IV.Kích thước</a:t>
            </a:r>
          </a:p>
          <a:p>
            <a:r>
              <a:rPr lang="en-US" sz="2800">
                <a:latin typeface="Times New Roman" panose="02020603050405020304" pitchFamily="18" charset="0"/>
                <a:cs typeface="Times New Roman" panose="02020603050405020304" pitchFamily="18" charset="0"/>
              </a:rPr>
              <a:t>- Các quy định về kích thước được trình bày trong TCVN 7583-1:2006</a:t>
            </a:r>
          </a:p>
          <a:p>
            <a:r>
              <a:rPr lang="en-US" sz="2800">
                <a:latin typeface="Times New Roman" panose="02020603050405020304" pitchFamily="18" charset="0"/>
                <a:cs typeface="Times New Roman" panose="02020603050405020304" pitchFamily="18" charset="0"/>
              </a:rPr>
              <a:t>- Các thành phần của kích thước: đường gióng, đường kích thước và chữ số kích thước</a:t>
            </a:r>
          </a:p>
          <a:p>
            <a:r>
              <a:rPr lang="en-US" sz="2800">
                <a:latin typeface="Times New Roman" panose="02020603050405020304" pitchFamily="18" charset="0"/>
                <a:cs typeface="Times New Roman" panose="02020603050405020304" pitchFamily="18" charset="0"/>
              </a:rPr>
              <a:t>- Đường kích thước xác định đối tượng được ghi kích thước, được vẽ bằng nét liền mảnh và thường có vẽ mũi tên ở 2 đầu.</a:t>
            </a:r>
          </a:p>
          <a:p>
            <a:r>
              <a:rPr lang="en-US" sz="2800">
                <a:latin typeface="Times New Roman" panose="02020603050405020304" pitchFamily="18" charset="0"/>
                <a:cs typeface="Times New Roman" panose="02020603050405020304" pitchFamily="18" charset="0"/>
              </a:rPr>
              <a:t>- Đường gióng giới hạn phần được khi kích thước, được vẽ bằng nét liền mảnh và vượt quá đường kích thước từ 2-4 mm.</a:t>
            </a:r>
          </a:p>
          <a:p>
            <a:r>
              <a:rPr lang="en-US" sz="2800">
                <a:latin typeface="Times New Roman" panose="02020603050405020304" pitchFamily="18" charset="0"/>
                <a:cs typeface="Times New Roman" panose="02020603050405020304" pitchFamily="18" charset="0"/>
              </a:rPr>
              <a:t>- Giá trị kích thước chỉ trị số kích thước thực, không phụ thuộc vào tỉ lệ bản vẽ.</a:t>
            </a:r>
          </a:p>
          <a:p>
            <a:r>
              <a:rPr lang="en-US" sz="2800">
                <a:latin typeface="Times New Roman" panose="02020603050405020304" pitchFamily="18" charset="0"/>
                <a:cs typeface="Times New Roman" panose="02020603050405020304" pitchFamily="18" charset="0"/>
              </a:rPr>
              <a:t>- Dùng mm làm đơn vị đo kích thước dài. Dùng độ, phút, giây làm đơn vị góc.</a:t>
            </a:r>
          </a:p>
        </p:txBody>
      </p:sp>
    </p:spTree>
    <p:extLst>
      <p:ext uri="{BB962C8B-B14F-4D97-AF65-F5344CB8AC3E}">
        <p14:creationId xmlns:p14="http://schemas.microsoft.com/office/powerpoint/2010/main" val="60877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Người ta đã sử dụng các tiêu chuẩn nào để vẽ Hình 1.6?</a:t>
            </a:r>
          </a:p>
        </p:txBody>
      </p:sp>
      <p:grpSp>
        <p:nvGrpSpPr>
          <p:cNvPr id="6" name="Group 5"/>
          <p:cNvGrpSpPr/>
          <p:nvPr/>
        </p:nvGrpSpPr>
        <p:grpSpPr>
          <a:xfrm>
            <a:off x="2801815" y="1330568"/>
            <a:ext cx="5052646" cy="2825261"/>
            <a:chOff x="4372707" y="2174630"/>
            <a:chExt cx="5052646" cy="2825261"/>
          </a:xfrm>
        </p:grpSpPr>
        <p:pic>
          <p:nvPicPr>
            <p:cNvPr id="8" name="Picture 7"/>
            <p:cNvPicPr>
              <a:picLocks noChangeAspect="1"/>
            </p:cNvPicPr>
            <p:nvPr/>
          </p:nvPicPr>
          <p:blipFill>
            <a:blip r:embed="rId2"/>
            <a:stretch>
              <a:fillRect/>
            </a:stretch>
          </p:blipFill>
          <p:spPr>
            <a:xfrm>
              <a:off x="6095989" y="3428998"/>
              <a:ext cx="21" cy="4"/>
            </a:xfrm>
            <a:prstGeom prst="rect">
              <a:avLst/>
            </a:prstGeom>
            <a:ln>
              <a:solidFill>
                <a:schemeClr val="tx1"/>
              </a:solidFill>
            </a:ln>
          </p:spPr>
        </p:pic>
        <p:grpSp>
          <p:nvGrpSpPr>
            <p:cNvPr id="9" name="Group 8"/>
            <p:cNvGrpSpPr/>
            <p:nvPr/>
          </p:nvGrpSpPr>
          <p:grpSpPr>
            <a:xfrm>
              <a:off x="4372707" y="2174630"/>
              <a:ext cx="5052646" cy="2825261"/>
              <a:chOff x="4196862" y="2110154"/>
              <a:chExt cx="5052646" cy="2825261"/>
            </a:xfrm>
          </p:grpSpPr>
          <p:sp>
            <p:nvSpPr>
              <p:cNvPr id="10" name="Rectangle 9"/>
              <p:cNvSpPr/>
              <p:nvPr/>
            </p:nvSpPr>
            <p:spPr>
              <a:xfrm>
                <a:off x="4314092" y="2110154"/>
                <a:ext cx="3657600" cy="227427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314092" y="2678723"/>
                <a:ext cx="3657600" cy="1137138"/>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4196862" y="3247293"/>
                <a:ext cx="3903790" cy="11720"/>
              </a:xfrm>
              <a:prstGeom prst="line">
                <a:avLst/>
              </a:prstGeom>
              <a:ln w="28575">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971692" y="2678723"/>
                <a:ext cx="6682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971692" y="3815861"/>
                <a:ext cx="6682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971692" y="2110154"/>
                <a:ext cx="127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971692" y="4384431"/>
                <a:ext cx="127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499231" y="2678723"/>
                <a:ext cx="0" cy="1137138"/>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9073662" y="2110154"/>
                <a:ext cx="11723" cy="2274277"/>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14092" y="4384431"/>
                <a:ext cx="0" cy="5509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971692" y="4384431"/>
                <a:ext cx="0" cy="5509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314092" y="4841631"/>
                <a:ext cx="365760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002211" y="4472299"/>
                <a:ext cx="597877" cy="369332"/>
              </a:xfrm>
              <a:prstGeom prst="rect">
                <a:avLst/>
              </a:prstGeom>
              <a:noFill/>
              <a:ln>
                <a:noFill/>
              </a:ln>
            </p:spPr>
            <p:txBody>
              <a:bodyPr wrap="square" rtlCol="0">
                <a:spAutoFit/>
              </a:bodyPr>
              <a:lstStyle/>
              <a:p>
                <a:r>
                  <a:rPr lang="en-US" b="1" dirty="0" smtClean="0"/>
                  <a:t>70</a:t>
                </a:r>
                <a:endParaRPr lang="en-US" b="1" dirty="0"/>
              </a:p>
            </p:txBody>
          </p:sp>
          <p:sp>
            <p:nvSpPr>
              <p:cNvPr id="23" name="TextBox 22"/>
              <p:cNvSpPr txBox="1"/>
              <p:nvPr/>
            </p:nvSpPr>
            <p:spPr>
              <a:xfrm rot="16200000">
                <a:off x="8006866" y="3062626"/>
                <a:ext cx="679938" cy="369332"/>
              </a:xfrm>
              <a:prstGeom prst="rect">
                <a:avLst/>
              </a:prstGeom>
              <a:noFill/>
              <a:ln>
                <a:noFill/>
              </a:ln>
            </p:spPr>
            <p:txBody>
              <a:bodyPr wrap="square" rtlCol="0">
                <a:spAutoFit/>
              </a:bodyPr>
              <a:lstStyle/>
              <a:p>
                <a:r>
                  <a:rPr lang="en-US" b="1" dirty="0"/>
                  <a:t>Ø</a:t>
                </a:r>
                <a:r>
                  <a:rPr lang="en-US" b="1" dirty="0" smtClean="0"/>
                  <a:t>30</a:t>
                </a:r>
                <a:endParaRPr lang="en-US" b="1" dirty="0"/>
              </a:p>
            </p:txBody>
          </p:sp>
          <p:sp>
            <p:nvSpPr>
              <p:cNvPr id="24" name="TextBox 23"/>
              <p:cNvSpPr txBox="1"/>
              <p:nvPr/>
            </p:nvSpPr>
            <p:spPr>
              <a:xfrm rot="16200000">
                <a:off x="8455297" y="3074347"/>
                <a:ext cx="679938" cy="369332"/>
              </a:xfrm>
              <a:prstGeom prst="rect">
                <a:avLst/>
              </a:prstGeom>
              <a:noFill/>
              <a:ln>
                <a:noFill/>
              </a:ln>
            </p:spPr>
            <p:txBody>
              <a:bodyPr wrap="square" rtlCol="0">
                <a:spAutoFit/>
              </a:bodyPr>
              <a:lstStyle/>
              <a:p>
                <a:r>
                  <a:rPr lang="en-US" b="1" dirty="0" smtClean="0"/>
                  <a:t>Ø</a:t>
                </a:r>
                <a:r>
                  <a:rPr lang="en-US" b="1" dirty="0"/>
                  <a:t>5</a:t>
                </a:r>
                <a:r>
                  <a:rPr lang="en-US" b="1" dirty="0" smtClean="0"/>
                  <a:t>0</a:t>
                </a:r>
                <a:endParaRPr lang="en-US" b="1" dirty="0"/>
              </a:p>
            </p:txBody>
          </p:sp>
        </p:grpSp>
      </p:gr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Người ta đã sử dụng các tiêu chuẩn nào để vẽ Hình 1.6?</a:t>
            </a:r>
          </a:p>
        </p:txBody>
      </p:sp>
      <p:sp>
        <p:nvSpPr>
          <p:cNvPr id="5" name="Rectangle 4"/>
          <p:cNvSpPr/>
          <p:nvPr/>
        </p:nvSpPr>
        <p:spPr>
          <a:xfrm>
            <a:off x="1395056" y="4916930"/>
            <a:ext cx="9401907" cy="954107"/>
          </a:xfrm>
          <a:prstGeom prst="rect">
            <a:avLst/>
          </a:prstGeom>
        </p:spPr>
        <p:txBody>
          <a:bodyPr wrap="square">
            <a:spAutoFit/>
          </a:bodyPr>
          <a:lstStyle/>
          <a:p>
            <a:r>
              <a:rPr lang="vi-VN" sz="2800" dirty="0">
                <a:solidFill>
                  <a:srgbClr val="0000FF"/>
                </a:solidFill>
                <a:latin typeface="Times New Roman" panose="02020603050405020304" pitchFamily="18" charset="0"/>
                <a:cs typeface="Times New Roman" panose="02020603050405020304" pitchFamily="18" charset="0"/>
              </a:rPr>
              <a:t>Trên Hình 1.6, người ta sử dụng các tiêu chuẩn về: tỉ lệ, nét vẽ, ghi kích thước.</a:t>
            </a:r>
            <a:endParaRPr lang="en-US" sz="2800" dirty="0">
              <a:solidFill>
                <a:srgbClr val="0000FF"/>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3223851" y="1412630"/>
            <a:ext cx="5052646" cy="2825261"/>
            <a:chOff x="4372707" y="2174630"/>
            <a:chExt cx="5052646" cy="2825261"/>
          </a:xfrm>
        </p:grpSpPr>
        <p:pic>
          <p:nvPicPr>
            <p:cNvPr id="10" name="Picture 9"/>
            <p:cNvPicPr>
              <a:picLocks noChangeAspect="1"/>
            </p:cNvPicPr>
            <p:nvPr/>
          </p:nvPicPr>
          <p:blipFill>
            <a:blip r:embed="rId2"/>
            <a:stretch>
              <a:fillRect/>
            </a:stretch>
          </p:blipFill>
          <p:spPr>
            <a:xfrm>
              <a:off x="6095989" y="3428998"/>
              <a:ext cx="21" cy="4"/>
            </a:xfrm>
            <a:prstGeom prst="rect">
              <a:avLst/>
            </a:prstGeom>
            <a:ln>
              <a:solidFill>
                <a:schemeClr val="tx1"/>
              </a:solidFill>
            </a:ln>
          </p:spPr>
        </p:pic>
        <p:grpSp>
          <p:nvGrpSpPr>
            <p:cNvPr id="11" name="Group 10"/>
            <p:cNvGrpSpPr/>
            <p:nvPr/>
          </p:nvGrpSpPr>
          <p:grpSpPr>
            <a:xfrm>
              <a:off x="4372707" y="2174630"/>
              <a:ext cx="5052646" cy="2825261"/>
              <a:chOff x="4196862" y="2110154"/>
              <a:chExt cx="5052646" cy="2825261"/>
            </a:xfrm>
          </p:grpSpPr>
          <p:sp>
            <p:nvSpPr>
              <p:cNvPr id="12" name="Rectangle 11"/>
              <p:cNvSpPr/>
              <p:nvPr/>
            </p:nvSpPr>
            <p:spPr>
              <a:xfrm>
                <a:off x="4314092" y="2110154"/>
                <a:ext cx="3657600" cy="227427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314092" y="2678723"/>
                <a:ext cx="3657600" cy="1137138"/>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4196862" y="3247293"/>
                <a:ext cx="3903790" cy="11720"/>
              </a:xfrm>
              <a:prstGeom prst="line">
                <a:avLst/>
              </a:prstGeom>
              <a:ln w="28575">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971692" y="2678723"/>
                <a:ext cx="6682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971692" y="3815861"/>
                <a:ext cx="6682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971692" y="2110154"/>
                <a:ext cx="127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971692" y="4384431"/>
                <a:ext cx="127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499231" y="2678723"/>
                <a:ext cx="0" cy="1137138"/>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9073662" y="2110154"/>
                <a:ext cx="11723" cy="2274277"/>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314092" y="4384431"/>
                <a:ext cx="0" cy="5509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971692" y="4384431"/>
                <a:ext cx="0" cy="5509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314092" y="4841631"/>
                <a:ext cx="365760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002211" y="4472299"/>
                <a:ext cx="597877" cy="369332"/>
              </a:xfrm>
              <a:prstGeom prst="rect">
                <a:avLst/>
              </a:prstGeom>
              <a:noFill/>
              <a:ln>
                <a:noFill/>
              </a:ln>
            </p:spPr>
            <p:txBody>
              <a:bodyPr wrap="square" rtlCol="0">
                <a:spAutoFit/>
              </a:bodyPr>
              <a:lstStyle/>
              <a:p>
                <a:r>
                  <a:rPr lang="en-US" b="1" dirty="0" smtClean="0"/>
                  <a:t>70</a:t>
                </a:r>
                <a:endParaRPr lang="en-US" b="1" dirty="0"/>
              </a:p>
            </p:txBody>
          </p:sp>
          <p:sp>
            <p:nvSpPr>
              <p:cNvPr id="25" name="TextBox 24"/>
              <p:cNvSpPr txBox="1"/>
              <p:nvPr/>
            </p:nvSpPr>
            <p:spPr>
              <a:xfrm rot="16200000">
                <a:off x="8006866" y="3062626"/>
                <a:ext cx="679938" cy="369332"/>
              </a:xfrm>
              <a:prstGeom prst="rect">
                <a:avLst/>
              </a:prstGeom>
              <a:noFill/>
              <a:ln>
                <a:noFill/>
              </a:ln>
            </p:spPr>
            <p:txBody>
              <a:bodyPr wrap="square" rtlCol="0">
                <a:spAutoFit/>
              </a:bodyPr>
              <a:lstStyle/>
              <a:p>
                <a:r>
                  <a:rPr lang="en-US" b="1" dirty="0"/>
                  <a:t>Ø</a:t>
                </a:r>
                <a:r>
                  <a:rPr lang="en-US" b="1" dirty="0" smtClean="0"/>
                  <a:t>30</a:t>
                </a:r>
                <a:endParaRPr lang="en-US" b="1" dirty="0"/>
              </a:p>
            </p:txBody>
          </p:sp>
          <p:sp>
            <p:nvSpPr>
              <p:cNvPr id="26" name="TextBox 25"/>
              <p:cNvSpPr txBox="1"/>
              <p:nvPr/>
            </p:nvSpPr>
            <p:spPr>
              <a:xfrm rot="16200000">
                <a:off x="8455297" y="3074347"/>
                <a:ext cx="679938" cy="369332"/>
              </a:xfrm>
              <a:prstGeom prst="rect">
                <a:avLst/>
              </a:prstGeom>
              <a:noFill/>
              <a:ln>
                <a:noFill/>
              </a:ln>
            </p:spPr>
            <p:txBody>
              <a:bodyPr wrap="square" rtlCol="0">
                <a:spAutoFit/>
              </a:bodyPr>
              <a:lstStyle/>
              <a:p>
                <a:r>
                  <a:rPr lang="en-US" b="1" dirty="0" smtClean="0"/>
                  <a:t>Ø</a:t>
                </a:r>
                <a:r>
                  <a:rPr lang="en-US" b="1" dirty="0"/>
                  <a:t>5</a:t>
                </a:r>
                <a:r>
                  <a:rPr lang="en-US" b="1" dirty="0" smtClean="0"/>
                  <a:t>0</a:t>
                </a:r>
                <a:endParaRPr lang="en-US" b="1" dirty="0"/>
              </a:p>
            </p:txBody>
          </p:sp>
        </p:grpSp>
      </p:grpSp>
    </p:spTree>
    <p:extLst>
      <p:ext uri="{BB962C8B-B14F-4D97-AF65-F5344CB8AC3E}">
        <p14:creationId xmlns:p14="http://schemas.microsoft.com/office/powerpoint/2010/main" val="332372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1.6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tỉ</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lệ</a:t>
            </a:r>
            <a:r>
              <a:rPr lang="en-US" sz="2800" b="1" dirty="0">
                <a:latin typeface="Times New Roman" panose="02020603050405020304" pitchFamily="18" charset="0"/>
                <a:cs typeface="Times New Roman" panose="02020603050405020304" pitchFamily="18" charset="0"/>
              </a:rPr>
              <a:t> 1:1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giấy</a:t>
            </a:r>
            <a:r>
              <a:rPr lang="en-US" sz="2800" b="1" dirty="0">
                <a:latin typeface="Times New Roman" panose="02020603050405020304" pitchFamily="18" charset="0"/>
                <a:cs typeface="Times New Roman" panose="02020603050405020304" pitchFamily="18" charset="0"/>
              </a:rPr>
              <a:t> A4</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grpSp>
        <p:nvGrpSpPr>
          <p:cNvPr id="2" name="Group 1"/>
          <p:cNvGrpSpPr/>
          <p:nvPr/>
        </p:nvGrpSpPr>
        <p:grpSpPr>
          <a:xfrm>
            <a:off x="4372707" y="2174630"/>
            <a:ext cx="5052646" cy="2825261"/>
            <a:chOff x="4372707" y="2174630"/>
            <a:chExt cx="5052646" cy="2825261"/>
          </a:xfrm>
        </p:grpSpPr>
        <p:pic>
          <p:nvPicPr>
            <p:cNvPr id="7" name="Picture 6"/>
            <p:cNvPicPr>
              <a:picLocks noChangeAspect="1"/>
            </p:cNvPicPr>
            <p:nvPr/>
          </p:nvPicPr>
          <p:blipFill>
            <a:blip r:embed="rId2"/>
            <a:stretch>
              <a:fillRect/>
            </a:stretch>
          </p:blipFill>
          <p:spPr>
            <a:xfrm>
              <a:off x="6095989" y="3428998"/>
              <a:ext cx="21" cy="4"/>
            </a:xfrm>
            <a:prstGeom prst="rect">
              <a:avLst/>
            </a:prstGeom>
            <a:ln>
              <a:solidFill>
                <a:schemeClr val="tx1"/>
              </a:solidFill>
            </a:ln>
          </p:spPr>
        </p:pic>
        <p:grpSp>
          <p:nvGrpSpPr>
            <p:cNvPr id="5" name="Group 4"/>
            <p:cNvGrpSpPr/>
            <p:nvPr/>
          </p:nvGrpSpPr>
          <p:grpSpPr>
            <a:xfrm>
              <a:off x="4372707" y="2174630"/>
              <a:ext cx="5052646" cy="2825261"/>
              <a:chOff x="4196862" y="2110154"/>
              <a:chExt cx="5052646" cy="2825261"/>
            </a:xfrm>
          </p:grpSpPr>
          <p:sp>
            <p:nvSpPr>
              <p:cNvPr id="6" name="Rectangle 5"/>
              <p:cNvSpPr/>
              <p:nvPr/>
            </p:nvSpPr>
            <p:spPr>
              <a:xfrm>
                <a:off x="4314092" y="2110154"/>
                <a:ext cx="3657600" cy="227427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14092" y="2678723"/>
                <a:ext cx="3657600" cy="1137138"/>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4196862" y="3247293"/>
                <a:ext cx="3903790" cy="11720"/>
              </a:xfrm>
              <a:prstGeom prst="line">
                <a:avLst/>
              </a:prstGeom>
              <a:ln w="28575">
                <a:solidFill>
                  <a:schemeClr val="tx1"/>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971692" y="2678723"/>
                <a:ext cx="6682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1692" y="3815861"/>
                <a:ext cx="6682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71692" y="2110154"/>
                <a:ext cx="127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971692" y="4384431"/>
                <a:ext cx="127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499231" y="2678723"/>
                <a:ext cx="0" cy="1137138"/>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9073662" y="2110154"/>
                <a:ext cx="11723" cy="2274277"/>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14092" y="4384431"/>
                <a:ext cx="0" cy="5509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971692" y="4384431"/>
                <a:ext cx="0" cy="5509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314092" y="4841631"/>
                <a:ext cx="365760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02211" y="4472299"/>
                <a:ext cx="597877" cy="369332"/>
              </a:xfrm>
              <a:prstGeom prst="rect">
                <a:avLst/>
              </a:prstGeom>
              <a:noFill/>
              <a:ln>
                <a:noFill/>
              </a:ln>
            </p:spPr>
            <p:txBody>
              <a:bodyPr wrap="square" rtlCol="0">
                <a:spAutoFit/>
              </a:bodyPr>
              <a:lstStyle/>
              <a:p>
                <a:r>
                  <a:rPr lang="en-US" b="1" dirty="0" smtClean="0"/>
                  <a:t>70</a:t>
                </a:r>
                <a:endParaRPr lang="en-US" b="1" dirty="0"/>
              </a:p>
            </p:txBody>
          </p:sp>
          <p:sp>
            <p:nvSpPr>
              <p:cNvPr id="20" name="TextBox 19"/>
              <p:cNvSpPr txBox="1"/>
              <p:nvPr/>
            </p:nvSpPr>
            <p:spPr>
              <a:xfrm rot="16200000">
                <a:off x="8006866" y="3062626"/>
                <a:ext cx="679938" cy="369332"/>
              </a:xfrm>
              <a:prstGeom prst="rect">
                <a:avLst/>
              </a:prstGeom>
              <a:noFill/>
              <a:ln>
                <a:noFill/>
              </a:ln>
            </p:spPr>
            <p:txBody>
              <a:bodyPr wrap="square" rtlCol="0">
                <a:spAutoFit/>
              </a:bodyPr>
              <a:lstStyle/>
              <a:p>
                <a:r>
                  <a:rPr lang="en-US" b="1" dirty="0"/>
                  <a:t>Ø</a:t>
                </a:r>
                <a:r>
                  <a:rPr lang="en-US" b="1" dirty="0" smtClean="0"/>
                  <a:t>30</a:t>
                </a:r>
                <a:endParaRPr lang="en-US" b="1" dirty="0"/>
              </a:p>
            </p:txBody>
          </p:sp>
          <p:sp>
            <p:nvSpPr>
              <p:cNvPr id="21" name="TextBox 20"/>
              <p:cNvSpPr txBox="1"/>
              <p:nvPr/>
            </p:nvSpPr>
            <p:spPr>
              <a:xfrm rot="16200000">
                <a:off x="8455297" y="3074347"/>
                <a:ext cx="679938" cy="369332"/>
              </a:xfrm>
              <a:prstGeom prst="rect">
                <a:avLst/>
              </a:prstGeom>
              <a:noFill/>
              <a:ln>
                <a:noFill/>
              </a:ln>
            </p:spPr>
            <p:txBody>
              <a:bodyPr wrap="square" rtlCol="0">
                <a:spAutoFit/>
              </a:bodyPr>
              <a:lstStyle/>
              <a:p>
                <a:r>
                  <a:rPr lang="en-US" b="1" dirty="0" smtClean="0"/>
                  <a:t>Ø</a:t>
                </a:r>
                <a:r>
                  <a:rPr lang="en-US" b="1" dirty="0"/>
                  <a:t>5</a:t>
                </a:r>
                <a:r>
                  <a:rPr lang="en-US" b="1" dirty="0" smtClean="0"/>
                  <a:t>0</a:t>
                </a:r>
                <a:endParaRPr lang="en-US" b="1" dirty="0"/>
              </a:p>
            </p:txBody>
          </p:sp>
        </p:grpSp>
      </p:grpSp>
    </p:spTree>
    <p:extLst>
      <p:ext uri="{BB962C8B-B14F-4D97-AF65-F5344CB8AC3E}">
        <p14:creationId xmlns:p14="http://schemas.microsoft.com/office/powerpoint/2010/main" val="263537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1.Các bài thực hành yêu cầu vẽ trên giấy khổ A4, nhưng em chỉ có tờ giấy vẽ khổ A0. Em hãy chia tờ giấy khổ A0 thành các tờ giấy khổ A4 để vẽ các bài thực hành.</a:t>
            </a:r>
          </a:p>
          <a:p>
            <a:r>
              <a:rPr lang="en-US" sz="2800" b="1">
                <a:latin typeface="Times New Roman" panose="02020603050405020304" pitchFamily="18" charset="0"/>
                <a:cs typeface="Times New Roman" panose="02020603050405020304" pitchFamily="18" charset="0"/>
              </a:rPr>
              <a:t>2. Hãy sưu tầm một bản vẽ kĩ thuật, nêu các thông tin và các tiêu chuẩn mà người thiết kế áp dụng để vẽ bản vẽ đó.</a:t>
            </a:r>
          </a:p>
          <a:p>
            <a:r>
              <a:rPr lang="en-US" sz="2800" b="1">
                <a:latin typeface="Times New Roman" panose="02020603050405020304" pitchFamily="18" charset="0"/>
                <a:cs typeface="Times New Roman" panose="02020603050405020304" pitchFamily="18" charset="0"/>
              </a:rPr>
              <a:t>3. Hãy chia khổ giấy A0 thành các khổ A1, A2, A3, A4 và trình bày khung bảng vẽ, khung tên trên một khổ giấy A4.</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7241" y="584775"/>
            <a:ext cx="11355355" cy="6124754"/>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1.Kích thước khổ A0 là 1 189 x 841, khổ A4 là 297 x 210. Dễ thấy kích thước khổ A0 gấp 4 lần khổ A4, vậy để chia khổ A0 thành các khổ A4 thì làm chỉ cần lần lượt gập đôi tờ giấy 4 lần (gấp đôi lần 1 A0&gt;A1, lần 2 A1&gt;A2, lần 3 A2&gt;A3, lần 4 A3&gt;A4) và cắt, em sẽ được 16 tờ A4 từ 1 tờ A0.</a:t>
            </a:r>
          </a:p>
          <a:p>
            <a:r>
              <a:rPr lang="vi-VN" sz="2800">
                <a:solidFill>
                  <a:srgbClr val="0000FF"/>
                </a:solidFill>
                <a:latin typeface="Times New Roman" panose="02020603050405020304" pitchFamily="18" charset="0"/>
                <a:cs typeface="Times New Roman" panose="02020603050405020304" pitchFamily="18" charset="0"/>
              </a:rPr>
              <a:t>2.HS tự sưu tầm: Bản vẽ nhà, bản vẽ vòng đai….</a:t>
            </a:r>
          </a:p>
          <a:p>
            <a:r>
              <a:rPr lang="vi-VN" sz="2800">
                <a:solidFill>
                  <a:srgbClr val="0000FF"/>
                </a:solidFill>
                <a:latin typeface="Times New Roman" panose="02020603050405020304" pitchFamily="18" charset="0"/>
                <a:cs typeface="Times New Roman" panose="02020603050405020304" pitchFamily="18" charset="0"/>
              </a:rPr>
              <a:t>3. - Em có thể làm theo cách sau để chia khổ giấy A0 thành các khổ A1, A2, A3, A4:</a:t>
            </a:r>
          </a:p>
          <a:p>
            <a:r>
              <a:rPr lang="vi-VN" sz="2800">
                <a:solidFill>
                  <a:srgbClr val="0000FF"/>
                </a:solidFill>
                <a:latin typeface="Times New Roman" panose="02020603050405020304" pitchFamily="18" charset="0"/>
                <a:cs typeface="Times New Roman" panose="02020603050405020304" pitchFamily="18" charset="0"/>
              </a:rPr>
              <a:t>Từ khổ giấy A0 em gập đôi lại và cắt theo đường gập ta được 2 khổ giấy A1.</a:t>
            </a:r>
          </a:p>
          <a:p>
            <a:r>
              <a:rPr lang="vi-VN" sz="2800">
                <a:solidFill>
                  <a:srgbClr val="0000FF"/>
                </a:solidFill>
                <a:latin typeface="Times New Roman" panose="02020603050405020304" pitchFamily="18" charset="0"/>
                <a:cs typeface="Times New Roman" panose="02020603050405020304" pitchFamily="18" charset="0"/>
              </a:rPr>
              <a:t>Từ mỗi khổ giấy A1 em gập đôi lại và cắt theo đường gập ta được 2 khổ giấy A2.</a:t>
            </a:r>
          </a:p>
          <a:p>
            <a:r>
              <a:rPr lang="vi-VN" sz="2800">
                <a:solidFill>
                  <a:srgbClr val="0000FF"/>
                </a:solidFill>
                <a:latin typeface="Times New Roman" panose="02020603050405020304" pitchFamily="18" charset="0"/>
                <a:cs typeface="Times New Roman" panose="02020603050405020304" pitchFamily="18" charset="0"/>
              </a:rPr>
              <a:t>Từ mỗi khổ giấy A2 em gập đôi lại và cắt theo đường gập ta được 2 khổ giấy A3.</a:t>
            </a:r>
          </a:p>
          <a:p>
            <a:r>
              <a:rPr lang="vi-VN" sz="2800">
                <a:solidFill>
                  <a:srgbClr val="0000FF"/>
                </a:solidFill>
                <a:latin typeface="Times New Roman" panose="02020603050405020304" pitchFamily="18" charset="0"/>
                <a:cs typeface="Times New Roman" panose="02020603050405020304" pitchFamily="18" charset="0"/>
              </a:rPr>
              <a:t>Từ mỗi khổ giấy A3 em gập đôi lại và cắt theo đường gập ta được 2 khổ giấy A4.</a:t>
            </a:r>
          </a:p>
        </p:txBody>
      </p:sp>
    </p:spTree>
    <p:extLst>
      <p:ext uri="{BB962C8B-B14F-4D97-AF65-F5344CB8AC3E}">
        <p14:creationId xmlns:p14="http://schemas.microsoft.com/office/powerpoint/2010/main" val="33829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6096001" y="390293"/>
            <a:ext cx="6096000" cy="5363736"/>
          </a:xfrm>
          <a:prstGeom prst="cloudCallout">
            <a:avLst>
              <a:gd name="adj1" fmla="val -64855"/>
              <a:gd name="adj2" fmla="val 61326"/>
            </a:avLst>
          </a:prstGeom>
          <a:solidFill>
            <a:schemeClr val="accent1">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chemeClr val="tx1"/>
                </a:solidFill>
                <a:latin typeface="Times New Roman" panose="02020603050405020304" pitchFamily="18" charset="0"/>
                <a:cs typeface="Times New Roman" panose="02020603050405020304" pitchFamily="18" charset="0"/>
              </a:rPr>
              <a:t>Hình</a:t>
            </a:r>
            <a:r>
              <a:rPr lang="en-US" sz="2800" b="1" dirty="0">
                <a:solidFill>
                  <a:schemeClr val="tx1"/>
                </a:solidFill>
                <a:latin typeface="Times New Roman" panose="02020603050405020304" pitchFamily="18" charset="0"/>
                <a:cs typeface="Times New Roman" panose="02020603050405020304" pitchFamily="18" charset="0"/>
              </a:rPr>
              <a:t> 1.1 a, b </a:t>
            </a:r>
            <a:r>
              <a:rPr lang="en-US" sz="2800" b="1" dirty="0" err="1">
                <a:solidFill>
                  <a:schemeClr val="tx1"/>
                </a:solidFill>
                <a:latin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hai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hình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biểu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diễn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cùng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một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vật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thể</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hình</a:t>
            </a:r>
            <a:r>
              <a:rPr lang="en-US" sz="2800" b="1" dirty="0">
                <a:solidFill>
                  <a:schemeClr val="tx1"/>
                </a:solidFill>
                <a:latin typeface="Times New Roman" panose="02020603050405020304" pitchFamily="18" charset="0"/>
                <a:cs typeface="Times New Roman" panose="02020603050405020304" pitchFamily="18" charset="0"/>
              </a:rPr>
              <a:t> a </a:t>
            </a:r>
            <a:r>
              <a:rPr lang="en-US" sz="2800" b="1" dirty="0" err="1">
                <a:solidFill>
                  <a:schemeClr val="tx1"/>
                </a:solidFill>
                <a:latin typeface="Times New Roman" panose="02020603050405020304" pitchFamily="18" charset="0"/>
                <a:cs typeface="Times New Roman" panose="02020603050405020304" pitchFamily="18" charset="0"/>
              </a:rPr>
              <a:t>được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vẽ</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theo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tiêu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chuẩn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hình</a:t>
            </a:r>
            <a:r>
              <a:rPr lang="en-US" sz="2800" b="1" dirty="0">
                <a:solidFill>
                  <a:schemeClr val="tx1"/>
                </a:solidFill>
                <a:latin typeface="Times New Roman" panose="02020603050405020304" pitchFamily="18" charset="0"/>
                <a:cs typeface="Times New Roman" panose="02020603050405020304" pitchFamily="18" charset="0"/>
              </a:rPr>
              <a:t> b </a:t>
            </a:r>
            <a:r>
              <a:rPr lang="en-US" sz="2800" b="1" dirty="0" err="1">
                <a:solidFill>
                  <a:schemeClr val="tx1"/>
                </a:solidFill>
                <a:latin typeface="Times New Roman" panose="02020603050405020304" pitchFamily="18" charset="0"/>
                <a:cs typeface="Times New Roman" panose="02020603050405020304" pitchFamily="18" charset="0"/>
              </a:rPr>
              <a:t>vẽ</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không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tiêu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chuẩn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Hãy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nhận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xét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về</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hai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hình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biểu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diễn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này</a:t>
            </a:r>
            <a:r>
              <a:rPr lang="en-US" sz="2800" b="1" dirty="0">
                <a:solidFill>
                  <a:schemeClr val="tx1"/>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a:stretch>
            <a:fillRect/>
          </a:stretch>
        </p:blipFill>
        <p:spPr>
          <a:xfrm>
            <a:off x="1289538" y="390293"/>
            <a:ext cx="4642339" cy="6116015"/>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5767755" y="23444"/>
            <a:ext cx="6424246" cy="6623778"/>
          </a:xfrm>
          <a:prstGeom prst="cloudCallout">
            <a:avLst>
              <a:gd name="adj1" fmla="val -68100"/>
              <a:gd name="adj2" fmla="val 50531"/>
            </a:avLst>
          </a:prstGeom>
          <a:solidFill>
            <a:schemeClr val="accent2">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Hình</a:t>
            </a:r>
            <a:r>
              <a:rPr lang="en-US" sz="2800" b="1" dirty="0">
                <a:solidFill>
                  <a:schemeClr val="tx1"/>
                </a:solidFill>
                <a:latin typeface="Times New Roman" panose="02020603050405020304" pitchFamily="18" charset="0"/>
                <a:cs typeface="Times New Roman" panose="02020603050405020304" pitchFamily="18" charset="0"/>
              </a:rPr>
              <a:t> 1.1a: </a:t>
            </a:r>
            <a:r>
              <a:rPr lang="en-US" sz="2800" b="1" dirty="0" err="1">
                <a:solidFill>
                  <a:schemeClr val="tx1"/>
                </a:solidFill>
                <a:latin typeface="Times New Roman" panose="02020603050405020304" pitchFamily="18" charset="0"/>
                <a:cs typeface="Times New Roman" panose="02020603050405020304" pitchFamily="18" charset="0"/>
              </a:rPr>
              <a:t>thể</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hiện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hình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dạng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kích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thước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phần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vật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thể</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thể</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hiện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phần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rỗng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đường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kính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khoét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theo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một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quy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tắc</a:t>
            </a:r>
            <a:r>
              <a:rPr lang="en-US" sz="2800" b="1" dirty="0">
                <a:solidFill>
                  <a:schemeClr val="tx1"/>
                </a:solidFill>
                <a:latin typeface="Times New Roman" panose="02020603050405020304" pitchFamily="18" charset="0"/>
                <a:cs typeface="Times New Roman" panose="02020603050405020304" pitchFamily="18" charset="0"/>
              </a:rPr>
              <a:t>.</a:t>
            </a:r>
          </a:p>
          <a:p>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Hình</a:t>
            </a:r>
            <a:r>
              <a:rPr lang="en-US" sz="2800" b="1" dirty="0">
                <a:solidFill>
                  <a:schemeClr val="tx1"/>
                </a:solidFill>
                <a:latin typeface="Times New Roman" panose="02020603050405020304" pitchFamily="18" charset="0"/>
                <a:cs typeface="Times New Roman" panose="02020603050405020304" pitchFamily="18" charset="0"/>
              </a:rPr>
              <a:t> 1.1b: </a:t>
            </a:r>
            <a:r>
              <a:rPr lang="en-US" sz="2800" b="1" dirty="0" err="1">
                <a:solidFill>
                  <a:schemeClr val="tx1"/>
                </a:solidFill>
                <a:latin typeface="Times New Roman" panose="02020603050405020304" pitchFamily="18" charset="0"/>
                <a:cs typeface="Times New Roman" panose="02020603050405020304" pitchFamily="18" charset="0"/>
              </a:rPr>
              <a:t>thể</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hiện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vật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thể</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nhưng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không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thấy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được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vị</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trí</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khoét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không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xác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định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được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kích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thước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từng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phần</a:t>
            </a:r>
            <a:r>
              <a:rPr lang="en-US" sz="2800" b="1" dirty="0">
                <a:solidFill>
                  <a:schemeClr val="tx1"/>
                </a:solidFill>
                <a:latin typeface="Times New Roman" panose="02020603050405020304" pitchFamily="18" charset="0"/>
                <a:cs typeface="Times New Roman" panose="02020603050405020304" pitchFamily="18" charset="0"/>
              </a:rPr>
              <a:t>.</a:t>
            </a:r>
            <a:br>
              <a:rPr lang="en-US" sz="2800" b="1" dirty="0">
                <a:solidFill>
                  <a:schemeClr val="tx1"/>
                </a:solidFill>
                <a:latin typeface="Times New Roman" panose="02020603050405020304" pitchFamily="18" charset="0"/>
                <a:cs typeface="Times New Roman" panose="02020603050405020304" pitchFamily="18" charset="0"/>
              </a:rPr>
            </a:b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808892" y="238132"/>
            <a:ext cx="4771293" cy="6116015"/>
          </a:xfrm>
          <a:prstGeom prst="rect">
            <a:avLst/>
          </a:prstGeom>
        </p:spPr>
      </p:pic>
    </p:spTree>
    <p:extLst>
      <p:ext uri="{BB962C8B-B14F-4D97-AF65-F5344CB8AC3E}">
        <p14:creationId xmlns:p14="http://schemas.microsoft.com/office/powerpoint/2010/main" val="252488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70988"/>
            <a:ext cx="11548947" cy="461665"/>
          </a:xfrm>
          <a:prstGeom prst="rect">
            <a:avLst/>
          </a:prstGeom>
        </p:spPr>
        <p:txBody>
          <a:bodyPr wrap="square">
            <a:spAutoFit/>
          </a:bodyPr>
          <a:lstStyle/>
          <a:p>
            <a:r>
              <a:rPr lang="vi-VN" sz="2400" b="1" dirty="0" smtClean="0">
                <a:latin typeface="Times New Roman" panose="02020603050405020304" pitchFamily="18" charset="0"/>
                <a:cs typeface="Times New Roman" panose="02020603050405020304" pitchFamily="18" charset="0"/>
              </a:rPr>
              <a:t>1. Mỗi trường hợp ở </a:t>
            </a:r>
            <a:r>
              <a:rPr lang="en-US" sz="2400" b="1" dirty="0" err="1" smtClean="0">
                <a:latin typeface="Times New Roman" panose="02020603050405020304" pitchFamily="18" charset="0"/>
                <a:cs typeface="Times New Roman" panose="02020603050405020304" pitchFamily="18" charset="0"/>
              </a:rPr>
              <a:t>hình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dưới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đây</a:t>
            </a:r>
            <a:r>
              <a:rPr lang="vi-VN" sz="2400" b="1" dirty="0" smtClean="0">
                <a:latin typeface="Times New Roman" panose="02020603050405020304" pitchFamily="18" charset="0"/>
                <a:cs typeface="Times New Roman" panose="02020603050405020304" pitchFamily="18" charset="0"/>
              </a:rPr>
              <a:t>trình bày những thông tin gì của sản phẩm?</a:t>
            </a:r>
            <a:endParaRPr lang="en-US" sz="2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449765" y="6284694"/>
            <a:ext cx="11080596" cy="523220"/>
          </a:xfrm>
          <a:prstGeom prst="rect">
            <a:avLst/>
          </a:prstGeom>
        </p:spPr>
        <p:txBody>
          <a:bodyPr wrap="square">
            <a:spAutoFit/>
          </a:bodyPr>
          <a:lstStyle/>
          <a:p>
            <a:r>
              <a:rPr lang="en-US" sz="2800" b="1"/>
              <a:t>2</a:t>
            </a:r>
            <a:r>
              <a:rPr lang="en-US" sz="2800" b="1">
                <a:latin typeface="Times New Roman" panose="02020603050405020304" pitchFamily="18" charset="0"/>
                <a:cs typeface="Times New Roman" panose="02020603050405020304" pitchFamily="18" charset="0"/>
              </a:rPr>
              <a:t>. Kể tên một số lĩnh vực sử dụng bản vẽ kĩ thuật mà em biết.</a:t>
            </a:r>
          </a:p>
        </p:txBody>
      </p:sp>
      <p:pic>
        <p:nvPicPr>
          <p:cNvPr id="2" name="Picture 1"/>
          <p:cNvPicPr>
            <a:picLocks noChangeAspect="1"/>
          </p:cNvPicPr>
          <p:nvPr/>
        </p:nvPicPr>
        <p:blipFill>
          <a:blip r:embed="rId2"/>
          <a:stretch>
            <a:fillRect/>
          </a:stretch>
        </p:blipFill>
        <p:spPr>
          <a:xfrm>
            <a:off x="3903785" y="532653"/>
            <a:ext cx="5345723" cy="5752041"/>
          </a:xfrm>
          <a:prstGeom prst="rect">
            <a:avLst/>
          </a:prstGeom>
        </p:spPr>
      </p:pic>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6" y="106157"/>
            <a:ext cx="6698166"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Mỗi trường hợp ở </a:t>
            </a:r>
            <a:r>
              <a:rPr lang="en-US" sz="2800" b="1" smtClean="0">
                <a:latin typeface="Times New Roman" panose="02020603050405020304" pitchFamily="18" charset="0"/>
                <a:cs typeface="Times New Roman" panose="02020603050405020304" pitchFamily="18" charset="0"/>
              </a:rPr>
              <a:t>hình dưới đây </a:t>
            </a:r>
            <a:r>
              <a:rPr lang="vi-VN" sz="2800" b="1" smtClean="0">
                <a:latin typeface="Times New Roman" panose="02020603050405020304" pitchFamily="18" charset="0"/>
                <a:cs typeface="Times New Roman" panose="02020603050405020304" pitchFamily="18" charset="0"/>
              </a:rPr>
              <a:t>trình </a:t>
            </a:r>
            <a:r>
              <a:rPr lang="vi-VN" sz="2800" b="1">
                <a:latin typeface="Times New Roman" panose="02020603050405020304" pitchFamily="18" charset="0"/>
                <a:cs typeface="Times New Roman" panose="02020603050405020304" pitchFamily="18" charset="0"/>
              </a:rPr>
              <a:t>bày những thông tin gì của sản phẩm?</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338251" y="5903893"/>
            <a:ext cx="11408271" cy="523220"/>
          </a:xfrm>
          <a:prstGeom prst="rect">
            <a:avLst/>
          </a:prstGeom>
        </p:spPr>
        <p:txBody>
          <a:bodyPr wrap="square">
            <a:spAutoFit/>
          </a:bodyPr>
          <a:lstStyle/>
          <a:p>
            <a:r>
              <a:rPr lang="en-US" sz="2800" b="1" dirty="0"/>
              <a:t>2</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lĩnh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a:t>
            </a:r>
          </a:p>
        </p:txBody>
      </p:sp>
      <p:sp>
        <p:nvSpPr>
          <p:cNvPr id="2" name="Rectangle 1"/>
          <p:cNvSpPr/>
          <p:nvPr/>
        </p:nvSpPr>
        <p:spPr>
          <a:xfrm>
            <a:off x="6646985" y="923791"/>
            <a:ext cx="5310553" cy="4832092"/>
          </a:xfrm>
          <a:prstGeom prst="rect">
            <a:avLst/>
          </a:prstGeom>
        </p:spPr>
        <p:txBody>
          <a:bodyPr wrap="square">
            <a:spAutoFit/>
          </a:bodyPr>
          <a:lstStyle/>
          <a:p>
            <a:pPr algn="just"/>
            <a:r>
              <a:rPr lang="vi-VN" sz="2800" b="1" dirty="0">
                <a:latin typeface="Times New Roman" panose="02020603050405020304" pitchFamily="18" charset="0"/>
                <a:cs typeface="Times New Roman" panose="02020603050405020304" pitchFamily="18" charset="0"/>
              </a:rPr>
              <a:t>1. - </a:t>
            </a:r>
            <a:r>
              <a:rPr lang="vi-VN" sz="2800" b="1" dirty="0" smtClean="0">
                <a:latin typeface="Times New Roman" panose="02020603050405020304" pitchFamily="18" charset="0"/>
                <a:cs typeface="Times New Roman" panose="02020603050405020304" pitchFamily="18" charset="0"/>
              </a:rPr>
              <a:t>Hình.a </a:t>
            </a:r>
            <a:r>
              <a:rPr lang="vi-VN" sz="2800" b="1" dirty="0">
                <a:latin typeface="Times New Roman" panose="02020603050405020304" pitchFamily="18" charset="0"/>
                <a:cs typeface="Times New Roman" panose="02020603050405020304" pitchFamily="18" charset="0"/>
              </a:rPr>
              <a:t>trình bày mặt bằng tầng 1 của ngôi nhà gồm có: phòng ngủ, phòng ăn, phòng khách, bếp, nhà vệ sinh cùng với kích thước từng khu vực.</a:t>
            </a:r>
          </a:p>
          <a:p>
            <a:pPr algn="just"/>
            <a:r>
              <a:rPr lang="vi-VN" sz="2800" b="1" dirty="0">
                <a:latin typeface="Times New Roman" panose="02020603050405020304" pitchFamily="18" charset="0"/>
                <a:cs typeface="Times New Roman" panose="02020603050405020304" pitchFamily="18" charset="0"/>
              </a:rPr>
              <a:t>- Hình </a:t>
            </a:r>
            <a:r>
              <a:rPr lang="vi-VN" sz="2800" b="1" dirty="0" smtClean="0">
                <a:latin typeface="Times New Roman" panose="02020603050405020304" pitchFamily="18" charset="0"/>
                <a:cs typeface="Times New Roman" panose="02020603050405020304" pitchFamily="18" charset="0"/>
              </a:rPr>
              <a:t>b </a:t>
            </a:r>
            <a:r>
              <a:rPr lang="vi-VN" sz="2800" b="1" dirty="0">
                <a:latin typeface="Times New Roman" panose="02020603050405020304" pitchFamily="18" charset="0"/>
                <a:cs typeface="Times New Roman" panose="02020603050405020304" pitchFamily="18" charset="0"/>
              </a:rPr>
              <a:t>trình bày sơ đồ mạch điện chiếu sáng có 3 bóng đèn, khóa điện, nguồn điện.</a:t>
            </a:r>
          </a:p>
          <a:p>
            <a:pPr algn="just"/>
            <a:r>
              <a:rPr lang="vi-VN" sz="2800" b="1" dirty="0">
                <a:latin typeface="Times New Roman" panose="02020603050405020304" pitchFamily="18" charset="0"/>
                <a:cs typeface="Times New Roman" panose="02020603050405020304" pitchFamily="18" charset="0"/>
              </a:rPr>
              <a:t>2. Một số lĩnh vực: Xây dựng, kiến trúc, chế tạo linh kiện, các ngành kĩ thuật, cơ khí, điện lực,...</a:t>
            </a:r>
          </a:p>
        </p:txBody>
      </p:sp>
      <p:pic>
        <p:nvPicPr>
          <p:cNvPr id="5" name="Picture 4"/>
          <p:cNvPicPr>
            <a:picLocks noChangeAspect="1"/>
          </p:cNvPicPr>
          <p:nvPr/>
        </p:nvPicPr>
        <p:blipFill>
          <a:blip r:embed="rId2">
            <a:lum bright="-20000" contrast="40000"/>
          </a:blip>
          <a:stretch>
            <a:fillRect/>
          </a:stretch>
        </p:blipFill>
        <p:spPr>
          <a:xfrm>
            <a:off x="449767" y="1060264"/>
            <a:ext cx="4837341" cy="4657403"/>
          </a:xfrm>
          <a:prstGeom prst="rect">
            <a:avLst/>
          </a:prstGeom>
        </p:spPr>
      </p:pic>
    </p:spTree>
    <p:extLst>
      <p:ext uri="{BB962C8B-B14F-4D97-AF65-F5344CB8AC3E}">
        <p14:creationId xmlns:p14="http://schemas.microsoft.com/office/powerpoint/2010/main" val="14125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60556" y="874470"/>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*Bản vẽ kỹ thuật</a:t>
            </a:r>
          </a:p>
          <a:p>
            <a:r>
              <a:rPr lang="en-US" sz="2800">
                <a:latin typeface="Times New Roman" panose="02020603050405020304" pitchFamily="18" charset="0"/>
                <a:cs typeface="Times New Roman" panose="02020603050405020304" pitchFamily="18" charset="0"/>
              </a:rPr>
              <a:t>- Bản vẽ kỹ thuật là tài liệu kỹ thuật được trình bày dưới dạng hình vẽ, hình dạng, kích thước và yêu cầu kỹ thuật của sản phẩm.</a:t>
            </a:r>
          </a:p>
          <a:p>
            <a:r>
              <a:rPr lang="en-US" sz="2800">
                <a:latin typeface="Times New Roman" panose="02020603050405020304" pitchFamily="18" charset="0"/>
                <a:cs typeface="Times New Roman" panose="02020603050405020304" pitchFamily="18" charset="0"/>
              </a:rPr>
              <a:t>- Bản vẽ kỹ thuật được lập theo các quy định thống nhất, được quy định trong các Tiêu chuẩn Việt Nam(TCVN) về bản vẽ kỹ thuật.</a:t>
            </a:r>
          </a:p>
        </p:txBody>
      </p:sp>
      <p:sp>
        <p:nvSpPr>
          <p:cNvPr id="8" name="Rectangle 7"/>
          <p:cNvSpPr/>
          <p:nvPr/>
        </p:nvSpPr>
        <p:spPr>
          <a:xfrm>
            <a:off x="905068" y="150541"/>
            <a:ext cx="11286931"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MỘT SỐ 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68" y="195367"/>
            <a:ext cx="1202473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 và nêu cách tạo ra các khổ giấy chính từ khổ giấy A0.</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485192" y="925674"/>
            <a:ext cx="10982130" cy="5559101"/>
          </a:xfrm>
          <a:prstGeom prst="rect">
            <a:avLst/>
          </a:prstGeom>
        </p:spPr>
      </p:pic>
    </p:spTree>
    <p:extLst>
      <p:ext uri="{BB962C8B-B14F-4D97-AF65-F5344CB8AC3E}">
        <p14:creationId xmlns:p14="http://schemas.microsoft.com/office/powerpoint/2010/main" val="2015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68" y="195367"/>
            <a:ext cx="1202473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 và nêu cách tạo ra các khổ giấy chính từ khổ giấy A0.</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167268" y="1137150"/>
            <a:ext cx="6116301" cy="3589175"/>
          </a:xfrm>
          <a:prstGeom prst="rect">
            <a:avLst/>
          </a:prstGeom>
        </p:spPr>
      </p:pic>
      <p:sp>
        <p:nvSpPr>
          <p:cNvPr id="3" name="Rectangle 2"/>
          <p:cNvSpPr/>
          <p:nvPr/>
        </p:nvSpPr>
        <p:spPr>
          <a:xfrm>
            <a:off x="6419460" y="1324576"/>
            <a:ext cx="5318449" cy="4401205"/>
          </a:xfrm>
          <a:prstGeom prst="rect">
            <a:avLst/>
          </a:prstGeom>
        </p:spPr>
        <p:txBody>
          <a:bodyPr wrap="square">
            <a:spAutoFit/>
          </a:bodyPr>
          <a:lstStyle/>
          <a:p>
            <a:pPr algn="just"/>
            <a:r>
              <a:rPr lang="vi-VN" sz="2800" b="1" dirty="0">
                <a:latin typeface="Times New Roman" panose="02020603050405020304" pitchFamily="18" charset="0"/>
                <a:cs typeface="Times New Roman" panose="02020603050405020304" pitchFamily="18" charset="0"/>
              </a:rPr>
              <a:t>Cách tạo ra các khổ giấy chính từ khổ giấy A0:</a:t>
            </a:r>
          </a:p>
          <a:p>
            <a:pPr algn="just"/>
            <a:r>
              <a:rPr lang="vi-VN" sz="2800" dirty="0">
                <a:latin typeface="Times New Roman" panose="02020603050405020304" pitchFamily="18" charset="0"/>
                <a:cs typeface="Times New Roman" panose="02020603050405020304" pitchFamily="18" charset="0"/>
              </a:rPr>
              <a:t>- Khổ A1: Chia đôi chiều dài khổ giấy A0, ta được khổ giấy A1</a:t>
            </a:r>
          </a:p>
          <a:p>
            <a:pPr algn="just"/>
            <a:r>
              <a:rPr lang="vi-VN" sz="2800" dirty="0">
                <a:latin typeface="Times New Roman" panose="02020603050405020304" pitchFamily="18" charset="0"/>
                <a:cs typeface="Times New Roman" panose="02020603050405020304" pitchFamily="18" charset="0"/>
              </a:rPr>
              <a:t>- Khổ A2: Chia đôi chiều dài khổ giấy A1, ta được khổ giấy A2</a:t>
            </a:r>
          </a:p>
          <a:p>
            <a:pPr algn="just"/>
            <a:r>
              <a:rPr lang="vi-VN" sz="2800" dirty="0">
                <a:latin typeface="Times New Roman" panose="02020603050405020304" pitchFamily="18" charset="0"/>
                <a:cs typeface="Times New Roman" panose="02020603050405020304" pitchFamily="18" charset="0"/>
              </a:rPr>
              <a:t>- Khổ A3: Chia đôi chiều dài khổ giấy A2, ta được khổ giấy A3</a:t>
            </a:r>
          </a:p>
          <a:p>
            <a:pPr algn="just"/>
            <a:r>
              <a:rPr lang="vi-VN" sz="2800" dirty="0">
                <a:latin typeface="Times New Roman" panose="02020603050405020304" pitchFamily="18" charset="0"/>
                <a:cs typeface="Times New Roman" panose="02020603050405020304" pitchFamily="18" charset="0"/>
              </a:rPr>
              <a:t>- Khổ A4: Chia đôi chiều dài khổ giấy A3, ta được khổ giấy A4</a:t>
            </a:r>
          </a:p>
        </p:txBody>
      </p:sp>
    </p:spTree>
    <p:extLst>
      <p:ext uri="{BB962C8B-B14F-4D97-AF65-F5344CB8AC3E}">
        <p14:creationId xmlns:p14="http://schemas.microsoft.com/office/powerpoint/2010/main" val="289578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TotalTime>
  <Words>1795</Words>
  <Application>Microsoft Office PowerPoint</Application>
  <PresentationFormat>Custom</PresentationFormat>
  <Paragraphs>116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Windows User</cp:lastModifiedBy>
  <cp:revision>36</cp:revision>
  <dcterms:created xsi:type="dcterms:W3CDTF">2023-06-21T22:05:51Z</dcterms:created>
  <dcterms:modified xsi:type="dcterms:W3CDTF">2023-10-29T07:52:00Z</dcterms:modified>
</cp:coreProperties>
</file>