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6"/>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1" roundtripDataSignature="AMtx7miUM6vIU4Y90KLxbTvaVV7DbHk/E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13C1CF4-956D-46BD-86A7-A4FD3FCAECB3}">
  <a:tblStyle styleId="{413C1CF4-956D-46BD-86A7-A4FD3FCAECB3}"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31"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0" name="Google Shape;9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8" name="Google Shape;218;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2" name="Google Shape;232;p1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0" name="Google Shape;240;p1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6" name="Google Shape;246;p1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3" name="Google Shape;263;p1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1" name="Google Shape;271;p1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2" name="Google Shape;292;p1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Google Shape;302;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3" name="Google Shape;303;p1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Google Shape;309;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0" name="Google Shape;310;p1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6" name="Google Shape;316;p2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8" name="Google Shape;98;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
        <p:cNvGrpSpPr/>
        <p:nvPr/>
      </p:nvGrpSpPr>
      <p:grpSpPr>
        <a:xfrm>
          <a:off x="0" y="0"/>
          <a:ext cx="0" cy="0"/>
          <a:chOff x="0" y="0"/>
          <a:chExt cx="0" cy="0"/>
        </a:xfrm>
      </p:grpSpPr>
      <p:sp>
        <p:nvSpPr>
          <p:cNvPr id="325" name="Google Shape;325;p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6" name="Google Shape;326;p2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7"/>
        <p:cNvGrpSpPr/>
        <p:nvPr/>
      </p:nvGrpSpPr>
      <p:grpSpPr>
        <a:xfrm>
          <a:off x="0" y="0"/>
          <a:ext cx="0" cy="0"/>
          <a:chOff x="0" y="0"/>
          <a:chExt cx="0" cy="0"/>
        </a:xfrm>
      </p:grpSpPr>
      <p:sp>
        <p:nvSpPr>
          <p:cNvPr id="338" name="Google Shape;338;p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9" name="Google Shape;339;p2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p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47" name="Google Shape;347;p2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3"/>
        <p:cNvGrpSpPr/>
        <p:nvPr/>
      </p:nvGrpSpPr>
      <p:grpSpPr>
        <a:xfrm>
          <a:off x="0" y="0"/>
          <a:ext cx="0" cy="0"/>
          <a:chOff x="0" y="0"/>
          <a:chExt cx="0" cy="0"/>
        </a:xfrm>
      </p:grpSpPr>
      <p:sp>
        <p:nvSpPr>
          <p:cNvPr id="354" name="Google Shape;354;p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55" name="Google Shape;355;p2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9"/>
        <p:cNvGrpSpPr/>
        <p:nvPr/>
      </p:nvGrpSpPr>
      <p:grpSpPr>
        <a:xfrm>
          <a:off x="0" y="0"/>
          <a:ext cx="0" cy="0"/>
          <a:chOff x="0" y="0"/>
          <a:chExt cx="0" cy="0"/>
        </a:xfrm>
      </p:grpSpPr>
      <p:sp>
        <p:nvSpPr>
          <p:cNvPr id="360" name="Google Shape;360;p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61" name="Google Shape;361;p2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9" name="Google Shape;109;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3" name="Google Shape;133;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2" name="Google Shape;152;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1" name="Google Shape;161;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2" name="Google Shape;172;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9" name="Google Shape;189;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7" name="Google Shape;207;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3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3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3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3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3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3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3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3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3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3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2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3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3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3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3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3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3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3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3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3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3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3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3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3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3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3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3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3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3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3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3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3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35"/>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3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pic>
        <p:nvPicPr>
          <p:cNvPr id="92" name="Google Shape;92;p2"/>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93" name="Google Shape;93;p2"/>
          <p:cNvSpPr txBox="1"/>
          <p:nvPr/>
        </p:nvSpPr>
        <p:spPr>
          <a:xfrm>
            <a:off x="855784" y="2738404"/>
            <a:ext cx="10480431" cy="184665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4800" b="1" dirty="0" smtClean="0">
                <a:solidFill>
                  <a:srgbClr val="FFC000"/>
                </a:solidFill>
              </a:rPr>
              <a:t>TIẾT 106: </a:t>
            </a:r>
            <a:r>
              <a:rPr lang="en-US" sz="4800" b="1" dirty="0" smtClean="0">
                <a:solidFill>
                  <a:srgbClr val="FFC000"/>
                </a:solidFill>
                <a:latin typeface="Arial"/>
                <a:ea typeface="Arial"/>
                <a:cs typeface="Arial"/>
                <a:sym typeface="Arial"/>
              </a:rPr>
              <a:t>VIẾT </a:t>
            </a:r>
            <a:r>
              <a:rPr lang="en-US" sz="4800" b="1" dirty="0">
                <a:solidFill>
                  <a:srgbClr val="FFC000"/>
                </a:solidFill>
                <a:latin typeface="Arial"/>
                <a:ea typeface="Arial"/>
                <a:cs typeface="Arial"/>
                <a:sym typeface="Arial"/>
              </a:rPr>
              <a:t>ĐOẠN VĂN </a:t>
            </a:r>
            <a:endParaRPr dirty="0"/>
          </a:p>
          <a:p>
            <a:pPr marL="0" marR="0" lvl="0" indent="0" algn="ctr" rtl="0">
              <a:spcBef>
                <a:spcPts val="0"/>
              </a:spcBef>
              <a:spcAft>
                <a:spcPts val="0"/>
              </a:spcAft>
              <a:buNone/>
            </a:pPr>
            <a:r>
              <a:rPr lang="en-US" sz="4800" b="1" dirty="0">
                <a:solidFill>
                  <a:srgbClr val="FFC000"/>
                </a:solidFill>
                <a:latin typeface="Arial"/>
                <a:ea typeface="Arial"/>
                <a:cs typeface="Arial"/>
                <a:sym typeface="Arial"/>
              </a:rPr>
              <a:t>TRÌNH BÀY LUẬN ĐIỂM</a:t>
            </a:r>
            <a:endParaRPr sz="4800" b="1" dirty="0">
              <a:solidFill>
                <a:srgbClr val="FFC000"/>
              </a:solidFill>
              <a:latin typeface="Arial"/>
              <a:ea typeface="Arial"/>
              <a:cs typeface="Arial"/>
              <a:sym typeface="Arial"/>
            </a:endParaRPr>
          </a:p>
          <a:p>
            <a:pPr marL="0" marR="0" lvl="0" indent="0" algn="l" rtl="0">
              <a:spcBef>
                <a:spcPts val="0"/>
              </a:spcBef>
              <a:spcAft>
                <a:spcPts val="0"/>
              </a:spcAft>
              <a:buNone/>
            </a:pPr>
            <a:endParaRPr sz="1800" dirty="0">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pic>
        <p:nvPicPr>
          <p:cNvPr id="220" name="Google Shape;220;p11"/>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21" name="Google Shape;221;p11"/>
          <p:cNvSpPr/>
          <p:nvPr/>
        </p:nvSpPr>
        <p:spPr>
          <a:xfrm>
            <a:off x="420653" y="538079"/>
            <a:ext cx="10283482" cy="882678"/>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2400" b="1">
                <a:solidFill>
                  <a:srgbClr val="FFC000"/>
                </a:solidFill>
                <a:latin typeface="Arial"/>
                <a:ea typeface="Arial"/>
                <a:cs typeface="Arial"/>
                <a:sym typeface="Arial"/>
              </a:rPr>
              <a:t>Bài tập nhanh: Cách viết câu văn nêu luận điểm nào sau đây đúng? Vì sao?</a:t>
            </a:r>
            <a:endParaRPr sz="2400">
              <a:solidFill>
                <a:srgbClr val="FFC000"/>
              </a:solidFill>
              <a:latin typeface="Arial"/>
              <a:ea typeface="Arial"/>
              <a:cs typeface="Arial"/>
              <a:sym typeface="Arial"/>
            </a:endParaRPr>
          </a:p>
        </p:txBody>
      </p:sp>
      <p:sp>
        <p:nvSpPr>
          <p:cNvPr id="222" name="Google Shape;222;p11"/>
          <p:cNvSpPr/>
          <p:nvPr/>
        </p:nvSpPr>
        <p:spPr>
          <a:xfrm>
            <a:off x="420651" y="1403707"/>
            <a:ext cx="10094947" cy="40011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000">
                <a:solidFill>
                  <a:schemeClr val="lt1"/>
                </a:solidFill>
                <a:latin typeface="Arial"/>
                <a:ea typeface="Arial"/>
                <a:cs typeface="Arial"/>
                <a:sym typeface="Arial"/>
              </a:rPr>
              <a:t>a) Chúng ta nên tập thể dục ở nhà dù đang trong thời gian cách ly xã hội</a:t>
            </a:r>
            <a:endParaRPr sz="2000">
              <a:solidFill>
                <a:schemeClr val="lt1"/>
              </a:solidFill>
              <a:latin typeface="Arial"/>
              <a:ea typeface="Arial"/>
              <a:cs typeface="Arial"/>
              <a:sym typeface="Arial"/>
            </a:endParaRPr>
          </a:p>
        </p:txBody>
      </p:sp>
      <p:sp>
        <p:nvSpPr>
          <p:cNvPr id="223" name="Google Shape;223;p11"/>
          <p:cNvSpPr/>
          <p:nvPr/>
        </p:nvSpPr>
        <p:spPr>
          <a:xfrm>
            <a:off x="420648" y="2316428"/>
            <a:ext cx="10094947" cy="40011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000">
                <a:solidFill>
                  <a:schemeClr val="lt1"/>
                </a:solidFill>
                <a:latin typeface="Arial"/>
                <a:ea typeface="Arial"/>
                <a:cs typeface="Arial"/>
                <a:sym typeface="Arial"/>
              </a:rPr>
              <a:t>b) Không phải ai cũng có ý thức trong việc tuân thủ quy định phòng chống dịch bênh.  </a:t>
            </a:r>
            <a:endParaRPr sz="2000">
              <a:solidFill>
                <a:schemeClr val="lt1"/>
              </a:solidFill>
              <a:latin typeface="Arial"/>
              <a:ea typeface="Arial"/>
              <a:cs typeface="Arial"/>
              <a:sym typeface="Arial"/>
            </a:endParaRPr>
          </a:p>
        </p:txBody>
      </p:sp>
      <p:sp>
        <p:nvSpPr>
          <p:cNvPr id="224" name="Google Shape;224;p11"/>
          <p:cNvSpPr/>
          <p:nvPr/>
        </p:nvSpPr>
        <p:spPr>
          <a:xfrm>
            <a:off x="420647" y="3163809"/>
            <a:ext cx="10094947" cy="40011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000">
                <a:solidFill>
                  <a:schemeClr val="lt1"/>
                </a:solidFill>
                <a:latin typeface="Arial"/>
                <a:ea typeface="Arial"/>
                <a:cs typeface="Arial"/>
                <a:sym typeface="Arial"/>
              </a:rPr>
              <a:t>c) Tình cảm nhân đạo trong thời bình</a:t>
            </a:r>
            <a:endParaRPr sz="2000">
              <a:solidFill>
                <a:schemeClr val="lt1"/>
              </a:solidFill>
              <a:latin typeface="Arial"/>
              <a:ea typeface="Arial"/>
              <a:cs typeface="Arial"/>
              <a:sym typeface="Arial"/>
            </a:endParaRPr>
          </a:p>
        </p:txBody>
      </p:sp>
      <p:sp>
        <p:nvSpPr>
          <p:cNvPr id="225" name="Google Shape;225;p11"/>
          <p:cNvSpPr/>
          <p:nvPr/>
        </p:nvSpPr>
        <p:spPr>
          <a:xfrm>
            <a:off x="420646" y="3955657"/>
            <a:ext cx="10094947" cy="1938992"/>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a:solidFill>
                  <a:schemeClr val="lt1"/>
                </a:solidFill>
                <a:latin typeface="Arial"/>
                <a:ea typeface="Arial"/>
                <a:cs typeface="Arial"/>
                <a:sym typeface="Arial"/>
              </a:rPr>
              <a:t>d) Khi bạn đang ăn tối cùng gia đình, các chú bộ đội vẫn phải phục vụ bà con cách li với đôi chân không mỏi. Khi bạn say sưa trong giấc ngủ, hàng ngàn đôi mắt đang thức của đội ngũ y bác sĩ vẫn đang túc trực bên nhân không rời. Vì vậy, bạn nên trân trọng tình yêu thương và sự hi sinh của cả xã hội trong công cuộc quyết tâm chống dịch</a:t>
            </a:r>
            <a:endParaRPr sz="2400">
              <a:solidFill>
                <a:schemeClr val="lt1"/>
              </a:solidFill>
              <a:latin typeface="Arial"/>
              <a:ea typeface="Arial"/>
              <a:cs typeface="Arial"/>
              <a:sym typeface="Arial"/>
            </a:endParaRPr>
          </a:p>
        </p:txBody>
      </p:sp>
      <p:sp>
        <p:nvSpPr>
          <p:cNvPr id="226" name="Google Shape;226;p11"/>
          <p:cNvSpPr/>
          <p:nvPr/>
        </p:nvSpPr>
        <p:spPr>
          <a:xfrm>
            <a:off x="420650" y="1842473"/>
            <a:ext cx="10094947" cy="46166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a:solidFill>
                  <a:srgbClr val="FFC000"/>
                </a:solidFill>
                <a:latin typeface="Arial"/>
                <a:ea typeface="Arial"/>
                <a:cs typeface="Arial"/>
                <a:sym typeface="Arial"/>
              </a:rPr>
              <a:t>=&gt; Câu khẳng định, đúng</a:t>
            </a:r>
            <a:endParaRPr sz="2400">
              <a:solidFill>
                <a:srgbClr val="FFC000"/>
              </a:solidFill>
              <a:latin typeface="Arial"/>
              <a:ea typeface="Arial"/>
              <a:cs typeface="Arial"/>
              <a:sym typeface="Arial"/>
            </a:endParaRPr>
          </a:p>
        </p:txBody>
      </p:sp>
      <p:sp>
        <p:nvSpPr>
          <p:cNvPr id="227" name="Google Shape;227;p11"/>
          <p:cNvSpPr/>
          <p:nvPr/>
        </p:nvSpPr>
        <p:spPr>
          <a:xfrm>
            <a:off x="420647" y="2738144"/>
            <a:ext cx="10094947" cy="46166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a:solidFill>
                  <a:srgbClr val="FFC000"/>
                </a:solidFill>
                <a:latin typeface="Arial"/>
                <a:ea typeface="Arial"/>
                <a:cs typeface="Arial"/>
                <a:sym typeface="Arial"/>
              </a:rPr>
              <a:t>=&gt; Câu phủ định, đúng</a:t>
            </a:r>
            <a:endParaRPr sz="2400">
              <a:solidFill>
                <a:srgbClr val="FFC000"/>
              </a:solidFill>
              <a:latin typeface="Arial"/>
              <a:ea typeface="Arial"/>
              <a:cs typeface="Arial"/>
              <a:sym typeface="Arial"/>
            </a:endParaRPr>
          </a:p>
        </p:txBody>
      </p:sp>
      <p:sp>
        <p:nvSpPr>
          <p:cNvPr id="228" name="Google Shape;228;p11"/>
          <p:cNvSpPr/>
          <p:nvPr/>
        </p:nvSpPr>
        <p:spPr>
          <a:xfrm>
            <a:off x="420647" y="3549651"/>
            <a:ext cx="10094947" cy="46166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a:solidFill>
                  <a:srgbClr val="FFC000"/>
                </a:solidFill>
                <a:latin typeface="Arial"/>
                <a:ea typeface="Arial"/>
                <a:cs typeface="Arial"/>
                <a:sym typeface="Arial"/>
              </a:rPr>
              <a:t>=&gt; Chỉ có một vế câu, chưa chính xác</a:t>
            </a:r>
            <a:endParaRPr sz="2400">
              <a:solidFill>
                <a:srgbClr val="FFC000"/>
              </a:solidFill>
              <a:latin typeface="Arial"/>
              <a:ea typeface="Arial"/>
              <a:cs typeface="Arial"/>
              <a:sym typeface="Arial"/>
            </a:endParaRPr>
          </a:p>
        </p:txBody>
      </p:sp>
      <p:sp>
        <p:nvSpPr>
          <p:cNvPr id="229" name="Google Shape;229;p11"/>
          <p:cNvSpPr/>
          <p:nvPr/>
        </p:nvSpPr>
        <p:spPr>
          <a:xfrm>
            <a:off x="2344697" y="5965202"/>
            <a:ext cx="10094947" cy="46166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a:solidFill>
                  <a:srgbClr val="FFC000"/>
                </a:solidFill>
                <a:latin typeface="Arial"/>
                <a:ea typeface="Arial"/>
                <a:cs typeface="Arial"/>
                <a:sym typeface="Arial"/>
              </a:rPr>
              <a:t>=&gt; Dài dòng, ba câu văn mới nêu được luận điểm, chưa chính xác</a:t>
            </a:r>
            <a:endParaRPr sz="2400">
              <a:solidFill>
                <a:srgbClr val="FFC000"/>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27"/>
                                        </p:tgtEl>
                                        <p:attrNameLst>
                                          <p:attrName>style.visibility</p:attrName>
                                        </p:attrNameLst>
                                      </p:cBhvr>
                                      <p:to>
                                        <p:strVal val="visible"/>
                                      </p:to>
                                    </p:set>
                                    <p:anim calcmode="lin" valueType="num">
                                      <p:cBhvr additive="base">
                                        <p:cTn id="7" dur="500"/>
                                        <p:tgtEl>
                                          <p:spTgt spid="227"/>
                                        </p:tgtEl>
                                        <p:attrNameLst>
                                          <p:attrName>ppt_w</p:attrName>
                                        </p:attrNameLst>
                                      </p:cBhvr>
                                      <p:tavLst>
                                        <p:tav tm="0">
                                          <p:val>
                                            <p:strVal val="0"/>
                                          </p:val>
                                        </p:tav>
                                        <p:tav tm="100000">
                                          <p:val>
                                            <p:strVal val="#ppt_w"/>
                                          </p:val>
                                        </p:tav>
                                      </p:tavLst>
                                    </p:anim>
                                    <p:anim calcmode="lin" valueType="num">
                                      <p:cBhvr additive="base">
                                        <p:cTn id="8" dur="500"/>
                                        <p:tgtEl>
                                          <p:spTgt spid="227"/>
                                        </p:tgtEl>
                                        <p:attrNameLst>
                                          <p:attrName>ppt_h</p:attrName>
                                        </p:attrNameLst>
                                      </p:cBhvr>
                                      <p:tavLst>
                                        <p:tav tm="0">
                                          <p:val>
                                            <p:str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226"/>
                                        </p:tgtEl>
                                        <p:attrNameLst>
                                          <p:attrName>style.visibility</p:attrName>
                                        </p:attrNameLst>
                                      </p:cBhvr>
                                      <p:to>
                                        <p:strVal val="visible"/>
                                      </p:to>
                                    </p:set>
                                    <p:anim calcmode="lin" valueType="num">
                                      <p:cBhvr additive="base">
                                        <p:cTn id="11" dur="500"/>
                                        <p:tgtEl>
                                          <p:spTgt spid="226"/>
                                        </p:tgtEl>
                                        <p:attrNameLst>
                                          <p:attrName>ppt_w</p:attrName>
                                        </p:attrNameLst>
                                      </p:cBhvr>
                                      <p:tavLst>
                                        <p:tav tm="0">
                                          <p:val>
                                            <p:strVal val="0"/>
                                          </p:val>
                                        </p:tav>
                                        <p:tav tm="100000">
                                          <p:val>
                                            <p:strVal val="#ppt_w"/>
                                          </p:val>
                                        </p:tav>
                                      </p:tavLst>
                                    </p:anim>
                                    <p:anim calcmode="lin" valueType="num">
                                      <p:cBhvr additive="base">
                                        <p:cTn id="12" dur="500"/>
                                        <p:tgtEl>
                                          <p:spTgt spid="226"/>
                                        </p:tgtEl>
                                        <p:attrNameLst>
                                          <p:attrName>ppt_h</p:attrName>
                                        </p:attrNameLst>
                                      </p:cBhvr>
                                      <p:tavLst>
                                        <p:tav tm="0">
                                          <p:val>
                                            <p:str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nodeType="clickEffect">
                                  <p:stCondLst>
                                    <p:cond delay="0"/>
                                  </p:stCondLst>
                                  <p:childTnLst>
                                    <p:set>
                                      <p:cBhvr>
                                        <p:cTn id="16" dur="1" fill="hold">
                                          <p:stCondLst>
                                            <p:cond delay="0"/>
                                          </p:stCondLst>
                                        </p:cTn>
                                        <p:tgtEl>
                                          <p:spTgt spid="228"/>
                                        </p:tgtEl>
                                        <p:attrNameLst>
                                          <p:attrName>style.visibility</p:attrName>
                                        </p:attrNameLst>
                                      </p:cBhvr>
                                      <p:to>
                                        <p:strVal val="visible"/>
                                      </p:to>
                                    </p:set>
                                    <p:anim calcmode="lin" valueType="num">
                                      <p:cBhvr additive="base">
                                        <p:cTn id="17" dur="500"/>
                                        <p:tgtEl>
                                          <p:spTgt spid="228"/>
                                        </p:tgtEl>
                                        <p:attrNameLst>
                                          <p:attrName>ppt_w</p:attrName>
                                        </p:attrNameLst>
                                      </p:cBhvr>
                                      <p:tavLst>
                                        <p:tav tm="0">
                                          <p:val>
                                            <p:strVal val="0"/>
                                          </p:val>
                                        </p:tav>
                                        <p:tav tm="100000">
                                          <p:val>
                                            <p:strVal val="#ppt_w"/>
                                          </p:val>
                                        </p:tav>
                                      </p:tavLst>
                                    </p:anim>
                                    <p:anim calcmode="lin" valueType="num">
                                      <p:cBhvr additive="base">
                                        <p:cTn id="18" dur="500"/>
                                        <p:tgtEl>
                                          <p:spTgt spid="228"/>
                                        </p:tgtEl>
                                        <p:attrNameLst>
                                          <p:attrName>ppt_h</p:attrName>
                                        </p:attrNameLst>
                                      </p:cBhvr>
                                      <p:tavLst>
                                        <p:tav tm="0">
                                          <p:val>
                                            <p:strVal val="0"/>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16" fill="hold" nodeType="clickEffect">
                                  <p:stCondLst>
                                    <p:cond delay="0"/>
                                  </p:stCondLst>
                                  <p:childTnLst>
                                    <p:set>
                                      <p:cBhvr>
                                        <p:cTn id="22" dur="1" fill="hold">
                                          <p:stCondLst>
                                            <p:cond delay="0"/>
                                          </p:stCondLst>
                                        </p:cTn>
                                        <p:tgtEl>
                                          <p:spTgt spid="229"/>
                                        </p:tgtEl>
                                        <p:attrNameLst>
                                          <p:attrName>style.visibility</p:attrName>
                                        </p:attrNameLst>
                                      </p:cBhvr>
                                      <p:to>
                                        <p:strVal val="visible"/>
                                      </p:to>
                                    </p:set>
                                    <p:anim calcmode="lin" valueType="num">
                                      <p:cBhvr additive="base">
                                        <p:cTn id="23" dur="500"/>
                                        <p:tgtEl>
                                          <p:spTgt spid="229"/>
                                        </p:tgtEl>
                                        <p:attrNameLst>
                                          <p:attrName>ppt_w</p:attrName>
                                        </p:attrNameLst>
                                      </p:cBhvr>
                                      <p:tavLst>
                                        <p:tav tm="0">
                                          <p:val>
                                            <p:strVal val="0"/>
                                          </p:val>
                                        </p:tav>
                                        <p:tav tm="100000">
                                          <p:val>
                                            <p:strVal val="#ppt_w"/>
                                          </p:val>
                                        </p:tav>
                                      </p:tavLst>
                                    </p:anim>
                                    <p:anim calcmode="lin" valueType="num">
                                      <p:cBhvr additive="base">
                                        <p:cTn id="24" dur="500"/>
                                        <p:tgtEl>
                                          <p:spTgt spid="229"/>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pic>
        <p:nvPicPr>
          <p:cNvPr id="234" name="Google Shape;234;p12"/>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35" name="Google Shape;235;p12"/>
          <p:cNvSpPr/>
          <p:nvPr/>
        </p:nvSpPr>
        <p:spPr>
          <a:xfrm>
            <a:off x="1101970" y="1524196"/>
            <a:ext cx="10283482" cy="458780"/>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2400" b="1">
                <a:solidFill>
                  <a:srgbClr val="FFFF00"/>
                </a:solidFill>
                <a:latin typeface="Arial"/>
                <a:ea typeface="Arial"/>
                <a:cs typeface="Arial"/>
                <a:sym typeface="Arial"/>
              </a:rPr>
              <a:t>Ghi nhớ: ý 1 (SGK trang 81) </a:t>
            </a:r>
            <a:endParaRPr sz="2400">
              <a:solidFill>
                <a:schemeClr val="lt1"/>
              </a:solidFill>
              <a:latin typeface="Arial"/>
              <a:ea typeface="Arial"/>
              <a:cs typeface="Arial"/>
              <a:sym typeface="Arial"/>
            </a:endParaRPr>
          </a:p>
        </p:txBody>
      </p:sp>
      <p:sp>
        <p:nvSpPr>
          <p:cNvPr id="236" name="Google Shape;236;p12"/>
          <p:cNvSpPr/>
          <p:nvPr/>
        </p:nvSpPr>
        <p:spPr>
          <a:xfrm>
            <a:off x="1101970" y="2154704"/>
            <a:ext cx="9988060" cy="1938992"/>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a:solidFill>
                  <a:schemeClr val="lt1"/>
                </a:solidFill>
                <a:latin typeface="Arial"/>
                <a:ea typeface="Arial"/>
                <a:cs typeface="Arial"/>
                <a:sym typeface="Arial"/>
              </a:rPr>
              <a:t>Khi trình bày luận điểm trong đoạn văn nghị luận, cần chú ý:</a:t>
            </a:r>
            <a:endParaRPr/>
          </a:p>
          <a:p>
            <a:pPr marL="0" marR="0" lvl="0" indent="0" algn="just" rtl="0">
              <a:spcBef>
                <a:spcPts val="0"/>
              </a:spcBef>
              <a:spcAft>
                <a:spcPts val="0"/>
              </a:spcAft>
              <a:buNone/>
            </a:pPr>
            <a:r>
              <a:rPr lang="en-US" sz="2400">
                <a:solidFill>
                  <a:schemeClr val="lt1"/>
                </a:solidFill>
                <a:latin typeface="Arial"/>
                <a:ea typeface="Arial"/>
                <a:cs typeface="Arial"/>
                <a:sym typeface="Arial"/>
              </a:rPr>
              <a:t>- Thể hiện </a:t>
            </a:r>
            <a:r>
              <a:rPr lang="en-US" sz="2400">
                <a:solidFill>
                  <a:srgbClr val="FFC000"/>
                </a:solidFill>
                <a:latin typeface="Arial"/>
                <a:ea typeface="Arial"/>
                <a:cs typeface="Arial"/>
                <a:sym typeface="Arial"/>
              </a:rPr>
              <a:t>rõ ràng, chính xác nội dung của luận điểm </a:t>
            </a:r>
            <a:r>
              <a:rPr lang="en-US" sz="2400">
                <a:solidFill>
                  <a:schemeClr val="lt1"/>
                </a:solidFill>
                <a:latin typeface="Arial"/>
                <a:ea typeface="Arial"/>
                <a:cs typeface="Arial"/>
                <a:sym typeface="Arial"/>
              </a:rPr>
              <a:t>trong </a:t>
            </a:r>
            <a:r>
              <a:rPr lang="en-US" sz="2400">
                <a:solidFill>
                  <a:srgbClr val="FFC000"/>
                </a:solidFill>
                <a:latin typeface="Arial"/>
                <a:ea typeface="Arial"/>
                <a:cs typeface="Arial"/>
                <a:sym typeface="Arial"/>
              </a:rPr>
              <a:t>câu chủ đề. </a:t>
            </a:r>
            <a:r>
              <a:rPr lang="en-US" sz="2400">
                <a:solidFill>
                  <a:schemeClr val="lt1"/>
                </a:solidFill>
                <a:latin typeface="Arial"/>
                <a:ea typeface="Arial"/>
                <a:cs typeface="Arial"/>
                <a:sym typeface="Arial"/>
              </a:rPr>
              <a:t>Trong đoạn văn trình bày luận điểm, </a:t>
            </a:r>
            <a:r>
              <a:rPr lang="en-US" sz="2400">
                <a:solidFill>
                  <a:srgbClr val="FFC000"/>
                </a:solidFill>
                <a:latin typeface="Arial"/>
                <a:ea typeface="Arial"/>
                <a:cs typeface="Arial"/>
                <a:sym typeface="Arial"/>
              </a:rPr>
              <a:t>câu chủ đề </a:t>
            </a:r>
            <a:r>
              <a:rPr lang="en-US" sz="2400">
                <a:solidFill>
                  <a:schemeClr val="lt1"/>
                </a:solidFill>
                <a:latin typeface="Arial"/>
                <a:ea typeface="Arial"/>
                <a:cs typeface="Arial"/>
                <a:sym typeface="Arial"/>
              </a:rPr>
              <a:t>thường được đặt ở </a:t>
            </a:r>
            <a:r>
              <a:rPr lang="en-US" sz="2400">
                <a:solidFill>
                  <a:srgbClr val="FFC000"/>
                </a:solidFill>
                <a:latin typeface="Arial"/>
                <a:ea typeface="Arial"/>
                <a:cs typeface="Arial"/>
                <a:sym typeface="Arial"/>
              </a:rPr>
              <a:t>vị trí đầu tiên </a:t>
            </a:r>
            <a:r>
              <a:rPr lang="en-US" sz="2400">
                <a:solidFill>
                  <a:schemeClr val="lt1"/>
                </a:solidFill>
                <a:latin typeface="Arial"/>
                <a:ea typeface="Arial"/>
                <a:cs typeface="Arial"/>
                <a:sym typeface="Arial"/>
              </a:rPr>
              <a:t>(đối với đoạn </a:t>
            </a:r>
            <a:r>
              <a:rPr lang="en-US" sz="2400">
                <a:solidFill>
                  <a:srgbClr val="FFC000"/>
                </a:solidFill>
                <a:latin typeface="Arial"/>
                <a:ea typeface="Arial"/>
                <a:cs typeface="Arial"/>
                <a:sym typeface="Arial"/>
              </a:rPr>
              <a:t>diễn dịch</a:t>
            </a:r>
            <a:r>
              <a:rPr lang="en-US" sz="2400">
                <a:solidFill>
                  <a:schemeClr val="lt1"/>
                </a:solidFill>
                <a:latin typeface="Arial"/>
                <a:ea typeface="Arial"/>
                <a:cs typeface="Arial"/>
                <a:sym typeface="Arial"/>
              </a:rPr>
              <a:t>) hoặc </a:t>
            </a:r>
            <a:r>
              <a:rPr lang="en-US" sz="2400">
                <a:solidFill>
                  <a:srgbClr val="FFC000"/>
                </a:solidFill>
                <a:latin typeface="Arial"/>
                <a:ea typeface="Arial"/>
                <a:cs typeface="Arial"/>
                <a:sym typeface="Arial"/>
              </a:rPr>
              <a:t>cuối cùng </a:t>
            </a:r>
            <a:r>
              <a:rPr lang="en-US" sz="2400">
                <a:solidFill>
                  <a:schemeClr val="lt1"/>
                </a:solidFill>
                <a:latin typeface="Arial"/>
                <a:ea typeface="Arial"/>
                <a:cs typeface="Arial"/>
                <a:sym typeface="Arial"/>
              </a:rPr>
              <a:t>(đối với đoạn </a:t>
            </a:r>
            <a:r>
              <a:rPr lang="en-US" sz="2400">
                <a:solidFill>
                  <a:srgbClr val="FFC000"/>
                </a:solidFill>
                <a:latin typeface="Arial"/>
                <a:ea typeface="Arial"/>
                <a:cs typeface="Arial"/>
                <a:sym typeface="Arial"/>
              </a:rPr>
              <a:t>quy nạp</a:t>
            </a:r>
            <a:r>
              <a:rPr lang="en-US" sz="2400">
                <a:solidFill>
                  <a:schemeClr val="lt1"/>
                </a:solidFill>
                <a:latin typeface="Arial"/>
                <a:ea typeface="Arial"/>
                <a:cs typeface="Arial"/>
                <a:sym typeface="Arial"/>
              </a:rPr>
              <a:t>).</a:t>
            </a:r>
            <a:endParaRPr/>
          </a:p>
        </p:txBody>
      </p:sp>
      <p:sp>
        <p:nvSpPr>
          <p:cNvPr id="237" name="Google Shape;237;p12"/>
          <p:cNvSpPr/>
          <p:nvPr/>
        </p:nvSpPr>
        <p:spPr>
          <a:xfrm>
            <a:off x="1101970" y="4445001"/>
            <a:ext cx="10094947" cy="156966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C000"/>
                </a:solidFill>
                <a:latin typeface="Arial"/>
                <a:ea typeface="Arial"/>
                <a:cs typeface="Arial"/>
                <a:sym typeface="Arial"/>
              </a:rPr>
              <a:t>Lưu ý:</a:t>
            </a:r>
            <a:endParaRPr/>
          </a:p>
          <a:p>
            <a:pPr marL="0" marR="0" lvl="0" indent="0" algn="just" rtl="0">
              <a:spcBef>
                <a:spcPts val="0"/>
              </a:spcBef>
              <a:spcAft>
                <a:spcPts val="0"/>
              </a:spcAft>
              <a:buNone/>
            </a:pPr>
            <a:r>
              <a:rPr lang="en-US" sz="2400">
                <a:solidFill>
                  <a:schemeClr val="lt1"/>
                </a:solidFill>
                <a:latin typeface="Arial"/>
                <a:ea typeface="Arial"/>
                <a:cs typeface="Arial"/>
                <a:sym typeface="Arial"/>
              </a:rPr>
              <a:t>- Luận điểm thường trình bày bằng câu khẳng định, câu phủ định</a:t>
            </a:r>
            <a:endParaRPr sz="2400">
              <a:solidFill>
                <a:schemeClr val="lt1"/>
              </a:solidFill>
              <a:latin typeface="Arial"/>
              <a:ea typeface="Arial"/>
              <a:cs typeface="Arial"/>
              <a:sym typeface="Arial"/>
            </a:endParaRPr>
          </a:p>
          <a:p>
            <a:pPr marL="0" marR="0" lvl="0" indent="0" algn="just" rtl="0">
              <a:spcBef>
                <a:spcPts val="0"/>
              </a:spcBef>
              <a:spcAft>
                <a:spcPts val="0"/>
              </a:spcAft>
              <a:buNone/>
            </a:pPr>
            <a:r>
              <a:rPr lang="en-US" sz="2400">
                <a:solidFill>
                  <a:schemeClr val="lt1"/>
                </a:solidFill>
                <a:latin typeface="Arial"/>
                <a:ea typeface="Arial"/>
                <a:cs typeface="Arial"/>
                <a:sym typeface="Arial"/>
              </a:rPr>
              <a:t>- Cần viết câu đúng ngữ pháp</a:t>
            </a:r>
            <a:endParaRPr sz="2400">
              <a:solidFill>
                <a:schemeClr val="lt1"/>
              </a:solidFill>
              <a:latin typeface="Arial"/>
              <a:ea typeface="Arial"/>
              <a:cs typeface="Arial"/>
              <a:sym typeface="Arial"/>
            </a:endParaRPr>
          </a:p>
          <a:p>
            <a:pPr marL="0" marR="0" lvl="0" indent="0" algn="just" rtl="0">
              <a:spcBef>
                <a:spcPts val="0"/>
              </a:spcBef>
              <a:spcAft>
                <a:spcPts val="0"/>
              </a:spcAft>
              <a:buNone/>
            </a:pPr>
            <a:r>
              <a:rPr lang="en-US" sz="2400">
                <a:solidFill>
                  <a:schemeClr val="lt1"/>
                </a:solidFill>
                <a:latin typeface="Arial"/>
                <a:ea typeface="Arial"/>
                <a:cs typeface="Arial"/>
                <a:sym typeface="Arial"/>
              </a:rPr>
              <a:t>- Tránh viết dài dòng, nhiều câu văn mới nêu lên luận điểm</a:t>
            </a:r>
            <a:endParaRPr sz="2400">
              <a:solidFill>
                <a:schemeClr val="lt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37"/>
                                        </p:tgtEl>
                                        <p:attrNameLst>
                                          <p:attrName>style.visibility</p:attrName>
                                        </p:attrNameLst>
                                      </p:cBhvr>
                                      <p:to>
                                        <p:strVal val="visible"/>
                                      </p:to>
                                    </p:set>
                                    <p:anim calcmode="lin" valueType="num">
                                      <p:cBhvr additive="base">
                                        <p:cTn id="7" dur="500"/>
                                        <p:tgtEl>
                                          <p:spTgt spid="237"/>
                                        </p:tgtEl>
                                        <p:attrNameLst>
                                          <p:attrName>ppt_w</p:attrName>
                                        </p:attrNameLst>
                                      </p:cBhvr>
                                      <p:tavLst>
                                        <p:tav tm="0">
                                          <p:val>
                                            <p:strVal val="0"/>
                                          </p:val>
                                        </p:tav>
                                        <p:tav tm="100000">
                                          <p:val>
                                            <p:strVal val="#ppt_w"/>
                                          </p:val>
                                        </p:tav>
                                      </p:tavLst>
                                    </p:anim>
                                    <p:anim calcmode="lin" valueType="num">
                                      <p:cBhvr additive="base">
                                        <p:cTn id="8" dur="500"/>
                                        <p:tgtEl>
                                          <p:spTgt spid="237"/>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pic>
        <p:nvPicPr>
          <p:cNvPr id="242" name="Google Shape;242;p13"/>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43" name="Google Shape;243;p13"/>
          <p:cNvSpPr/>
          <p:nvPr/>
        </p:nvSpPr>
        <p:spPr>
          <a:xfrm>
            <a:off x="759656" y="399455"/>
            <a:ext cx="9734843" cy="5408917"/>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2400" b="1">
                <a:solidFill>
                  <a:srgbClr val="FFC000"/>
                </a:solidFill>
                <a:latin typeface="Arial"/>
                <a:ea typeface="Arial"/>
                <a:cs typeface="Arial"/>
                <a:sym typeface="Arial"/>
              </a:rPr>
              <a:t>2. Ví dụ 2 (SGK trang 80): Đọc đoạn văn sau và trả lời câu hỏi.</a:t>
            </a:r>
            <a:endParaRPr/>
          </a:p>
          <a:p>
            <a:pPr marL="0" marR="0" lvl="0" indent="0" algn="just" rtl="0">
              <a:lnSpc>
                <a:spcPct val="107000"/>
              </a:lnSpc>
              <a:spcBef>
                <a:spcPts val="800"/>
              </a:spcBef>
              <a:spcAft>
                <a:spcPts val="0"/>
              </a:spcAft>
              <a:buNone/>
            </a:pPr>
            <a:r>
              <a:rPr lang="en-US" sz="2000" i="1">
                <a:solidFill>
                  <a:schemeClr val="lt1"/>
                </a:solidFill>
                <a:latin typeface="Arial"/>
                <a:ea typeface="Arial"/>
                <a:cs typeface="Arial"/>
                <a:sym typeface="Arial"/>
              </a:rPr>
              <a:t>      </a:t>
            </a:r>
            <a:r>
              <a:rPr lang="en-US" sz="2400" i="1">
                <a:solidFill>
                  <a:schemeClr val="lt1"/>
                </a:solidFill>
                <a:latin typeface="Arial"/>
                <a:ea typeface="Arial"/>
                <a:cs typeface="Arial"/>
                <a:sym typeface="Arial"/>
              </a:rPr>
              <a:t>Ở màn đầu chương XIII, cảnh nhà vợ chồng địa chủ Nghị Quế, Ngô Tất Tố cho bưng vào đấy một cái rổ nhún nhín bốn chó con. […] Quái thay là Ngô Tất Tố. Mới xem, ai cũng thấy vợ chồng địa chủ cũng chỉ là như mọi người khác thích chó, yêu gia súc, tưởng người lành hoặc kẻ bất lương cũng không khác nhau gì lắm trong việc nuôi chó con. Thằng chồng le te cho chó ăn cơm, ôn tồn hỏi về chó, rồi xem tướng chó. Hắn sung sướng. Vợ hắn và hắn bù khú […] với nhau trên câu chuyện chó con. Ấy thế rồi là đùng đùng giở giọng chó má ngay với mẹ con chị Dậu đứng đấy. Đoạn này, khá lắm, bác Tố ạ! Cho thằng nhà giàu rước chó vào nhà, nó mới càng hiện chất chó đểu của giai cấp nó ra</a:t>
            </a:r>
            <a:r>
              <a:rPr lang="en-US" sz="2400">
                <a:solidFill>
                  <a:schemeClr val="lt1"/>
                </a:solidFill>
                <a:latin typeface="Arial"/>
                <a:ea typeface="Arial"/>
                <a:cs typeface="Arial"/>
                <a:sym typeface="Arial"/>
              </a:rPr>
              <a:t>. </a:t>
            </a:r>
            <a:endParaRPr/>
          </a:p>
          <a:p>
            <a:pPr marL="0" marR="0" lvl="0" indent="0" algn="l" rtl="0">
              <a:spcBef>
                <a:spcPts val="800"/>
              </a:spcBef>
              <a:spcAft>
                <a:spcPts val="0"/>
              </a:spcAft>
              <a:buNone/>
            </a:pPr>
            <a:r>
              <a:rPr lang="en-US" sz="2400">
                <a:solidFill>
                  <a:schemeClr val="lt1"/>
                </a:solidFill>
                <a:latin typeface="Arial"/>
                <a:ea typeface="Arial"/>
                <a:cs typeface="Arial"/>
                <a:sym typeface="Arial"/>
              </a:rPr>
              <a:t>                                   (Nguyễn Tuân, Truyện </a:t>
            </a:r>
            <a:r>
              <a:rPr lang="en-US" sz="2400" i="1">
                <a:solidFill>
                  <a:schemeClr val="lt1"/>
                </a:solidFill>
                <a:latin typeface="Arial"/>
                <a:ea typeface="Arial"/>
                <a:cs typeface="Arial"/>
                <a:sym typeface="Arial"/>
              </a:rPr>
              <a:t>Tắt đèn </a:t>
            </a:r>
            <a:r>
              <a:rPr lang="en-US" sz="2400">
                <a:solidFill>
                  <a:schemeClr val="lt1"/>
                </a:solidFill>
                <a:latin typeface="Arial"/>
                <a:ea typeface="Arial"/>
                <a:cs typeface="Arial"/>
                <a:sym typeface="Arial"/>
              </a:rPr>
              <a:t>của Ngô Tất Tố)</a:t>
            </a:r>
            <a:endParaRPr sz="2400">
              <a:solidFill>
                <a:schemeClr val="lt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pic>
        <p:nvPicPr>
          <p:cNvPr id="248" name="Google Shape;248;p14"/>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49" name="Google Shape;249;p14"/>
          <p:cNvSpPr txBox="1"/>
          <p:nvPr/>
        </p:nvSpPr>
        <p:spPr>
          <a:xfrm>
            <a:off x="645606" y="1193819"/>
            <a:ext cx="10717908" cy="452431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chemeClr val="lt1"/>
                </a:solidFill>
                <a:latin typeface="Arial"/>
                <a:ea typeface="Arial"/>
                <a:cs typeface="Arial"/>
                <a:sym typeface="Arial"/>
              </a:rPr>
              <a:t>Câu hỏi:</a:t>
            </a:r>
            <a:endParaRPr/>
          </a:p>
          <a:p>
            <a:pPr marL="0" marR="0" lvl="0" indent="0" algn="just" rtl="0">
              <a:spcBef>
                <a:spcPts val="0"/>
              </a:spcBef>
              <a:spcAft>
                <a:spcPts val="0"/>
              </a:spcAft>
              <a:buNone/>
            </a:pPr>
            <a:r>
              <a:rPr lang="en-US" sz="2400">
                <a:solidFill>
                  <a:schemeClr val="lt1"/>
                </a:solidFill>
                <a:latin typeface="Arial"/>
                <a:ea typeface="Arial"/>
                <a:cs typeface="Arial"/>
                <a:sym typeface="Arial"/>
              </a:rPr>
              <a:t>a) Tìm luận điểm và cách lập luận trong đoạn văn trên?</a:t>
            </a:r>
            <a:endParaRPr/>
          </a:p>
          <a:p>
            <a:pPr marL="0" marR="0" lvl="0" indent="0" algn="just" rtl="0">
              <a:spcBef>
                <a:spcPts val="0"/>
              </a:spcBef>
              <a:spcAft>
                <a:spcPts val="0"/>
              </a:spcAft>
              <a:buNone/>
            </a:pPr>
            <a:r>
              <a:rPr lang="en-US" sz="2400">
                <a:solidFill>
                  <a:schemeClr val="lt1"/>
                </a:solidFill>
                <a:latin typeface="Arial"/>
                <a:ea typeface="Arial"/>
                <a:cs typeface="Arial"/>
                <a:sym typeface="Arial"/>
              </a:rPr>
              <a:t>b) Cách lập luận trong đoạn văn trên có làm cho luận điểm trở nên chính xác và có sức thuyết phục không?</a:t>
            </a:r>
            <a:endParaRPr/>
          </a:p>
          <a:p>
            <a:pPr marL="0" marR="0" lvl="0" indent="0" algn="just" rtl="0">
              <a:spcBef>
                <a:spcPts val="0"/>
              </a:spcBef>
              <a:spcAft>
                <a:spcPts val="0"/>
              </a:spcAft>
              <a:buNone/>
            </a:pPr>
            <a:r>
              <a:rPr lang="en-US" sz="2400">
                <a:solidFill>
                  <a:schemeClr val="lt1"/>
                </a:solidFill>
                <a:latin typeface="Arial"/>
                <a:ea typeface="Arial"/>
                <a:cs typeface="Arial"/>
                <a:sym typeface="Arial"/>
              </a:rPr>
              <a:t>c) Em có nhận xét gì về việc sắp xếp các ý trong đoạn văn vừa dẫn? Nếu tác giả xếp nhận xét Nghị Quế </a:t>
            </a:r>
            <a:r>
              <a:rPr lang="en-US" sz="2400" i="1">
                <a:solidFill>
                  <a:schemeClr val="lt1"/>
                </a:solidFill>
                <a:latin typeface="Arial"/>
                <a:ea typeface="Arial"/>
                <a:cs typeface="Arial"/>
                <a:sym typeface="Arial"/>
              </a:rPr>
              <a:t>đùng đùng giở giọng chó má ngay với mẹ con chị Dậu</a:t>
            </a:r>
            <a:r>
              <a:rPr lang="en-US" sz="2400">
                <a:solidFill>
                  <a:schemeClr val="lt1"/>
                </a:solidFill>
                <a:latin typeface="Arial"/>
                <a:ea typeface="Arial"/>
                <a:cs typeface="Arial"/>
                <a:sym typeface="Arial"/>
              </a:rPr>
              <a:t> lên trên và đưa nhận xét </a:t>
            </a:r>
            <a:r>
              <a:rPr lang="en-US" sz="2400" i="1">
                <a:solidFill>
                  <a:schemeClr val="lt1"/>
                </a:solidFill>
                <a:latin typeface="Arial"/>
                <a:ea typeface="Arial"/>
                <a:cs typeface="Arial"/>
                <a:sym typeface="Arial"/>
              </a:rPr>
              <a:t>vợ chồng địa chủ cũng…thích chó, yêu gia súc </a:t>
            </a:r>
            <a:r>
              <a:rPr lang="en-US" sz="2400">
                <a:solidFill>
                  <a:schemeClr val="lt1"/>
                </a:solidFill>
                <a:latin typeface="Arial"/>
                <a:ea typeface="Arial"/>
                <a:cs typeface="Arial"/>
                <a:sym typeface="Arial"/>
              </a:rPr>
              <a:t>xuống dưới thì hiệu quả lập luận của đoạn văn sẽ bị ảnh hưởng như thế nào?</a:t>
            </a:r>
            <a:endParaRPr/>
          </a:p>
          <a:p>
            <a:pPr marL="0" marR="0" lvl="0" indent="0" algn="just" rtl="0">
              <a:spcBef>
                <a:spcPts val="0"/>
              </a:spcBef>
              <a:spcAft>
                <a:spcPts val="0"/>
              </a:spcAft>
              <a:buNone/>
            </a:pPr>
            <a:r>
              <a:rPr lang="en-US" sz="2400">
                <a:solidFill>
                  <a:schemeClr val="lt1"/>
                </a:solidFill>
                <a:latin typeface="Arial"/>
                <a:ea typeface="Arial"/>
                <a:cs typeface="Arial"/>
                <a:sym typeface="Arial"/>
              </a:rPr>
              <a:t>d) Trong đoạn văn, những cụm từ </a:t>
            </a:r>
            <a:r>
              <a:rPr lang="en-US" sz="2400" i="1">
                <a:solidFill>
                  <a:schemeClr val="lt1"/>
                </a:solidFill>
                <a:latin typeface="Arial"/>
                <a:ea typeface="Arial"/>
                <a:cs typeface="Arial"/>
                <a:sym typeface="Arial"/>
              </a:rPr>
              <a:t>chuyện chó con, giọng chó má, thằng nhà giàu rước chó vào nhà, chất chó đểu của giai cấp nó </a:t>
            </a:r>
            <a:r>
              <a:rPr lang="en-US" sz="2400">
                <a:solidFill>
                  <a:schemeClr val="lt1"/>
                </a:solidFill>
                <a:latin typeface="Arial"/>
                <a:ea typeface="Arial"/>
                <a:cs typeface="Arial"/>
                <a:sym typeface="Arial"/>
              </a:rPr>
              <a:t>được xếp cạnh nhau. Cách viết ấy có làm cho sự trình bày luận điểm thêm chặt chẽ và hấp dẫn không? Vì sao?</a:t>
            </a:r>
            <a:endParaRPr sz="2400">
              <a:solidFill>
                <a:schemeClr val="lt1"/>
              </a:solidFill>
              <a:latin typeface="Arial"/>
              <a:ea typeface="Arial"/>
              <a:cs typeface="Arial"/>
              <a:sym typeface="Arial"/>
            </a:endParaRPr>
          </a:p>
        </p:txBody>
      </p:sp>
      <p:sp>
        <p:nvSpPr>
          <p:cNvPr id="250" name="Google Shape;250;p14"/>
          <p:cNvSpPr/>
          <p:nvPr/>
        </p:nvSpPr>
        <p:spPr>
          <a:xfrm>
            <a:off x="737046" y="434581"/>
            <a:ext cx="8264434" cy="458780"/>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2400" b="1">
                <a:solidFill>
                  <a:srgbClr val="FFC000"/>
                </a:solidFill>
                <a:latin typeface="Arial"/>
                <a:ea typeface="Arial"/>
                <a:cs typeface="Arial"/>
                <a:sym typeface="Arial"/>
              </a:rPr>
              <a:t>2. Ví dụ 2 (SGK trang 80)</a:t>
            </a:r>
            <a:endParaRPr sz="2400">
              <a:solidFill>
                <a:schemeClr val="lt1"/>
              </a:solidFill>
              <a:latin typeface="Arial"/>
              <a:ea typeface="Arial"/>
              <a:cs typeface="Arial"/>
              <a:sym typeface="Arial"/>
            </a:endParaRPr>
          </a:p>
        </p:txBody>
      </p:sp>
      <p:cxnSp>
        <p:nvCxnSpPr>
          <p:cNvPr id="251" name="Google Shape;251;p14"/>
          <p:cNvCxnSpPr/>
          <p:nvPr/>
        </p:nvCxnSpPr>
        <p:spPr>
          <a:xfrm>
            <a:off x="1123071" y="1953066"/>
            <a:ext cx="1901483" cy="2343"/>
          </a:xfrm>
          <a:prstGeom prst="straightConnector1">
            <a:avLst/>
          </a:prstGeom>
          <a:noFill/>
          <a:ln w="38100" cap="flat" cmpd="sng">
            <a:solidFill>
              <a:srgbClr val="FFC000"/>
            </a:solidFill>
            <a:prstDash val="solid"/>
            <a:miter lim="800000"/>
            <a:headEnd type="none" w="sm" len="sm"/>
            <a:tailEnd type="none" w="sm" len="sm"/>
          </a:ln>
        </p:spPr>
      </p:cxnSp>
      <p:cxnSp>
        <p:nvCxnSpPr>
          <p:cNvPr id="252" name="Google Shape;252;p14"/>
          <p:cNvCxnSpPr/>
          <p:nvPr/>
        </p:nvCxnSpPr>
        <p:spPr>
          <a:xfrm>
            <a:off x="3502019" y="1953066"/>
            <a:ext cx="1801501" cy="0"/>
          </a:xfrm>
          <a:prstGeom prst="straightConnector1">
            <a:avLst/>
          </a:prstGeom>
          <a:noFill/>
          <a:ln w="38100" cap="flat" cmpd="sng">
            <a:solidFill>
              <a:srgbClr val="FFC000"/>
            </a:solidFill>
            <a:prstDash val="solid"/>
            <a:miter lim="800000"/>
            <a:headEnd type="none" w="sm" len="sm"/>
            <a:tailEnd type="none" w="sm" len="sm"/>
          </a:ln>
        </p:spPr>
      </p:cxnSp>
      <p:cxnSp>
        <p:nvCxnSpPr>
          <p:cNvPr id="253" name="Google Shape;253;p14"/>
          <p:cNvCxnSpPr/>
          <p:nvPr/>
        </p:nvCxnSpPr>
        <p:spPr>
          <a:xfrm>
            <a:off x="1123071" y="2288346"/>
            <a:ext cx="1801501" cy="0"/>
          </a:xfrm>
          <a:prstGeom prst="straightConnector1">
            <a:avLst/>
          </a:prstGeom>
          <a:noFill/>
          <a:ln w="38100" cap="flat" cmpd="sng">
            <a:solidFill>
              <a:srgbClr val="FFC000"/>
            </a:solidFill>
            <a:prstDash val="solid"/>
            <a:miter lim="800000"/>
            <a:headEnd type="none" w="sm" len="sm"/>
            <a:tailEnd type="none" w="sm" len="sm"/>
          </a:ln>
        </p:spPr>
      </p:cxnSp>
      <p:cxnSp>
        <p:nvCxnSpPr>
          <p:cNvPr id="254" name="Google Shape;254;p14"/>
          <p:cNvCxnSpPr/>
          <p:nvPr/>
        </p:nvCxnSpPr>
        <p:spPr>
          <a:xfrm rot="10800000" flipH="1">
            <a:off x="6311705" y="2288346"/>
            <a:ext cx="5037741" cy="35171"/>
          </a:xfrm>
          <a:prstGeom prst="straightConnector1">
            <a:avLst/>
          </a:prstGeom>
          <a:noFill/>
          <a:ln w="38100" cap="flat" cmpd="sng">
            <a:solidFill>
              <a:srgbClr val="FFC000"/>
            </a:solidFill>
            <a:prstDash val="solid"/>
            <a:miter lim="800000"/>
            <a:headEnd type="none" w="sm" len="sm"/>
            <a:tailEnd type="none" w="sm" len="sm"/>
          </a:ln>
        </p:spPr>
      </p:cxnSp>
      <p:cxnSp>
        <p:nvCxnSpPr>
          <p:cNvPr id="255" name="Google Shape;255;p14"/>
          <p:cNvCxnSpPr/>
          <p:nvPr/>
        </p:nvCxnSpPr>
        <p:spPr>
          <a:xfrm rot="10800000" flipH="1">
            <a:off x="737046" y="2698246"/>
            <a:ext cx="3961563" cy="3"/>
          </a:xfrm>
          <a:prstGeom prst="straightConnector1">
            <a:avLst/>
          </a:prstGeom>
          <a:noFill/>
          <a:ln w="38100" cap="flat" cmpd="sng">
            <a:solidFill>
              <a:srgbClr val="FFC000"/>
            </a:solidFill>
            <a:prstDash val="solid"/>
            <a:miter lim="800000"/>
            <a:headEnd type="none" w="sm" len="sm"/>
            <a:tailEnd type="none" w="sm" len="sm"/>
          </a:ln>
        </p:spPr>
      </p:cxnSp>
      <p:cxnSp>
        <p:nvCxnSpPr>
          <p:cNvPr id="256" name="Google Shape;256;p14"/>
          <p:cNvCxnSpPr/>
          <p:nvPr/>
        </p:nvCxnSpPr>
        <p:spPr>
          <a:xfrm>
            <a:off x="2023821" y="3068481"/>
            <a:ext cx="4503588" cy="8065"/>
          </a:xfrm>
          <a:prstGeom prst="straightConnector1">
            <a:avLst/>
          </a:prstGeom>
          <a:noFill/>
          <a:ln w="38100" cap="flat" cmpd="sng">
            <a:solidFill>
              <a:srgbClr val="FFC000"/>
            </a:solidFill>
            <a:prstDash val="solid"/>
            <a:miter lim="800000"/>
            <a:headEnd type="none" w="sm" len="sm"/>
            <a:tailEnd type="none" w="sm" len="sm"/>
          </a:ln>
        </p:spPr>
      </p:cxnSp>
      <p:cxnSp>
        <p:nvCxnSpPr>
          <p:cNvPr id="257" name="Google Shape;257;p14"/>
          <p:cNvCxnSpPr/>
          <p:nvPr/>
        </p:nvCxnSpPr>
        <p:spPr>
          <a:xfrm rot="10800000" flipH="1">
            <a:off x="3024554" y="5275384"/>
            <a:ext cx="8215532" cy="14068"/>
          </a:xfrm>
          <a:prstGeom prst="straightConnector1">
            <a:avLst/>
          </a:prstGeom>
          <a:noFill/>
          <a:ln w="38100" cap="flat" cmpd="sng">
            <a:solidFill>
              <a:srgbClr val="FFC000"/>
            </a:solidFill>
            <a:prstDash val="solid"/>
            <a:miter lim="800000"/>
            <a:headEnd type="none" w="sm" len="sm"/>
            <a:tailEnd type="none" w="sm" len="sm"/>
          </a:ln>
        </p:spPr>
      </p:cxnSp>
      <p:cxnSp>
        <p:nvCxnSpPr>
          <p:cNvPr id="258" name="Google Shape;258;p14"/>
          <p:cNvCxnSpPr/>
          <p:nvPr/>
        </p:nvCxnSpPr>
        <p:spPr>
          <a:xfrm>
            <a:off x="788208" y="5603358"/>
            <a:ext cx="1901483" cy="2343"/>
          </a:xfrm>
          <a:prstGeom prst="straightConnector1">
            <a:avLst/>
          </a:prstGeom>
          <a:noFill/>
          <a:ln w="38100" cap="flat" cmpd="sng">
            <a:solidFill>
              <a:srgbClr val="FFC000"/>
            </a:solidFill>
            <a:prstDash val="solid"/>
            <a:miter lim="800000"/>
            <a:headEnd type="none" w="sm" len="sm"/>
            <a:tailEnd type="none" w="sm" len="sm"/>
          </a:ln>
        </p:spPr>
      </p:cxnSp>
      <p:cxnSp>
        <p:nvCxnSpPr>
          <p:cNvPr id="259" name="Google Shape;259;p14"/>
          <p:cNvCxnSpPr/>
          <p:nvPr/>
        </p:nvCxnSpPr>
        <p:spPr>
          <a:xfrm>
            <a:off x="3417613" y="4522355"/>
            <a:ext cx="1885907" cy="0"/>
          </a:xfrm>
          <a:prstGeom prst="straightConnector1">
            <a:avLst/>
          </a:prstGeom>
          <a:noFill/>
          <a:ln w="38100" cap="flat" cmpd="sng">
            <a:solidFill>
              <a:srgbClr val="FFC000"/>
            </a:solidFill>
            <a:prstDash val="solid"/>
            <a:miter lim="800000"/>
            <a:headEnd type="none" w="sm" len="sm"/>
            <a:tailEnd type="none" w="sm" len="sm"/>
          </a:ln>
        </p:spPr>
      </p:cxnSp>
      <p:cxnSp>
        <p:nvCxnSpPr>
          <p:cNvPr id="260" name="Google Shape;260;p14"/>
          <p:cNvCxnSpPr/>
          <p:nvPr/>
        </p:nvCxnSpPr>
        <p:spPr>
          <a:xfrm rot="10800000" flipH="1">
            <a:off x="8282690" y="4881488"/>
            <a:ext cx="2943328" cy="4281"/>
          </a:xfrm>
          <a:prstGeom prst="straightConnector1">
            <a:avLst/>
          </a:prstGeom>
          <a:noFill/>
          <a:ln w="38100" cap="flat" cmpd="sng">
            <a:solidFill>
              <a:srgbClr val="FFC000"/>
            </a:solidFill>
            <a:prstDash val="solid"/>
            <a:miter lim="800000"/>
            <a:headEnd type="none" w="sm" len="sm"/>
            <a:tailEnd type="none" w="sm" len="sm"/>
          </a:ln>
        </p:spPr>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pic>
        <p:nvPicPr>
          <p:cNvPr id="265" name="Google Shape;265;p15"/>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66" name="Google Shape;266;p15"/>
          <p:cNvSpPr/>
          <p:nvPr/>
        </p:nvSpPr>
        <p:spPr>
          <a:xfrm>
            <a:off x="444470" y="471803"/>
            <a:ext cx="10436889" cy="4541821"/>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2400" b="1">
                <a:solidFill>
                  <a:srgbClr val="FFC000"/>
                </a:solidFill>
                <a:latin typeface="Arial"/>
                <a:ea typeface="Arial"/>
                <a:cs typeface="Arial"/>
                <a:sym typeface="Arial"/>
              </a:rPr>
              <a:t>2. Ví dụ 2 (SGK trang 80): Đọc đoạn văn sau và trả lời câu hỏi.</a:t>
            </a:r>
            <a:endParaRPr/>
          </a:p>
          <a:p>
            <a:pPr marL="0" marR="0" lvl="0" indent="0" algn="just" rtl="0">
              <a:lnSpc>
                <a:spcPct val="107000"/>
              </a:lnSpc>
              <a:spcBef>
                <a:spcPts val="800"/>
              </a:spcBef>
              <a:spcAft>
                <a:spcPts val="0"/>
              </a:spcAft>
              <a:buNone/>
            </a:pPr>
            <a:r>
              <a:rPr lang="en-US" sz="2000" i="1">
                <a:solidFill>
                  <a:schemeClr val="lt1"/>
                </a:solidFill>
                <a:latin typeface="Arial"/>
                <a:ea typeface="Arial"/>
                <a:cs typeface="Arial"/>
                <a:sym typeface="Arial"/>
              </a:rPr>
              <a:t>      </a:t>
            </a:r>
            <a:r>
              <a:rPr lang="en-US" sz="2400" i="1">
                <a:solidFill>
                  <a:schemeClr val="lt1"/>
                </a:solidFill>
                <a:latin typeface="Arial"/>
                <a:ea typeface="Arial"/>
                <a:cs typeface="Arial"/>
                <a:sym typeface="Arial"/>
              </a:rPr>
              <a:t>Ở màn đầu chương XIII, cảnh nhà vợ chồng địa chủ Nghị Quế, Ngô Tất Tố cho bưng vào đấy một cái rổ nhún nhín bốn chó con. […] Quái thay là Ngô Tất Tố. Mới xem, ai cũng thấy vợ chồng địa chủ cũng chỉ là như mọi người khác thích chó, yêu gia súc, tưởng người lành hoặc kẻ bất lương cũng không khác nhau gì lắm trong việc nuôi chó con. Thằng chồng le te cho chó ăn cơm, ôn tồn hỏi về chó, rồi xem tướng chó. Hắn sung sướng. Vợ hắn và hắn bù khú […] với nhau trên câu chuyện chó con. Ấy thế rồi là đùng đùng giở giọng chó má ngay với mẹ con chị Dậu đứng đấy. Đoạn này, khá lắm, bác Tố ạ! Cho thằng nhà giàu rước chó vào nhà, nó mới càng hiện chất chó đểu của giai cấp nó ra</a:t>
            </a:r>
            <a:r>
              <a:rPr lang="en-US" sz="2400">
                <a:solidFill>
                  <a:schemeClr val="lt1"/>
                </a:solidFill>
                <a:latin typeface="Arial"/>
                <a:ea typeface="Arial"/>
                <a:cs typeface="Arial"/>
                <a:sym typeface="Arial"/>
              </a:rPr>
              <a:t>. </a:t>
            </a:r>
            <a:endParaRPr/>
          </a:p>
        </p:txBody>
      </p:sp>
      <p:cxnSp>
        <p:nvCxnSpPr>
          <p:cNvPr id="267" name="Google Shape;267;p15"/>
          <p:cNvCxnSpPr/>
          <p:nvPr/>
        </p:nvCxnSpPr>
        <p:spPr>
          <a:xfrm>
            <a:off x="604911" y="4881490"/>
            <a:ext cx="3742006" cy="0"/>
          </a:xfrm>
          <a:prstGeom prst="straightConnector1">
            <a:avLst/>
          </a:prstGeom>
          <a:noFill/>
          <a:ln w="38100" cap="flat" cmpd="sng">
            <a:solidFill>
              <a:srgbClr val="FFC000"/>
            </a:solidFill>
            <a:prstDash val="solid"/>
            <a:miter lim="800000"/>
            <a:headEnd type="none" w="sm" len="sm"/>
            <a:tailEnd type="none" w="sm" len="sm"/>
          </a:ln>
        </p:spPr>
      </p:cxnSp>
      <p:sp>
        <p:nvSpPr>
          <p:cNvPr id="268" name="Google Shape;268;p15"/>
          <p:cNvSpPr/>
          <p:nvPr/>
        </p:nvSpPr>
        <p:spPr>
          <a:xfrm>
            <a:off x="1209822" y="5372886"/>
            <a:ext cx="8156817" cy="46166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C000"/>
                </a:solidFill>
                <a:latin typeface="Arial"/>
                <a:ea typeface="Arial"/>
                <a:cs typeface="Arial"/>
                <a:sym typeface="Arial"/>
              </a:rPr>
              <a:t>a) Luận điểm: </a:t>
            </a:r>
            <a:r>
              <a:rPr lang="en-US" sz="2400">
                <a:solidFill>
                  <a:schemeClr val="lt1"/>
                </a:solidFill>
                <a:latin typeface="Arial"/>
                <a:ea typeface="Arial"/>
                <a:cs typeface="Arial"/>
                <a:sym typeface="Arial"/>
              </a:rPr>
              <a:t>chất chó đểu của giai cấp nó</a:t>
            </a:r>
            <a:endParaRPr sz="2400">
              <a:solidFill>
                <a:schemeClr val="lt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pic>
        <p:nvPicPr>
          <p:cNvPr id="273" name="Google Shape;273;p16"/>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74" name="Google Shape;274;p16"/>
          <p:cNvSpPr/>
          <p:nvPr/>
        </p:nvSpPr>
        <p:spPr>
          <a:xfrm>
            <a:off x="431408" y="497929"/>
            <a:ext cx="10436889" cy="487506"/>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2400" b="1">
                <a:solidFill>
                  <a:srgbClr val="FFC000"/>
                </a:solidFill>
                <a:latin typeface="Arial"/>
                <a:ea typeface="Arial"/>
                <a:cs typeface="Arial"/>
                <a:sym typeface="Arial"/>
              </a:rPr>
              <a:t>a + b + c) Nhận xét về lập luận  </a:t>
            </a:r>
            <a:endParaRPr sz="2400" b="1">
              <a:solidFill>
                <a:schemeClr val="lt1"/>
              </a:solidFill>
              <a:latin typeface="Arial"/>
              <a:ea typeface="Arial"/>
              <a:cs typeface="Arial"/>
              <a:sym typeface="Arial"/>
            </a:endParaRPr>
          </a:p>
        </p:txBody>
      </p:sp>
      <p:graphicFrame>
        <p:nvGraphicFramePr>
          <p:cNvPr id="275" name="Google Shape;275;p16"/>
          <p:cNvGraphicFramePr/>
          <p:nvPr/>
        </p:nvGraphicFramePr>
        <p:xfrm>
          <a:off x="431408" y="1125415"/>
          <a:ext cx="3000000" cy="3000000"/>
        </p:xfrm>
        <a:graphic>
          <a:graphicData uri="http://schemas.openxmlformats.org/drawingml/2006/table">
            <a:tbl>
              <a:tblPr firstRow="1" bandRow="1">
                <a:noFill/>
                <a:tableStyleId>{413C1CF4-956D-46BD-86A7-A4FD3FCAECB3}</a:tableStyleId>
              </a:tblPr>
              <a:tblGrid>
                <a:gridCol w="5470000">
                  <a:extLst>
                    <a:ext uri="{9D8B030D-6E8A-4147-A177-3AD203B41FA5}">
                      <a16:colId xmlns:a16="http://schemas.microsoft.com/office/drawing/2014/main" val="20000"/>
                    </a:ext>
                  </a:extLst>
                </a:gridCol>
                <a:gridCol w="5945125">
                  <a:extLst>
                    <a:ext uri="{9D8B030D-6E8A-4147-A177-3AD203B41FA5}">
                      <a16:colId xmlns:a16="http://schemas.microsoft.com/office/drawing/2014/main" val="20001"/>
                    </a:ext>
                  </a:extLst>
                </a:gridCol>
              </a:tblGrid>
              <a:tr h="438975">
                <a:tc>
                  <a:txBody>
                    <a:bodyPr/>
                    <a:lstStyle/>
                    <a:p>
                      <a:pPr marL="0" marR="0" lvl="0" indent="0" algn="ctr" rtl="0">
                        <a:spcBef>
                          <a:spcPts val="0"/>
                        </a:spcBef>
                        <a:spcAft>
                          <a:spcPts val="0"/>
                        </a:spcAft>
                        <a:buNone/>
                      </a:pPr>
                      <a:r>
                        <a:rPr lang="en-US" sz="2400" u="none" strike="noStrike" cap="none">
                          <a:solidFill>
                            <a:srgbClr val="FFFF00"/>
                          </a:solidFill>
                          <a:latin typeface="Arial"/>
                          <a:ea typeface="Arial"/>
                          <a:cs typeface="Arial"/>
                          <a:sym typeface="Arial"/>
                        </a:rPr>
                        <a:t>Cách lập luận</a:t>
                      </a:r>
                      <a:endParaRPr sz="2400" u="none" strike="noStrike" cap="none">
                        <a:solidFill>
                          <a:srgbClr val="FFFF00"/>
                        </a:solidFill>
                        <a:latin typeface="Arial"/>
                        <a:ea typeface="Arial"/>
                        <a:cs typeface="Arial"/>
                        <a:sym typeface="Arial"/>
                      </a:endParaRPr>
                    </a:p>
                  </a:txBody>
                  <a:tcPr marL="91450" marR="91450" marT="45725" marB="45725">
                    <a:solidFill>
                      <a:srgbClr val="009900"/>
                    </a:solidFill>
                  </a:tcPr>
                </a:tc>
                <a:tc>
                  <a:txBody>
                    <a:bodyPr/>
                    <a:lstStyle/>
                    <a:p>
                      <a:pPr marL="0" marR="0" lvl="0" indent="0" algn="ctr" rtl="0">
                        <a:spcBef>
                          <a:spcPts val="0"/>
                        </a:spcBef>
                        <a:spcAft>
                          <a:spcPts val="0"/>
                        </a:spcAft>
                        <a:buNone/>
                      </a:pPr>
                      <a:r>
                        <a:rPr lang="en-US" sz="2400" u="none" strike="noStrike" cap="none">
                          <a:solidFill>
                            <a:srgbClr val="FFFF00"/>
                          </a:solidFill>
                          <a:latin typeface="Arial"/>
                          <a:ea typeface="Arial"/>
                          <a:cs typeface="Arial"/>
                          <a:sym typeface="Arial"/>
                        </a:rPr>
                        <a:t>Thay đổi trình tự lập luận</a:t>
                      </a:r>
                      <a:endParaRPr sz="2400" u="none" strike="noStrike" cap="none">
                        <a:solidFill>
                          <a:srgbClr val="FFFF00"/>
                        </a:solidFill>
                        <a:latin typeface="Arial"/>
                        <a:ea typeface="Arial"/>
                        <a:cs typeface="Arial"/>
                        <a:sym typeface="Arial"/>
                      </a:endParaRPr>
                    </a:p>
                  </a:txBody>
                  <a:tcPr marL="91450" marR="91450" marT="45725" marB="45725">
                    <a:solidFill>
                      <a:srgbClr val="009900"/>
                    </a:solidFill>
                  </a:tcPr>
                </a:tc>
                <a:extLst>
                  <a:ext uri="{0D108BD9-81ED-4DB2-BD59-A6C34878D82A}">
                    <a16:rowId xmlns:a16="http://schemas.microsoft.com/office/drawing/2014/main" val="10000"/>
                  </a:ext>
                </a:extLst>
              </a:tr>
              <a:tr h="2919050">
                <a:tc>
                  <a:txBody>
                    <a:bodyPr/>
                    <a:lstStyle/>
                    <a:p>
                      <a:pPr marL="0" marR="0" lvl="0" indent="0" algn="just" rtl="0">
                        <a:lnSpc>
                          <a:spcPct val="107000"/>
                        </a:lnSpc>
                        <a:spcBef>
                          <a:spcPts val="0"/>
                        </a:spcBef>
                        <a:spcAft>
                          <a:spcPts val="0"/>
                        </a:spcAft>
                        <a:buNone/>
                      </a:pPr>
                      <a:r>
                        <a:rPr lang="en-US" sz="2000" u="none" strike="noStrike" cap="none">
                          <a:solidFill>
                            <a:schemeClr val="dk1"/>
                          </a:solidFill>
                          <a:latin typeface="Calibri"/>
                          <a:ea typeface="Calibri"/>
                          <a:cs typeface="Calibri"/>
                          <a:sym typeface="Calibri"/>
                        </a:rPr>
                        <a:t>    </a:t>
                      </a:r>
                      <a:endParaRPr sz="1800" i="1" u="none" strike="noStrike" cap="none">
                        <a:solidFill>
                          <a:schemeClr val="lt1"/>
                        </a:solidFill>
                        <a:latin typeface="Arial"/>
                        <a:ea typeface="Arial"/>
                        <a:cs typeface="Arial"/>
                        <a:sym typeface="Arial"/>
                      </a:endParaRPr>
                    </a:p>
                  </a:txBody>
                  <a:tcPr marL="91450" marR="91450" marT="45725" marB="45725">
                    <a:solidFill>
                      <a:srgbClr val="009900"/>
                    </a:solidFill>
                  </a:tcPr>
                </a:tc>
                <a:tc>
                  <a:txBody>
                    <a:bodyPr/>
                    <a:lstStyle/>
                    <a:p>
                      <a:pPr marL="0" marR="0" lvl="0" indent="0" algn="ctr" rtl="0">
                        <a:spcBef>
                          <a:spcPts val="0"/>
                        </a:spcBef>
                        <a:spcAft>
                          <a:spcPts val="0"/>
                        </a:spcAft>
                        <a:buNone/>
                      </a:pPr>
                      <a:endParaRPr sz="2000" u="none" strike="noStrike" cap="none">
                        <a:solidFill>
                          <a:schemeClr val="lt1"/>
                        </a:solidFill>
                      </a:endParaRPr>
                    </a:p>
                  </a:txBody>
                  <a:tcPr marL="91450" marR="91450" marT="45725" marB="45725">
                    <a:solidFill>
                      <a:srgbClr val="009900"/>
                    </a:solidFill>
                  </a:tcPr>
                </a:tc>
                <a:extLst>
                  <a:ext uri="{0D108BD9-81ED-4DB2-BD59-A6C34878D82A}">
                    <a16:rowId xmlns:a16="http://schemas.microsoft.com/office/drawing/2014/main" val="10001"/>
                  </a:ext>
                </a:extLst>
              </a:tr>
              <a:tr h="1355075">
                <a:tc>
                  <a:txBody>
                    <a:bodyPr/>
                    <a:lstStyle/>
                    <a:p>
                      <a:pPr marL="0" marR="0" lvl="0" indent="0" algn="just" rtl="0">
                        <a:lnSpc>
                          <a:spcPct val="107000"/>
                        </a:lnSpc>
                        <a:spcBef>
                          <a:spcPts val="0"/>
                        </a:spcBef>
                        <a:spcAft>
                          <a:spcPts val="0"/>
                        </a:spcAft>
                        <a:buNone/>
                      </a:pPr>
                      <a:endParaRPr sz="2400" i="1" u="none" strike="noStrike" cap="none">
                        <a:solidFill>
                          <a:schemeClr val="lt1"/>
                        </a:solidFill>
                        <a:latin typeface="Arial"/>
                        <a:ea typeface="Arial"/>
                        <a:cs typeface="Arial"/>
                        <a:sym typeface="Arial"/>
                      </a:endParaRPr>
                    </a:p>
                  </a:txBody>
                  <a:tcPr marL="91450" marR="91450" marT="45725" marB="45725">
                    <a:solidFill>
                      <a:srgbClr val="009900"/>
                    </a:solidFill>
                  </a:tcPr>
                </a:tc>
                <a:tc>
                  <a:txBody>
                    <a:bodyPr/>
                    <a:lstStyle/>
                    <a:p>
                      <a:pPr marL="0" marR="0" lvl="0" indent="0" algn="ctr" rtl="0">
                        <a:spcBef>
                          <a:spcPts val="0"/>
                        </a:spcBef>
                        <a:spcAft>
                          <a:spcPts val="0"/>
                        </a:spcAft>
                        <a:buNone/>
                      </a:pPr>
                      <a:endParaRPr sz="2000" u="none" strike="noStrike" cap="none">
                        <a:solidFill>
                          <a:schemeClr val="lt1"/>
                        </a:solidFill>
                      </a:endParaRPr>
                    </a:p>
                  </a:txBody>
                  <a:tcPr marL="91450" marR="91450" marT="45725" marB="45725">
                    <a:solidFill>
                      <a:srgbClr val="009900"/>
                    </a:solidFill>
                  </a:tcPr>
                </a:tc>
                <a:extLst>
                  <a:ext uri="{0D108BD9-81ED-4DB2-BD59-A6C34878D82A}">
                    <a16:rowId xmlns:a16="http://schemas.microsoft.com/office/drawing/2014/main" val="10002"/>
                  </a:ext>
                </a:extLst>
              </a:tr>
            </a:tbl>
          </a:graphicData>
        </a:graphic>
      </p:graphicFrame>
      <p:sp>
        <p:nvSpPr>
          <p:cNvPr id="276" name="Google Shape;276;p16"/>
          <p:cNvSpPr/>
          <p:nvPr/>
        </p:nvSpPr>
        <p:spPr>
          <a:xfrm>
            <a:off x="499006" y="1725024"/>
            <a:ext cx="5338321" cy="400110"/>
          </a:xfrm>
          <a:prstGeom prst="rect">
            <a:avLst/>
          </a:prstGeom>
          <a:noFill/>
          <a:ln w="31750" cap="flat" cmpd="sng">
            <a:solidFill>
              <a:srgbClr val="FFC00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000" b="1">
                <a:solidFill>
                  <a:schemeClr val="lt1"/>
                </a:solidFill>
                <a:latin typeface="Arial"/>
                <a:ea typeface="Arial"/>
                <a:cs typeface="Arial"/>
                <a:sym typeface="Arial"/>
              </a:rPr>
              <a:t>Vợ chồng Nghị Quế thích chó, yêu gia súc</a:t>
            </a:r>
            <a:endParaRPr sz="2000" b="1">
              <a:solidFill>
                <a:schemeClr val="lt1"/>
              </a:solidFill>
              <a:latin typeface="Arial"/>
              <a:ea typeface="Arial"/>
              <a:cs typeface="Arial"/>
              <a:sym typeface="Arial"/>
            </a:endParaRPr>
          </a:p>
        </p:txBody>
      </p:sp>
      <p:sp>
        <p:nvSpPr>
          <p:cNvPr id="277" name="Google Shape;277;p16"/>
          <p:cNvSpPr/>
          <p:nvPr/>
        </p:nvSpPr>
        <p:spPr>
          <a:xfrm>
            <a:off x="796007" y="2750762"/>
            <a:ext cx="4777911" cy="707886"/>
          </a:xfrm>
          <a:prstGeom prst="rect">
            <a:avLst/>
          </a:prstGeom>
          <a:noFill/>
          <a:ln w="31750" cap="flat" cmpd="sng">
            <a:solidFill>
              <a:srgbClr val="FFC00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000" b="1">
                <a:solidFill>
                  <a:schemeClr val="lt1"/>
                </a:solidFill>
                <a:latin typeface="Arial"/>
                <a:ea typeface="Arial"/>
                <a:cs typeface="Arial"/>
                <a:sym typeface="Arial"/>
              </a:rPr>
              <a:t>Vợ chồng Nghị Quế giở giọng chó má với mẹ con chị Dậu</a:t>
            </a:r>
            <a:endParaRPr sz="2000" b="1">
              <a:solidFill>
                <a:schemeClr val="lt1"/>
              </a:solidFill>
              <a:latin typeface="Arial"/>
              <a:ea typeface="Arial"/>
              <a:cs typeface="Arial"/>
              <a:sym typeface="Arial"/>
            </a:endParaRPr>
          </a:p>
        </p:txBody>
      </p:sp>
      <p:sp>
        <p:nvSpPr>
          <p:cNvPr id="278" name="Google Shape;278;p16"/>
          <p:cNvSpPr/>
          <p:nvPr/>
        </p:nvSpPr>
        <p:spPr>
          <a:xfrm>
            <a:off x="871941" y="3940041"/>
            <a:ext cx="4777911" cy="461665"/>
          </a:xfrm>
          <a:prstGeom prst="rect">
            <a:avLst/>
          </a:prstGeom>
          <a:noFill/>
          <a:ln w="31750" cap="flat" cmpd="sng">
            <a:solidFill>
              <a:srgbClr val="FFC000"/>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chemeClr val="lt1"/>
                </a:solidFill>
                <a:latin typeface="Arial"/>
                <a:ea typeface="Arial"/>
                <a:cs typeface="Arial"/>
                <a:sym typeface="Arial"/>
              </a:rPr>
              <a:t>Chất chó đểu của giai cấp nó</a:t>
            </a:r>
            <a:endParaRPr sz="2400" b="1">
              <a:solidFill>
                <a:schemeClr val="lt1"/>
              </a:solidFill>
              <a:latin typeface="Arial"/>
              <a:ea typeface="Arial"/>
              <a:cs typeface="Arial"/>
              <a:sym typeface="Arial"/>
            </a:endParaRPr>
          </a:p>
        </p:txBody>
      </p:sp>
      <p:sp>
        <p:nvSpPr>
          <p:cNvPr id="279" name="Google Shape;279;p16"/>
          <p:cNvSpPr/>
          <p:nvPr/>
        </p:nvSpPr>
        <p:spPr>
          <a:xfrm>
            <a:off x="6120612" y="2954266"/>
            <a:ext cx="5338321" cy="400110"/>
          </a:xfrm>
          <a:prstGeom prst="rect">
            <a:avLst/>
          </a:prstGeom>
          <a:noFill/>
          <a:ln w="31750" cap="flat" cmpd="sng">
            <a:solidFill>
              <a:srgbClr val="FFC00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000" b="1">
                <a:solidFill>
                  <a:schemeClr val="lt1"/>
                </a:solidFill>
                <a:latin typeface="Arial"/>
                <a:ea typeface="Arial"/>
                <a:cs typeface="Arial"/>
                <a:sym typeface="Arial"/>
              </a:rPr>
              <a:t>Vợ chồng Nghị Quế thích chó, yêu gia súc</a:t>
            </a:r>
            <a:endParaRPr sz="2000" b="1">
              <a:solidFill>
                <a:schemeClr val="lt1"/>
              </a:solidFill>
              <a:latin typeface="Arial"/>
              <a:ea typeface="Arial"/>
              <a:cs typeface="Arial"/>
              <a:sym typeface="Arial"/>
            </a:endParaRPr>
          </a:p>
        </p:txBody>
      </p:sp>
      <p:sp>
        <p:nvSpPr>
          <p:cNvPr id="280" name="Google Shape;280;p16"/>
          <p:cNvSpPr/>
          <p:nvPr/>
        </p:nvSpPr>
        <p:spPr>
          <a:xfrm>
            <a:off x="6236102" y="1684332"/>
            <a:ext cx="5065294" cy="707886"/>
          </a:xfrm>
          <a:prstGeom prst="rect">
            <a:avLst/>
          </a:prstGeom>
          <a:noFill/>
          <a:ln w="31750" cap="flat" cmpd="sng">
            <a:solidFill>
              <a:srgbClr val="FFC000"/>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000" b="1">
                <a:solidFill>
                  <a:schemeClr val="lt1"/>
                </a:solidFill>
                <a:latin typeface="Arial"/>
                <a:ea typeface="Arial"/>
                <a:cs typeface="Arial"/>
                <a:sym typeface="Arial"/>
              </a:rPr>
              <a:t>Vợ chồng Nghị Quế giở giọng chó má với mẹ con chị Dậu</a:t>
            </a:r>
            <a:endParaRPr sz="2000" b="1">
              <a:solidFill>
                <a:schemeClr val="lt1"/>
              </a:solidFill>
              <a:latin typeface="Arial"/>
              <a:ea typeface="Arial"/>
              <a:cs typeface="Arial"/>
              <a:sym typeface="Arial"/>
            </a:endParaRPr>
          </a:p>
        </p:txBody>
      </p:sp>
      <p:sp>
        <p:nvSpPr>
          <p:cNvPr id="281" name="Google Shape;281;p16"/>
          <p:cNvSpPr/>
          <p:nvPr/>
        </p:nvSpPr>
        <p:spPr>
          <a:xfrm>
            <a:off x="6405169" y="3916424"/>
            <a:ext cx="4777911" cy="461665"/>
          </a:xfrm>
          <a:prstGeom prst="rect">
            <a:avLst/>
          </a:prstGeom>
          <a:noFill/>
          <a:ln w="31750" cap="flat" cmpd="sng">
            <a:solidFill>
              <a:srgbClr val="FFC000"/>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chemeClr val="lt1"/>
                </a:solidFill>
                <a:latin typeface="Arial"/>
                <a:ea typeface="Arial"/>
                <a:cs typeface="Arial"/>
                <a:sym typeface="Arial"/>
              </a:rPr>
              <a:t>Chất chó đểu của giai cấp nó</a:t>
            </a:r>
            <a:endParaRPr sz="2400" b="1">
              <a:solidFill>
                <a:schemeClr val="lt1"/>
              </a:solidFill>
              <a:latin typeface="Arial"/>
              <a:ea typeface="Arial"/>
              <a:cs typeface="Arial"/>
              <a:sym typeface="Arial"/>
            </a:endParaRPr>
          </a:p>
        </p:txBody>
      </p:sp>
      <p:sp>
        <p:nvSpPr>
          <p:cNvPr id="282" name="Google Shape;282;p16"/>
          <p:cNvSpPr txBox="1"/>
          <p:nvPr/>
        </p:nvSpPr>
        <p:spPr>
          <a:xfrm>
            <a:off x="796007" y="4854094"/>
            <a:ext cx="4777911" cy="461665"/>
          </a:xfrm>
          <a:prstGeom prst="rect">
            <a:avLst/>
          </a:prstGeom>
          <a:noFill/>
          <a:ln w="31750" cap="flat" cmpd="sng">
            <a:solidFill>
              <a:srgbClr val="FFC0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i="1">
                <a:solidFill>
                  <a:schemeClr val="lt1"/>
                </a:solidFill>
                <a:latin typeface="Arial"/>
                <a:ea typeface="Arial"/>
                <a:cs typeface="Arial"/>
                <a:sym typeface="Arial"/>
              </a:rPr>
              <a:t> </a:t>
            </a:r>
            <a:r>
              <a:rPr lang="en-US" sz="2400" b="1">
                <a:solidFill>
                  <a:srgbClr val="FFC000"/>
                </a:solidFill>
                <a:latin typeface="Arial"/>
                <a:ea typeface="Arial"/>
                <a:cs typeface="Arial"/>
                <a:sym typeface="Arial"/>
              </a:rPr>
              <a:t>Luận điểm nổi bật, thuyết phục</a:t>
            </a:r>
            <a:endParaRPr sz="2400" b="1">
              <a:solidFill>
                <a:srgbClr val="FFC000"/>
              </a:solidFill>
              <a:latin typeface="Calibri"/>
              <a:ea typeface="Calibri"/>
              <a:cs typeface="Calibri"/>
              <a:sym typeface="Calibri"/>
            </a:endParaRPr>
          </a:p>
        </p:txBody>
      </p:sp>
      <p:sp>
        <p:nvSpPr>
          <p:cNvPr id="283" name="Google Shape;283;p16"/>
          <p:cNvSpPr txBox="1"/>
          <p:nvPr/>
        </p:nvSpPr>
        <p:spPr>
          <a:xfrm>
            <a:off x="6028435" y="4940137"/>
            <a:ext cx="5818094" cy="461665"/>
          </a:xfrm>
          <a:prstGeom prst="rect">
            <a:avLst/>
          </a:prstGeom>
          <a:noFill/>
          <a:ln w="31750" cap="flat" cmpd="sng">
            <a:solidFill>
              <a:srgbClr val="FFC0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i="1">
                <a:solidFill>
                  <a:schemeClr val="lt1"/>
                </a:solidFill>
                <a:latin typeface="Arial"/>
                <a:ea typeface="Arial"/>
                <a:cs typeface="Arial"/>
                <a:sym typeface="Arial"/>
              </a:rPr>
              <a:t> </a:t>
            </a:r>
            <a:r>
              <a:rPr lang="en-US" sz="2400" b="1">
                <a:solidFill>
                  <a:srgbClr val="FFC000"/>
                </a:solidFill>
                <a:latin typeface="Arial"/>
                <a:ea typeface="Arial"/>
                <a:cs typeface="Arial"/>
                <a:sym typeface="Arial"/>
              </a:rPr>
              <a:t>Luận điểm mờ nhạt, thiếu thuyết phục</a:t>
            </a:r>
            <a:endParaRPr sz="2400" b="1">
              <a:solidFill>
                <a:srgbClr val="FFC000"/>
              </a:solidFill>
              <a:latin typeface="Calibri"/>
              <a:ea typeface="Calibri"/>
              <a:cs typeface="Calibri"/>
              <a:sym typeface="Calibri"/>
            </a:endParaRPr>
          </a:p>
        </p:txBody>
      </p:sp>
      <p:sp>
        <p:nvSpPr>
          <p:cNvPr id="284" name="Google Shape;284;p16"/>
          <p:cNvSpPr/>
          <p:nvPr/>
        </p:nvSpPr>
        <p:spPr>
          <a:xfrm>
            <a:off x="2872745" y="2215912"/>
            <a:ext cx="295421" cy="444072"/>
          </a:xfrm>
          <a:prstGeom prst="upDownArrow">
            <a:avLst>
              <a:gd name="adj1" fmla="val 50000"/>
              <a:gd name="adj2" fmla="val 50000"/>
            </a:avLst>
          </a:prstGeom>
          <a:solidFill>
            <a:schemeClr val="lt1"/>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5" name="Google Shape;285;p16"/>
          <p:cNvSpPr/>
          <p:nvPr/>
        </p:nvSpPr>
        <p:spPr>
          <a:xfrm>
            <a:off x="8642061" y="2426220"/>
            <a:ext cx="295421" cy="444072"/>
          </a:xfrm>
          <a:prstGeom prst="upDownArrow">
            <a:avLst>
              <a:gd name="adj1" fmla="val 50000"/>
              <a:gd name="adj2" fmla="val 50000"/>
            </a:avLst>
          </a:prstGeom>
          <a:solidFill>
            <a:schemeClr val="lt1"/>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6" name="Google Shape;286;p16"/>
          <p:cNvSpPr/>
          <p:nvPr/>
        </p:nvSpPr>
        <p:spPr>
          <a:xfrm rot="5400000">
            <a:off x="2823599" y="3539991"/>
            <a:ext cx="396831" cy="325894"/>
          </a:xfrm>
          <a:prstGeom prst="notchedRightArrow">
            <a:avLst>
              <a:gd name="adj1" fmla="val 50000"/>
              <a:gd name="adj2" fmla="val 5000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7" name="Google Shape;287;p16"/>
          <p:cNvSpPr/>
          <p:nvPr/>
        </p:nvSpPr>
        <p:spPr>
          <a:xfrm rot="5400000">
            <a:off x="2806803" y="4466040"/>
            <a:ext cx="396831" cy="325894"/>
          </a:xfrm>
          <a:prstGeom prst="notchedRightArrow">
            <a:avLst>
              <a:gd name="adj1" fmla="val 50000"/>
              <a:gd name="adj2" fmla="val 5000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8" name="Google Shape;288;p16"/>
          <p:cNvSpPr/>
          <p:nvPr/>
        </p:nvSpPr>
        <p:spPr>
          <a:xfrm rot="5400000">
            <a:off x="8606593" y="3478597"/>
            <a:ext cx="396831" cy="325894"/>
          </a:xfrm>
          <a:prstGeom prst="notchedRightArrow">
            <a:avLst>
              <a:gd name="adj1" fmla="val 50000"/>
              <a:gd name="adj2" fmla="val 5000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9" name="Google Shape;289;p16"/>
          <p:cNvSpPr/>
          <p:nvPr/>
        </p:nvSpPr>
        <p:spPr>
          <a:xfrm rot="5400000">
            <a:off x="8603865" y="4418714"/>
            <a:ext cx="396831" cy="325894"/>
          </a:xfrm>
          <a:prstGeom prst="notchedRightArrow">
            <a:avLst>
              <a:gd name="adj1" fmla="val 50000"/>
              <a:gd name="adj2" fmla="val 5000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76"/>
                                        </p:tgtEl>
                                        <p:attrNameLst>
                                          <p:attrName>style.visibility</p:attrName>
                                        </p:attrNameLst>
                                      </p:cBhvr>
                                      <p:to>
                                        <p:strVal val="visible"/>
                                      </p:to>
                                    </p:set>
                                    <p:anim calcmode="lin" valueType="num">
                                      <p:cBhvr additive="base">
                                        <p:cTn id="7" dur="500"/>
                                        <p:tgtEl>
                                          <p:spTgt spid="276"/>
                                        </p:tgtEl>
                                        <p:attrNameLst>
                                          <p:attrName>ppt_w</p:attrName>
                                        </p:attrNameLst>
                                      </p:cBhvr>
                                      <p:tavLst>
                                        <p:tav tm="0">
                                          <p:val>
                                            <p:strVal val="0"/>
                                          </p:val>
                                        </p:tav>
                                        <p:tav tm="100000">
                                          <p:val>
                                            <p:strVal val="#ppt_w"/>
                                          </p:val>
                                        </p:tav>
                                      </p:tavLst>
                                    </p:anim>
                                    <p:anim calcmode="lin" valueType="num">
                                      <p:cBhvr additive="base">
                                        <p:cTn id="8" dur="500"/>
                                        <p:tgtEl>
                                          <p:spTgt spid="276"/>
                                        </p:tgtEl>
                                        <p:attrNameLst>
                                          <p:attrName>ppt_h</p:attrName>
                                        </p:attrNameLst>
                                      </p:cBhvr>
                                      <p:tavLst>
                                        <p:tav tm="0">
                                          <p:val>
                                            <p:str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284"/>
                                        </p:tgtEl>
                                        <p:attrNameLst>
                                          <p:attrName>style.visibility</p:attrName>
                                        </p:attrNameLst>
                                      </p:cBhvr>
                                      <p:to>
                                        <p:strVal val="visible"/>
                                      </p:to>
                                    </p:set>
                                    <p:anim calcmode="lin" valueType="num">
                                      <p:cBhvr additive="base">
                                        <p:cTn id="11" dur="500"/>
                                        <p:tgtEl>
                                          <p:spTgt spid="284"/>
                                        </p:tgtEl>
                                        <p:attrNameLst>
                                          <p:attrName>ppt_w</p:attrName>
                                        </p:attrNameLst>
                                      </p:cBhvr>
                                      <p:tavLst>
                                        <p:tav tm="0">
                                          <p:val>
                                            <p:strVal val="0"/>
                                          </p:val>
                                        </p:tav>
                                        <p:tav tm="100000">
                                          <p:val>
                                            <p:strVal val="#ppt_w"/>
                                          </p:val>
                                        </p:tav>
                                      </p:tavLst>
                                    </p:anim>
                                    <p:anim calcmode="lin" valueType="num">
                                      <p:cBhvr additive="base">
                                        <p:cTn id="12" dur="500"/>
                                        <p:tgtEl>
                                          <p:spTgt spid="284"/>
                                        </p:tgtEl>
                                        <p:attrNameLst>
                                          <p:attrName>ppt_h</p:attrName>
                                        </p:attrNameLst>
                                      </p:cBhvr>
                                      <p:tavLst>
                                        <p:tav tm="0">
                                          <p:val>
                                            <p:str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277"/>
                                        </p:tgtEl>
                                        <p:attrNameLst>
                                          <p:attrName>style.visibility</p:attrName>
                                        </p:attrNameLst>
                                      </p:cBhvr>
                                      <p:to>
                                        <p:strVal val="visible"/>
                                      </p:to>
                                    </p:set>
                                    <p:anim calcmode="lin" valueType="num">
                                      <p:cBhvr additive="base">
                                        <p:cTn id="15" dur="500"/>
                                        <p:tgtEl>
                                          <p:spTgt spid="277"/>
                                        </p:tgtEl>
                                        <p:attrNameLst>
                                          <p:attrName>ppt_w</p:attrName>
                                        </p:attrNameLst>
                                      </p:cBhvr>
                                      <p:tavLst>
                                        <p:tav tm="0">
                                          <p:val>
                                            <p:strVal val="0"/>
                                          </p:val>
                                        </p:tav>
                                        <p:tav tm="100000">
                                          <p:val>
                                            <p:strVal val="#ppt_w"/>
                                          </p:val>
                                        </p:tav>
                                      </p:tavLst>
                                    </p:anim>
                                    <p:anim calcmode="lin" valueType="num">
                                      <p:cBhvr additive="base">
                                        <p:cTn id="16" dur="500"/>
                                        <p:tgtEl>
                                          <p:spTgt spid="277"/>
                                        </p:tgtEl>
                                        <p:attrNameLst>
                                          <p:attrName>ppt_h</p:attrName>
                                        </p:attrNameLst>
                                      </p:cBhvr>
                                      <p:tavLst>
                                        <p:tav tm="0">
                                          <p:val>
                                            <p:strVal val="0"/>
                                          </p:val>
                                        </p:tav>
                                        <p:tav tm="100000">
                                          <p:val>
                                            <p:strVal val="#ppt_h"/>
                                          </p:val>
                                        </p:tav>
                                      </p:tavLst>
                                    </p:anim>
                                  </p:childTnLst>
                                </p:cTn>
                              </p:par>
                              <p:par>
                                <p:cTn id="17" presetID="23" presetClass="entr" presetSubtype="16" fill="hold" nodeType="withEffect">
                                  <p:stCondLst>
                                    <p:cond delay="0"/>
                                  </p:stCondLst>
                                  <p:childTnLst>
                                    <p:set>
                                      <p:cBhvr>
                                        <p:cTn id="18" dur="1" fill="hold">
                                          <p:stCondLst>
                                            <p:cond delay="0"/>
                                          </p:stCondLst>
                                        </p:cTn>
                                        <p:tgtEl>
                                          <p:spTgt spid="286"/>
                                        </p:tgtEl>
                                        <p:attrNameLst>
                                          <p:attrName>style.visibility</p:attrName>
                                        </p:attrNameLst>
                                      </p:cBhvr>
                                      <p:to>
                                        <p:strVal val="visible"/>
                                      </p:to>
                                    </p:set>
                                    <p:anim calcmode="lin" valueType="num">
                                      <p:cBhvr additive="base">
                                        <p:cTn id="19" dur="500"/>
                                        <p:tgtEl>
                                          <p:spTgt spid="286"/>
                                        </p:tgtEl>
                                        <p:attrNameLst>
                                          <p:attrName>ppt_w</p:attrName>
                                        </p:attrNameLst>
                                      </p:cBhvr>
                                      <p:tavLst>
                                        <p:tav tm="0">
                                          <p:val>
                                            <p:strVal val="0"/>
                                          </p:val>
                                        </p:tav>
                                        <p:tav tm="100000">
                                          <p:val>
                                            <p:strVal val="#ppt_w"/>
                                          </p:val>
                                        </p:tav>
                                      </p:tavLst>
                                    </p:anim>
                                    <p:anim calcmode="lin" valueType="num">
                                      <p:cBhvr additive="base">
                                        <p:cTn id="20" dur="500"/>
                                        <p:tgtEl>
                                          <p:spTgt spid="286"/>
                                        </p:tgtEl>
                                        <p:attrNameLst>
                                          <p:attrName>ppt_h</p:attrName>
                                        </p:attrNameLst>
                                      </p:cBhvr>
                                      <p:tavLst>
                                        <p:tav tm="0">
                                          <p:val>
                                            <p:strVal val="0"/>
                                          </p:val>
                                        </p:tav>
                                        <p:tav tm="100000">
                                          <p:val>
                                            <p:strVal val="#ppt_h"/>
                                          </p:val>
                                        </p:tav>
                                      </p:tavLst>
                                    </p:anim>
                                  </p:childTnLst>
                                </p:cTn>
                              </p:par>
                              <p:par>
                                <p:cTn id="21" presetID="23" presetClass="entr" presetSubtype="16" fill="hold" nodeType="withEffect">
                                  <p:stCondLst>
                                    <p:cond delay="0"/>
                                  </p:stCondLst>
                                  <p:childTnLst>
                                    <p:set>
                                      <p:cBhvr>
                                        <p:cTn id="22" dur="1" fill="hold">
                                          <p:stCondLst>
                                            <p:cond delay="0"/>
                                          </p:stCondLst>
                                        </p:cTn>
                                        <p:tgtEl>
                                          <p:spTgt spid="278"/>
                                        </p:tgtEl>
                                        <p:attrNameLst>
                                          <p:attrName>style.visibility</p:attrName>
                                        </p:attrNameLst>
                                      </p:cBhvr>
                                      <p:to>
                                        <p:strVal val="visible"/>
                                      </p:to>
                                    </p:set>
                                    <p:anim calcmode="lin" valueType="num">
                                      <p:cBhvr additive="base">
                                        <p:cTn id="23" dur="500"/>
                                        <p:tgtEl>
                                          <p:spTgt spid="278"/>
                                        </p:tgtEl>
                                        <p:attrNameLst>
                                          <p:attrName>ppt_w</p:attrName>
                                        </p:attrNameLst>
                                      </p:cBhvr>
                                      <p:tavLst>
                                        <p:tav tm="0">
                                          <p:val>
                                            <p:strVal val="0"/>
                                          </p:val>
                                        </p:tav>
                                        <p:tav tm="100000">
                                          <p:val>
                                            <p:strVal val="#ppt_w"/>
                                          </p:val>
                                        </p:tav>
                                      </p:tavLst>
                                    </p:anim>
                                    <p:anim calcmode="lin" valueType="num">
                                      <p:cBhvr additive="base">
                                        <p:cTn id="24" dur="500"/>
                                        <p:tgtEl>
                                          <p:spTgt spid="278"/>
                                        </p:tgtEl>
                                        <p:attrNameLst>
                                          <p:attrName>ppt_h</p:attrName>
                                        </p:attrNameLst>
                                      </p:cBhvr>
                                      <p:tavLst>
                                        <p:tav tm="0">
                                          <p:val>
                                            <p:strVal val="0"/>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280"/>
                                        </p:tgtEl>
                                        <p:attrNameLst>
                                          <p:attrName>style.visibility</p:attrName>
                                        </p:attrNameLst>
                                      </p:cBhvr>
                                      <p:to>
                                        <p:strVal val="visible"/>
                                      </p:to>
                                    </p:set>
                                    <p:animEffect transition="in" filter="fade">
                                      <p:cBhvr>
                                        <p:cTn id="29" dur="500"/>
                                        <p:tgtEl>
                                          <p:spTgt spid="280"/>
                                        </p:tgtEl>
                                      </p:cBhvr>
                                    </p:animEffect>
                                  </p:childTnLst>
                                </p:cTn>
                              </p:par>
                              <p:par>
                                <p:cTn id="30" presetID="10" presetClass="entr" presetSubtype="0" fill="hold" nodeType="withEffect">
                                  <p:stCondLst>
                                    <p:cond delay="0"/>
                                  </p:stCondLst>
                                  <p:childTnLst>
                                    <p:set>
                                      <p:cBhvr>
                                        <p:cTn id="31" dur="1" fill="hold">
                                          <p:stCondLst>
                                            <p:cond delay="0"/>
                                          </p:stCondLst>
                                        </p:cTn>
                                        <p:tgtEl>
                                          <p:spTgt spid="285"/>
                                        </p:tgtEl>
                                        <p:attrNameLst>
                                          <p:attrName>style.visibility</p:attrName>
                                        </p:attrNameLst>
                                      </p:cBhvr>
                                      <p:to>
                                        <p:strVal val="visible"/>
                                      </p:to>
                                    </p:set>
                                    <p:animEffect transition="in" filter="fade">
                                      <p:cBhvr>
                                        <p:cTn id="32" dur="500"/>
                                        <p:tgtEl>
                                          <p:spTgt spid="285"/>
                                        </p:tgtEl>
                                      </p:cBhvr>
                                    </p:animEffect>
                                  </p:childTnLst>
                                </p:cTn>
                              </p:par>
                              <p:par>
                                <p:cTn id="33" presetID="10" presetClass="entr" presetSubtype="0" fill="hold" nodeType="withEffect">
                                  <p:stCondLst>
                                    <p:cond delay="0"/>
                                  </p:stCondLst>
                                  <p:childTnLst>
                                    <p:set>
                                      <p:cBhvr>
                                        <p:cTn id="34" dur="1" fill="hold">
                                          <p:stCondLst>
                                            <p:cond delay="0"/>
                                          </p:stCondLst>
                                        </p:cTn>
                                        <p:tgtEl>
                                          <p:spTgt spid="279"/>
                                        </p:tgtEl>
                                        <p:attrNameLst>
                                          <p:attrName>style.visibility</p:attrName>
                                        </p:attrNameLst>
                                      </p:cBhvr>
                                      <p:to>
                                        <p:strVal val="visible"/>
                                      </p:to>
                                    </p:set>
                                    <p:animEffect transition="in" filter="fade">
                                      <p:cBhvr>
                                        <p:cTn id="35" dur="500"/>
                                        <p:tgtEl>
                                          <p:spTgt spid="279"/>
                                        </p:tgtEl>
                                      </p:cBhvr>
                                    </p:animEffect>
                                  </p:childTnLst>
                                </p:cTn>
                              </p:par>
                              <p:par>
                                <p:cTn id="36" presetID="10" presetClass="entr" presetSubtype="0" fill="hold" nodeType="withEffect">
                                  <p:stCondLst>
                                    <p:cond delay="0"/>
                                  </p:stCondLst>
                                  <p:childTnLst>
                                    <p:set>
                                      <p:cBhvr>
                                        <p:cTn id="37" dur="1" fill="hold">
                                          <p:stCondLst>
                                            <p:cond delay="0"/>
                                          </p:stCondLst>
                                        </p:cTn>
                                        <p:tgtEl>
                                          <p:spTgt spid="288"/>
                                        </p:tgtEl>
                                        <p:attrNameLst>
                                          <p:attrName>style.visibility</p:attrName>
                                        </p:attrNameLst>
                                      </p:cBhvr>
                                      <p:to>
                                        <p:strVal val="visible"/>
                                      </p:to>
                                    </p:set>
                                    <p:animEffect transition="in" filter="fade">
                                      <p:cBhvr>
                                        <p:cTn id="38" dur="500"/>
                                        <p:tgtEl>
                                          <p:spTgt spid="288"/>
                                        </p:tgtEl>
                                      </p:cBhvr>
                                    </p:animEffect>
                                  </p:childTnLst>
                                </p:cTn>
                              </p:par>
                              <p:par>
                                <p:cTn id="39" presetID="10" presetClass="entr" presetSubtype="0" fill="hold" nodeType="withEffect">
                                  <p:stCondLst>
                                    <p:cond delay="0"/>
                                  </p:stCondLst>
                                  <p:childTnLst>
                                    <p:set>
                                      <p:cBhvr>
                                        <p:cTn id="40" dur="1" fill="hold">
                                          <p:stCondLst>
                                            <p:cond delay="0"/>
                                          </p:stCondLst>
                                        </p:cTn>
                                        <p:tgtEl>
                                          <p:spTgt spid="281"/>
                                        </p:tgtEl>
                                        <p:attrNameLst>
                                          <p:attrName>style.visibility</p:attrName>
                                        </p:attrNameLst>
                                      </p:cBhvr>
                                      <p:to>
                                        <p:strVal val="visible"/>
                                      </p:to>
                                    </p:set>
                                    <p:animEffect transition="in" filter="fade">
                                      <p:cBhvr>
                                        <p:cTn id="41" dur="500"/>
                                        <p:tgtEl>
                                          <p:spTgt spid="281"/>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289"/>
                                        </p:tgtEl>
                                        <p:attrNameLst>
                                          <p:attrName>style.visibility</p:attrName>
                                        </p:attrNameLst>
                                      </p:cBhvr>
                                      <p:to>
                                        <p:strVal val="visible"/>
                                      </p:to>
                                    </p:set>
                                    <p:anim calcmode="lin" valueType="num">
                                      <p:cBhvr additive="base">
                                        <p:cTn id="46" dur="500"/>
                                        <p:tgtEl>
                                          <p:spTgt spid="289"/>
                                        </p:tgtEl>
                                        <p:attrNameLst>
                                          <p:attrName>ppt_y</p:attrName>
                                        </p:attrNameLst>
                                      </p:cBhvr>
                                      <p:tavLst>
                                        <p:tav tm="0">
                                          <p:val>
                                            <p:strVal val="#ppt_y+1"/>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283"/>
                                        </p:tgtEl>
                                        <p:attrNameLst>
                                          <p:attrName>style.visibility</p:attrName>
                                        </p:attrNameLst>
                                      </p:cBhvr>
                                      <p:to>
                                        <p:strVal val="visible"/>
                                      </p:to>
                                    </p:set>
                                    <p:anim calcmode="lin" valueType="num">
                                      <p:cBhvr additive="base">
                                        <p:cTn id="49" dur="500"/>
                                        <p:tgtEl>
                                          <p:spTgt spid="283"/>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nodeType="clickEffect">
                                  <p:stCondLst>
                                    <p:cond delay="0"/>
                                  </p:stCondLst>
                                  <p:childTnLst>
                                    <p:set>
                                      <p:cBhvr>
                                        <p:cTn id="53" dur="1" fill="hold">
                                          <p:stCondLst>
                                            <p:cond delay="0"/>
                                          </p:stCondLst>
                                        </p:cTn>
                                        <p:tgtEl>
                                          <p:spTgt spid="287"/>
                                        </p:tgtEl>
                                        <p:attrNameLst>
                                          <p:attrName>style.visibility</p:attrName>
                                        </p:attrNameLst>
                                      </p:cBhvr>
                                      <p:to>
                                        <p:strVal val="visible"/>
                                      </p:to>
                                    </p:set>
                                    <p:anim calcmode="lin" valueType="num">
                                      <p:cBhvr additive="base">
                                        <p:cTn id="54" dur="500"/>
                                        <p:tgtEl>
                                          <p:spTgt spid="287"/>
                                        </p:tgtEl>
                                        <p:attrNameLst>
                                          <p:attrName>ppt_y</p:attrName>
                                        </p:attrNameLst>
                                      </p:cBhvr>
                                      <p:tavLst>
                                        <p:tav tm="0">
                                          <p:val>
                                            <p:strVal val="#ppt_y+1"/>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282"/>
                                        </p:tgtEl>
                                        <p:attrNameLst>
                                          <p:attrName>style.visibility</p:attrName>
                                        </p:attrNameLst>
                                      </p:cBhvr>
                                      <p:to>
                                        <p:strVal val="visible"/>
                                      </p:to>
                                    </p:set>
                                    <p:anim calcmode="lin" valueType="num">
                                      <p:cBhvr additive="base">
                                        <p:cTn id="57" dur="500"/>
                                        <p:tgtEl>
                                          <p:spTgt spid="28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pic>
        <p:nvPicPr>
          <p:cNvPr id="294" name="Google Shape;294;p17"/>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95" name="Google Shape;295;p17"/>
          <p:cNvSpPr/>
          <p:nvPr/>
        </p:nvSpPr>
        <p:spPr>
          <a:xfrm>
            <a:off x="444470" y="471803"/>
            <a:ext cx="10436889" cy="4541821"/>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2400">
                <a:solidFill>
                  <a:srgbClr val="FFC000"/>
                </a:solidFill>
                <a:latin typeface="Arial"/>
                <a:ea typeface="Arial"/>
                <a:cs typeface="Arial"/>
                <a:sym typeface="Arial"/>
              </a:rPr>
              <a:t>2. Ví dụ 2 (Sách giáo khoa trang 80): Đọc đoạn văn sau và trả lời câu hỏi.</a:t>
            </a:r>
            <a:endParaRPr/>
          </a:p>
          <a:p>
            <a:pPr marL="0" marR="0" lvl="0" indent="0" algn="just" rtl="0">
              <a:lnSpc>
                <a:spcPct val="107000"/>
              </a:lnSpc>
              <a:spcBef>
                <a:spcPts val="800"/>
              </a:spcBef>
              <a:spcAft>
                <a:spcPts val="0"/>
              </a:spcAft>
              <a:buNone/>
            </a:pPr>
            <a:r>
              <a:rPr lang="en-US" sz="2000" i="1">
                <a:solidFill>
                  <a:schemeClr val="lt1"/>
                </a:solidFill>
                <a:latin typeface="Arial"/>
                <a:ea typeface="Arial"/>
                <a:cs typeface="Arial"/>
                <a:sym typeface="Arial"/>
              </a:rPr>
              <a:t>      </a:t>
            </a:r>
            <a:r>
              <a:rPr lang="en-US" sz="2400" i="1">
                <a:solidFill>
                  <a:schemeClr val="lt1"/>
                </a:solidFill>
                <a:latin typeface="Arial"/>
                <a:ea typeface="Arial"/>
                <a:cs typeface="Arial"/>
                <a:sym typeface="Arial"/>
              </a:rPr>
              <a:t>Ở màn đầu chương XIII, cảnh nhà vợ chồng địa chủ Nghị Quế, Ngô Tất Tố cho bưng vào đấy một cái rổ nhún nhín bốn chó con. […] Quái thay là Ngô Tất Tố. Mới xem, ai cũng thấy vợ chồng địa chủ cũng chỉ là như mọi người khác thích chó, yêu gia súc, tưởng người lành hoặc kẻ bất lương cũng không khác nhau gì lắm trong việc nuôi chó con. Thằng chồng le te cho chó ăn cơm, ôn tồn hỏi về chó, rồi xem tướng chó. Hắn sung sướng. Vợ hắn và hắn bù khú […] với nhau trên câu chuyện chó con. Ấy thế rồi là đùng đùng giở giọng chó má ngay với mẹ con chị Dậu đứng đấy. Đoạn này, khá lắm, bác Tố ạ! Cho thằng nhà giàu rước chó vào nhà, nó mới càng hiện chất chó đểu của giai cấp nó ra</a:t>
            </a:r>
            <a:r>
              <a:rPr lang="en-US" sz="2400">
                <a:solidFill>
                  <a:schemeClr val="lt1"/>
                </a:solidFill>
                <a:latin typeface="Arial"/>
                <a:ea typeface="Arial"/>
                <a:cs typeface="Arial"/>
                <a:sym typeface="Arial"/>
              </a:rPr>
              <a:t>. </a:t>
            </a:r>
            <a:endParaRPr/>
          </a:p>
        </p:txBody>
      </p:sp>
      <p:cxnSp>
        <p:nvCxnSpPr>
          <p:cNvPr id="296" name="Google Shape;296;p17"/>
          <p:cNvCxnSpPr/>
          <p:nvPr/>
        </p:nvCxnSpPr>
        <p:spPr>
          <a:xfrm>
            <a:off x="604911" y="4881490"/>
            <a:ext cx="3742006" cy="0"/>
          </a:xfrm>
          <a:prstGeom prst="straightConnector1">
            <a:avLst/>
          </a:prstGeom>
          <a:noFill/>
          <a:ln w="38100" cap="flat" cmpd="sng">
            <a:solidFill>
              <a:srgbClr val="FFC000"/>
            </a:solidFill>
            <a:prstDash val="solid"/>
            <a:miter lim="800000"/>
            <a:headEnd type="none" w="sm" len="sm"/>
            <a:tailEnd type="none" w="sm" len="sm"/>
          </a:ln>
        </p:spPr>
      </p:cxnSp>
      <p:sp>
        <p:nvSpPr>
          <p:cNvPr id="297" name="Google Shape;297;p17"/>
          <p:cNvSpPr/>
          <p:nvPr/>
        </p:nvSpPr>
        <p:spPr>
          <a:xfrm>
            <a:off x="604911" y="5485427"/>
            <a:ext cx="8156817" cy="46166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C000"/>
                </a:solidFill>
                <a:latin typeface="Arial"/>
                <a:ea typeface="Arial"/>
                <a:cs typeface="Arial"/>
                <a:sym typeface="Arial"/>
              </a:rPr>
              <a:t>d) Cách diễn đạt: </a:t>
            </a:r>
            <a:r>
              <a:rPr lang="en-US" sz="2400">
                <a:solidFill>
                  <a:schemeClr val="lt1"/>
                </a:solidFill>
                <a:latin typeface="Arial"/>
                <a:ea typeface="Arial"/>
                <a:cs typeface="Arial"/>
                <a:sym typeface="Arial"/>
              </a:rPr>
              <a:t>chặt chẽ, hấp dẫn </a:t>
            </a:r>
            <a:endParaRPr sz="2400">
              <a:solidFill>
                <a:schemeClr val="lt1"/>
              </a:solidFill>
              <a:latin typeface="Arial"/>
              <a:ea typeface="Arial"/>
              <a:cs typeface="Arial"/>
              <a:sym typeface="Arial"/>
            </a:endParaRPr>
          </a:p>
        </p:txBody>
      </p:sp>
      <p:cxnSp>
        <p:nvCxnSpPr>
          <p:cNvPr id="298" name="Google Shape;298;p17"/>
          <p:cNvCxnSpPr/>
          <p:nvPr/>
        </p:nvCxnSpPr>
        <p:spPr>
          <a:xfrm>
            <a:off x="6736080" y="3711527"/>
            <a:ext cx="2196905" cy="2344"/>
          </a:xfrm>
          <a:prstGeom prst="straightConnector1">
            <a:avLst/>
          </a:prstGeom>
          <a:noFill/>
          <a:ln w="38100" cap="flat" cmpd="sng">
            <a:solidFill>
              <a:srgbClr val="FFC000"/>
            </a:solidFill>
            <a:prstDash val="solid"/>
            <a:miter lim="800000"/>
            <a:headEnd type="none" w="sm" len="sm"/>
            <a:tailEnd type="none" w="sm" len="sm"/>
          </a:ln>
        </p:spPr>
      </p:cxnSp>
      <p:cxnSp>
        <p:nvCxnSpPr>
          <p:cNvPr id="299" name="Google Shape;299;p17"/>
          <p:cNvCxnSpPr/>
          <p:nvPr/>
        </p:nvCxnSpPr>
        <p:spPr>
          <a:xfrm rot="10800000" flipH="1">
            <a:off x="3798277" y="4501661"/>
            <a:ext cx="4417255" cy="9379"/>
          </a:xfrm>
          <a:prstGeom prst="straightConnector1">
            <a:avLst/>
          </a:prstGeom>
          <a:noFill/>
          <a:ln w="38100" cap="flat" cmpd="sng">
            <a:solidFill>
              <a:srgbClr val="FFC000"/>
            </a:solidFill>
            <a:prstDash val="solid"/>
            <a:miter lim="800000"/>
            <a:headEnd type="none" w="sm" len="sm"/>
            <a:tailEnd type="none" w="sm" len="sm"/>
          </a:ln>
        </p:spPr>
      </p:cxnSp>
      <p:cxnSp>
        <p:nvCxnSpPr>
          <p:cNvPr id="300" name="Google Shape;300;p17"/>
          <p:cNvCxnSpPr/>
          <p:nvPr/>
        </p:nvCxnSpPr>
        <p:spPr>
          <a:xfrm>
            <a:off x="2729132" y="4102198"/>
            <a:ext cx="1617785" cy="4397"/>
          </a:xfrm>
          <a:prstGeom prst="straightConnector1">
            <a:avLst/>
          </a:prstGeom>
          <a:noFill/>
          <a:ln w="38100" cap="flat" cmpd="sng">
            <a:solidFill>
              <a:srgbClr val="FFC000"/>
            </a:solidFill>
            <a:prstDash val="solid"/>
            <a:miter lim="800000"/>
            <a:headEnd type="none" w="sm" len="sm"/>
            <a:tailEnd type="none" w="sm" len="sm"/>
          </a:ln>
        </p:spPr>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04"/>
        <p:cNvGrpSpPr/>
        <p:nvPr/>
      </p:nvGrpSpPr>
      <p:grpSpPr>
        <a:xfrm>
          <a:off x="0" y="0"/>
          <a:ext cx="0" cy="0"/>
          <a:chOff x="0" y="0"/>
          <a:chExt cx="0" cy="0"/>
        </a:xfrm>
      </p:grpSpPr>
      <p:pic>
        <p:nvPicPr>
          <p:cNvPr id="305" name="Google Shape;305;p18"/>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06" name="Google Shape;306;p18"/>
          <p:cNvSpPr txBox="1"/>
          <p:nvPr/>
        </p:nvSpPr>
        <p:spPr>
          <a:xfrm>
            <a:off x="855784" y="1536174"/>
            <a:ext cx="10480431" cy="1938992"/>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C000"/>
                </a:solidFill>
                <a:latin typeface="Arial"/>
                <a:ea typeface="Arial"/>
                <a:cs typeface="Arial"/>
                <a:sym typeface="Arial"/>
              </a:rPr>
              <a:t>3. Kết luận (Ghi nhớ - SGK trang 81)</a:t>
            </a:r>
            <a:endParaRPr/>
          </a:p>
          <a:p>
            <a:pPr marL="0" marR="0" lvl="0" indent="0" algn="just" rtl="0">
              <a:spcBef>
                <a:spcPts val="0"/>
              </a:spcBef>
              <a:spcAft>
                <a:spcPts val="0"/>
              </a:spcAft>
              <a:buNone/>
            </a:pPr>
            <a:r>
              <a:rPr lang="en-US" sz="2400">
                <a:solidFill>
                  <a:schemeClr val="lt1"/>
                </a:solidFill>
                <a:latin typeface="Arial"/>
                <a:ea typeface="Arial"/>
                <a:cs typeface="Arial"/>
                <a:sym typeface="Arial"/>
              </a:rPr>
              <a:t>Khi trình bày luận điểm trong đoạn văn nghị luận, cần chú ý:</a:t>
            </a:r>
            <a:endParaRPr/>
          </a:p>
          <a:p>
            <a:pPr marL="0" marR="0" lvl="0" indent="0" algn="just" rtl="0">
              <a:spcBef>
                <a:spcPts val="0"/>
              </a:spcBef>
              <a:spcAft>
                <a:spcPts val="0"/>
              </a:spcAft>
              <a:buNone/>
            </a:pPr>
            <a:r>
              <a:rPr lang="en-US" sz="2400">
                <a:solidFill>
                  <a:schemeClr val="lt1"/>
                </a:solidFill>
                <a:latin typeface="Arial"/>
                <a:ea typeface="Arial"/>
                <a:cs typeface="Arial"/>
                <a:sym typeface="Arial"/>
              </a:rPr>
              <a:t>- Thể hiện </a:t>
            </a:r>
            <a:r>
              <a:rPr lang="en-US" sz="2400">
                <a:solidFill>
                  <a:srgbClr val="FFC000"/>
                </a:solidFill>
                <a:latin typeface="Arial"/>
                <a:ea typeface="Arial"/>
                <a:cs typeface="Arial"/>
                <a:sym typeface="Arial"/>
              </a:rPr>
              <a:t>rõ ràng, chính xác nội dung của luận điểm </a:t>
            </a:r>
            <a:r>
              <a:rPr lang="en-US" sz="2400">
                <a:solidFill>
                  <a:schemeClr val="lt1"/>
                </a:solidFill>
                <a:latin typeface="Arial"/>
                <a:ea typeface="Arial"/>
                <a:cs typeface="Arial"/>
                <a:sym typeface="Arial"/>
              </a:rPr>
              <a:t>trong </a:t>
            </a:r>
            <a:r>
              <a:rPr lang="en-US" sz="2400">
                <a:solidFill>
                  <a:srgbClr val="FFC000"/>
                </a:solidFill>
                <a:latin typeface="Arial"/>
                <a:ea typeface="Arial"/>
                <a:cs typeface="Arial"/>
                <a:sym typeface="Arial"/>
              </a:rPr>
              <a:t>câu chủ đề. </a:t>
            </a:r>
            <a:r>
              <a:rPr lang="en-US" sz="2400">
                <a:solidFill>
                  <a:schemeClr val="lt1"/>
                </a:solidFill>
                <a:latin typeface="Arial"/>
                <a:ea typeface="Arial"/>
                <a:cs typeface="Arial"/>
                <a:sym typeface="Arial"/>
              </a:rPr>
              <a:t>Trong đoạn văn trình bày luận điểm, </a:t>
            </a:r>
            <a:r>
              <a:rPr lang="en-US" sz="2400">
                <a:solidFill>
                  <a:srgbClr val="FFC000"/>
                </a:solidFill>
                <a:latin typeface="Arial"/>
                <a:ea typeface="Arial"/>
                <a:cs typeface="Arial"/>
                <a:sym typeface="Arial"/>
              </a:rPr>
              <a:t>câu chủ đề </a:t>
            </a:r>
            <a:r>
              <a:rPr lang="en-US" sz="2400">
                <a:solidFill>
                  <a:schemeClr val="lt1"/>
                </a:solidFill>
                <a:latin typeface="Arial"/>
                <a:ea typeface="Arial"/>
                <a:cs typeface="Arial"/>
                <a:sym typeface="Arial"/>
              </a:rPr>
              <a:t>thường được đặt ở </a:t>
            </a:r>
            <a:r>
              <a:rPr lang="en-US" sz="2400">
                <a:solidFill>
                  <a:srgbClr val="FFC000"/>
                </a:solidFill>
                <a:latin typeface="Arial"/>
                <a:ea typeface="Arial"/>
                <a:cs typeface="Arial"/>
                <a:sym typeface="Arial"/>
              </a:rPr>
              <a:t>vị trí đầu tiên </a:t>
            </a:r>
            <a:r>
              <a:rPr lang="en-US" sz="2400">
                <a:solidFill>
                  <a:schemeClr val="lt1"/>
                </a:solidFill>
                <a:latin typeface="Arial"/>
                <a:ea typeface="Arial"/>
                <a:cs typeface="Arial"/>
                <a:sym typeface="Arial"/>
              </a:rPr>
              <a:t>(đối với đoạn </a:t>
            </a:r>
            <a:r>
              <a:rPr lang="en-US" sz="2400">
                <a:solidFill>
                  <a:srgbClr val="FFC000"/>
                </a:solidFill>
                <a:latin typeface="Arial"/>
                <a:ea typeface="Arial"/>
                <a:cs typeface="Arial"/>
                <a:sym typeface="Arial"/>
              </a:rPr>
              <a:t>diễn dịch</a:t>
            </a:r>
            <a:r>
              <a:rPr lang="en-US" sz="2400">
                <a:solidFill>
                  <a:schemeClr val="lt1"/>
                </a:solidFill>
                <a:latin typeface="Arial"/>
                <a:ea typeface="Arial"/>
                <a:cs typeface="Arial"/>
                <a:sym typeface="Arial"/>
              </a:rPr>
              <a:t>) hoặc </a:t>
            </a:r>
            <a:r>
              <a:rPr lang="en-US" sz="2400">
                <a:solidFill>
                  <a:srgbClr val="FFC000"/>
                </a:solidFill>
                <a:latin typeface="Arial"/>
                <a:ea typeface="Arial"/>
                <a:cs typeface="Arial"/>
                <a:sym typeface="Arial"/>
              </a:rPr>
              <a:t>cuối cùng </a:t>
            </a:r>
            <a:r>
              <a:rPr lang="en-US" sz="2400">
                <a:solidFill>
                  <a:schemeClr val="lt1"/>
                </a:solidFill>
                <a:latin typeface="Arial"/>
                <a:ea typeface="Arial"/>
                <a:cs typeface="Arial"/>
                <a:sym typeface="Arial"/>
              </a:rPr>
              <a:t>(đối với đoạn </a:t>
            </a:r>
            <a:r>
              <a:rPr lang="en-US" sz="2400">
                <a:solidFill>
                  <a:srgbClr val="FFC000"/>
                </a:solidFill>
                <a:latin typeface="Arial"/>
                <a:ea typeface="Arial"/>
                <a:cs typeface="Arial"/>
                <a:sym typeface="Arial"/>
              </a:rPr>
              <a:t>quy nạp</a:t>
            </a:r>
            <a:r>
              <a:rPr lang="en-US" sz="2400">
                <a:solidFill>
                  <a:schemeClr val="lt1"/>
                </a:solidFill>
                <a:latin typeface="Arial"/>
                <a:ea typeface="Arial"/>
                <a:cs typeface="Arial"/>
                <a:sym typeface="Arial"/>
              </a:rPr>
              <a:t>).</a:t>
            </a:r>
            <a:endParaRPr sz="2400">
              <a:solidFill>
                <a:schemeClr val="lt1"/>
              </a:solidFill>
              <a:latin typeface="Arial"/>
              <a:ea typeface="Arial"/>
              <a:cs typeface="Arial"/>
              <a:sym typeface="Arial"/>
            </a:endParaRPr>
          </a:p>
        </p:txBody>
      </p:sp>
      <p:sp>
        <p:nvSpPr>
          <p:cNvPr id="307" name="Google Shape;307;p18"/>
          <p:cNvSpPr txBox="1"/>
          <p:nvPr/>
        </p:nvSpPr>
        <p:spPr>
          <a:xfrm>
            <a:off x="855785" y="3475166"/>
            <a:ext cx="10241572" cy="1938992"/>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a:solidFill>
                  <a:schemeClr val="lt1"/>
                </a:solidFill>
                <a:latin typeface="Arial"/>
                <a:ea typeface="Arial"/>
                <a:cs typeface="Arial"/>
                <a:sym typeface="Arial"/>
              </a:rPr>
              <a:t>- </a:t>
            </a:r>
            <a:r>
              <a:rPr lang="en-US" sz="2400">
                <a:solidFill>
                  <a:srgbClr val="FFC000"/>
                </a:solidFill>
                <a:latin typeface="Arial"/>
                <a:ea typeface="Arial"/>
                <a:cs typeface="Arial"/>
                <a:sym typeface="Arial"/>
              </a:rPr>
              <a:t>Tìm </a:t>
            </a:r>
            <a:r>
              <a:rPr lang="en-US" sz="2400">
                <a:solidFill>
                  <a:schemeClr val="lt1"/>
                </a:solidFill>
                <a:latin typeface="Arial"/>
                <a:ea typeface="Arial"/>
                <a:cs typeface="Arial"/>
                <a:sym typeface="Arial"/>
              </a:rPr>
              <a:t>đủ các </a:t>
            </a:r>
            <a:r>
              <a:rPr lang="en-US" sz="2400">
                <a:solidFill>
                  <a:srgbClr val="FFC000"/>
                </a:solidFill>
                <a:latin typeface="Arial"/>
                <a:ea typeface="Arial"/>
                <a:cs typeface="Arial"/>
                <a:sym typeface="Arial"/>
              </a:rPr>
              <a:t>luận cứ </a:t>
            </a:r>
            <a:r>
              <a:rPr lang="en-US" sz="2400">
                <a:solidFill>
                  <a:schemeClr val="lt1"/>
                </a:solidFill>
                <a:latin typeface="Arial"/>
                <a:ea typeface="Arial"/>
                <a:cs typeface="Arial"/>
                <a:sym typeface="Arial"/>
              </a:rPr>
              <a:t>cần thiết, tổ chức </a:t>
            </a:r>
            <a:r>
              <a:rPr lang="en-US" sz="2400">
                <a:solidFill>
                  <a:srgbClr val="FFC000"/>
                </a:solidFill>
                <a:latin typeface="Arial"/>
                <a:ea typeface="Arial"/>
                <a:cs typeface="Arial"/>
                <a:sym typeface="Arial"/>
              </a:rPr>
              <a:t>lập luận theo một trình tự </a:t>
            </a:r>
            <a:r>
              <a:rPr lang="en-US" sz="2400">
                <a:solidFill>
                  <a:schemeClr val="lt1"/>
                </a:solidFill>
                <a:latin typeface="Arial"/>
                <a:ea typeface="Arial"/>
                <a:cs typeface="Arial"/>
                <a:sym typeface="Arial"/>
              </a:rPr>
              <a:t>để làm sáng tỏ luận điểm.</a:t>
            </a:r>
            <a:endParaRPr/>
          </a:p>
          <a:p>
            <a:pPr marL="0" marR="0" lvl="0" indent="0" algn="just" rtl="0">
              <a:spcBef>
                <a:spcPts val="0"/>
              </a:spcBef>
              <a:spcAft>
                <a:spcPts val="0"/>
              </a:spcAft>
              <a:buNone/>
            </a:pPr>
            <a:r>
              <a:rPr lang="en-US" sz="2400">
                <a:solidFill>
                  <a:schemeClr val="lt1"/>
                </a:solidFill>
                <a:latin typeface="Arial"/>
                <a:ea typeface="Arial"/>
                <a:cs typeface="Arial"/>
                <a:sym typeface="Arial"/>
              </a:rPr>
              <a:t>- </a:t>
            </a:r>
            <a:r>
              <a:rPr lang="en-US" sz="2400">
                <a:solidFill>
                  <a:srgbClr val="FFC000"/>
                </a:solidFill>
                <a:latin typeface="Arial"/>
                <a:ea typeface="Arial"/>
                <a:cs typeface="Arial"/>
                <a:sym typeface="Arial"/>
              </a:rPr>
              <a:t>Diễn đạt trong sáng, hấp dẫn </a:t>
            </a:r>
            <a:r>
              <a:rPr lang="en-US" sz="2400">
                <a:solidFill>
                  <a:schemeClr val="lt1"/>
                </a:solidFill>
                <a:latin typeface="Arial"/>
                <a:ea typeface="Arial"/>
                <a:cs typeface="Arial"/>
                <a:sym typeface="Arial"/>
              </a:rPr>
              <a:t>để sự trình bày luận điểm có sức thuyết phục.</a:t>
            </a:r>
            <a:endParaRPr sz="2400" b="1">
              <a:solidFill>
                <a:schemeClr val="lt1"/>
              </a:solidFill>
              <a:latin typeface="Arial"/>
              <a:ea typeface="Arial"/>
              <a:cs typeface="Arial"/>
              <a:sym typeface="Arial"/>
            </a:endParaRPr>
          </a:p>
          <a:p>
            <a:pPr marL="0" marR="0" lvl="0" indent="0" algn="l" rtl="0">
              <a:spcBef>
                <a:spcPts val="0"/>
              </a:spcBef>
              <a:spcAft>
                <a:spcPts val="0"/>
              </a:spcAft>
              <a:buNone/>
            </a:pPr>
            <a:endParaRPr sz="2400">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07"/>
                                        </p:tgtEl>
                                        <p:attrNameLst>
                                          <p:attrName>style.visibility</p:attrName>
                                        </p:attrNameLst>
                                      </p:cBhvr>
                                      <p:to>
                                        <p:strVal val="visible"/>
                                      </p:to>
                                    </p:set>
                                    <p:anim calcmode="lin" valueType="num">
                                      <p:cBhvr additive="base">
                                        <p:cTn id="7" dur="500"/>
                                        <p:tgtEl>
                                          <p:spTgt spid="30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pic>
        <p:nvPicPr>
          <p:cNvPr id="312" name="Google Shape;312;p19"/>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13" name="Google Shape;313;p19"/>
          <p:cNvSpPr txBox="1"/>
          <p:nvPr/>
        </p:nvSpPr>
        <p:spPr>
          <a:xfrm>
            <a:off x="855785" y="406621"/>
            <a:ext cx="5778098" cy="46166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C000"/>
                </a:solidFill>
                <a:latin typeface="Arial"/>
                <a:ea typeface="Arial"/>
                <a:cs typeface="Arial"/>
                <a:sym typeface="Arial"/>
              </a:rPr>
              <a:t>Sơ đồ tư duy bài học (do học sinh vẽ)</a:t>
            </a:r>
            <a:endParaRPr sz="2400" b="1">
              <a:solidFill>
                <a:schemeClr val="lt1"/>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17"/>
        <p:cNvGrpSpPr/>
        <p:nvPr/>
      </p:nvGrpSpPr>
      <p:grpSpPr>
        <a:xfrm>
          <a:off x="0" y="0"/>
          <a:ext cx="0" cy="0"/>
          <a:chOff x="0" y="0"/>
          <a:chExt cx="0" cy="0"/>
        </a:xfrm>
      </p:grpSpPr>
      <p:pic>
        <p:nvPicPr>
          <p:cNvPr id="318" name="Google Shape;318;p20"/>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19" name="Google Shape;319;p20"/>
          <p:cNvSpPr txBox="1"/>
          <p:nvPr/>
        </p:nvSpPr>
        <p:spPr>
          <a:xfrm>
            <a:off x="575938" y="984738"/>
            <a:ext cx="10480431" cy="5262979"/>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C000"/>
                </a:solidFill>
                <a:latin typeface="Arial"/>
                <a:ea typeface="Arial"/>
                <a:cs typeface="Arial"/>
                <a:sym typeface="Arial"/>
              </a:rPr>
              <a:t>         2. Bài tập 2 (SGK trang 82) </a:t>
            </a:r>
            <a:r>
              <a:rPr lang="en-US" sz="2400">
                <a:solidFill>
                  <a:srgbClr val="FFC000"/>
                </a:solidFill>
                <a:latin typeface="Arial"/>
                <a:ea typeface="Arial"/>
                <a:cs typeface="Arial"/>
                <a:sym typeface="Arial"/>
              </a:rPr>
              <a:t>Đoạn văn sau đây trình bày luận điểm gì và sử dụng các luận cứ nào? Hãy nhận xét về cách sắp xếp luận cứ và cách diễn đạt của đoạn văn.</a:t>
            </a:r>
            <a:endParaRPr/>
          </a:p>
          <a:p>
            <a:pPr marL="0" marR="0" lvl="0" indent="0" algn="just" rtl="0">
              <a:spcBef>
                <a:spcPts val="0"/>
              </a:spcBef>
              <a:spcAft>
                <a:spcPts val="0"/>
              </a:spcAft>
              <a:buNone/>
            </a:pPr>
            <a:r>
              <a:rPr lang="en-US" sz="2400">
                <a:solidFill>
                  <a:schemeClr val="lt1"/>
                </a:solidFill>
                <a:latin typeface="Arial"/>
                <a:ea typeface="Arial"/>
                <a:cs typeface="Arial"/>
                <a:sym typeface="Arial"/>
              </a:rPr>
              <a:t>         </a:t>
            </a:r>
            <a:endParaRPr/>
          </a:p>
          <a:p>
            <a:pPr marL="0" marR="0" lvl="0" indent="0" algn="just" rtl="0">
              <a:spcBef>
                <a:spcPts val="0"/>
              </a:spcBef>
              <a:spcAft>
                <a:spcPts val="0"/>
              </a:spcAft>
              <a:buNone/>
            </a:pPr>
            <a:r>
              <a:rPr lang="en-US" sz="2400" i="1">
                <a:solidFill>
                  <a:schemeClr val="lt1"/>
                </a:solidFill>
                <a:latin typeface="Arial"/>
                <a:ea typeface="Arial"/>
                <a:cs typeface="Arial"/>
                <a:sym typeface="Arial"/>
              </a:rPr>
              <a:t>	Tôi thấy Tế Hanh là một người tinh lắm. Tế Hanh đã ghi được đôi nét rất thần tình về cảnh sinh hoạt chốn quê hương. Người nghe thấy cả những điều không hình sắc, không thanh âm như “mảnh hồn làng” trên “cánh buồm giương”, như tiếng hát của hương đồng quê quyến rũ con đường quê nho nhỏ. Thơ Tế Hanh đưa ta vào một thế giới rất gần gũi thường ta chỉ thấy một cách mờ mờ, cái thế giới những tình cảm ta đã âm thầm trao cho cảnh vật: sự mỏi mệt say sưa của con thuyền lúc trở về bến, nỗi khổ đau chất chứa trên toa tàu nặng trĩu, những vui buồn sầu tủi của một con đường. </a:t>
            </a:r>
            <a:endParaRPr/>
          </a:p>
          <a:p>
            <a:pPr marL="0" marR="0" lvl="0" indent="0" algn="just" rtl="0">
              <a:spcBef>
                <a:spcPts val="0"/>
              </a:spcBef>
              <a:spcAft>
                <a:spcPts val="0"/>
              </a:spcAft>
              <a:buNone/>
            </a:pPr>
            <a:r>
              <a:rPr lang="en-US" sz="2400">
                <a:solidFill>
                  <a:schemeClr val="lt1"/>
                </a:solidFill>
                <a:latin typeface="Arial"/>
                <a:ea typeface="Arial"/>
                <a:cs typeface="Arial"/>
                <a:sym typeface="Arial"/>
              </a:rPr>
              <a:t>                                                                  (Hoài Thanh, Thi nhân Việt Nam)</a:t>
            </a:r>
            <a:endParaRPr/>
          </a:p>
        </p:txBody>
      </p:sp>
      <p:cxnSp>
        <p:nvCxnSpPr>
          <p:cNvPr id="320" name="Google Shape;320;p20"/>
          <p:cNvCxnSpPr/>
          <p:nvPr/>
        </p:nvCxnSpPr>
        <p:spPr>
          <a:xfrm rot="10800000" flipH="1">
            <a:off x="9278900" y="1392407"/>
            <a:ext cx="1663169" cy="25792"/>
          </a:xfrm>
          <a:prstGeom prst="straightConnector1">
            <a:avLst/>
          </a:prstGeom>
          <a:noFill/>
          <a:ln w="38100" cap="flat" cmpd="sng">
            <a:solidFill>
              <a:schemeClr val="lt1"/>
            </a:solidFill>
            <a:prstDash val="solid"/>
            <a:miter lim="800000"/>
            <a:headEnd type="none" w="sm" len="sm"/>
            <a:tailEnd type="none" w="sm" len="sm"/>
          </a:ln>
        </p:spPr>
      </p:cxnSp>
      <p:cxnSp>
        <p:nvCxnSpPr>
          <p:cNvPr id="321" name="Google Shape;321;p20"/>
          <p:cNvCxnSpPr/>
          <p:nvPr/>
        </p:nvCxnSpPr>
        <p:spPr>
          <a:xfrm rot="10800000" flipH="1">
            <a:off x="3029076" y="1766374"/>
            <a:ext cx="1651446" cy="9379"/>
          </a:xfrm>
          <a:prstGeom prst="straightConnector1">
            <a:avLst/>
          </a:prstGeom>
          <a:noFill/>
          <a:ln w="38100" cap="flat" cmpd="sng">
            <a:solidFill>
              <a:schemeClr val="lt1"/>
            </a:solidFill>
            <a:prstDash val="solid"/>
            <a:miter lim="800000"/>
            <a:headEnd type="none" w="sm" len="sm"/>
            <a:tailEnd type="none" w="sm" len="sm"/>
          </a:ln>
        </p:spPr>
      </p:cxnSp>
      <p:cxnSp>
        <p:nvCxnSpPr>
          <p:cNvPr id="322" name="Google Shape;322;p20"/>
          <p:cNvCxnSpPr/>
          <p:nvPr/>
        </p:nvCxnSpPr>
        <p:spPr>
          <a:xfrm rot="10800000" flipH="1">
            <a:off x="5816153" y="1775753"/>
            <a:ext cx="4748683" cy="9380"/>
          </a:xfrm>
          <a:prstGeom prst="straightConnector1">
            <a:avLst/>
          </a:prstGeom>
          <a:noFill/>
          <a:ln w="38100" cap="flat" cmpd="sng">
            <a:solidFill>
              <a:schemeClr val="lt1"/>
            </a:solidFill>
            <a:prstDash val="solid"/>
            <a:miter lim="800000"/>
            <a:headEnd type="none" w="sm" len="sm"/>
            <a:tailEnd type="none" w="sm" len="sm"/>
          </a:ln>
        </p:spPr>
      </p:cxnSp>
      <p:cxnSp>
        <p:nvCxnSpPr>
          <p:cNvPr id="323" name="Google Shape;323;p20"/>
          <p:cNvCxnSpPr/>
          <p:nvPr/>
        </p:nvCxnSpPr>
        <p:spPr>
          <a:xfrm>
            <a:off x="711591" y="2135358"/>
            <a:ext cx="1814732" cy="0"/>
          </a:xfrm>
          <a:prstGeom prst="straightConnector1">
            <a:avLst/>
          </a:prstGeom>
          <a:noFill/>
          <a:ln w="38100" cap="flat" cmpd="sng">
            <a:solidFill>
              <a:schemeClr val="lt1"/>
            </a:solidFill>
            <a:prstDash val="solid"/>
            <a:miter lim="800000"/>
            <a:headEnd type="none" w="sm" len="sm"/>
            <a:tailEnd type="none" w="sm" len="sm"/>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321"/>
                                        </p:tgtEl>
                                        <p:attrNameLst>
                                          <p:attrName>style.visibility</p:attrName>
                                        </p:attrNameLst>
                                      </p:cBhvr>
                                      <p:to>
                                        <p:strVal val="visible"/>
                                      </p:to>
                                    </p:set>
                                    <p:anim calcmode="lin" valueType="num">
                                      <p:cBhvr additive="base">
                                        <p:cTn id="7" dur="500"/>
                                        <p:tgtEl>
                                          <p:spTgt spid="321"/>
                                        </p:tgtEl>
                                        <p:attrNameLst>
                                          <p:attrName>ppt_w</p:attrName>
                                        </p:attrNameLst>
                                      </p:cBhvr>
                                      <p:tavLst>
                                        <p:tav tm="0">
                                          <p:val>
                                            <p:strVal val="0"/>
                                          </p:val>
                                        </p:tav>
                                        <p:tav tm="100000">
                                          <p:val>
                                            <p:strVal val="#ppt_w"/>
                                          </p:val>
                                        </p:tav>
                                      </p:tavLst>
                                    </p:anim>
                                    <p:anim calcmode="lin" valueType="num">
                                      <p:cBhvr additive="base">
                                        <p:cTn id="8" dur="500"/>
                                        <p:tgtEl>
                                          <p:spTgt spid="321"/>
                                        </p:tgtEl>
                                        <p:attrNameLst>
                                          <p:attrName>ppt_h</p:attrName>
                                        </p:attrNameLst>
                                      </p:cBhvr>
                                      <p:tavLst>
                                        <p:tav tm="0">
                                          <p:val>
                                            <p:str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322"/>
                                        </p:tgtEl>
                                        <p:attrNameLst>
                                          <p:attrName>style.visibility</p:attrName>
                                        </p:attrNameLst>
                                      </p:cBhvr>
                                      <p:to>
                                        <p:strVal val="visible"/>
                                      </p:to>
                                    </p:set>
                                    <p:anim calcmode="lin" valueType="num">
                                      <p:cBhvr additive="base">
                                        <p:cTn id="11" dur="500"/>
                                        <p:tgtEl>
                                          <p:spTgt spid="322"/>
                                        </p:tgtEl>
                                        <p:attrNameLst>
                                          <p:attrName>ppt_w</p:attrName>
                                        </p:attrNameLst>
                                      </p:cBhvr>
                                      <p:tavLst>
                                        <p:tav tm="0">
                                          <p:val>
                                            <p:strVal val="0"/>
                                          </p:val>
                                        </p:tav>
                                        <p:tav tm="100000">
                                          <p:val>
                                            <p:strVal val="#ppt_w"/>
                                          </p:val>
                                        </p:tav>
                                      </p:tavLst>
                                    </p:anim>
                                    <p:anim calcmode="lin" valueType="num">
                                      <p:cBhvr additive="base">
                                        <p:cTn id="12" dur="500"/>
                                        <p:tgtEl>
                                          <p:spTgt spid="322"/>
                                        </p:tgtEl>
                                        <p:attrNameLst>
                                          <p:attrName>ppt_h</p:attrName>
                                        </p:attrNameLst>
                                      </p:cBhvr>
                                      <p:tavLst>
                                        <p:tav tm="0">
                                          <p:val>
                                            <p:str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320"/>
                                        </p:tgtEl>
                                        <p:attrNameLst>
                                          <p:attrName>style.visibility</p:attrName>
                                        </p:attrNameLst>
                                      </p:cBhvr>
                                      <p:to>
                                        <p:strVal val="visible"/>
                                      </p:to>
                                    </p:set>
                                    <p:anim calcmode="lin" valueType="num">
                                      <p:cBhvr additive="base">
                                        <p:cTn id="15" dur="500"/>
                                        <p:tgtEl>
                                          <p:spTgt spid="320"/>
                                        </p:tgtEl>
                                        <p:attrNameLst>
                                          <p:attrName>ppt_w</p:attrName>
                                        </p:attrNameLst>
                                      </p:cBhvr>
                                      <p:tavLst>
                                        <p:tav tm="0">
                                          <p:val>
                                            <p:strVal val="0"/>
                                          </p:val>
                                        </p:tav>
                                        <p:tav tm="100000">
                                          <p:val>
                                            <p:strVal val="#ppt_w"/>
                                          </p:val>
                                        </p:tav>
                                      </p:tavLst>
                                    </p:anim>
                                    <p:anim calcmode="lin" valueType="num">
                                      <p:cBhvr additive="base">
                                        <p:cTn id="16" dur="500"/>
                                        <p:tgtEl>
                                          <p:spTgt spid="320"/>
                                        </p:tgtEl>
                                        <p:attrNameLst>
                                          <p:attrName>ppt_h</p:attrName>
                                        </p:attrNameLst>
                                      </p:cBhvr>
                                      <p:tavLst>
                                        <p:tav tm="0">
                                          <p:val>
                                            <p:strVal val="0"/>
                                          </p:val>
                                        </p:tav>
                                        <p:tav tm="100000">
                                          <p:val>
                                            <p:strVal val="#ppt_h"/>
                                          </p:val>
                                        </p:tav>
                                      </p:tavLst>
                                    </p:anim>
                                  </p:childTnLst>
                                </p:cTn>
                              </p:par>
                              <p:par>
                                <p:cTn id="17" presetID="23" presetClass="entr" presetSubtype="16" fill="hold" nodeType="withEffect">
                                  <p:stCondLst>
                                    <p:cond delay="0"/>
                                  </p:stCondLst>
                                  <p:childTnLst>
                                    <p:set>
                                      <p:cBhvr>
                                        <p:cTn id="18" dur="1" fill="hold">
                                          <p:stCondLst>
                                            <p:cond delay="0"/>
                                          </p:stCondLst>
                                        </p:cTn>
                                        <p:tgtEl>
                                          <p:spTgt spid="323"/>
                                        </p:tgtEl>
                                        <p:attrNameLst>
                                          <p:attrName>style.visibility</p:attrName>
                                        </p:attrNameLst>
                                      </p:cBhvr>
                                      <p:to>
                                        <p:strVal val="visible"/>
                                      </p:to>
                                    </p:set>
                                    <p:anim calcmode="lin" valueType="num">
                                      <p:cBhvr additive="base">
                                        <p:cTn id="19" dur="500"/>
                                        <p:tgtEl>
                                          <p:spTgt spid="323"/>
                                        </p:tgtEl>
                                        <p:attrNameLst>
                                          <p:attrName>ppt_w</p:attrName>
                                        </p:attrNameLst>
                                      </p:cBhvr>
                                      <p:tavLst>
                                        <p:tav tm="0">
                                          <p:val>
                                            <p:strVal val="0"/>
                                          </p:val>
                                        </p:tav>
                                        <p:tav tm="100000">
                                          <p:val>
                                            <p:strVal val="#ppt_w"/>
                                          </p:val>
                                        </p:tav>
                                      </p:tavLst>
                                    </p:anim>
                                    <p:anim calcmode="lin" valueType="num">
                                      <p:cBhvr additive="base">
                                        <p:cTn id="20" dur="500"/>
                                        <p:tgtEl>
                                          <p:spTgt spid="323"/>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pic>
        <p:nvPicPr>
          <p:cNvPr id="100" name="Google Shape;100;p3"/>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01" name="Google Shape;101;p3"/>
          <p:cNvSpPr txBox="1"/>
          <p:nvPr/>
        </p:nvSpPr>
        <p:spPr>
          <a:xfrm>
            <a:off x="2712720" y="962988"/>
            <a:ext cx="6766560"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600" b="1">
                <a:solidFill>
                  <a:srgbClr val="FFC000"/>
                </a:solidFill>
                <a:latin typeface="Arial"/>
                <a:ea typeface="Arial"/>
                <a:cs typeface="Arial"/>
                <a:sym typeface="Arial"/>
              </a:rPr>
              <a:t>MỤC TIÊU BÀI HỌC</a:t>
            </a:r>
            <a:endParaRPr sz="3600" b="1">
              <a:solidFill>
                <a:srgbClr val="FFC000"/>
              </a:solidFill>
              <a:latin typeface="Arial"/>
              <a:ea typeface="Arial"/>
              <a:cs typeface="Arial"/>
              <a:sym typeface="Arial"/>
            </a:endParaRPr>
          </a:p>
        </p:txBody>
      </p:sp>
      <p:grpSp>
        <p:nvGrpSpPr>
          <p:cNvPr id="102" name="Google Shape;102;p3"/>
          <p:cNvGrpSpPr/>
          <p:nvPr/>
        </p:nvGrpSpPr>
        <p:grpSpPr>
          <a:xfrm>
            <a:off x="593012" y="1893562"/>
            <a:ext cx="10712548" cy="4040350"/>
            <a:chOff x="450166" y="827926"/>
            <a:chExt cx="10712548" cy="4095902"/>
          </a:xfrm>
        </p:grpSpPr>
        <p:sp>
          <p:nvSpPr>
            <p:cNvPr id="103" name="Google Shape;103;p3"/>
            <p:cNvSpPr/>
            <p:nvPr/>
          </p:nvSpPr>
          <p:spPr>
            <a:xfrm>
              <a:off x="450166" y="967394"/>
              <a:ext cx="1579229" cy="2115909"/>
            </a:xfrm>
            <a:custGeom>
              <a:avLst/>
              <a:gdLst/>
              <a:ahLst/>
              <a:cxnLst/>
              <a:rect l="l" t="t" r="r" b="b"/>
              <a:pathLst>
                <a:path w="1825397" h="1277777" extrusionOk="0">
                  <a:moveTo>
                    <a:pt x="1825397" y="0"/>
                  </a:moveTo>
                  <a:lnTo>
                    <a:pt x="1825397" y="830556"/>
                  </a:lnTo>
                  <a:lnTo>
                    <a:pt x="912698" y="1277777"/>
                  </a:lnTo>
                  <a:lnTo>
                    <a:pt x="0" y="830556"/>
                  </a:lnTo>
                  <a:lnTo>
                    <a:pt x="0" y="0"/>
                  </a:lnTo>
                  <a:lnTo>
                    <a:pt x="912698" y="447222"/>
                  </a:lnTo>
                  <a:lnTo>
                    <a:pt x="1825397" y="0"/>
                  </a:lnTo>
                  <a:close/>
                </a:path>
              </a:pathLst>
            </a:custGeom>
            <a:solidFill>
              <a:srgbClr val="009900"/>
            </a:solidFill>
            <a:ln w="12700" cap="flat" cmpd="sng">
              <a:solidFill>
                <a:srgbClr val="599BD5"/>
              </a:solidFill>
              <a:prstDash val="solid"/>
              <a:miter lim="800000"/>
              <a:headEnd type="none" w="sm" len="sm"/>
              <a:tailEnd type="none" w="sm" len="sm"/>
            </a:ln>
          </p:spPr>
          <p:txBody>
            <a:bodyPr spcFirstLastPara="1" wrap="square" lIns="15225" tIns="654125" rIns="15225" bIns="654125" anchor="ctr" anchorCtr="0">
              <a:noAutofit/>
            </a:bodyPr>
            <a:lstStyle/>
            <a:p>
              <a:pPr marL="0" marR="0" lvl="0" indent="0" algn="ctr" rtl="0">
                <a:lnSpc>
                  <a:spcPct val="90000"/>
                </a:lnSpc>
                <a:spcBef>
                  <a:spcPts val="0"/>
                </a:spcBef>
                <a:spcAft>
                  <a:spcPts val="0"/>
                </a:spcAft>
                <a:buNone/>
              </a:pPr>
              <a:r>
                <a:rPr lang="en-US" sz="2400" b="1">
                  <a:solidFill>
                    <a:srgbClr val="FFFF00"/>
                  </a:solidFill>
                  <a:latin typeface="Calibri"/>
                  <a:ea typeface="Calibri"/>
                  <a:cs typeface="Calibri"/>
                  <a:sym typeface="Calibri"/>
                </a:rPr>
                <a:t>1. Kiến thức</a:t>
              </a:r>
              <a:endParaRPr sz="2400" b="1">
                <a:solidFill>
                  <a:srgbClr val="FFFF00"/>
                </a:solidFill>
                <a:latin typeface="Calibri"/>
                <a:ea typeface="Calibri"/>
                <a:cs typeface="Calibri"/>
                <a:sym typeface="Calibri"/>
              </a:endParaRPr>
            </a:p>
          </p:txBody>
        </p:sp>
        <p:sp>
          <p:nvSpPr>
            <p:cNvPr id="104" name="Google Shape;104;p3"/>
            <p:cNvSpPr/>
            <p:nvPr/>
          </p:nvSpPr>
          <p:spPr>
            <a:xfrm>
              <a:off x="2029395" y="827926"/>
              <a:ext cx="9009566" cy="1615949"/>
            </a:xfrm>
            <a:custGeom>
              <a:avLst/>
              <a:gdLst/>
              <a:ahLst/>
              <a:cxnLst/>
              <a:rect l="l" t="t" r="r" b="b"/>
              <a:pathLst>
                <a:path w="2292007" h="7707390" extrusionOk="0">
                  <a:moveTo>
                    <a:pt x="2292007" y="1284592"/>
                  </a:moveTo>
                  <a:lnTo>
                    <a:pt x="2292007" y="6422798"/>
                  </a:lnTo>
                  <a:cubicBezTo>
                    <a:pt x="2292007" y="7132258"/>
                    <a:pt x="2241146" y="7707388"/>
                    <a:pt x="2178406" y="7707388"/>
                  </a:cubicBezTo>
                  <a:lnTo>
                    <a:pt x="0" y="7707388"/>
                  </a:lnTo>
                  <a:lnTo>
                    <a:pt x="0" y="7707388"/>
                  </a:lnTo>
                  <a:lnTo>
                    <a:pt x="0" y="2"/>
                  </a:lnTo>
                  <a:lnTo>
                    <a:pt x="0" y="2"/>
                  </a:lnTo>
                  <a:lnTo>
                    <a:pt x="2178406" y="2"/>
                  </a:lnTo>
                  <a:cubicBezTo>
                    <a:pt x="2241146" y="2"/>
                    <a:pt x="2292007" y="575132"/>
                    <a:pt x="2292007" y="1284592"/>
                  </a:cubicBezTo>
                  <a:close/>
                </a:path>
              </a:pathLst>
            </a:custGeom>
            <a:solidFill>
              <a:srgbClr val="009900">
                <a:alpha val="89803"/>
              </a:srgbClr>
            </a:solidFill>
            <a:ln w="12700" cap="flat" cmpd="sng">
              <a:solidFill>
                <a:srgbClr val="599BD5"/>
              </a:solidFill>
              <a:prstDash val="solid"/>
              <a:miter lim="800000"/>
              <a:headEnd type="none" w="sm" len="sm"/>
              <a:tailEnd type="none" w="sm" len="sm"/>
            </a:ln>
          </p:spPr>
          <p:txBody>
            <a:bodyPr spcFirstLastPara="1" wrap="square" lIns="170675" tIns="127125" rIns="127125" bIns="127125" anchor="ctr" anchorCtr="0">
              <a:noAutofit/>
            </a:bodyPr>
            <a:lstStyle/>
            <a:p>
              <a:pPr marL="0" marR="0" lvl="0" indent="0" algn="just" rtl="0">
                <a:spcBef>
                  <a:spcPts val="0"/>
                </a:spcBef>
                <a:spcAft>
                  <a:spcPts val="0"/>
                </a:spcAft>
                <a:buNone/>
              </a:pPr>
              <a:r>
                <a:rPr lang="en-US" sz="2400">
                  <a:solidFill>
                    <a:schemeClr val="lt1"/>
                  </a:solidFill>
                  <a:latin typeface="Arial"/>
                  <a:ea typeface="Arial"/>
                  <a:cs typeface="Arial"/>
                  <a:sym typeface="Arial"/>
                </a:rPr>
                <a:t>- </a:t>
              </a:r>
              <a:r>
                <a:rPr lang="en-US" sz="2400">
                  <a:solidFill>
                    <a:schemeClr val="lt1"/>
                  </a:solidFill>
                  <a:latin typeface="Calibri"/>
                  <a:ea typeface="Calibri"/>
                  <a:cs typeface="Calibri"/>
                  <a:sym typeface="Calibri"/>
                </a:rPr>
                <a:t>Nhận thức được ý nghĩa quan trọng của việc trình bày luận điểm trong một bài văn nghị luận </a:t>
              </a:r>
              <a:endParaRPr sz="2400">
                <a:solidFill>
                  <a:schemeClr val="lt1"/>
                </a:solidFill>
                <a:latin typeface="Calibri"/>
                <a:ea typeface="Calibri"/>
                <a:cs typeface="Calibri"/>
                <a:sym typeface="Calibri"/>
              </a:endParaRPr>
            </a:p>
          </p:txBody>
        </p:sp>
        <p:sp>
          <p:nvSpPr>
            <p:cNvPr id="105" name="Google Shape;105;p3"/>
            <p:cNvSpPr/>
            <p:nvPr/>
          </p:nvSpPr>
          <p:spPr>
            <a:xfrm>
              <a:off x="450166" y="3098431"/>
              <a:ext cx="1579229" cy="1825397"/>
            </a:xfrm>
            <a:custGeom>
              <a:avLst/>
              <a:gdLst/>
              <a:ahLst/>
              <a:cxnLst/>
              <a:rect l="l" t="t" r="r" b="b"/>
              <a:pathLst>
                <a:path w="1825397" h="1277777" extrusionOk="0">
                  <a:moveTo>
                    <a:pt x="1825397" y="0"/>
                  </a:moveTo>
                  <a:lnTo>
                    <a:pt x="1825397" y="830556"/>
                  </a:lnTo>
                  <a:lnTo>
                    <a:pt x="912698" y="1277777"/>
                  </a:lnTo>
                  <a:lnTo>
                    <a:pt x="0" y="830556"/>
                  </a:lnTo>
                  <a:lnTo>
                    <a:pt x="0" y="0"/>
                  </a:lnTo>
                  <a:lnTo>
                    <a:pt x="912698" y="447222"/>
                  </a:lnTo>
                  <a:lnTo>
                    <a:pt x="1825397" y="0"/>
                  </a:lnTo>
                  <a:close/>
                </a:path>
              </a:pathLst>
            </a:custGeom>
            <a:solidFill>
              <a:srgbClr val="009900"/>
            </a:solidFill>
            <a:ln w="12700" cap="flat" cmpd="sng">
              <a:solidFill>
                <a:srgbClr val="599BD5"/>
              </a:solidFill>
              <a:prstDash val="solid"/>
              <a:miter lim="800000"/>
              <a:headEnd type="none" w="sm" len="sm"/>
              <a:tailEnd type="none" w="sm" len="sm"/>
            </a:ln>
          </p:spPr>
          <p:txBody>
            <a:bodyPr spcFirstLastPara="1" wrap="square" lIns="15225" tIns="654125" rIns="15225" bIns="654125" anchor="ctr" anchorCtr="0">
              <a:noAutofit/>
            </a:bodyPr>
            <a:lstStyle/>
            <a:p>
              <a:pPr marL="0" marR="0" lvl="0" indent="0" algn="ctr" rtl="0">
                <a:lnSpc>
                  <a:spcPct val="90000"/>
                </a:lnSpc>
                <a:spcBef>
                  <a:spcPts val="0"/>
                </a:spcBef>
                <a:spcAft>
                  <a:spcPts val="0"/>
                </a:spcAft>
                <a:buNone/>
              </a:pPr>
              <a:r>
                <a:rPr lang="en-US" sz="2400" b="1">
                  <a:solidFill>
                    <a:srgbClr val="FFFF00"/>
                  </a:solidFill>
                  <a:latin typeface="Calibri"/>
                  <a:ea typeface="Calibri"/>
                  <a:cs typeface="Calibri"/>
                  <a:sym typeface="Calibri"/>
                </a:rPr>
                <a:t>2</a:t>
              </a:r>
              <a:r>
                <a:rPr lang="en-US" sz="2300" b="1">
                  <a:solidFill>
                    <a:srgbClr val="FFFF00"/>
                  </a:solidFill>
                  <a:latin typeface="Calibri"/>
                  <a:ea typeface="Calibri"/>
                  <a:cs typeface="Calibri"/>
                  <a:sym typeface="Calibri"/>
                </a:rPr>
                <a:t>. Kĩ năng</a:t>
              </a:r>
              <a:endParaRPr sz="2300" b="1">
                <a:solidFill>
                  <a:srgbClr val="FFFF00"/>
                </a:solidFill>
                <a:latin typeface="Calibri"/>
                <a:ea typeface="Calibri"/>
                <a:cs typeface="Calibri"/>
                <a:sym typeface="Calibri"/>
              </a:endParaRPr>
            </a:p>
          </p:txBody>
        </p:sp>
        <p:sp>
          <p:nvSpPr>
            <p:cNvPr id="106" name="Google Shape;106;p3"/>
            <p:cNvSpPr/>
            <p:nvPr/>
          </p:nvSpPr>
          <p:spPr>
            <a:xfrm>
              <a:off x="2029394" y="2946954"/>
              <a:ext cx="9133320" cy="1361115"/>
            </a:xfrm>
            <a:custGeom>
              <a:avLst/>
              <a:gdLst/>
              <a:ahLst/>
              <a:cxnLst/>
              <a:rect l="l" t="t" r="r" b="b"/>
              <a:pathLst>
                <a:path w="1361114" h="9133319" extrusionOk="0">
                  <a:moveTo>
                    <a:pt x="1361114" y="1522253"/>
                  </a:moveTo>
                  <a:lnTo>
                    <a:pt x="1361114" y="7611066"/>
                  </a:lnTo>
                  <a:cubicBezTo>
                    <a:pt x="1361114" y="8451783"/>
                    <a:pt x="1345978" y="9133316"/>
                    <a:pt x="1327306" y="9133316"/>
                  </a:cubicBezTo>
                  <a:lnTo>
                    <a:pt x="0" y="9133316"/>
                  </a:lnTo>
                  <a:lnTo>
                    <a:pt x="0" y="9133316"/>
                  </a:lnTo>
                  <a:lnTo>
                    <a:pt x="0" y="3"/>
                  </a:lnTo>
                  <a:lnTo>
                    <a:pt x="0" y="3"/>
                  </a:lnTo>
                  <a:lnTo>
                    <a:pt x="1327306" y="3"/>
                  </a:lnTo>
                  <a:cubicBezTo>
                    <a:pt x="1345978" y="3"/>
                    <a:pt x="1361114" y="681536"/>
                    <a:pt x="1361114" y="1522253"/>
                  </a:cubicBezTo>
                  <a:close/>
                </a:path>
              </a:pathLst>
            </a:custGeom>
            <a:solidFill>
              <a:srgbClr val="009900">
                <a:alpha val="89803"/>
              </a:srgbClr>
            </a:solidFill>
            <a:ln w="12700" cap="flat" cmpd="sng">
              <a:solidFill>
                <a:srgbClr val="599BD5"/>
              </a:solidFill>
              <a:prstDash val="solid"/>
              <a:miter lim="800000"/>
              <a:headEnd type="none" w="sm" len="sm"/>
              <a:tailEnd type="none" w="sm" len="sm"/>
            </a:ln>
          </p:spPr>
          <p:txBody>
            <a:bodyPr spcFirstLastPara="1" wrap="square" lIns="199125" tIns="84200" rIns="84200" bIns="84225" anchor="ctr" anchorCtr="0">
              <a:noAutofit/>
            </a:bodyPr>
            <a:lstStyle/>
            <a:p>
              <a:pPr marL="0" marR="0" lvl="0" indent="0" algn="just" rtl="0">
                <a:spcBef>
                  <a:spcPts val="0"/>
                </a:spcBef>
                <a:spcAft>
                  <a:spcPts val="0"/>
                </a:spcAft>
                <a:buNone/>
              </a:pPr>
              <a:r>
                <a:rPr lang="en-US" sz="2400">
                  <a:solidFill>
                    <a:schemeClr val="lt1"/>
                  </a:solidFill>
                  <a:latin typeface="Calibri"/>
                  <a:ea typeface="Calibri"/>
                  <a:cs typeface="Calibri"/>
                  <a:sym typeface="Calibri"/>
                </a:rPr>
                <a:t>- Biết cách viết đoạn văn trình bày một luận điểm theo cách diễn dịch hoặc quy nạp</a:t>
              </a:r>
              <a:endParaRPr sz="2400">
                <a:solidFill>
                  <a:schemeClr val="lt1"/>
                </a:solidFill>
                <a:latin typeface="Calibri"/>
                <a:ea typeface="Calibri"/>
                <a:cs typeface="Calibri"/>
                <a:sym typeface="Calibri"/>
              </a:endParaRPr>
            </a:p>
            <a:p>
              <a:pPr marL="0" marR="0" lvl="0" indent="0" algn="just" rtl="0">
                <a:spcBef>
                  <a:spcPts val="0"/>
                </a:spcBef>
                <a:spcAft>
                  <a:spcPts val="0"/>
                </a:spcAft>
                <a:buNone/>
              </a:pPr>
              <a:r>
                <a:rPr lang="en-US" sz="2400">
                  <a:solidFill>
                    <a:schemeClr val="lt1"/>
                  </a:solidFill>
                  <a:latin typeface="Calibri"/>
                  <a:ea typeface="Calibri"/>
                  <a:cs typeface="Calibri"/>
                  <a:sym typeface="Calibri"/>
                </a:rPr>
                <a:t>- Biết sắp xếp và có kĩ năng trình bày luận điểm trong bài văn nghị luận</a:t>
              </a:r>
              <a:endParaRPr sz="2400">
                <a:solidFill>
                  <a:schemeClr val="lt1"/>
                </a:solidFill>
                <a:latin typeface="Arial"/>
                <a:ea typeface="Arial"/>
                <a:cs typeface="Arial"/>
                <a:sym typeface="Arial"/>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pic>
        <p:nvPicPr>
          <p:cNvPr id="328" name="Google Shape;328;p21"/>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29" name="Google Shape;329;p21"/>
          <p:cNvSpPr txBox="1"/>
          <p:nvPr/>
        </p:nvSpPr>
        <p:spPr>
          <a:xfrm>
            <a:off x="10167205" y="2213539"/>
            <a:ext cx="1643795" cy="1569660"/>
          </a:xfrm>
          <a:prstGeom prst="rect">
            <a:avLst/>
          </a:prstGeom>
          <a:noFill/>
          <a:ln w="31750" cap="flat" cmpd="sng">
            <a:solidFill>
              <a:srgbClr val="FFC000"/>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rgbClr val="FFC000"/>
                </a:solidFill>
                <a:latin typeface="Arial"/>
                <a:ea typeface="Arial"/>
                <a:cs typeface="Arial"/>
                <a:sym typeface="Arial"/>
              </a:rPr>
              <a:t>Trình tự tăng tiến, gây hứng thú</a:t>
            </a:r>
            <a:endParaRPr sz="2400" i="1">
              <a:solidFill>
                <a:schemeClr val="lt1"/>
              </a:solidFill>
              <a:latin typeface="Arial"/>
              <a:ea typeface="Arial"/>
              <a:cs typeface="Arial"/>
              <a:sym typeface="Arial"/>
            </a:endParaRPr>
          </a:p>
        </p:txBody>
      </p:sp>
      <p:sp>
        <p:nvSpPr>
          <p:cNvPr id="330" name="Google Shape;330;p21"/>
          <p:cNvSpPr txBox="1"/>
          <p:nvPr/>
        </p:nvSpPr>
        <p:spPr>
          <a:xfrm>
            <a:off x="4874455" y="942699"/>
            <a:ext cx="4825217" cy="1200329"/>
          </a:xfrm>
          <a:prstGeom prst="rect">
            <a:avLst/>
          </a:prstGeom>
          <a:noFill/>
          <a:ln w="31750" cap="flat" cmpd="sng">
            <a:solidFill>
              <a:srgbClr val="FFC00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C000"/>
                </a:solidFill>
                <a:latin typeface="Arial"/>
                <a:ea typeface="Arial"/>
                <a:cs typeface="Arial"/>
                <a:sym typeface="Arial"/>
              </a:rPr>
              <a:t>Luận cứ 1: </a:t>
            </a:r>
            <a:r>
              <a:rPr lang="en-US" sz="2400" i="1">
                <a:solidFill>
                  <a:schemeClr val="lt1"/>
                </a:solidFill>
                <a:latin typeface="Arial"/>
                <a:ea typeface="Arial"/>
                <a:cs typeface="Arial"/>
                <a:sym typeface="Arial"/>
              </a:rPr>
              <a:t>Tế Hanh đã ghi được đôi nét rất thần tình về cảnh sinh hoạt chốn quê hương</a:t>
            </a:r>
            <a:endParaRPr sz="2400">
              <a:solidFill>
                <a:schemeClr val="lt1"/>
              </a:solidFill>
              <a:latin typeface="Arial"/>
              <a:ea typeface="Arial"/>
              <a:cs typeface="Arial"/>
              <a:sym typeface="Arial"/>
            </a:endParaRPr>
          </a:p>
        </p:txBody>
      </p:sp>
      <p:sp>
        <p:nvSpPr>
          <p:cNvPr id="331" name="Google Shape;331;p21"/>
          <p:cNvSpPr txBox="1"/>
          <p:nvPr/>
        </p:nvSpPr>
        <p:spPr>
          <a:xfrm>
            <a:off x="4860389" y="3273135"/>
            <a:ext cx="4825217" cy="1938992"/>
          </a:xfrm>
          <a:prstGeom prst="rect">
            <a:avLst/>
          </a:prstGeom>
          <a:noFill/>
          <a:ln w="31750" cap="flat" cmpd="sng">
            <a:solidFill>
              <a:srgbClr val="FFC00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C000"/>
                </a:solidFill>
                <a:latin typeface="Arial"/>
                <a:ea typeface="Arial"/>
                <a:cs typeface="Arial"/>
                <a:sym typeface="Arial"/>
              </a:rPr>
              <a:t>Luận cứ 2:</a:t>
            </a:r>
            <a:r>
              <a:rPr lang="en-US" sz="2400" i="1">
                <a:solidFill>
                  <a:schemeClr val="lt1"/>
                </a:solidFill>
                <a:latin typeface="Arial"/>
                <a:ea typeface="Arial"/>
                <a:cs typeface="Arial"/>
                <a:sym typeface="Arial"/>
              </a:rPr>
              <a:t> Thơ Tế Hanh đưa ta vào một thế giới rất gần gũi thường ta chỉ thấy một cách mờ mờ, cái thế giới những tình cảm ta đã âm thầm trao cho cảnh vật</a:t>
            </a:r>
            <a:endParaRPr sz="2400">
              <a:solidFill>
                <a:schemeClr val="lt1"/>
              </a:solidFill>
              <a:latin typeface="Arial"/>
              <a:ea typeface="Arial"/>
              <a:cs typeface="Arial"/>
              <a:sym typeface="Arial"/>
            </a:endParaRPr>
          </a:p>
        </p:txBody>
      </p:sp>
      <p:cxnSp>
        <p:nvCxnSpPr>
          <p:cNvPr id="332" name="Google Shape;332;p21"/>
          <p:cNvCxnSpPr>
            <a:endCxn id="330" idx="1"/>
          </p:cNvCxnSpPr>
          <p:nvPr/>
        </p:nvCxnSpPr>
        <p:spPr>
          <a:xfrm rot="10800000" flipH="1">
            <a:off x="3699655" y="1542864"/>
            <a:ext cx="1174800" cy="1116000"/>
          </a:xfrm>
          <a:prstGeom prst="straightConnector1">
            <a:avLst/>
          </a:prstGeom>
          <a:noFill/>
          <a:ln w="31750" cap="flat" cmpd="sng">
            <a:solidFill>
              <a:srgbClr val="FFC000"/>
            </a:solidFill>
            <a:prstDash val="solid"/>
            <a:miter lim="800000"/>
            <a:headEnd type="none" w="sm" len="sm"/>
            <a:tailEnd type="triangle" w="med" len="med"/>
          </a:ln>
        </p:spPr>
      </p:cxnSp>
      <p:cxnSp>
        <p:nvCxnSpPr>
          <p:cNvPr id="333" name="Google Shape;333;p21"/>
          <p:cNvCxnSpPr/>
          <p:nvPr/>
        </p:nvCxnSpPr>
        <p:spPr>
          <a:xfrm>
            <a:off x="3699803" y="2658794"/>
            <a:ext cx="1160586" cy="1583837"/>
          </a:xfrm>
          <a:prstGeom prst="straightConnector1">
            <a:avLst/>
          </a:prstGeom>
          <a:noFill/>
          <a:ln w="31750" cap="flat" cmpd="sng">
            <a:solidFill>
              <a:srgbClr val="FFC000"/>
            </a:solidFill>
            <a:prstDash val="solid"/>
            <a:miter lim="800000"/>
            <a:headEnd type="none" w="sm" len="sm"/>
            <a:tailEnd type="triangle" w="med" len="med"/>
          </a:ln>
        </p:spPr>
      </p:cxnSp>
      <p:sp>
        <p:nvSpPr>
          <p:cNvPr id="334" name="Google Shape;334;p21"/>
          <p:cNvSpPr/>
          <p:nvPr/>
        </p:nvSpPr>
        <p:spPr>
          <a:xfrm>
            <a:off x="562709" y="430658"/>
            <a:ext cx="4132863"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2. Bài tập 2 (SGK trang 82) </a:t>
            </a:r>
            <a:endParaRPr sz="2400">
              <a:solidFill>
                <a:schemeClr val="dk1"/>
              </a:solidFill>
              <a:latin typeface="Calibri"/>
              <a:ea typeface="Calibri"/>
              <a:cs typeface="Calibri"/>
              <a:sym typeface="Calibri"/>
            </a:endParaRPr>
          </a:p>
        </p:txBody>
      </p:sp>
      <p:sp>
        <p:nvSpPr>
          <p:cNvPr id="335" name="Google Shape;335;p21"/>
          <p:cNvSpPr/>
          <p:nvPr/>
        </p:nvSpPr>
        <p:spPr>
          <a:xfrm>
            <a:off x="9767851" y="1648485"/>
            <a:ext cx="329493" cy="2699767"/>
          </a:xfrm>
          <a:prstGeom prst="rightBrace">
            <a:avLst>
              <a:gd name="adj1" fmla="val 8333"/>
              <a:gd name="adj2" fmla="val 50000"/>
            </a:avLst>
          </a:prstGeom>
          <a:noFill/>
          <a:ln w="28575" cap="flat" cmpd="sng">
            <a:solidFill>
              <a:srgbClr val="FFC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336" name="Google Shape;336;p21"/>
          <p:cNvSpPr txBox="1"/>
          <p:nvPr/>
        </p:nvSpPr>
        <p:spPr>
          <a:xfrm>
            <a:off x="745587" y="2143028"/>
            <a:ext cx="2954216" cy="1200329"/>
          </a:xfrm>
          <a:prstGeom prst="rect">
            <a:avLst/>
          </a:prstGeom>
          <a:noFill/>
          <a:ln w="31750" cap="flat" cmpd="sng">
            <a:solidFill>
              <a:srgbClr val="FFC000"/>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rgbClr val="FFC000"/>
                </a:solidFill>
                <a:latin typeface="Arial"/>
                <a:ea typeface="Arial"/>
                <a:cs typeface="Arial"/>
                <a:sym typeface="Arial"/>
              </a:rPr>
              <a:t>Luận điểm: </a:t>
            </a:r>
            <a:endParaRPr/>
          </a:p>
          <a:p>
            <a:pPr marL="0" marR="0" lvl="0" indent="0" algn="just" rtl="0">
              <a:spcBef>
                <a:spcPts val="0"/>
              </a:spcBef>
              <a:spcAft>
                <a:spcPts val="0"/>
              </a:spcAft>
              <a:buNone/>
            </a:pPr>
            <a:r>
              <a:rPr lang="en-US" sz="2400" i="1">
                <a:solidFill>
                  <a:schemeClr val="lt1"/>
                </a:solidFill>
                <a:latin typeface="Arial"/>
                <a:ea typeface="Arial"/>
                <a:cs typeface="Arial"/>
                <a:sym typeface="Arial"/>
              </a:rPr>
              <a:t>Tôi thấy Tế Hanh là một người tinh lắm</a:t>
            </a:r>
            <a:endParaRPr sz="2400" i="1">
              <a:solidFill>
                <a:schemeClr val="lt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2"/>
                                        </p:tgtEl>
                                        <p:attrNameLst>
                                          <p:attrName>style.visibility</p:attrName>
                                        </p:attrNameLst>
                                      </p:cBhvr>
                                      <p:to>
                                        <p:strVal val="visible"/>
                                      </p:to>
                                    </p:set>
                                    <p:animEffect transition="in" filter="fade">
                                      <p:cBhvr>
                                        <p:cTn id="7" dur="500"/>
                                        <p:tgtEl>
                                          <p:spTgt spid="332"/>
                                        </p:tgtEl>
                                      </p:cBhvr>
                                    </p:animEffect>
                                  </p:childTnLst>
                                </p:cTn>
                              </p:par>
                              <p:par>
                                <p:cTn id="8" presetID="10" presetClass="entr" presetSubtype="0" fill="hold" nodeType="withEffect">
                                  <p:stCondLst>
                                    <p:cond delay="0"/>
                                  </p:stCondLst>
                                  <p:childTnLst>
                                    <p:set>
                                      <p:cBhvr>
                                        <p:cTn id="9" dur="1" fill="hold">
                                          <p:stCondLst>
                                            <p:cond delay="0"/>
                                          </p:stCondLst>
                                        </p:cTn>
                                        <p:tgtEl>
                                          <p:spTgt spid="333"/>
                                        </p:tgtEl>
                                        <p:attrNameLst>
                                          <p:attrName>style.visibility</p:attrName>
                                        </p:attrNameLst>
                                      </p:cBhvr>
                                      <p:to>
                                        <p:strVal val="visible"/>
                                      </p:to>
                                    </p:set>
                                    <p:animEffect transition="in" filter="fade">
                                      <p:cBhvr>
                                        <p:cTn id="10" dur="500"/>
                                        <p:tgtEl>
                                          <p:spTgt spid="333"/>
                                        </p:tgtEl>
                                      </p:cBhvr>
                                    </p:animEffect>
                                  </p:childTnLst>
                                </p:cTn>
                              </p:par>
                              <p:par>
                                <p:cTn id="11" presetID="10" presetClass="entr" presetSubtype="0" fill="hold" nodeType="withEffect">
                                  <p:stCondLst>
                                    <p:cond delay="0"/>
                                  </p:stCondLst>
                                  <p:childTnLst>
                                    <p:set>
                                      <p:cBhvr>
                                        <p:cTn id="12" dur="1" fill="hold">
                                          <p:stCondLst>
                                            <p:cond delay="0"/>
                                          </p:stCondLst>
                                        </p:cTn>
                                        <p:tgtEl>
                                          <p:spTgt spid="330"/>
                                        </p:tgtEl>
                                        <p:attrNameLst>
                                          <p:attrName>style.visibility</p:attrName>
                                        </p:attrNameLst>
                                      </p:cBhvr>
                                      <p:to>
                                        <p:strVal val="visible"/>
                                      </p:to>
                                    </p:set>
                                    <p:animEffect transition="in" filter="fade">
                                      <p:cBhvr>
                                        <p:cTn id="13" dur="500"/>
                                        <p:tgtEl>
                                          <p:spTgt spid="330"/>
                                        </p:tgtEl>
                                      </p:cBhvr>
                                    </p:animEffect>
                                  </p:childTnLst>
                                </p:cTn>
                              </p:par>
                              <p:par>
                                <p:cTn id="14" presetID="10" presetClass="entr" presetSubtype="0" fill="hold" nodeType="withEffect">
                                  <p:stCondLst>
                                    <p:cond delay="0"/>
                                  </p:stCondLst>
                                  <p:childTnLst>
                                    <p:set>
                                      <p:cBhvr>
                                        <p:cTn id="15" dur="1" fill="hold">
                                          <p:stCondLst>
                                            <p:cond delay="0"/>
                                          </p:stCondLst>
                                        </p:cTn>
                                        <p:tgtEl>
                                          <p:spTgt spid="331"/>
                                        </p:tgtEl>
                                        <p:attrNameLst>
                                          <p:attrName>style.visibility</p:attrName>
                                        </p:attrNameLst>
                                      </p:cBhvr>
                                      <p:to>
                                        <p:strVal val="visible"/>
                                      </p:to>
                                    </p:set>
                                    <p:animEffect transition="in" filter="fade">
                                      <p:cBhvr>
                                        <p:cTn id="16" dur="500"/>
                                        <p:tgtEl>
                                          <p:spTgt spid="331"/>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35"/>
                                        </p:tgtEl>
                                        <p:attrNameLst>
                                          <p:attrName>style.visibility</p:attrName>
                                        </p:attrNameLst>
                                      </p:cBhvr>
                                      <p:to>
                                        <p:strVal val="visible"/>
                                      </p:to>
                                    </p:set>
                                    <p:animEffect transition="in" filter="fade">
                                      <p:cBhvr>
                                        <p:cTn id="21" dur="500"/>
                                        <p:tgtEl>
                                          <p:spTgt spid="335"/>
                                        </p:tgtEl>
                                      </p:cBhvr>
                                    </p:animEffect>
                                  </p:childTnLst>
                                </p:cTn>
                              </p:par>
                              <p:par>
                                <p:cTn id="22" presetID="10" presetClass="entr" presetSubtype="0" fill="hold" nodeType="withEffect">
                                  <p:stCondLst>
                                    <p:cond delay="0"/>
                                  </p:stCondLst>
                                  <p:childTnLst>
                                    <p:set>
                                      <p:cBhvr>
                                        <p:cTn id="23" dur="1" fill="hold">
                                          <p:stCondLst>
                                            <p:cond delay="0"/>
                                          </p:stCondLst>
                                        </p:cTn>
                                        <p:tgtEl>
                                          <p:spTgt spid="329"/>
                                        </p:tgtEl>
                                        <p:attrNameLst>
                                          <p:attrName>style.visibility</p:attrName>
                                        </p:attrNameLst>
                                      </p:cBhvr>
                                      <p:to>
                                        <p:strVal val="visible"/>
                                      </p:to>
                                    </p:set>
                                    <p:animEffect transition="in" filter="fade">
                                      <p:cBhvr>
                                        <p:cTn id="24" dur="500"/>
                                        <p:tgtEl>
                                          <p:spTgt spid="3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40"/>
        <p:cNvGrpSpPr/>
        <p:nvPr/>
      </p:nvGrpSpPr>
      <p:grpSpPr>
        <a:xfrm>
          <a:off x="0" y="0"/>
          <a:ext cx="0" cy="0"/>
          <a:chOff x="0" y="0"/>
          <a:chExt cx="0" cy="0"/>
        </a:xfrm>
      </p:grpSpPr>
      <p:pic>
        <p:nvPicPr>
          <p:cNvPr id="341" name="Google Shape;341;p22"/>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42" name="Google Shape;342;p22"/>
          <p:cNvSpPr/>
          <p:nvPr/>
        </p:nvSpPr>
        <p:spPr>
          <a:xfrm>
            <a:off x="811234" y="623729"/>
            <a:ext cx="5585183"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Tham khảo cách viết của Hoài Thanh</a:t>
            </a:r>
            <a:endParaRPr sz="2400">
              <a:solidFill>
                <a:schemeClr val="dk1"/>
              </a:solidFill>
              <a:latin typeface="Calibri"/>
              <a:ea typeface="Calibri"/>
              <a:cs typeface="Calibri"/>
              <a:sym typeface="Calibri"/>
            </a:endParaRPr>
          </a:p>
        </p:txBody>
      </p:sp>
      <p:sp>
        <p:nvSpPr>
          <p:cNvPr id="343" name="Google Shape;343;p22"/>
          <p:cNvSpPr/>
          <p:nvPr/>
        </p:nvSpPr>
        <p:spPr>
          <a:xfrm>
            <a:off x="811235" y="1389531"/>
            <a:ext cx="9430043" cy="2039469"/>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2400" b="1" i="1">
                <a:solidFill>
                  <a:srgbClr val="FFFF00"/>
                </a:solidFill>
                <a:latin typeface="Arial"/>
                <a:ea typeface="Arial"/>
                <a:cs typeface="Arial"/>
                <a:sym typeface="Arial"/>
              </a:rPr>
              <a:t>- Viết về Vũ Đình Liên: </a:t>
            </a:r>
            <a:r>
              <a:rPr lang="en-US" sz="2400" i="1">
                <a:solidFill>
                  <a:schemeClr val="lt1"/>
                </a:solidFill>
                <a:latin typeface="Arial"/>
                <a:ea typeface="Arial"/>
                <a:cs typeface="Arial"/>
                <a:sym typeface="Arial"/>
              </a:rPr>
              <a:t>Hai nguồn thi cảm chính của người là lòng thương người và tình hoài cổ. Người thương những kẻ thân tàn ma dại, người nhớ những cảnh cũ người xưa. Có một lần hai nguồn cảm hứng ấy đã gặp nhau và đã để lại cho chúng ta một bài thơ kiệt tác: Ông đồ.</a:t>
            </a:r>
            <a:endParaRPr/>
          </a:p>
        </p:txBody>
      </p:sp>
      <p:sp>
        <p:nvSpPr>
          <p:cNvPr id="344" name="Google Shape;344;p22"/>
          <p:cNvSpPr/>
          <p:nvPr/>
        </p:nvSpPr>
        <p:spPr>
          <a:xfrm>
            <a:off x="811234" y="3733137"/>
            <a:ext cx="9430043" cy="2170787"/>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2400" b="1" i="1">
                <a:solidFill>
                  <a:srgbClr val="FFFF00"/>
                </a:solidFill>
                <a:latin typeface="Arial"/>
                <a:ea typeface="Arial"/>
                <a:cs typeface="Arial"/>
                <a:sym typeface="Arial"/>
              </a:rPr>
              <a:t>- Viết về Thế Lữ: </a:t>
            </a:r>
            <a:r>
              <a:rPr lang="en-US" sz="2400">
                <a:solidFill>
                  <a:schemeClr val="lt1"/>
                </a:solidFill>
                <a:latin typeface="Arial"/>
                <a:ea typeface="Arial"/>
                <a:cs typeface="Arial"/>
                <a:sym typeface="Arial"/>
              </a:rPr>
              <a:t>Đọc đôi bài, nhất là bài Nhớ rừng, ta tưởng chừng thấy những chữ bị xô đẩy, bị dằn vặt bởi một sức mạnh phi thường. Thế Lữ như một viên tướng điều khiển đội quân Việt ngữ bằng những mệnh lệnh không thể cưỡng được.</a:t>
            </a:r>
            <a:endParaRPr/>
          </a:p>
          <a:p>
            <a:pPr marL="285750" marR="0" lvl="0" indent="-285750" algn="just" rtl="0">
              <a:lnSpc>
                <a:spcPct val="107000"/>
              </a:lnSpc>
              <a:spcBef>
                <a:spcPts val="800"/>
              </a:spcBef>
              <a:spcAft>
                <a:spcPts val="0"/>
              </a:spcAft>
              <a:buClr>
                <a:schemeClr val="dk1"/>
              </a:buClr>
              <a:buSzPts val="1800"/>
              <a:buFont typeface="Calibri"/>
              <a:buChar char="-"/>
            </a:pPr>
            <a:r>
              <a:rPr lang="en-US" sz="1800">
                <a:solidFill>
                  <a:schemeClr val="dk1"/>
                </a:solidFill>
                <a:latin typeface="Calibri"/>
                <a:ea typeface="Calibri"/>
                <a:cs typeface="Calibri"/>
                <a:sym typeface="Calibri"/>
              </a:rPr>
              <a:t>.</a:t>
            </a:r>
            <a:r>
              <a:rPr lang="en-US" sz="2400" i="1">
                <a:solidFill>
                  <a:schemeClr val="lt1"/>
                </a:solidFill>
                <a:latin typeface="Arial"/>
                <a:ea typeface="Arial"/>
                <a:cs typeface="Arial"/>
                <a:sym typeface="Arial"/>
              </a:rPr>
              <a:t>                                                 </a:t>
            </a:r>
            <a:r>
              <a:rPr lang="en-US" sz="2400">
                <a:solidFill>
                  <a:srgbClr val="FFFF00"/>
                </a:solidFill>
                <a:latin typeface="Arial"/>
                <a:ea typeface="Arial"/>
                <a:cs typeface="Arial"/>
                <a:sym typeface="Arial"/>
              </a:rPr>
              <a:t>(Hoài Thanh, </a:t>
            </a:r>
            <a:r>
              <a:rPr lang="en-US" sz="2400" i="1">
                <a:solidFill>
                  <a:srgbClr val="FFFF00"/>
                </a:solidFill>
                <a:latin typeface="Arial"/>
                <a:ea typeface="Arial"/>
                <a:cs typeface="Arial"/>
                <a:sym typeface="Arial"/>
              </a:rPr>
              <a:t>Thi nhân Việt Nam)</a:t>
            </a:r>
            <a:endParaRPr sz="2400" i="1">
              <a:solidFill>
                <a:srgbClr val="FFFF00"/>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pic>
        <p:nvPicPr>
          <p:cNvPr id="349" name="Google Shape;349;p23"/>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50" name="Google Shape;350;p23"/>
          <p:cNvSpPr txBox="1"/>
          <p:nvPr/>
        </p:nvSpPr>
        <p:spPr>
          <a:xfrm>
            <a:off x="530383" y="671166"/>
            <a:ext cx="9123067" cy="1200329"/>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C000"/>
                </a:solidFill>
                <a:latin typeface="Arial"/>
                <a:ea typeface="Arial"/>
                <a:cs typeface="Arial"/>
                <a:sym typeface="Arial"/>
              </a:rPr>
              <a:t>          Bài tập 3: Viết một đoạn văn ngắn khoảng 10 – 12 câu triển khai ý của luận điểm sau: </a:t>
            </a:r>
            <a:r>
              <a:rPr lang="en-US" sz="2400">
                <a:solidFill>
                  <a:srgbClr val="FFC000"/>
                </a:solidFill>
                <a:latin typeface="Arial"/>
                <a:ea typeface="Arial"/>
                <a:cs typeface="Arial"/>
                <a:sym typeface="Arial"/>
              </a:rPr>
              <a:t>Học sinh cần tự giác, chủ động khi học trực tuyến.</a:t>
            </a:r>
            <a:endParaRPr sz="2400" b="1">
              <a:solidFill>
                <a:srgbClr val="FFC000"/>
              </a:solidFill>
              <a:latin typeface="Arial"/>
              <a:ea typeface="Arial"/>
              <a:cs typeface="Arial"/>
              <a:sym typeface="Arial"/>
            </a:endParaRPr>
          </a:p>
        </p:txBody>
      </p:sp>
      <p:sp>
        <p:nvSpPr>
          <p:cNvPr id="351" name="Google Shape;351;p23"/>
          <p:cNvSpPr/>
          <p:nvPr/>
        </p:nvSpPr>
        <p:spPr>
          <a:xfrm>
            <a:off x="587829" y="1974691"/>
            <a:ext cx="9065622" cy="1483035"/>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2400" b="1">
                <a:solidFill>
                  <a:srgbClr val="FFC000"/>
                </a:solidFill>
                <a:latin typeface="Arial"/>
                <a:ea typeface="Arial"/>
                <a:cs typeface="Arial"/>
                <a:sym typeface="Arial"/>
              </a:rPr>
              <a:t>* Tìm hiểu đề:</a:t>
            </a:r>
            <a:endParaRPr/>
          </a:p>
          <a:p>
            <a:pPr marL="0" marR="0" lvl="0" indent="0" algn="just" rtl="0">
              <a:lnSpc>
                <a:spcPct val="107000"/>
              </a:lnSpc>
              <a:spcBef>
                <a:spcPts val="800"/>
              </a:spcBef>
              <a:spcAft>
                <a:spcPts val="0"/>
              </a:spcAft>
              <a:buNone/>
            </a:pPr>
            <a:r>
              <a:rPr lang="en-US" sz="2400">
                <a:solidFill>
                  <a:schemeClr val="lt1"/>
                </a:solidFill>
                <a:latin typeface="Arial"/>
                <a:ea typeface="Arial"/>
                <a:cs typeface="Arial"/>
                <a:sym typeface="Arial"/>
              </a:rPr>
              <a:t>- Hình thức: Đoạn văn 10 – 12 câu</a:t>
            </a:r>
            <a:endParaRPr sz="2400">
              <a:solidFill>
                <a:schemeClr val="lt1"/>
              </a:solidFill>
              <a:latin typeface="Arial"/>
              <a:ea typeface="Arial"/>
              <a:cs typeface="Arial"/>
              <a:sym typeface="Arial"/>
            </a:endParaRPr>
          </a:p>
          <a:p>
            <a:pPr marL="0" marR="0" lvl="0" indent="0" algn="just" rtl="0">
              <a:lnSpc>
                <a:spcPct val="107000"/>
              </a:lnSpc>
              <a:spcBef>
                <a:spcPts val="800"/>
              </a:spcBef>
              <a:spcAft>
                <a:spcPts val="0"/>
              </a:spcAft>
              <a:buNone/>
            </a:pPr>
            <a:r>
              <a:rPr lang="en-US" sz="2400">
                <a:solidFill>
                  <a:schemeClr val="lt1"/>
                </a:solidFill>
                <a:latin typeface="Arial"/>
                <a:ea typeface="Arial"/>
                <a:cs typeface="Arial"/>
                <a:sym typeface="Arial"/>
              </a:rPr>
              <a:t>- Nội dung: học sinh cần tự giác, chủ động khi học trực tuyến</a:t>
            </a:r>
            <a:endParaRPr sz="2400">
              <a:solidFill>
                <a:schemeClr val="lt1"/>
              </a:solidFill>
              <a:latin typeface="Arial"/>
              <a:ea typeface="Arial"/>
              <a:cs typeface="Arial"/>
              <a:sym typeface="Arial"/>
            </a:endParaRPr>
          </a:p>
        </p:txBody>
      </p:sp>
      <p:sp>
        <p:nvSpPr>
          <p:cNvPr id="352" name="Google Shape;352;p23"/>
          <p:cNvSpPr/>
          <p:nvPr/>
        </p:nvSpPr>
        <p:spPr>
          <a:xfrm>
            <a:off x="530384" y="3560922"/>
            <a:ext cx="9319010" cy="2324291"/>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2400" b="1">
                <a:solidFill>
                  <a:srgbClr val="FFC000"/>
                </a:solidFill>
                <a:latin typeface="Arial"/>
                <a:ea typeface="Arial"/>
                <a:cs typeface="Arial"/>
                <a:sym typeface="Arial"/>
              </a:rPr>
              <a:t>* Tìm ý: </a:t>
            </a:r>
            <a:endParaRPr/>
          </a:p>
          <a:p>
            <a:pPr marL="0" marR="0" lvl="0" indent="0" algn="just" rtl="0">
              <a:lnSpc>
                <a:spcPct val="107000"/>
              </a:lnSpc>
              <a:spcBef>
                <a:spcPts val="800"/>
              </a:spcBef>
              <a:spcAft>
                <a:spcPts val="0"/>
              </a:spcAft>
              <a:buNone/>
            </a:pPr>
            <a:r>
              <a:rPr lang="en-US" sz="2400">
                <a:solidFill>
                  <a:schemeClr val="lt1"/>
                </a:solidFill>
                <a:latin typeface="Arial"/>
                <a:ea typeface="Arial"/>
                <a:cs typeface="Arial"/>
                <a:sym typeface="Arial"/>
              </a:rPr>
              <a:t>- Học trực tuyến là gì? Tự giác, chủ động là gì?</a:t>
            </a:r>
            <a:endParaRPr/>
          </a:p>
          <a:p>
            <a:pPr marL="0" marR="0" lvl="0" indent="0" algn="just" rtl="0">
              <a:lnSpc>
                <a:spcPct val="107000"/>
              </a:lnSpc>
              <a:spcBef>
                <a:spcPts val="800"/>
              </a:spcBef>
              <a:spcAft>
                <a:spcPts val="0"/>
              </a:spcAft>
              <a:buNone/>
            </a:pPr>
            <a:r>
              <a:rPr lang="en-US" sz="2400">
                <a:solidFill>
                  <a:schemeClr val="lt1"/>
                </a:solidFill>
                <a:latin typeface="Arial"/>
                <a:ea typeface="Arial"/>
                <a:cs typeface="Arial"/>
                <a:sym typeface="Arial"/>
              </a:rPr>
              <a:t>- Tại sao phải tự giác, chủ động khi học trực tuyến</a:t>
            </a:r>
            <a:endParaRPr sz="2400">
              <a:solidFill>
                <a:schemeClr val="lt1"/>
              </a:solidFill>
              <a:latin typeface="Arial"/>
              <a:ea typeface="Arial"/>
              <a:cs typeface="Arial"/>
              <a:sym typeface="Arial"/>
            </a:endParaRPr>
          </a:p>
          <a:p>
            <a:pPr marL="0" marR="0" lvl="0" indent="0" algn="l" rtl="0">
              <a:spcBef>
                <a:spcPts val="800"/>
              </a:spcBef>
              <a:spcAft>
                <a:spcPts val="0"/>
              </a:spcAft>
              <a:buNone/>
            </a:pPr>
            <a:r>
              <a:rPr lang="en-US" sz="2400">
                <a:solidFill>
                  <a:schemeClr val="lt1"/>
                </a:solidFill>
                <a:latin typeface="Arial"/>
                <a:ea typeface="Arial"/>
                <a:cs typeface="Arial"/>
                <a:sym typeface="Arial"/>
              </a:rPr>
              <a:t>- Biểu hiện của chủ động, tự giác khi học trực tuyến như thế nào?</a:t>
            </a:r>
            <a:endParaRPr/>
          </a:p>
          <a:p>
            <a:pPr marL="0" marR="0" lvl="0" indent="0" algn="l" rtl="0">
              <a:spcBef>
                <a:spcPts val="0"/>
              </a:spcBef>
              <a:spcAft>
                <a:spcPts val="0"/>
              </a:spcAft>
              <a:buNone/>
            </a:pPr>
            <a:r>
              <a:rPr lang="en-US" sz="2400">
                <a:solidFill>
                  <a:schemeClr val="lt1"/>
                </a:solidFill>
                <a:latin typeface="Arial"/>
                <a:ea typeface="Arial"/>
                <a:cs typeface="Arial"/>
                <a:sym typeface="Arial"/>
              </a:rPr>
              <a:t>- Chúng ta rút ra bài học gì?</a:t>
            </a:r>
            <a:endParaRPr sz="2400">
              <a:solidFill>
                <a:schemeClr val="lt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51"/>
                                        </p:tgtEl>
                                        <p:attrNameLst>
                                          <p:attrName>style.visibility</p:attrName>
                                        </p:attrNameLst>
                                      </p:cBhvr>
                                      <p:to>
                                        <p:strVal val="visible"/>
                                      </p:to>
                                    </p:set>
                                    <p:animEffect transition="in" filter="fade">
                                      <p:cBhvr>
                                        <p:cTn id="7" dur="1000"/>
                                        <p:tgtEl>
                                          <p:spTgt spid="35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52"/>
                                        </p:tgtEl>
                                        <p:attrNameLst>
                                          <p:attrName>style.visibility</p:attrName>
                                        </p:attrNameLst>
                                      </p:cBhvr>
                                      <p:to>
                                        <p:strVal val="visible"/>
                                      </p:to>
                                    </p:set>
                                    <p:animEffect transition="in" filter="fade">
                                      <p:cBhvr>
                                        <p:cTn id="12" dur="500"/>
                                        <p:tgtEl>
                                          <p:spTgt spid="3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56"/>
        <p:cNvGrpSpPr/>
        <p:nvPr/>
      </p:nvGrpSpPr>
      <p:grpSpPr>
        <a:xfrm>
          <a:off x="0" y="0"/>
          <a:ext cx="0" cy="0"/>
          <a:chOff x="0" y="0"/>
          <a:chExt cx="0" cy="0"/>
        </a:xfrm>
      </p:grpSpPr>
      <p:pic>
        <p:nvPicPr>
          <p:cNvPr id="357" name="Google Shape;357;p24"/>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58" name="Google Shape;358;p24"/>
          <p:cNvSpPr txBox="1"/>
          <p:nvPr/>
        </p:nvSpPr>
        <p:spPr>
          <a:xfrm>
            <a:off x="855785" y="406621"/>
            <a:ext cx="5778098" cy="46166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C000"/>
                </a:solidFill>
                <a:latin typeface="Arial"/>
                <a:ea typeface="Arial"/>
                <a:cs typeface="Arial"/>
                <a:sym typeface="Arial"/>
              </a:rPr>
              <a:t>Đoạn văn của học sinh</a:t>
            </a:r>
            <a:endParaRPr sz="2400" b="1">
              <a:solidFill>
                <a:schemeClr val="lt1"/>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62"/>
        <p:cNvGrpSpPr/>
        <p:nvPr/>
      </p:nvGrpSpPr>
      <p:grpSpPr>
        <a:xfrm>
          <a:off x="0" y="0"/>
          <a:ext cx="0" cy="0"/>
          <a:chOff x="0" y="0"/>
          <a:chExt cx="0" cy="0"/>
        </a:xfrm>
      </p:grpSpPr>
      <p:pic>
        <p:nvPicPr>
          <p:cNvPr id="363" name="Google Shape;363;p25"/>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64" name="Google Shape;364;p25"/>
          <p:cNvSpPr txBox="1"/>
          <p:nvPr/>
        </p:nvSpPr>
        <p:spPr>
          <a:xfrm>
            <a:off x="3408485" y="978121"/>
            <a:ext cx="5778098"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1">
                <a:solidFill>
                  <a:srgbClr val="FFC000"/>
                </a:solidFill>
                <a:latin typeface="Arial"/>
                <a:ea typeface="Arial"/>
                <a:cs typeface="Arial"/>
                <a:sym typeface="Arial"/>
              </a:rPr>
              <a:t>HƯỚNG DẪN VỀ NHÀ</a:t>
            </a:r>
            <a:endParaRPr sz="2800" b="1">
              <a:solidFill>
                <a:schemeClr val="lt1"/>
              </a:solidFill>
              <a:latin typeface="Arial"/>
              <a:ea typeface="Arial"/>
              <a:cs typeface="Arial"/>
              <a:sym typeface="Arial"/>
            </a:endParaRPr>
          </a:p>
        </p:txBody>
      </p:sp>
      <p:sp>
        <p:nvSpPr>
          <p:cNvPr id="365" name="Google Shape;365;p25"/>
          <p:cNvSpPr txBox="1"/>
          <p:nvPr/>
        </p:nvSpPr>
        <p:spPr>
          <a:xfrm>
            <a:off x="2229626" y="2643913"/>
            <a:ext cx="8135815"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chemeClr val="lt1"/>
                </a:solidFill>
                <a:latin typeface="Arial"/>
                <a:ea typeface="Arial"/>
                <a:cs typeface="Arial"/>
                <a:sym typeface="Arial"/>
              </a:rPr>
              <a:t>- Ôn tập lý thuyết, vẽ sơ đồ tư duy hệ thống kiến thức</a:t>
            </a:r>
            <a:endParaRPr sz="2400" b="1">
              <a:solidFill>
                <a:schemeClr val="lt1"/>
              </a:solidFill>
              <a:latin typeface="Arial"/>
              <a:ea typeface="Arial"/>
              <a:cs typeface="Arial"/>
              <a:sym typeface="Arial"/>
            </a:endParaRPr>
          </a:p>
        </p:txBody>
      </p:sp>
      <p:sp>
        <p:nvSpPr>
          <p:cNvPr id="366" name="Google Shape;366;p25"/>
          <p:cNvSpPr txBox="1"/>
          <p:nvPr/>
        </p:nvSpPr>
        <p:spPr>
          <a:xfrm>
            <a:off x="2381251" y="3575686"/>
            <a:ext cx="8135815" cy="46166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chemeClr val="lt1"/>
                </a:solidFill>
                <a:latin typeface="Arial"/>
                <a:ea typeface="Arial"/>
                <a:cs typeface="Arial"/>
                <a:sym typeface="Arial"/>
              </a:rPr>
              <a:t>- Hoàn thiện bài tập</a:t>
            </a:r>
            <a:endParaRPr sz="2400" b="1">
              <a:solidFill>
                <a:schemeClr val="lt1"/>
              </a:solidFill>
              <a:latin typeface="Arial"/>
              <a:ea typeface="Arial"/>
              <a:cs typeface="Arial"/>
              <a:sym typeface="Arial"/>
            </a:endParaRPr>
          </a:p>
        </p:txBody>
      </p:sp>
      <p:sp>
        <p:nvSpPr>
          <p:cNvPr id="367" name="Google Shape;367;p25"/>
          <p:cNvSpPr txBox="1"/>
          <p:nvPr/>
        </p:nvSpPr>
        <p:spPr>
          <a:xfrm>
            <a:off x="2305050" y="4515902"/>
            <a:ext cx="8839199" cy="46166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chemeClr val="lt1"/>
                </a:solidFill>
                <a:latin typeface="Arial"/>
                <a:ea typeface="Arial"/>
                <a:cs typeface="Arial"/>
                <a:sym typeface="Arial"/>
              </a:rPr>
              <a:t>- Chuẩn bị bài: Luyện tập xây dựng và trình bày luận điểm</a:t>
            </a:r>
            <a:endParaRPr sz="2400" b="1">
              <a:solidFill>
                <a:schemeClr val="lt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pic>
        <p:nvPicPr>
          <p:cNvPr id="111" name="Google Shape;111;p4"/>
          <p:cNvPicPr preferRelativeResize="0"/>
          <p:nvPr/>
        </p:nvPicPr>
        <p:blipFill rotWithShape="1">
          <a:blip r:embed="rId3">
            <a:alphaModFix/>
          </a:blip>
          <a:srcRect/>
          <a:stretch/>
        </p:blipFill>
        <p:spPr>
          <a:xfrm>
            <a:off x="0" y="0"/>
            <a:ext cx="12192000" cy="6858000"/>
          </a:xfrm>
          <a:prstGeom prst="rect">
            <a:avLst/>
          </a:prstGeom>
          <a:noFill/>
          <a:ln w="31750" cap="flat" cmpd="sng">
            <a:solidFill>
              <a:srgbClr val="FFFF00"/>
            </a:solidFill>
            <a:prstDash val="solid"/>
            <a:round/>
            <a:headEnd type="none" w="sm" len="sm"/>
            <a:tailEnd type="none" w="sm" len="sm"/>
          </a:ln>
        </p:spPr>
      </p:pic>
      <p:sp>
        <p:nvSpPr>
          <p:cNvPr id="112" name="Google Shape;112;p4"/>
          <p:cNvSpPr txBox="1"/>
          <p:nvPr/>
        </p:nvSpPr>
        <p:spPr>
          <a:xfrm>
            <a:off x="3894135" y="752073"/>
            <a:ext cx="3556868" cy="46166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C000"/>
                </a:solidFill>
                <a:latin typeface="Arial"/>
                <a:ea typeface="Arial"/>
                <a:cs typeface="Arial"/>
                <a:sym typeface="Arial"/>
              </a:rPr>
              <a:t>ÔN TẬP LÍ THUYẾT</a:t>
            </a:r>
            <a:endParaRPr sz="2400" b="1">
              <a:solidFill>
                <a:srgbClr val="FFC000"/>
              </a:solidFill>
              <a:latin typeface="Arial"/>
              <a:ea typeface="Arial"/>
              <a:cs typeface="Arial"/>
              <a:sym typeface="Arial"/>
            </a:endParaRPr>
          </a:p>
        </p:txBody>
      </p:sp>
      <p:sp>
        <p:nvSpPr>
          <p:cNvPr id="113" name="Google Shape;113;p4"/>
          <p:cNvSpPr/>
          <p:nvPr/>
        </p:nvSpPr>
        <p:spPr>
          <a:xfrm>
            <a:off x="998326" y="1629408"/>
            <a:ext cx="1994368" cy="487506"/>
          </a:xfrm>
          <a:prstGeom prst="rect">
            <a:avLst/>
          </a:prstGeom>
          <a:noFill/>
          <a:ln w="31750" cap="flat" cmpd="sng">
            <a:solidFill>
              <a:srgbClr val="FFFF0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2400" b="1">
                <a:solidFill>
                  <a:srgbClr val="FFC000"/>
                </a:solidFill>
                <a:latin typeface="Arial"/>
                <a:ea typeface="Arial"/>
                <a:cs typeface="Arial"/>
                <a:sym typeface="Arial"/>
              </a:rPr>
              <a:t>1. Đoạn văn</a:t>
            </a:r>
            <a:endParaRPr sz="2400">
              <a:solidFill>
                <a:schemeClr val="lt1"/>
              </a:solidFill>
              <a:latin typeface="Arial"/>
              <a:ea typeface="Arial"/>
              <a:cs typeface="Arial"/>
              <a:sym typeface="Arial"/>
            </a:endParaRPr>
          </a:p>
        </p:txBody>
      </p:sp>
      <p:sp>
        <p:nvSpPr>
          <p:cNvPr id="114" name="Google Shape;114;p4"/>
          <p:cNvSpPr/>
          <p:nvPr/>
        </p:nvSpPr>
        <p:spPr>
          <a:xfrm>
            <a:off x="969655" y="2321428"/>
            <a:ext cx="2063385" cy="1277850"/>
          </a:xfrm>
          <a:prstGeom prst="rect">
            <a:avLst/>
          </a:prstGeom>
          <a:noFill/>
          <a:ln w="31750" cap="flat" cmpd="sng">
            <a:solidFill>
              <a:srgbClr val="FFFF0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2400" b="1">
                <a:solidFill>
                  <a:srgbClr val="FFC000"/>
                </a:solidFill>
                <a:latin typeface="Arial"/>
                <a:ea typeface="Arial"/>
                <a:cs typeface="Arial"/>
                <a:sym typeface="Arial"/>
              </a:rPr>
              <a:t>2. Cách trình bày đoạn văn</a:t>
            </a:r>
            <a:endParaRPr sz="2400" b="1">
              <a:solidFill>
                <a:schemeClr val="lt1"/>
              </a:solidFill>
              <a:latin typeface="Arial"/>
              <a:ea typeface="Arial"/>
              <a:cs typeface="Arial"/>
              <a:sym typeface="Arial"/>
            </a:endParaRPr>
          </a:p>
        </p:txBody>
      </p:sp>
      <p:sp>
        <p:nvSpPr>
          <p:cNvPr id="115" name="Google Shape;115;p4"/>
          <p:cNvSpPr/>
          <p:nvPr/>
        </p:nvSpPr>
        <p:spPr>
          <a:xfrm>
            <a:off x="3845418" y="4877514"/>
            <a:ext cx="7957376" cy="1673022"/>
          </a:xfrm>
          <a:prstGeom prst="rect">
            <a:avLst/>
          </a:prstGeom>
          <a:noFill/>
          <a:ln w="31750" cap="flat" cmpd="sng">
            <a:solidFill>
              <a:srgbClr val="FFFF0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2400">
                <a:solidFill>
                  <a:schemeClr val="lt1"/>
                </a:solidFill>
                <a:latin typeface="Arial"/>
                <a:ea typeface="Arial"/>
                <a:cs typeface="Arial"/>
                <a:sym typeface="Arial"/>
              </a:rPr>
              <a:t>Đơn vị trực tiếp tạo nên văn bản, bắt đầu từ chỗ viết hoa lùi đầu dòng, kết thúc bằng dấu chấm xuống dòng, biểu đạt một ý tương đối hoàn chỉnh, thường do nhiều câu tạo thành</a:t>
            </a:r>
            <a:endParaRPr sz="2400">
              <a:solidFill>
                <a:schemeClr val="lt1"/>
              </a:solidFill>
              <a:latin typeface="Arial"/>
              <a:ea typeface="Arial"/>
              <a:cs typeface="Arial"/>
              <a:sym typeface="Arial"/>
            </a:endParaRPr>
          </a:p>
        </p:txBody>
      </p:sp>
      <p:sp>
        <p:nvSpPr>
          <p:cNvPr id="116" name="Google Shape;116;p4"/>
          <p:cNvSpPr/>
          <p:nvPr/>
        </p:nvSpPr>
        <p:spPr>
          <a:xfrm>
            <a:off x="3845419" y="1659379"/>
            <a:ext cx="7957376" cy="487506"/>
          </a:xfrm>
          <a:prstGeom prst="rect">
            <a:avLst/>
          </a:prstGeom>
          <a:noFill/>
          <a:ln w="31750" cap="flat" cmpd="sng">
            <a:solidFill>
              <a:srgbClr val="FFFF0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2400">
                <a:solidFill>
                  <a:schemeClr val="lt1"/>
                </a:solidFill>
                <a:latin typeface="Arial"/>
                <a:ea typeface="Arial"/>
                <a:cs typeface="Arial"/>
                <a:sym typeface="Arial"/>
              </a:rPr>
              <a:t>Diễn dịch, quy nạp, tổng phân hợp, móc xích, song hành. </a:t>
            </a:r>
            <a:endParaRPr/>
          </a:p>
        </p:txBody>
      </p:sp>
      <p:sp>
        <p:nvSpPr>
          <p:cNvPr id="117" name="Google Shape;117;p4"/>
          <p:cNvSpPr/>
          <p:nvPr/>
        </p:nvSpPr>
        <p:spPr>
          <a:xfrm>
            <a:off x="890919" y="3744343"/>
            <a:ext cx="2063385" cy="461665"/>
          </a:xfrm>
          <a:prstGeom prst="rect">
            <a:avLst/>
          </a:prstGeom>
          <a:noFill/>
          <a:ln w="31750" cap="flat" cmpd="sng">
            <a:solidFill>
              <a:srgbClr val="FFFF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3. Luận điểm</a:t>
            </a:r>
            <a:endParaRPr sz="2400">
              <a:solidFill>
                <a:schemeClr val="dk1"/>
              </a:solidFill>
              <a:latin typeface="Calibri"/>
              <a:ea typeface="Calibri"/>
              <a:cs typeface="Calibri"/>
              <a:sym typeface="Calibri"/>
            </a:endParaRPr>
          </a:p>
        </p:txBody>
      </p:sp>
      <p:sp>
        <p:nvSpPr>
          <p:cNvPr id="118" name="Google Shape;118;p4"/>
          <p:cNvSpPr/>
          <p:nvPr/>
        </p:nvSpPr>
        <p:spPr>
          <a:xfrm>
            <a:off x="945183" y="4470152"/>
            <a:ext cx="1980917" cy="461665"/>
          </a:xfrm>
          <a:prstGeom prst="rect">
            <a:avLst/>
          </a:prstGeom>
          <a:noFill/>
          <a:ln w="31750" cap="flat" cmpd="sng">
            <a:solidFill>
              <a:srgbClr val="FFFF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4. Luận cứ</a:t>
            </a:r>
            <a:endParaRPr sz="2400">
              <a:solidFill>
                <a:schemeClr val="dk1"/>
              </a:solidFill>
              <a:latin typeface="Calibri"/>
              <a:ea typeface="Calibri"/>
              <a:cs typeface="Calibri"/>
              <a:sym typeface="Calibri"/>
            </a:endParaRPr>
          </a:p>
        </p:txBody>
      </p:sp>
      <p:sp>
        <p:nvSpPr>
          <p:cNvPr id="119" name="Google Shape;119;p4"/>
          <p:cNvSpPr/>
          <p:nvPr/>
        </p:nvSpPr>
        <p:spPr>
          <a:xfrm>
            <a:off x="3882465" y="4259094"/>
            <a:ext cx="7920329" cy="461665"/>
          </a:xfrm>
          <a:prstGeom prst="rect">
            <a:avLst/>
          </a:prstGeom>
          <a:noFill/>
          <a:ln w="31750" cap="flat" cmpd="sng">
            <a:solidFill>
              <a:srgbClr val="FFFF0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a:solidFill>
                  <a:schemeClr val="lt1"/>
                </a:solidFill>
                <a:latin typeface="Arial"/>
                <a:ea typeface="Arial"/>
                <a:cs typeface="Arial"/>
                <a:sym typeface="Arial"/>
              </a:rPr>
              <a:t>Ý kiến thể hiện tư tưởng, quan điểm của bài văn</a:t>
            </a:r>
            <a:r>
              <a:rPr lang="en-US" sz="2400" b="1">
                <a:solidFill>
                  <a:schemeClr val="lt1"/>
                </a:solidFill>
                <a:latin typeface="Arial"/>
                <a:ea typeface="Arial"/>
                <a:cs typeface="Arial"/>
                <a:sym typeface="Arial"/>
              </a:rPr>
              <a:t>  </a:t>
            </a:r>
            <a:endParaRPr sz="2400">
              <a:solidFill>
                <a:schemeClr val="lt1"/>
              </a:solidFill>
              <a:latin typeface="Arial"/>
              <a:ea typeface="Arial"/>
              <a:cs typeface="Arial"/>
              <a:sym typeface="Arial"/>
            </a:endParaRPr>
          </a:p>
        </p:txBody>
      </p:sp>
      <p:sp>
        <p:nvSpPr>
          <p:cNvPr id="120" name="Google Shape;120;p4"/>
          <p:cNvSpPr/>
          <p:nvPr/>
        </p:nvSpPr>
        <p:spPr>
          <a:xfrm>
            <a:off x="3845417" y="2622229"/>
            <a:ext cx="7957378" cy="461665"/>
          </a:xfrm>
          <a:prstGeom prst="rect">
            <a:avLst/>
          </a:prstGeom>
          <a:noFill/>
          <a:ln w="31750" cap="flat" cmpd="sng">
            <a:solidFill>
              <a:srgbClr val="FFFF0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a:solidFill>
                  <a:schemeClr val="lt1"/>
                </a:solidFill>
                <a:latin typeface="Arial"/>
                <a:ea typeface="Arial"/>
                <a:cs typeface="Arial"/>
                <a:sym typeface="Arial"/>
              </a:rPr>
              <a:t>Lí lẽ, dẫn chứng đưa ra làm cơ sở cho luận điểm</a:t>
            </a:r>
            <a:endParaRPr sz="2400">
              <a:solidFill>
                <a:schemeClr val="lt1"/>
              </a:solidFill>
              <a:latin typeface="Arial"/>
              <a:ea typeface="Arial"/>
              <a:cs typeface="Arial"/>
              <a:sym typeface="Arial"/>
            </a:endParaRPr>
          </a:p>
        </p:txBody>
      </p:sp>
      <p:sp>
        <p:nvSpPr>
          <p:cNvPr id="121" name="Google Shape;121;p4"/>
          <p:cNvSpPr/>
          <p:nvPr/>
        </p:nvSpPr>
        <p:spPr>
          <a:xfrm>
            <a:off x="991025" y="5195705"/>
            <a:ext cx="1927620" cy="461665"/>
          </a:xfrm>
          <a:prstGeom prst="rect">
            <a:avLst/>
          </a:prstGeom>
          <a:noFill/>
          <a:ln w="31750" cap="flat" cmpd="sng">
            <a:solidFill>
              <a:srgbClr val="FFFF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5. Lập luận</a:t>
            </a:r>
            <a:endParaRPr sz="2400">
              <a:solidFill>
                <a:schemeClr val="dk1"/>
              </a:solidFill>
              <a:latin typeface="Calibri"/>
              <a:ea typeface="Calibri"/>
              <a:cs typeface="Calibri"/>
              <a:sym typeface="Calibri"/>
            </a:endParaRPr>
          </a:p>
        </p:txBody>
      </p:sp>
      <p:sp>
        <p:nvSpPr>
          <p:cNvPr id="122" name="Google Shape;122;p4"/>
          <p:cNvSpPr/>
          <p:nvPr/>
        </p:nvSpPr>
        <p:spPr>
          <a:xfrm>
            <a:off x="3894135" y="3513511"/>
            <a:ext cx="7908660" cy="461665"/>
          </a:xfrm>
          <a:prstGeom prst="rect">
            <a:avLst/>
          </a:prstGeom>
          <a:noFill/>
          <a:ln w="31750" cap="flat" cmpd="sng">
            <a:solidFill>
              <a:srgbClr val="FFFF0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a:solidFill>
                  <a:schemeClr val="lt1"/>
                </a:solidFill>
                <a:latin typeface="Arial"/>
                <a:ea typeface="Arial"/>
                <a:cs typeface="Arial"/>
                <a:sym typeface="Arial"/>
              </a:rPr>
              <a:t>Cách nêu luận cứ để dẫn đến luận điểm</a:t>
            </a:r>
            <a:endParaRPr sz="2400">
              <a:solidFill>
                <a:schemeClr val="lt1"/>
              </a:solidFill>
              <a:latin typeface="Arial"/>
              <a:ea typeface="Arial"/>
              <a:cs typeface="Arial"/>
              <a:sym typeface="Arial"/>
            </a:endParaRPr>
          </a:p>
        </p:txBody>
      </p:sp>
      <p:sp>
        <p:nvSpPr>
          <p:cNvPr id="123" name="Google Shape;123;p4"/>
          <p:cNvSpPr txBox="1"/>
          <p:nvPr/>
        </p:nvSpPr>
        <p:spPr>
          <a:xfrm>
            <a:off x="362595" y="301656"/>
            <a:ext cx="10480431" cy="46166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C000"/>
                </a:solidFill>
                <a:latin typeface="Arial"/>
                <a:ea typeface="Arial"/>
                <a:cs typeface="Arial"/>
                <a:sym typeface="Arial"/>
              </a:rPr>
              <a:t>I. TRÌNH BÀY LUẬN ĐIỂM THÀNH MỘT ĐOẠN VĂN NGHỊ LUẬN</a:t>
            </a:r>
            <a:endParaRPr sz="2400" b="1">
              <a:solidFill>
                <a:srgbClr val="FFC000"/>
              </a:solidFill>
              <a:latin typeface="Arial"/>
              <a:ea typeface="Arial"/>
              <a:cs typeface="Arial"/>
              <a:sym typeface="Arial"/>
            </a:endParaRPr>
          </a:p>
        </p:txBody>
      </p:sp>
      <p:sp>
        <p:nvSpPr>
          <p:cNvPr id="124" name="Google Shape;124;p4"/>
          <p:cNvSpPr txBox="1"/>
          <p:nvPr/>
        </p:nvSpPr>
        <p:spPr>
          <a:xfrm>
            <a:off x="1914347" y="1167743"/>
            <a:ext cx="591190" cy="46166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C000"/>
                </a:solidFill>
                <a:latin typeface="Arial"/>
                <a:ea typeface="Arial"/>
                <a:cs typeface="Arial"/>
                <a:sym typeface="Arial"/>
              </a:rPr>
              <a:t>A</a:t>
            </a:r>
            <a:endParaRPr/>
          </a:p>
        </p:txBody>
      </p:sp>
      <p:sp>
        <p:nvSpPr>
          <p:cNvPr id="125" name="Google Shape;125;p4"/>
          <p:cNvSpPr txBox="1"/>
          <p:nvPr/>
        </p:nvSpPr>
        <p:spPr>
          <a:xfrm>
            <a:off x="7189406" y="1208717"/>
            <a:ext cx="591190" cy="46166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C000"/>
                </a:solidFill>
                <a:latin typeface="Arial"/>
                <a:ea typeface="Arial"/>
                <a:cs typeface="Arial"/>
                <a:sym typeface="Arial"/>
              </a:rPr>
              <a:t>B</a:t>
            </a:r>
            <a:endParaRPr sz="2400" b="1">
              <a:solidFill>
                <a:srgbClr val="FFC000"/>
              </a:solidFill>
              <a:latin typeface="Arial"/>
              <a:ea typeface="Arial"/>
              <a:cs typeface="Arial"/>
              <a:sym typeface="Arial"/>
            </a:endParaRPr>
          </a:p>
        </p:txBody>
      </p:sp>
      <p:cxnSp>
        <p:nvCxnSpPr>
          <p:cNvPr id="126" name="Google Shape;126;p4"/>
          <p:cNvCxnSpPr/>
          <p:nvPr/>
        </p:nvCxnSpPr>
        <p:spPr>
          <a:xfrm>
            <a:off x="3001002" y="1939055"/>
            <a:ext cx="836108" cy="3718315"/>
          </a:xfrm>
          <a:prstGeom prst="straightConnector1">
            <a:avLst/>
          </a:prstGeom>
          <a:noFill/>
          <a:ln w="38100" cap="flat" cmpd="sng">
            <a:solidFill>
              <a:srgbClr val="FFC000"/>
            </a:solidFill>
            <a:prstDash val="solid"/>
            <a:miter lim="800000"/>
            <a:headEnd type="none" w="sm" len="sm"/>
            <a:tailEnd type="none" w="sm" len="sm"/>
          </a:ln>
        </p:spPr>
      </p:cxnSp>
      <p:cxnSp>
        <p:nvCxnSpPr>
          <p:cNvPr id="127" name="Google Shape;127;p4"/>
          <p:cNvCxnSpPr>
            <a:stCxn id="114" idx="3"/>
          </p:cNvCxnSpPr>
          <p:nvPr/>
        </p:nvCxnSpPr>
        <p:spPr>
          <a:xfrm rot="10800000" flipH="1">
            <a:off x="3033040" y="1859053"/>
            <a:ext cx="737400" cy="1101300"/>
          </a:xfrm>
          <a:prstGeom prst="straightConnector1">
            <a:avLst/>
          </a:prstGeom>
          <a:noFill/>
          <a:ln w="38100" cap="flat" cmpd="sng">
            <a:solidFill>
              <a:srgbClr val="FFC000"/>
            </a:solidFill>
            <a:prstDash val="solid"/>
            <a:miter lim="800000"/>
            <a:headEnd type="none" w="sm" len="sm"/>
            <a:tailEnd type="none" w="sm" len="sm"/>
          </a:ln>
        </p:spPr>
      </p:cxnSp>
      <p:cxnSp>
        <p:nvCxnSpPr>
          <p:cNvPr id="128" name="Google Shape;128;p4"/>
          <p:cNvCxnSpPr>
            <a:endCxn id="119" idx="1"/>
          </p:cNvCxnSpPr>
          <p:nvPr/>
        </p:nvCxnSpPr>
        <p:spPr>
          <a:xfrm>
            <a:off x="2973465" y="3975127"/>
            <a:ext cx="909000" cy="514800"/>
          </a:xfrm>
          <a:prstGeom prst="straightConnector1">
            <a:avLst/>
          </a:prstGeom>
          <a:noFill/>
          <a:ln w="38100" cap="flat" cmpd="sng">
            <a:solidFill>
              <a:srgbClr val="FFC000"/>
            </a:solidFill>
            <a:prstDash val="solid"/>
            <a:miter lim="800000"/>
            <a:headEnd type="none" w="sm" len="sm"/>
            <a:tailEnd type="none" w="sm" len="sm"/>
          </a:ln>
        </p:spPr>
      </p:cxnSp>
      <p:cxnSp>
        <p:nvCxnSpPr>
          <p:cNvPr id="129" name="Google Shape;129;p4"/>
          <p:cNvCxnSpPr>
            <a:endCxn id="120" idx="1"/>
          </p:cNvCxnSpPr>
          <p:nvPr/>
        </p:nvCxnSpPr>
        <p:spPr>
          <a:xfrm rot="10800000" flipH="1">
            <a:off x="2926217" y="2853061"/>
            <a:ext cx="919200" cy="1867800"/>
          </a:xfrm>
          <a:prstGeom prst="straightConnector1">
            <a:avLst/>
          </a:prstGeom>
          <a:noFill/>
          <a:ln w="38100" cap="flat" cmpd="sng">
            <a:solidFill>
              <a:srgbClr val="FFC000"/>
            </a:solidFill>
            <a:prstDash val="solid"/>
            <a:miter lim="800000"/>
            <a:headEnd type="none" w="sm" len="sm"/>
            <a:tailEnd type="none" w="sm" len="sm"/>
          </a:ln>
        </p:spPr>
      </p:cxnSp>
      <p:cxnSp>
        <p:nvCxnSpPr>
          <p:cNvPr id="130" name="Google Shape;130;p4"/>
          <p:cNvCxnSpPr/>
          <p:nvPr/>
        </p:nvCxnSpPr>
        <p:spPr>
          <a:xfrm rot="10800000" flipH="1">
            <a:off x="2926100" y="3744343"/>
            <a:ext cx="944697" cy="1657651"/>
          </a:xfrm>
          <a:prstGeom prst="straightConnector1">
            <a:avLst/>
          </a:prstGeom>
          <a:noFill/>
          <a:ln w="38100" cap="flat" cmpd="sng">
            <a:solidFill>
              <a:srgbClr val="FFC000"/>
            </a:solidFill>
            <a:prstDash val="solid"/>
            <a:miter lim="800000"/>
            <a:headEnd type="none" w="sm" len="sm"/>
            <a:tailEnd type="none" w="sm" len="sm"/>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6"/>
                                        </p:tgtEl>
                                        <p:attrNameLst>
                                          <p:attrName>style.visibility</p:attrName>
                                        </p:attrNameLst>
                                      </p:cBhvr>
                                      <p:to>
                                        <p:strVal val="visible"/>
                                      </p:to>
                                    </p:set>
                                    <p:animEffect transition="in" filter="fade">
                                      <p:cBhvr>
                                        <p:cTn id="7" dur="500"/>
                                        <p:tgtEl>
                                          <p:spTgt spid="126"/>
                                        </p:tgtEl>
                                      </p:cBhvr>
                                    </p:animEffect>
                                  </p:childTnLst>
                                </p:cTn>
                              </p:par>
                              <p:par>
                                <p:cTn id="8" presetID="10" presetClass="entr" presetSubtype="0" fill="hold" nodeType="withEffect">
                                  <p:stCondLst>
                                    <p:cond delay="0"/>
                                  </p:stCondLst>
                                  <p:childTnLst>
                                    <p:set>
                                      <p:cBhvr>
                                        <p:cTn id="9" dur="1" fill="hold">
                                          <p:stCondLst>
                                            <p:cond delay="0"/>
                                          </p:stCondLst>
                                        </p:cTn>
                                        <p:tgtEl>
                                          <p:spTgt spid="127"/>
                                        </p:tgtEl>
                                        <p:attrNameLst>
                                          <p:attrName>style.visibility</p:attrName>
                                        </p:attrNameLst>
                                      </p:cBhvr>
                                      <p:to>
                                        <p:strVal val="visible"/>
                                      </p:to>
                                    </p:set>
                                    <p:animEffect transition="in" filter="fade">
                                      <p:cBhvr>
                                        <p:cTn id="10" dur="500"/>
                                        <p:tgtEl>
                                          <p:spTgt spid="127"/>
                                        </p:tgtEl>
                                      </p:cBhvr>
                                    </p:animEffect>
                                  </p:childTnLst>
                                </p:cTn>
                              </p:par>
                              <p:par>
                                <p:cTn id="11" presetID="10" presetClass="entr" presetSubtype="0" fill="hold" nodeType="withEffect">
                                  <p:stCondLst>
                                    <p:cond delay="0"/>
                                  </p:stCondLst>
                                  <p:childTnLst>
                                    <p:set>
                                      <p:cBhvr>
                                        <p:cTn id="12" dur="1" fill="hold">
                                          <p:stCondLst>
                                            <p:cond delay="0"/>
                                          </p:stCondLst>
                                        </p:cTn>
                                        <p:tgtEl>
                                          <p:spTgt spid="129"/>
                                        </p:tgtEl>
                                        <p:attrNameLst>
                                          <p:attrName>style.visibility</p:attrName>
                                        </p:attrNameLst>
                                      </p:cBhvr>
                                      <p:to>
                                        <p:strVal val="visible"/>
                                      </p:to>
                                    </p:set>
                                    <p:animEffect transition="in" filter="fade">
                                      <p:cBhvr>
                                        <p:cTn id="13" dur="500"/>
                                        <p:tgtEl>
                                          <p:spTgt spid="129"/>
                                        </p:tgtEl>
                                      </p:cBhvr>
                                    </p:animEffect>
                                  </p:childTnLst>
                                </p:cTn>
                              </p:par>
                              <p:par>
                                <p:cTn id="14" presetID="10" presetClass="entr" presetSubtype="0" fill="hold" nodeType="withEffect">
                                  <p:stCondLst>
                                    <p:cond delay="0"/>
                                  </p:stCondLst>
                                  <p:childTnLst>
                                    <p:set>
                                      <p:cBhvr>
                                        <p:cTn id="15" dur="1" fill="hold">
                                          <p:stCondLst>
                                            <p:cond delay="0"/>
                                          </p:stCondLst>
                                        </p:cTn>
                                        <p:tgtEl>
                                          <p:spTgt spid="128"/>
                                        </p:tgtEl>
                                        <p:attrNameLst>
                                          <p:attrName>style.visibility</p:attrName>
                                        </p:attrNameLst>
                                      </p:cBhvr>
                                      <p:to>
                                        <p:strVal val="visible"/>
                                      </p:to>
                                    </p:set>
                                    <p:animEffect transition="in" filter="fade">
                                      <p:cBhvr>
                                        <p:cTn id="16" dur="500"/>
                                        <p:tgtEl>
                                          <p:spTgt spid="128"/>
                                        </p:tgtEl>
                                      </p:cBhvr>
                                    </p:animEffect>
                                  </p:childTnLst>
                                </p:cTn>
                              </p:par>
                              <p:par>
                                <p:cTn id="17" presetID="10" presetClass="entr" presetSubtype="0" fill="hold" nodeType="withEffect">
                                  <p:stCondLst>
                                    <p:cond delay="0"/>
                                  </p:stCondLst>
                                  <p:childTnLst>
                                    <p:set>
                                      <p:cBhvr>
                                        <p:cTn id="18" dur="1" fill="hold">
                                          <p:stCondLst>
                                            <p:cond delay="0"/>
                                          </p:stCondLst>
                                        </p:cTn>
                                        <p:tgtEl>
                                          <p:spTgt spid="130"/>
                                        </p:tgtEl>
                                        <p:attrNameLst>
                                          <p:attrName>style.visibility</p:attrName>
                                        </p:attrNameLst>
                                      </p:cBhvr>
                                      <p:to>
                                        <p:strVal val="visible"/>
                                      </p:to>
                                    </p:set>
                                    <p:animEffect transition="in" filter="fade">
                                      <p:cBhvr>
                                        <p:cTn id="19" dur="500"/>
                                        <p:tgtEl>
                                          <p:spTgt spid="1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pic>
        <p:nvPicPr>
          <p:cNvPr id="135" name="Google Shape;135;p5"/>
          <p:cNvPicPr preferRelativeResize="0"/>
          <p:nvPr/>
        </p:nvPicPr>
        <p:blipFill rotWithShape="1">
          <a:blip r:embed="rId3">
            <a:alphaModFix/>
          </a:blip>
          <a:srcRect/>
          <a:stretch/>
        </p:blipFill>
        <p:spPr>
          <a:xfrm>
            <a:off x="0" y="-38100"/>
            <a:ext cx="12192000" cy="6858000"/>
          </a:xfrm>
          <a:prstGeom prst="rect">
            <a:avLst/>
          </a:prstGeom>
          <a:noFill/>
          <a:ln w="31750" cap="flat" cmpd="sng">
            <a:solidFill>
              <a:srgbClr val="FFFF00"/>
            </a:solidFill>
            <a:prstDash val="solid"/>
            <a:round/>
            <a:headEnd type="none" w="sm" len="sm"/>
            <a:tailEnd type="none" w="sm" len="sm"/>
          </a:ln>
        </p:spPr>
      </p:pic>
      <p:sp>
        <p:nvSpPr>
          <p:cNvPr id="136" name="Google Shape;136;p5"/>
          <p:cNvSpPr txBox="1"/>
          <p:nvPr/>
        </p:nvSpPr>
        <p:spPr>
          <a:xfrm>
            <a:off x="3894135" y="752073"/>
            <a:ext cx="3556868" cy="46166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C000"/>
                </a:solidFill>
                <a:latin typeface="Arial"/>
                <a:ea typeface="Arial"/>
                <a:cs typeface="Arial"/>
                <a:sym typeface="Arial"/>
              </a:rPr>
              <a:t>ÔN TẬP LÍ THUYẾT</a:t>
            </a:r>
            <a:endParaRPr sz="2400" b="1">
              <a:solidFill>
                <a:srgbClr val="FFC000"/>
              </a:solidFill>
              <a:latin typeface="Arial"/>
              <a:ea typeface="Arial"/>
              <a:cs typeface="Arial"/>
              <a:sym typeface="Arial"/>
            </a:endParaRPr>
          </a:p>
        </p:txBody>
      </p:sp>
      <p:sp>
        <p:nvSpPr>
          <p:cNvPr id="137" name="Google Shape;137;p5"/>
          <p:cNvSpPr/>
          <p:nvPr/>
        </p:nvSpPr>
        <p:spPr>
          <a:xfrm>
            <a:off x="891015" y="1472414"/>
            <a:ext cx="2063385" cy="487506"/>
          </a:xfrm>
          <a:prstGeom prst="rect">
            <a:avLst/>
          </a:prstGeom>
          <a:noFill/>
          <a:ln w="31750" cap="flat" cmpd="sng">
            <a:solidFill>
              <a:srgbClr val="FFFF0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2400" b="1">
                <a:solidFill>
                  <a:srgbClr val="FFC000"/>
                </a:solidFill>
                <a:latin typeface="Arial"/>
                <a:ea typeface="Arial"/>
                <a:cs typeface="Arial"/>
                <a:sym typeface="Arial"/>
              </a:rPr>
              <a:t>1. Đoạn văn</a:t>
            </a:r>
            <a:endParaRPr sz="2400">
              <a:solidFill>
                <a:schemeClr val="lt1"/>
              </a:solidFill>
              <a:latin typeface="Arial"/>
              <a:ea typeface="Arial"/>
              <a:cs typeface="Arial"/>
              <a:sym typeface="Arial"/>
            </a:endParaRPr>
          </a:p>
        </p:txBody>
      </p:sp>
      <p:sp>
        <p:nvSpPr>
          <p:cNvPr id="138" name="Google Shape;138;p5"/>
          <p:cNvSpPr/>
          <p:nvPr/>
        </p:nvSpPr>
        <p:spPr>
          <a:xfrm>
            <a:off x="898092" y="3038632"/>
            <a:ext cx="2063385" cy="1277850"/>
          </a:xfrm>
          <a:prstGeom prst="rect">
            <a:avLst/>
          </a:prstGeom>
          <a:noFill/>
          <a:ln w="31750" cap="flat" cmpd="sng">
            <a:solidFill>
              <a:srgbClr val="FFFF0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2400" b="1">
                <a:solidFill>
                  <a:srgbClr val="FFC000"/>
                </a:solidFill>
                <a:latin typeface="Arial"/>
                <a:ea typeface="Arial"/>
                <a:cs typeface="Arial"/>
                <a:sym typeface="Arial"/>
              </a:rPr>
              <a:t>2. Cách trình bày đoạn văn</a:t>
            </a:r>
            <a:endParaRPr sz="2400" b="1">
              <a:solidFill>
                <a:schemeClr val="lt1"/>
              </a:solidFill>
              <a:latin typeface="Arial"/>
              <a:ea typeface="Arial"/>
              <a:cs typeface="Arial"/>
              <a:sym typeface="Arial"/>
            </a:endParaRPr>
          </a:p>
        </p:txBody>
      </p:sp>
      <p:sp>
        <p:nvSpPr>
          <p:cNvPr id="139" name="Google Shape;139;p5"/>
          <p:cNvSpPr/>
          <p:nvPr/>
        </p:nvSpPr>
        <p:spPr>
          <a:xfrm>
            <a:off x="2961477" y="1463408"/>
            <a:ext cx="7957376" cy="1152816"/>
          </a:xfrm>
          <a:prstGeom prst="rect">
            <a:avLst/>
          </a:prstGeom>
          <a:noFill/>
          <a:ln w="31750" cap="flat" cmpd="sng">
            <a:solidFill>
              <a:srgbClr val="FFFF0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2200">
                <a:solidFill>
                  <a:schemeClr val="lt1"/>
                </a:solidFill>
                <a:latin typeface="Arial"/>
                <a:ea typeface="Arial"/>
                <a:cs typeface="Arial"/>
                <a:sym typeface="Arial"/>
              </a:rPr>
              <a:t>Đơn vị trực tiếp tạo nên văn bản, bắt đầu từ chỗ viết hoa lùi đầu dòng, kết thúc bằng dấu chấm xuống dòng, biểu đạt một ý tương đối hoàn chỉnh, thường do nhiều câu tạo thành</a:t>
            </a:r>
            <a:endParaRPr sz="2200">
              <a:solidFill>
                <a:schemeClr val="lt1"/>
              </a:solidFill>
              <a:latin typeface="Arial"/>
              <a:ea typeface="Arial"/>
              <a:cs typeface="Arial"/>
              <a:sym typeface="Arial"/>
            </a:endParaRPr>
          </a:p>
        </p:txBody>
      </p:sp>
      <p:sp>
        <p:nvSpPr>
          <p:cNvPr id="140" name="Google Shape;140;p5"/>
          <p:cNvSpPr/>
          <p:nvPr/>
        </p:nvSpPr>
        <p:spPr>
          <a:xfrm>
            <a:off x="2961477" y="3072558"/>
            <a:ext cx="7957376" cy="487506"/>
          </a:xfrm>
          <a:prstGeom prst="rect">
            <a:avLst/>
          </a:prstGeom>
          <a:noFill/>
          <a:ln w="31750" cap="flat" cmpd="sng">
            <a:solidFill>
              <a:srgbClr val="FFFF0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2400">
                <a:solidFill>
                  <a:schemeClr val="lt1"/>
                </a:solidFill>
                <a:latin typeface="Arial"/>
                <a:ea typeface="Arial"/>
                <a:cs typeface="Arial"/>
                <a:sym typeface="Arial"/>
              </a:rPr>
              <a:t>Diễn dịch, quy nạp, tổng phân hợp, móc xích, song hành. </a:t>
            </a:r>
            <a:endParaRPr/>
          </a:p>
        </p:txBody>
      </p:sp>
      <p:sp>
        <p:nvSpPr>
          <p:cNvPr id="141" name="Google Shape;141;p5"/>
          <p:cNvSpPr/>
          <p:nvPr/>
        </p:nvSpPr>
        <p:spPr>
          <a:xfrm>
            <a:off x="898092" y="4378916"/>
            <a:ext cx="2063385" cy="461665"/>
          </a:xfrm>
          <a:prstGeom prst="rect">
            <a:avLst/>
          </a:prstGeom>
          <a:noFill/>
          <a:ln w="31750" cap="flat" cmpd="sng">
            <a:solidFill>
              <a:srgbClr val="FFFF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3. Luận điểm</a:t>
            </a:r>
            <a:endParaRPr sz="2400">
              <a:solidFill>
                <a:schemeClr val="dk1"/>
              </a:solidFill>
              <a:latin typeface="Calibri"/>
              <a:ea typeface="Calibri"/>
              <a:cs typeface="Calibri"/>
              <a:sym typeface="Calibri"/>
            </a:endParaRPr>
          </a:p>
        </p:txBody>
      </p:sp>
      <p:sp>
        <p:nvSpPr>
          <p:cNvPr id="142" name="Google Shape;142;p5"/>
          <p:cNvSpPr/>
          <p:nvPr/>
        </p:nvSpPr>
        <p:spPr>
          <a:xfrm>
            <a:off x="891015" y="5113808"/>
            <a:ext cx="2040773" cy="461665"/>
          </a:xfrm>
          <a:prstGeom prst="rect">
            <a:avLst/>
          </a:prstGeom>
          <a:noFill/>
          <a:ln w="31750" cap="flat" cmpd="sng">
            <a:solidFill>
              <a:srgbClr val="FFFF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4. Luận cứ</a:t>
            </a:r>
            <a:endParaRPr sz="2400">
              <a:solidFill>
                <a:schemeClr val="dk1"/>
              </a:solidFill>
              <a:latin typeface="Calibri"/>
              <a:ea typeface="Calibri"/>
              <a:cs typeface="Calibri"/>
              <a:sym typeface="Calibri"/>
            </a:endParaRPr>
          </a:p>
        </p:txBody>
      </p:sp>
      <p:sp>
        <p:nvSpPr>
          <p:cNvPr id="143" name="Google Shape;143;p5"/>
          <p:cNvSpPr/>
          <p:nvPr/>
        </p:nvSpPr>
        <p:spPr>
          <a:xfrm>
            <a:off x="2979474" y="4378916"/>
            <a:ext cx="7920329" cy="461665"/>
          </a:xfrm>
          <a:prstGeom prst="rect">
            <a:avLst/>
          </a:prstGeom>
          <a:noFill/>
          <a:ln w="31750" cap="flat" cmpd="sng">
            <a:solidFill>
              <a:srgbClr val="FFFF0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a:solidFill>
                  <a:schemeClr val="lt1"/>
                </a:solidFill>
                <a:latin typeface="Arial"/>
                <a:ea typeface="Arial"/>
                <a:cs typeface="Arial"/>
                <a:sym typeface="Arial"/>
              </a:rPr>
              <a:t>Ý kiến thể hiện tư tưởng, quan điểm của bài văn</a:t>
            </a:r>
            <a:r>
              <a:rPr lang="en-US" sz="2400" b="1">
                <a:solidFill>
                  <a:schemeClr val="lt1"/>
                </a:solidFill>
                <a:latin typeface="Arial"/>
                <a:ea typeface="Arial"/>
                <a:cs typeface="Arial"/>
                <a:sym typeface="Arial"/>
              </a:rPr>
              <a:t>  </a:t>
            </a:r>
            <a:endParaRPr sz="2400">
              <a:solidFill>
                <a:schemeClr val="lt1"/>
              </a:solidFill>
              <a:latin typeface="Arial"/>
              <a:ea typeface="Arial"/>
              <a:cs typeface="Arial"/>
              <a:sym typeface="Arial"/>
            </a:endParaRPr>
          </a:p>
        </p:txBody>
      </p:sp>
      <p:sp>
        <p:nvSpPr>
          <p:cNvPr id="144" name="Google Shape;144;p5"/>
          <p:cNvSpPr/>
          <p:nvPr/>
        </p:nvSpPr>
        <p:spPr>
          <a:xfrm>
            <a:off x="2959402" y="5113807"/>
            <a:ext cx="7921351" cy="461665"/>
          </a:xfrm>
          <a:prstGeom prst="rect">
            <a:avLst/>
          </a:prstGeom>
          <a:noFill/>
          <a:ln w="31750" cap="flat" cmpd="sng">
            <a:solidFill>
              <a:srgbClr val="FFFF0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a:solidFill>
                  <a:schemeClr val="lt1"/>
                </a:solidFill>
                <a:latin typeface="Arial"/>
                <a:ea typeface="Arial"/>
                <a:cs typeface="Arial"/>
                <a:sym typeface="Arial"/>
              </a:rPr>
              <a:t>Lí lẽ, dẫn chứng đưa ra làm cơ sở cho luận điểm</a:t>
            </a:r>
            <a:endParaRPr sz="2400">
              <a:solidFill>
                <a:schemeClr val="lt1"/>
              </a:solidFill>
              <a:latin typeface="Arial"/>
              <a:ea typeface="Arial"/>
              <a:cs typeface="Arial"/>
              <a:sym typeface="Arial"/>
            </a:endParaRPr>
          </a:p>
        </p:txBody>
      </p:sp>
      <p:sp>
        <p:nvSpPr>
          <p:cNvPr id="145" name="Google Shape;145;p5"/>
          <p:cNvSpPr/>
          <p:nvPr/>
        </p:nvSpPr>
        <p:spPr>
          <a:xfrm>
            <a:off x="898092" y="5892276"/>
            <a:ext cx="2027742" cy="461665"/>
          </a:xfrm>
          <a:prstGeom prst="rect">
            <a:avLst/>
          </a:prstGeom>
          <a:noFill/>
          <a:ln w="31750" cap="flat" cmpd="sng">
            <a:solidFill>
              <a:srgbClr val="FFFF00"/>
            </a:solidFill>
            <a:prstDash val="solid"/>
            <a:round/>
            <a:headEnd type="none" w="sm" len="sm"/>
            <a:tailEnd type="none" w="sm" len="sm"/>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5. Lập luận</a:t>
            </a:r>
            <a:endParaRPr sz="2400">
              <a:solidFill>
                <a:schemeClr val="dk1"/>
              </a:solidFill>
              <a:latin typeface="Calibri"/>
              <a:ea typeface="Calibri"/>
              <a:cs typeface="Calibri"/>
              <a:sym typeface="Calibri"/>
            </a:endParaRPr>
          </a:p>
        </p:txBody>
      </p:sp>
      <p:sp>
        <p:nvSpPr>
          <p:cNvPr id="146" name="Google Shape;146;p5"/>
          <p:cNvSpPr/>
          <p:nvPr/>
        </p:nvSpPr>
        <p:spPr>
          <a:xfrm>
            <a:off x="2954400" y="5900385"/>
            <a:ext cx="7908660" cy="461665"/>
          </a:xfrm>
          <a:prstGeom prst="rect">
            <a:avLst/>
          </a:prstGeom>
          <a:noFill/>
          <a:ln w="31750" cap="flat" cmpd="sng">
            <a:solidFill>
              <a:srgbClr val="FFFF00"/>
            </a:solidFill>
            <a:prstDash val="solid"/>
            <a:round/>
            <a:headEnd type="none" w="sm" len="sm"/>
            <a:tailEnd type="none" w="sm" len="sm"/>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a:solidFill>
                  <a:schemeClr val="lt1"/>
                </a:solidFill>
                <a:latin typeface="Arial"/>
                <a:ea typeface="Arial"/>
                <a:cs typeface="Arial"/>
                <a:sym typeface="Arial"/>
              </a:rPr>
              <a:t>Cách nêu luận cứ để dẫn đến luận điểm</a:t>
            </a:r>
            <a:endParaRPr sz="2400">
              <a:solidFill>
                <a:schemeClr val="lt1"/>
              </a:solidFill>
              <a:latin typeface="Arial"/>
              <a:ea typeface="Arial"/>
              <a:cs typeface="Arial"/>
              <a:sym typeface="Arial"/>
            </a:endParaRPr>
          </a:p>
        </p:txBody>
      </p:sp>
      <p:sp>
        <p:nvSpPr>
          <p:cNvPr id="147" name="Google Shape;147;p5"/>
          <p:cNvSpPr txBox="1"/>
          <p:nvPr/>
        </p:nvSpPr>
        <p:spPr>
          <a:xfrm>
            <a:off x="362595" y="301656"/>
            <a:ext cx="10480431" cy="46166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C000"/>
                </a:solidFill>
                <a:latin typeface="Arial"/>
                <a:ea typeface="Arial"/>
                <a:cs typeface="Arial"/>
                <a:sym typeface="Arial"/>
              </a:rPr>
              <a:t>I. TRÌNH BÀY LUẬN ĐIỂM THÀNH MỘT ĐOẠN VĂN NGHỊ LUẬN</a:t>
            </a:r>
            <a:endParaRPr sz="2400" b="1">
              <a:solidFill>
                <a:srgbClr val="FFC000"/>
              </a:solidFill>
              <a:latin typeface="Arial"/>
              <a:ea typeface="Arial"/>
              <a:cs typeface="Arial"/>
              <a:sym typeface="Arial"/>
            </a:endParaRPr>
          </a:p>
        </p:txBody>
      </p:sp>
      <p:sp>
        <p:nvSpPr>
          <p:cNvPr id="148" name="Google Shape;148;p5"/>
          <p:cNvSpPr txBox="1"/>
          <p:nvPr/>
        </p:nvSpPr>
        <p:spPr>
          <a:xfrm>
            <a:off x="1788994" y="1061335"/>
            <a:ext cx="591190" cy="46166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C000"/>
                </a:solidFill>
                <a:latin typeface="Arial"/>
                <a:ea typeface="Arial"/>
                <a:cs typeface="Arial"/>
                <a:sym typeface="Arial"/>
              </a:rPr>
              <a:t>A</a:t>
            </a:r>
            <a:endParaRPr/>
          </a:p>
        </p:txBody>
      </p:sp>
      <p:sp>
        <p:nvSpPr>
          <p:cNvPr id="149" name="Google Shape;149;p5"/>
          <p:cNvSpPr txBox="1"/>
          <p:nvPr/>
        </p:nvSpPr>
        <p:spPr>
          <a:xfrm>
            <a:off x="7155408" y="1065469"/>
            <a:ext cx="591190" cy="46166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C000"/>
                </a:solidFill>
                <a:latin typeface="Arial"/>
                <a:ea typeface="Arial"/>
                <a:cs typeface="Arial"/>
                <a:sym typeface="Arial"/>
              </a:rPr>
              <a:t>B</a:t>
            </a:r>
            <a:endParaRPr sz="2400" b="1">
              <a:solidFill>
                <a:srgbClr val="FFC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pic>
        <p:nvPicPr>
          <p:cNvPr id="154" name="Google Shape;154;p6"/>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55" name="Google Shape;155;p6"/>
          <p:cNvSpPr txBox="1"/>
          <p:nvPr/>
        </p:nvSpPr>
        <p:spPr>
          <a:xfrm>
            <a:off x="604237" y="298355"/>
            <a:ext cx="6515019" cy="46166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C000"/>
                </a:solidFill>
                <a:latin typeface="Arial"/>
                <a:ea typeface="Arial"/>
                <a:cs typeface="Arial"/>
                <a:sym typeface="Arial"/>
              </a:rPr>
              <a:t>1. Ví dụ 1 (SGK trang 80)</a:t>
            </a:r>
            <a:endParaRPr sz="1800">
              <a:solidFill>
                <a:schemeClr val="dk1"/>
              </a:solidFill>
              <a:latin typeface="Arial"/>
              <a:ea typeface="Arial"/>
              <a:cs typeface="Arial"/>
              <a:sym typeface="Arial"/>
            </a:endParaRPr>
          </a:p>
        </p:txBody>
      </p:sp>
      <p:sp>
        <p:nvSpPr>
          <p:cNvPr id="156" name="Google Shape;156;p6"/>
          <p:cNvSpPr/>
          <p:nvPr/>
        </p:nvSpPr>
        <p:spPr>
          <a:xfrm>
            <a:off x="435427" y="695688"/>
            <a:ext cx="10458996" cy="2134110"/>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2000">
                <a:solidFill>
                  <a:schemeClr val="lt1"/>
                </a:solidFill>
                <a:latin typeface="Arial"/>
                <a:ea typeface="Arial"/>
                <a:cs typeface="Arial"/>
                <a:sym typeface="Arial"/>
              </a:rPr>
              <a:t>      a) </a:t>
            </a:r>
            <a:r>
              <a:rPr lang="en-US" sz="2000" i="1">
                <a:solidFill>
                  <a:schemeClr val="lt1"/>
                </a:solidFill>
                <a:latin typeface="Arial"/>
                <a:ea typeface="Arial"/>
                <a:cs typeface="Arial"/>
                <a:sym typeface="Arial"/>
              </a:rPr>
              <a:t>Huống gì thành Đại La, kinh đô cũ của Cao Vương: Ở vào nơi trung tâm trời đất; được cái thế rồng cuộn hổ ngồi. Đã đúng ngôi nam bắc đông tây; lại tiện hướng nhìn sông dựa núi. Địa thế rộng mà bằng; đất đai cao mà thoáng. Dân cư khỏi chịu cảnh khốn khổ ngập lụt; muôn vật cũng rất mực phong phú tốt tươi. Xem khắp đất Việt ta, chỉ nơi này là thắng địa. Thật là chốn tụ hội trọng yếu của bốn phương đất nước; cũng là nơi kinh đô bậc nhất của đế vương muôn đời</a:t>
            </a:r>
            <a:r>
              <a:rPr lang="en-US" sz="2400" i="1">
                <a:solidFill>
                  <a:schemeClr val="lt1"/>
                </a:solidFill>
                <a:latin typeface="Times New Roman"/>
                <a:ea typeface="Times New Roman"/>
                <a:cs typeface="Times New Roman"/>
                <a:sym typeface="Times New Roman"/>
              </a:rPr>
              <a:t>. </a:t>
            </a:r>
            <a:r>
              <a:rPr lang="en-US" sz="2000">
                <a:solidFill>
                  <a:srgbClr val="FFFF00"/>
                </a:solidFill>
                <a:latin typeface="Arial"/>
                <a:ea typeface="Arial"/>
                <a:cs typeface="Arial"/>
                <a:sym typeface="Arial"/>
              </a:rPr>
              <a:t>(Lí Công Uẩn</a:t>
            </a:r>
            <a:r>
              <a:rPr lang="en-US" sz="2000" i="1">
                <a:solidFill>
                  <a:srgbClr val="FFFF00"/>
                </a:solidFill>
                <a:latin typeface="Arial"/>
                <a:ea typeface="Arial"/>
                <a:cs typeface="Arial"/>
                <a:sym typeface="Arial"/>
              </a:rPr>
              <a:t>, Chiếu dời đô</a:t>
            </a:r>
            <a:r>
              <a:rPr lang="en-US" sz="2000">
                <a:solidFill>
                  <a:srgbClr val="FFFF00"/>
                </a:solidFill>
                <a:latin typeface="Arial"/>
                <a:ea typeface="Arial"/>
                <a:cs typeface="Arial"/>
                <a:sym typeface="Arial"/>
              </a:rPr>
              <a:t>)</a:t>
            </a:r>
            <a:endParaRPr sz="2000">
              <a:solidFill>
                <a:srgbClr val="FFFF00"/>
              </a:solidFill>
              <a:latin typeface="Arial"/>
              <a:ea typeface="Arial"/>
              <a:cs typeface="Arial"/>
              <a:sym typeface="Arial"/>
            </a:endParaRPr>
          </a:p>
        </p:txBody>
      </p:sp>
      <p:sp>
        <p:nvSpPr>
          <p:cNvPr id="157" name="Google Shape;157;p6"/>
          <p:cNvSpPr/>
          <p:nvPr/>
        </p:nvSpPr>
        <p:spPr>
          <a:xfrm>
            <a:off x="592182" y="3589685"/>
            <a:ext cx="10406743" cy="467629"/>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endParaRPr sz="2400">
              <a:solidFill>
                <a:schemeClr val="dk1"/>
              </a:solidFill>
              <a:latin typeface="Calibri"/>
              <a:ea typeface="Calibri"/>
              <a:cs typeface="Calibri"/>
              <a:sym typeface="Calibri"/>
            </a:endParaRPr>
          </a:p>
        </p:txBody>
      </p:sp>
      <p:sp>
        <p:nvSpPr>
          <p:cNvPr id="158" name="Google Shape;158;p6"/>
          <p:cNvSpPr/>
          <p:nvPr/>
        </p:nvSpPr>
        <p:spPr>
          <a:xfrm>
            <a:off x="352697" y="2819482"/>
            <a:ext cx="10646228" cy="3817455"/>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2000" i="1">
                <a:solidFill>
                  <a:schemeClr val="lt1"/>
                </a:solidFill>
                <a:latin typeface="Arial"/>
                <a:ea typeface="Arial"/>
                <a:cs typeface="Arial"/>
                <a:sym typeface="Arial"/>
              </a:rPr>
              <a:t>      b) Đồng bào ta ngày nay cũng rất xứng đáng với tổ tiên ta ngày trước.  Từ các cụ già tóc bạc đến các cháu nhi đồng trẻ thơ, từ những kiều bào ở nước ngoài đến những đồng bào ở vùng tạm bị chiếm, từ nhân dân miền ngược đến miền xuôi, ai cũng một lòng nồng nàn yêu nước, ghét giặc. Từ những chiến sĩ ngoài mặt trận chịu đói mấy ngày để bám sát lấy đặng tiêu diệt giặc, đến những công chức ở hậu phương nhịn ăn để ủng hộ bộ đội, từ những phụ nữ khuyên chồng con đi tòng quân mà mình thì xung phong giúp việc vận tải, cho đến các bà mẹ chiến sĩ săn sóc yêu thương bộ đội như con đẻ của mình. Từ những nam nữ công nhân, nông dân thi đua tăng gia sản xuất, không quản khó nhọc để giúp một phần vào kháng chiến, cho đến những đồng bào điền chủ quyên ruộng đất cho Chính phủ,…Những cử chỉ cao quý đó, tuy khác nhau nơi việc làm, nhưng đều giống nhau nơi lòng nồng nàn yêu nước.</a:t>
            </a:r>
            <a:endParaRPr/>
          </a:p>
          <a:p>
            <a:pPr marL="0" marR="0" lvl="0" indent="0" algn="just" rtl="0">
              <a:lnSpc>
                <a:spcPct val="107000"/>
              </a:lnSpc>
              <a:spcBef>
                <a:spcPts val="800"/>
              </a:spcBef>
              <a:spcAft>
                <a:spcPts val="0"/>
              </a:spcAft>
              <a:buNone/>
            </a:pPr>
            <a:r>
              <a:rPr lang="en-US" sz="1800">
                <a:solidFill>
                  <a:srgbClr val="FFFF00"/>
                </a:solidFill>
                <a:latin typeface="Calibri"/>
                <a:ea typeface="Calibri"/>
                <a:cs typeface="Calibri"/>
                <a:sym typeface="Calibri"/>
              </a:rPr>
              <a:t>                                                                                      </a:t>
            </a:r>
            <a:r>
              <a:rPr lang="en-US" sz="2000">
                <a:solidFill>
                  <a:srgbClr val="FFFF00"/>
                </a:solidFill>
                <a:latin typeface="Arial"/>
                <a:ea typeface="Arial"/>
                <a:cs typeface="Arial"/>
                <a:sym typeface="Arial"/>
              </a:rPr>
              <a:t>(Hồ Chí Minh, </a:t>
            </a:r>
            <a:r>
              <a:rPr lang="en-US" sz="2000" i="1">
                <a:solidFill>
                  <a:srgbClr val="FFFF00"/>
                </a:solidFill>
                <a:latin typeface="Arial"/>
                <a:ea typeface="Arial"/>
                <a:cs typeface="Arial"/>
                <a:sym typeface="Arial"/>
              </a:rPr>
              <a:t>Tinh thần yêu nước của nhân dân ta</a:t>
            </a:r>
            <a:r>
              <a:rPr lang="en-US" sz="2000">
                <a:solidFill>
                  <a:srgbClr val="FFFF00"/>
                </a:solidFill>
                <a:latin typeface="Arial"/>
                <a:ea typeface="Arial"/>
                <a:cs typeface="Arial"/>
                <a:sym typeface="Arial"/>
              </a:rPr>
              <a:t>)</a:t>
            </a:r>
            <a:endParaRPr sz="2000">
              <a:solidFill>
                <a:srgbClr val="FFFF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pic>
        <p:nvPicPr>
          <p:cNvPr id="163" name="Google Shape;163;p7"/>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64" name="Google Shape;164;p7"/>
          <p:cNvSpPr txBox="1"/>
          <p:nvPr/>
        </p:nvSpPr>
        <p:spPr>
          <a:xfrm>
            <a:off x="1568379" y="1534361"/>
            <a:ext cx="9896790" cy="34163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1. Ví dụ 1 (SGK trang 79, 80)</a:t>
            </a:r>
            <a:endParaRPr/>
          </a:p>
          <a:p>
            <a:pPr marL="0" marR="0" lvl="0" indent="0" algn="l" rtl="0">
              <a:spcBef>
                <a:spcPts val="0"/>
              </a:spcBef>
              <a:spcAft>
                <a:spcPts val="0"/>
              </a:spcAft>
              <a:buNone/>
            </a:pPr>
            <a:r>
              <a:rPr lang="en-US" sz="2400">
                <a:solidFill>
                  <a:schemeClr val="lt1"/>
                </a:solidFill>
                <a:latin typeface="Arial"/>
                <a:ea typeface="Arial"/>
                <a:cs typeface="Arial"/>
                <a:sym typeface="Arial"/>
              </a:rPr>
              <a:t>Câu hỏi:</a:t>
            </a:r>
            <a:endParaRPr/>
          </a:p>
          <a:p>
            <a:pPr marL="0" marR="0" lvl="0" indent="0" algn="l" rtl="0">
              <a:spcBef>
                <a:spcPts val="0"/>
              </a:spcBef>
              <a:spcAft>
                <a:spcPts val="0"/>
              </a:spcAft>
              <a:buNone/>
            </a:pPr>
            <a:r>
              <a:rPr lang="en-US" sz="1800">
                <a:solidFill>
                  <a:schemeClr val="lt1"/>
                </a:solidFill>
                <a:latin typeface="Calibri"/>
                <a:ea typeface="Calibri"/>
                <a:cs typeface="Calibri"/>
                <a:sym typeface="Calibri"/>
              </a:rPr>
              <a:t>- </a:t>
            </a:r>
            <a:r>
              <a:rPr lang="en-US" sz="2800">
                <a:solidFill>
                  <a:schemeClr val="lt1"/>
                </a:solidFill>
                <a:latin typeface="Calibri"/>
                <a:ea typeface="Calibri"/>
                <a:cs typeface="Calibri"/>
                <a:sym typeface="Calibri"/>
              </a:rPr>
              <a:t>Xác định câu chủ đề (câu nêu luận điểm) trong mỗi đoạn văn.</a:t>
            </a:r>
            <a:endParaRPr/>
          </a:p>
          <a:p>
            <a:pPr marL="0" marR="0" lvl="0" indent="0" algn="l" rtl="0">
              <a:spcBef>
                <a:spcPts val="0"/>
              </a:spcBef>
              <a:spcAft>
                <a:spcPts val="0"/>
              </a:spcAft>
              <a:buNone/>
            </a:pPr>
            <a:r>
              <a:rPr lang="en-US" sz="2800">
                <a:solidFill>
                  <a:schemeClr val="lt1"/>
                </a:solidFill>
                <a:latin typeface="Calibri"/>
                <a:ea typeface="Calibri"/>
                <a:cs typeface="Calibri"/>
                <a:sym typeface="Calibri"/>
              </a:rPr>
              <a:t>- Câu chủ đề trong từng đoạn được đặt ở vị trí nào, đầu hay cuối đoạn</a:t>
            </a:r>
            <a:endParaRPr sz="2800">
              <a:solidFill>
                <a:schemeClr val="lt1"/>
              </a:solidFill>
              <a:latin typeface="Calibri"/>
              <a:ea typeface="Calibri"/>
              <a:cs typeface="Calibri"/>
              <a:sym typeface="Calibri"/>
            </a:endParaRPr>
          </a:p>
          <a:p>
            <a:pPr marL="0" marR="0" lvl="0" indent="0" algn="l" rtl="0">
              <a:spcBef>
                <a:spcPts val="0"/>
              </a:spcBef>
              <a:spcAft>
                <a:spcPts val="0"/>
              </a:spcAft>
              <a:buNone/>
            </a:pPr>
            <a:r>
              <a:rPr lang="en-US" sz="2800">
                <a:solidFill>
                  <a:schemeClr val="lt1"/>
                </a:solidFill>
                <a:latin typeface="Calibri"/>
                <a:ea typeface="Calibri"/>
                <a:cs typeface="Calibri"/>
                <a:sym typeface="Calibri"/>
              </a:rPr>
              <a:t>- Trong hai đoạn văn trên, đoạn nào được viết theo cách diễn dịch và đoạn nào được viết theo cách quy nạp? Phân tích cách diễn dịch và quy nạp trong từng đoạn văn?</a:t>
            </a:r>
            <a:endParaRPr sz="2800">
              <a:solidFill>
                <a:schemeClr val="lt1"/>
              </a:solidFill>
              <a:latin typeface="Arial"/>
              <a:ea typeface="Arial"/>
              <a:cs typeface="Arial"/>
              <a:sym typeface="Arial"/>
            </a:endParaRPr>
          </a:p>
        </p:txBody>
      </p:sp>
      <p:cxnSp>
        <p:nvCxnSpPr>
          <p:cNvPr id="165" name="Google Shape;165;p7"/>
          <p:cNvCxnSpPr/>
          <p:nvPr/>
        </p:nvCxnSpPr>
        <p:spPr>
          <a:xfrm>
            <a:off x="3148818" y="2726789"/>
            <a:ext cx="1507588" cy="2343"/>
          </a:xfrm>
          <a:prstGeom prst="straightConnector1">
            <a:avLst/>
          </a:prstGeom>
          <a:noFill/>
          <a:ln w="38100" cap="flat" cmpd="sng">
            <a:solidFill>
              <a:srgbClr val="FFC000"/>
            </a:solidFill>
            <a:prstDash val="solid"/>
            <a:miter lim="800000"/>
            <a:headEnd type="none" w="sm" len="sm"/>
            <a:tailEnd type="none" w="sm" len="sm"/>
          </a:ln>
        </p:spPr>
      </p:cxnSp>
      <p:cxnSp>
        <p:nvCxnSpPr>
          <p:cNvPr id="166" name="Google Shape;166;p7"/>
          <p:cNvCxnSpPr/>
          <p:nvPr/>
        </p:nvCxnSpPr>
        <p:spPr>
          <a:xfrm>
            <a:off x="7652824" y="3137096"/>
            <a:ext cx="717453" cy="1"/>
          </a:xfrm>
          <a:prstGeom prst="straightConnector1">
            <a:avLst/>
          </a:prstGeom>
          <a:noFill/>
          <a:ln w="38100" cap="flat" cmpd="sng">
            <a:solidFill>
              <a:srgbClr val="FFC000"/>
            </a:solidFill>
            <a:prstDash val="solid"/>
            <a:miter lim="800000"/>
            <a:headEnd type="none" w="sm" len="sm"/>
            <a:tailEnd type="none" w="sm" len="sm"/>
          </a:ln>
        </p:spPr>
      </p:cxnSp>
      <p:cxnSp>
        <p:nvCxnSpPr>
          <p:cNvPr id="167" name="Google Shape;167;p7"/>
          <p:cNvCxnSpPr/>
          <p:nvPr/>
        </p:nvCxnSpPr>
        <p:spPr>
          <a:xfrm>
            <a:off x="9828628" y="3990536"/>
            <a:ext cx="1369255" cy="4688"/>
          </a:xfrm>
          <a:prstGeom prst="straightConnector1">
            <a:avLst/>
          </a:prstGeom>
          <a:noFill/>
          <a:ln w="38100" cap="flat" cmpd="sng">
            <a:solidFill>
              <a:srgbClr val="FFC000"/>
            </a:solidFill>
            <a:prstDash val="solid"/>
            <a:miter lim="800000"/>
            <a:headEnd type="none" w="sm" len="sm"/>
            <a:tailEnd type="none" w="sm" len="sm"/>
          </a:ln>
        </p:spPr>
      </p:cxnSp>
      <p:cxnSp>
        <p:nvCxnSpPr>
          <p:cNvPr id="168" name="Google Shape;168;p7"/>
          <p:cNvCxnSpPr/>
          <p:nvPr/>
        </p:nvCxnSpPr>
        <p:spPr>
          <a:xfrm rot="10800000" flipH="1">
            <a:off x="6516774" y="4403188"/>
            <a:ext cx="1136050" cy="7034"/>
          </a:xfrm>
          <a:prstGeom prst="straightConnector1">
            <a:avLst/>
          </a:prstGeom>
          <a:noFill/>
          <a:ln w="38100" cap="flat" cmpd="sng">
            <a:solidFill>
              <a:srgbClr val="FFC000"/>
            </a:solidFill>
            <a:prstDash val="solid"/>
            <a:miter lim="800000"/>
            <a:headEnd type="none" w="sm" len="sm"/>
            <a:tailEnd type="none" w="sm" len="sm"/>
          </a:ln>
        </p:spPr>
      </p:cxnSp>
      <p:cxnSp>
        <p:nvCxnSpPr>
          <p:cNvPr id="169" name="Google Shape;169;p7"/>
          <p:cNvCxnSpPr/>
          <p:nvPr/>
        </p:nvCxnSpPr>
        <p:spPr>
          <a:xfrm>
            <a:off x="7997482" y="4410222"/>
            <a:ext cx="1209653" cy="0"/>
          </a:xfrm>
          <a:prstGeom prst="straightConnector1">
            <a:avLst/>
          </a:prstGeom>
          <a:noFill/>
          <a:ln w="38100" cap="flat" cmpd="sng">
            <a:solidFill>
              <a:srgbClr val="FFC000"/>
            </a:solidFill>
            <a:prstDash val="solid"/>
            <a:miter lim="800000"/>
            <a:headEnd type="none" w="sm" len="sm"/>
            <a:tailEnd type="none" w="sm" len="sm"/>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165"/>
                                        </p:tgtEl>
                                        <p:attrNameLst>
                                          <p:attrName>style.visibility</p:attrName>
                                        </p:attrNameLst>
                                      </p:cBhvr>
                                      <p:to>
                                        <p:strVal val="visible"/>
                                      </p:to>
                                    </p:set>
                                    <p:anim calcmode="lin" valueType="num">
                                      <p:cBhvr additive="base">
                                        <p:cTn id="7" dur="500"/>
                                        <p:tgtEl>
                                          <p:spTgt spid="165"/>
                                        </p:tgtEl>
                                        <p:attrNameLst>
                                          <p:attrName>ppt_w</p:attrName>
                                        </p:attrNameLst>
                                      </p:cBhvr>
                                      <p:tavLst>
                                        <p:tav tm="0">
                                          <p:val>
                                            <p:strVal val="0"/>
                                          </p:val>
                                        </p:tav>
                                        <p:tav tm="100000">
                                          <p:val>
                                            <p:strVal val="#ppt_w"/>
                                          </p:val>
                                        </p:tav>
                                      </p:tavLst>
                                    </p:anim>
                                    <p:anim calcmode="lin" valueType="num">
                                      <p:cBhvr additive="base">
                                        <p:cTn id="8" dur="500"/>
                                        <p:tgtEl>
                                          <p:spTgt spid="165"/>
                                        </p:tgtEl>
                                        <p:attrNameLst>
                                          <p:attrName>ppt_h</p:attrName>
                                        </p:attrNameLst>
                                      </p:cBhvr>
                                      <p:tavLst>
                                        <p:tav tm="0">
                                          <p:val>
                                            <p:str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166"/>
                                        </p:tgtEl>
                                        <p:attrNameLst>
                                          <p:attrName>style.visibility</p:attrName>
                                        </p:attrNameLst>
                                      </p:cBhvr>
                                      <p:to>
                                        <p:strVal val="visible"/>
                                      </p:to>
                                    </p:set>
                                    <p:anim calcmode="lin" valueType="num">
                                      <p:cBhvr additive="base">
                                        <p:cTn id="11" dur="500"/>
                                        <p:tgtEl>
                                          <p:spTgt spid="166"/>
                                        </p:tgtEl>
                                        <p:attrNameLst>
                                          <p:attrName>ppt_w</p:attrName>
                                        </p:attrNameLst>
                                      </p:cBhvr>
                                      <p:tavLst>
                                        <p:tav tm="0">
                                          <p:val>
                                            <p:strVal val="0"/>
                                          </p:val>
                                        </p:tav>
                                        <p:tav tm="100000">
                                          <p:val>
                                            <p:strVal val="#ppt_w"/>
                                          </p:val>
                                        </p:tav>
                                      </p:tavLst>
                                    </p:anim>
                                    <p:anim calcmode="lin" valueType="num">
                                      <p:cBhvr additive="base">
                                        <p:cTn id="12" dur="500"/>
                                        <p:tgtEl>
                                          <p:spTgt spid="166"/>
                                        </p:tgtEl>
                                        <p:attrNameLst>
                                          <p:attrName>ppt_h</p:attrName>
                                        </p:attrNameLst>
                                      </p:cBhvr>
                                      <p:tavLst>
                                        <p:tav tm="0">
                                          <p:val>
                                            <p:str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167"/>
                                        </p:tgtEl>
                                        <p:attrNameLst>
                                          <p:attrName>style.visibility</p:attrName>
                                        </p:attrNameLst>
                                      </p:cBhvr>
                                      <p:to>
                                        <p:strVal val="visible"/>
                                      </p:to>
                                    </p:set>
                                    <p:anim calcmode="lin" valueType="num">
                                      <p:cBhvr additive="base">
                                        <p:cTn id="15" dur="500"/>
                                        <p:tgtEl>
                                          <p:spTgt spid="167"/>
                                        </p:tgtEl>
                                        <p:attrNameLst>
                                          <p:attrName>ppt_w</p:attrName>
                                        </p:attrNameLst>
                                      </p:cBhvr>
                                      <p:tavLst>
                                        <p:tav tm="0">
                                          <p:val>
                                            <p:strVal val="0"/>
                                          </p:val>
                                        </p:tav>
                                        <p:tav tm="100000">
                                          <p:val>
                                            <p:strVal val="#ppt_w"/>
                                          </p:val>
                                        </p:tav>
                                      </p:tavLst>
                                    </p:anim>
                                    <p:anim calcmode="lin" valueType="num">
                                      <p:cBhvr additive="base">
                                        <p:cTn id="16" dur="500"/>
                                        <p:tgtEl>
                                          <p:spTgt spid="167"/>
                                        </p:tgtEl>
                                        <p:attrNameLst>
                                          <p:attrName>ppt_h</p:attrName>
                                        </p:attrNameLst>
                                      </p:cBhvr>
                                      <p:tavLst>
                                        <p:tav tm="0">
                                          <p:val>
                                            <p:strVal val="0"/>
                                          </p:val>
                                        </p:tav>
                                        <p:tav tm="100000">
                                          <p:val>
                                            <p:strVal val="#ppt_h"/>
                                          </p:val>
                                        </p:tav>
                                      </p:tavLst>
                                    </p:anim>
                                  </p:childTnLst>
                                </p:cTn>
                              </p:par>
                              <p:par>
                                <p:cTn id="17" presetID="23" presetClass="entr" presetSubtype="16" fill="hold" nodeType="withEffect">
                                  <p:stCondLst>
                                    <p:cond delay="0"/>
                                  </p:stCondLst>
                                  <p:childTnLst>
                                    <p:set>
                                      <p:cBhvr>
                                        <p:cTn id="18" dur="1" fill="hold">
                                          <p:stCondLst>
                                            <p:cond delay="0"/>
                                          </p:stCondLst>
                                        </p:cTn>
                                        <p:tgtEl>
                                          <p:spTgt spid="168"/>
                                        </p:tgtEl>
                                        <p:attrNameLst>
                                          <p:attrName>style.visibility</p:attrName>
                                        </p:attrNameLst>
                                      </p:cBhvr>
                                      <p:to>
                                        <p:strVal val="visible"/>
                                      </p:to>
                                    </p:set>
                                    <p:anim calcmode="lin" valueType="num">
                                      <p:cBhvr additive="base">
                                        <p:cTn id="19" dur="500"/>
                                        <p:tgtEl>
                                          <p:spTgt spid="168"/>
                                        </p:tgtEl>
                                        <p:attrNameLst>
                                          <p:attrName>ppt_w</p:attrName>
                                        </p:attrNameLst>
                                      </p:cBhvr>
                                      <p:tavLst>
                                        <p:tav tm="0">
                                          <p:val>
                                            <p:strVal val="0"/>
                                          </p:val>
                                        </p:tav>
                                        <p:tav tm="100000">
                                          <p:val>
                                            <p:strVal val="#ppt_w"/>
                                          </p:val>
                                        </p:tav>
                                      </p:tavLst>
                                    </p:anim>
                                    <p:anim calcmode="lin" valueType="num">
                                      <p:cBhvr additive="base">
                                        <p:cTn id="20" dur="500"/>
                                        <p:tgtEl>
                                          <p:spTgt spid="168"/>
                                        </p:tgtEl>
                                        <p:attrNameLst>
                                          <p:attrName>ppt_h</p:attrName>
                                        </p:attrNameLst>
                                      </p:cBhvr>
                                      <p:tavLst>
                                        <p:tav tm="0">
                                          <p:val>
                                            <p:strVal val="0"/>
                                          </p:val>
                                        </p:tav>
                                        <p:tav tm="100000">
                                          <p:val>
                                            <p:strVal val="#ppt_h"/>
                                          </p:val>
                                        </p:tav>
                                      </p:tavLst>
                                    </p:anim>
                                  </p:childTnLst>
                                </p:cTn>
                              </p:par>
                              <p:par>
                                <p:cTn id="21" presetID="23" presetClass="entr" presetSubtype="16" fill="hold" nodeType="withEffect">
                                  <p:stCondLst>
                                    <p:cond delay="0"/>
                                  </p:stCondLst>
                                  <p:childTnLst>
                                    <p:set>
                                      <p:cBhvr>
                                        <p:cTn id="22" dur="1" fill="hold">
                                          <p:stCondLst>
                                            <p:cond delay="0"/>
                                          </p:stCondLst>
                                        </p:cTn>
                                        <p:tgtEl>
                                          <p:spTgt spid="169"/>
                                        </p:tgtEl>
                                        <p:attrNameLst>
                                          <p:attrName>style.visibility</p:attrName>
                                        </p:attrNameLst>
                                      </p:cBhvr>
                                      <p:to>
                                        <p:strVal val="visible"/>
                                      </p:to>
                                    </p:set>
                                    <p:anim calcmode="lin" valueType="num">
                                      <p:cBhvr additive="base">
                                        <p:cTn id="23" dur="500"/>
                                        <p:tgtEl>
                                          <p:spTgt spid="169"/>
                                        </p:tgtEl>
                                        <p:attrNameLst>
                                          <p:attrName>ppt_w</p:attrName>
                                        </p:attrNameLst>
                                      </p:cBhvr>
                                      <p:tavLst>
                                        <p:tav tm="0">
                                          <p:val>
                                            <p:strVal val="0"/>
                                          </p:val>
                                        </p:tav>
                                        <p:tav tm="100000">
                                          <p:val>
                                            <p:strVal val="#ppt_w"/>
                                          </p:val>
                                        </p:tav>
                                      </p:tavLst>
                                    </p:anim>
                                    <p:anim calcmode="lin" valueType="num">
                                      <p:cBhvr additive="base">
                                        <p:cTn id="24" dur="500"/>
                                        <p:tgtEl>
                                          <p:spTgt spid="169"/>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pic>
        <p:nvPicPr>
          <p:cNvPr id="174" name="Google Shape;174;p8"/>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75" name="Google Shape;175;p8"/>
          <p:cNvSpPr/>
          <p:nvPr/>
        </p:nvSpPr>
        <p:spPr>
          <a:xfrm>
            <a:off x="501747" y="610612"/>
            <a:ext cx="9978683" cy="3046988"/>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400" b="1">
                <a:solidFill>
                  <a:srgbClr val="FFC000"/>
                </a:solidFill>
                <a:latin typeface="Arial"/>
                <a:ea typeface="Arial"/>
                <a:cs typeface="Arial"/>
                <a:sym typeface="Arial"/>
              </a:rPr>
              <a:t>1. Ví dụ 1 (SGK trang 79)</a:t>
            </a:r>
            <a:endParaRPr/>
          </a:p>
          <a:p>
            <a:pPr marL="0" marR="0" lvl="0" indent="0" algn="just" rtl="0">
              <a:spcBef>
                <a:spcPts val="0"/>
              </a:spcBef>
              <a:spcAft>
                <a:spcPts val="0"/>
              </a:spcAft>
              <a:buNone/>
            </a:pPr>
            <a:r>
              <a:rPr lang="en-US" sz="2400">
                <a:solidFill>
                  <a:schemeClr val="lt1"/>
                </a:solidFill>
                <a:latin typeface="Arial"/>
                <a:ea typeface="Arial"/>
                <a:cs typeface="Arial"/>
                <a:sym typeface="Arial"/>
              </a:rPr>
              <a:t>a) </a:t>
            </a:r>
            <a:r>
              <a:rPr lang="en-US" sz="2400" i="1">
                <a:solidFill>
                  <a:schemeClr val="lt1"/>
                </a:solidFill>
                <a:latin typeface="Arial"/>
                <a:ea typeface="Arial"/>
                <a:cs typeface="Arial"/>
                <a:sym typeface="Arial"/>
              </a:rPr>
              <a:t>Huống gì thành Đại La, kinh đô cũ của Cao Vương: Ở vào nơi trung tâm trời đất; được cái thế rồng cuộn hổ ngồi. Đã đúng ngôi nam bắc đông tây; lại tiện hướng nhìn sông dựa núi. Địa thế rộng mà bằng; đất đai cao mà thoáng. Dân cư khỏi chịu cảnh khốn khổ ngập lụt; muôn vật cũng rất mực phong phú tốt tươi. Xem khắp đất Việt ta, chỉ nơi này là thắng địa. Thật là chốn tụ hội trọng yếu của bốn phương đất nước; cũng là nơi kinh đô bậc nhất của đế vương muôn đời</a:t>
            </a:r>
            <a:r>
              <a:rPr lang="en-US" sz="2400" i="1">
                <a:solidFill>
                  <a:schemeClr val="lt1"/>
                </a:solidFill>
                <a:latin typeface="Times New Roman"/>
                <a:ea typeface="Times New Roman"/>
                <a:cs typeface="Times New Roman"/>
                <a:sym typeface="Times New Roman"/>
              </a:rPr>
              <a:t>. </a:t>
            </a:r>
            <a:endParaRPr sz="2400">
              <a:solidFill>
                <a:schemeClr val="dk1"/>
              </a:solidFill>
              <a:latin typeface="Calibri"/>
              <a:ea typeface="Calibri"/>
              <a:cs typeface="Calibri"/>
              <a:sym typeface="Calibri"/>
            </a:endParaRPr>
          </a:p>
        </p:txBody>
      </p:sp>
      <p:cxnSp>
        <p:nvCxnSpPr>
          <p:cNvPr id="176" name="Google Shape;176;p8"/>
          <p:cNvCxnSpPr/>
          <p:nvPr/>
        </p:nvCxnSpPr>
        <p:spPr>
          <a:xfrm>
            <a:off x="2110154" y="3179299"/>
            <a:ext cx="8201465" cy="14068"/>
          </a:xfrm>
          <a:prstGeom prst="straightConnector1">
            <a:avLst/>
          </a:prstGeom>
          <a:noFill/>
          <a:ln w="34925" cap="flat" cmpd="sng">
            <a:solidFill>
              <a:srgbClr val="FFC000"/>
            </a:solidFill>
            <a:prstDash val="solid"/>
            <a:miter lim="800000"/>
            <a:headEnd type="none" w="sm" len="sm"/>
            <a:tailEnd type="none" w="sm" len="sm"/>
          </a:ln>
        </p:spPr>
      </p:cxnSp>
      <p:cxnSp>
        <p:nvCxnSpPr>
          <p:cNvPr id="177" name="Google Shape;177;p8"/>
          <p:cNvCxnSpPr/>
          <p:nvPr/>
        </p:nvCxnSpPr>
        <p:spPr>
          <a:xfrm>
            <a:off x="661181" y="3601327"/>
            <a:ext cx="6217920" cy="1"/>
          </a:xfrm>
          <a:prstGeom prst="straightConnector1">
            <a:avLst/>
          </a:prstGeom>
          <a:noFill/>
          <a:ln w="34925" cap="flat" cmpd="sng">
            <a:solidFill>
              <a:srgbClr val="FFC000"/>
            </a:solidFill>
            <a:prstDash val="solid"/>
            <a:miter lim="800000"/>
            <a:headEnd type="none" w="sm" len="sm"/>
            <a:tailEnd type="none" w="sm" len="sm"/>
          </a:ln>
        </p:spPr>
      </p:cxnSp>
      <p:sp>
        <p:nvSpPr>
          <p:cNvPr id="178" name="Google Shape;178;p8"/>
          <p:cNvSpPr txBox="1"/>
          <p:nvPr/>
        </p:nvSpPr>
        <p:spPr>
          <a:xfrm>
            <a:off x="1778421" y="4944946"/>
            <a:ext cx="7924800" cy="523220"/>
          </a:xfrm>
          <a:prstGeom prst="rect">
            <a:avLst/>
          </a:prstGeom>
          <a:solidFill>
            <a:schemeClr val="lt1"/>
          </a:solidFill>
          <a:ln w="38100" cap="flat" cmpd="sng">
            <a:solidFill>
              <a:srgbClr val="006600"/>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1">
                <a:solidFill>
                  <a:srgbClr val="0000FF"/>
                </a:solidFill>
                <a:latin typeface="Times New Roman"/>
                <a:ea typeface="Times New Roman"/>
                <a:cs typeface="Times New Roman"/>
                <a:sym typeface="Times New Roman"/>
              </a:rPr>
              <a:t>Đại La xứng đáng là kinh đô của đất nước.</a:t>
            </a:r>
            <a:endParaRPr sz="2800" b="1">
              <a:solidFill>
                <a:srgbClr val="0000FF"/>
              </a:solidFill>
              <a:latin typeface="Arial"/>
              <a:ea typeface="Arial"/>
              <a:cs typeface="Arial"/>
              <a:sym typeface="Arial"/>
            </a:endParaRPr>
          </a:p>
        </p:txBody>
      </p:sp>
      <p:sp>
        <p:nvSpPr>
          <p:cNvPr id="179" name="Google Shape;179;p8"/>
          <p:cNvSpPr txBox="1"/>
          <p:nvPr/>
        </p:nvSpPr>
        <p:spPr>
          <a:xfrm>
            <a:off x="3812378" y="3909219"/>
            <a:ext cx="3352800" cy="461665"/>
          </a:xfrm>
          <a:prstGeom prst="rect">
            <a:avLst/>
          </a:prstGeom>
          <a:solidFill>
            <a:schemeClr val="lt1"/>
          </a:solidFill>
          <a:ln w="38100" cap="flat" cmpd="sng">
            <a:solidFill>
              <a:srgbClr val="006600"/>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i="1">
                <a:solidFill>
                  <a:srgbClr val="660066"/>
                </a:solidFill>
                <a:latin typeface="Times New Roman"/>
                <a:ea typeface="Times New Roman"/>
                <a:cs typeface="Times New Roman"/>
                <a:sym typeface="Times New Roman"/>
              </a:rPr>
              <a:t>Vị thế, địa lý thuận lợi</a:t>
            </a:r>
            <a:endParaRPr sz="2400" b="1" i="1">
              <a:solidFill>
                <a:srgbClr val="660066"/>
              </a:solidFill>
              <a:latin typeface="Times New Roman"/>
              <a:ea typeface="Times New Roman"/>
              <a:cs typeface="Times New Roman"/>
              <a:sym typeface="Times New Roman"/>
            </a:endParaRPr>
          </a:p>
        </p:txBody>
      </p:sp>
      <p:sp>
        <p:nvSpPr>
          <p:cNvPr id="180" name="Google Shape;180;p8"/>
          <p:cNvSpPr txBox="1"/>
          <p:nvPr/>
        </p:nvSpPr>
        <p:spPr>
          <a:xfrm>
            <a:off x="7725575" y="3893552"/>
            <a:ext cx="3124200" cy="461665"/>
          </a:xfrm>
          <a:prstGeom prst="rect">
            <a:avLst/>
          </a:prstGeom>
          <a:solidFill>
            <a:schemeClr val="lt1"/>
          </a:solidFill>
          <a:ln w="38100" cap="flat" cmpd="sng">
            <a:solidFill>
              <a:srgbClr val="006600"/>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i="1">
                <a:solidFill>
                  <a:srgbClr val="660066"/>
                </a:solidFill>
                <a:latin typeface="Times New Roman"/>
                <a:ea typeface="Times New Roman"/>
                <a:cs typeface="Times New Roman"/>
                <a:sym typeface="Times New Roman"/>
              </a:rPr>
              <a:t>Vị thế chính trị xã hội</a:t>
            </a:r>
            <a:endParaRPr sz="2400" b="1" i="1">
              <a:solidFill>
                <a:srgbClr val="660066"/>
              </a:solidFill>
              <a:latin typeface="Times New Roman"/>
              <a:ea typeface="Times New Roman"/>
              <a:cs typeface="Times New Roman"/>
              <a:sym typeface="Times New Roman"/>
            </a:endParaRPr>
          </a:p>
        </p:txBody>
      </p:sp>
      <p:cxnSp>
        <p:nvCxnSpPr>
          <p:cNvPr id="181" name="Google Shape;181;p8"/>
          <p:cNvCxnSpPr/>
          <p:nvPr/>
        </p:nvCxnSpPr>
        <p:spPr>
          <a:xfrm>
            <a:off x="1804181" y="4388907"/>
            <a:ext cx="3684594" cy="571705"/>
          </a:xfrm>
          <a:prstGeom prst="straightConnector1">
            <a:avLst/>
          </a:prstGeom>
          <a:noFill/>
          <a:ln w="38100" cap="flat" cmpd="sng">
            <a:solidFill>
              <a:srgbClr val="FF0000"/>
            </a:solidFill>
            <a:prstDash val="solid"/>
            <a:round/>
            <a:headEnd type="none" w="med" len="med"/>
            <a:tailEnd type="triangle" w="med" len="med"/>
          </a:ln>
        </p:spPr>
      </p:cxnSp>
      <p:cxnSp>
        <p:nvCxnSpPr>
          <p:cNvPr id="182" name="Google Shape;182;p8"/>
          <p:cNvCxnSpPr/>
          <p:nvPr/>
        </p:nvCxnSpPr>
        <p:spPr>
          <a:xfrm flipH="1">
            <a:off x="5488775" y="4404015"/>
            <a:ext cx="3756027" cy="568704"/>
          </a:xfrm>
          <a:prstGeom prst="straightConnector1">
            <a:avLst/>
          </a:prstGeom>
          <a:noFill/>
          <a:ln w="38100" cap="flat" cmpd="sng">
            <a:solidFill>
              <a:srgbClr val="FF0000"/>
            </a:solidFill>
            <a:prstDash val="solid"/>
            <a:round/>
            <a:headEnd type="none" w="med" len="med"/>
            <a:tailEnd type="triangle" w="med" len="med"/>
          </a:ln>
        </p:spPr>
      </p:cxnSp>
      <p:sp>
        <p:nvSpPr>
          <p:cNvPr id="183" name="Google Shape;183;p8"/>
          <p:cNvSpPr txBox="1"/>
          <p:nvPr/>
        </p:nvSpPr>
        <p:spPr>
          <a:xfrm>
            <a:off x="814754" y="3909219"/>
            <a:ext cx="2590800" cy="461665"/>
          </a:xfrm>
          <a:prstGeom prst="rect">
            <a:avLst/>
          </a:prstGeom>
          <a:solidFill>
            <a:schemeClr val="lt1"/>
          </a:solidFill>
          <a:ln w="38100" cap="flat" cmpd="sng">
            <a:solidFill>
              <a:srgbClr val="006600"/>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i="1">
                <a:solidFill>
                  <a:srgbClr val="660066"/>
                </a:solidFill>
                <a:latin typeface="Times New Roman"/>
                <a:ea typeface="Times New Roman"/>
                <a:cs typeface="Times New Roman"/>
                <a:sym typeface="Times New Roman"/>
              </a:rPr>
              <a:t>Lịch sử</a:t>
            </a:r>
            <a:endParaRPr sz="2400" b="1" i="1">
              <a:solidFill>
                <a:srgbClr val="660066"/>
              </a:solidFill>
              <a:latin typeface="Times New Roman"/>
              <a:ea typeface="Times New Roman"/>
              <a:cs typeface="Times New Roman"/>
              <a:sym typeface="Times New Roman"/>
            </a:endParaRPr>
          </a:p>
        </p:txBody>
      </p:sp>
      <p:cxnSp>
        <p:nvCxnSpPr>
          <p:cNvPr id="184" name="Google Shape;184;p8"/>
          <p:cNvCxnSpPr/>
          <p:nvPr/>
        </p:nvCxnSpPr>
        <p:spPr>
          <a:xfrm>
            <a:off x="5488776" y="4371949"/>
            <a:ext cx="0" cy="600770"/>
          </a:xfrm>
          <a:prstGeom prst="straightConnector1">
            <a:avLst/>
          </a:prstGeom>
          <a:noFill/>
          <a:ln w="41275" cap="flat" cmpd="sng">
            <a:solidFill>
              <a:srgbClr val="FF0000"/>
            </a:solidFill>
            <a:prstDash val="solid"/>
            <a:miter lim="800000"/>
            <a:headEnd type="none" w="med" len="med"/>
            <a:tailEnd type="triangle" w="med" len="med"/>
          </a:ln>
        </p:spPr>
      </p:cxnSp>
      <p:sp>
        <p:nvSpPr>
          <p:cNvPr id="185" name="Google Shape;185;p8"/>
          <p:cNvSpPr txBox="1"/>
          <p:nvPr/>
        </p:nvSpPr>
        <p:spPr>
          <a:xfrm>
            <a:off x="3978845" y="6025998"/>
            <a:ext cx="3352800" cy="461665"/>
          </a:xfrm>
          <a:prstGeom prst="rect">
            <a:avLst/>
          </a:prstGeom>
          <a:solidFill>
            <a:schemeClr val="lt1"/>
          </a:solidFill>
          <a:ln w="38100" cap="flat" cmpd="sng">
            <a:solidFill>
              <a:srgbClr val="006600"/>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i="1">
                <a:solidFill>
                  <a:srgbClr val="660066"/>
                </a:solidFill>
                <a:latin typeface="Times New Roman"/>
                <a:ea typeface="Times New Roman"/>
                <a:cs typeface="Times New Roman"/>
                <a:sym typeface="Times New Roman"/>
              </a:rPr>
              <a:t>Đoạn quy nạp</a:t>
            </a:r>
            <a:endParaRPr sz="2400" b="1" i="1">
              <a:solidFill>
                <a:srgbClr val="660066"/>
              </a:solidFill>
              <a:latin typeface="Times New Roman"/>
              <a:ea typeface="Times New Roman"/>
              <a:cs typeface="Times New Roman"/>
              <a:sym typeface="Times New Roman"/>
            </a:endParaRPr>
          </a:p>
        </p:txBody>
      </p:sp>
      <p:sp>
        <p:nvSpPr>
          <p:cNvPr id="186" name="Google Shape;186;p8"/>
          <p:cNvSpPr/>
          <p:nvPr/>
        </p:nvSpPr>
        <p:spPr>
          <a:xfrm>
            <a:off x="5406341" y="5530693"/>
            <a:ext cx="248904" cy="421593"/>
          </a:xfrm>
          <a:prstGeom prst="upDownArrow">
            <a:avLst>
              <a:gd name="adj1" fmla="val 50000"/>
              <a:gd name="adj2" fmla="val 50000"/>
            </a:avLst>
          </a:prstGeom>
          <a:solidFill>
            <a:srgbClr val="009900"/>
          </a:solidFill>
          <a:ln w="12700" cap="flat" cmpd="sng">
            <a:solidFill>
              <a:srgbClr val="FFC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177"/>
                                        </p:tgtEl>
                                        <p:attrNameLst>
                                          <p:attrName>style.visibility</p:attrName>
                                        </p:attrNameLst>
                                      </p:cBhvr>
                                      <p:to>
                                        <p:strVal val="visible"/>
                                      </p:to>
                                    </p:set>
                                    <p:anim calcmode="lin" valueType="num">
                                      <p:cBhvr additive="base">
                                        <p:cTn id="7" dur="500"/>
                                        <p:tgtEl>
                                          <p:spTgt spid="177"/>
                                        </p:tgtEl>
                                        <p:attrNameLst>
                                          <p:attrName>ppt_w</p:attrName>
                                        </p:attrNameLst>
                                      </p:cBhvr>
                                      <p:tavLst>
                                        <p:tav tm="0">
                                          <p:val>
                                            <p:strVal val="0"/>
                                          </p:val>
                                        </p:tav>
                                        <p:tav tm="100000">
                                          <p:val>
                                            <p:strVal val="#ppt_w"/>
                                          </p:val>
                                        </p:tav>
                                      </p:tavLst>
                                    </p:anim>
                                    <p:anim calcmode="lin" valueType="num">
                                      <p:cBhvr additive="base">
                                        <p:cTn id="8" dur="500"/>
                                        <p:tgtEl>
                                          <p:spTgt spid="177"/>
                                        </p:tgtEl>
                                        <p:attrNameLst>
                                          <p:attrName>ppt_h</p:attrName>
                                        </p:attrNameLst>
                                      </p:cBhvr>
                                      <p:tavLst>
                                        <p:tav tm="0">
                                          <p:val>
                                            <p:str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176"/>
                                        </p:tgtEl>
                                        <p:attrNameLst>
                                          <p:attrName>style.visibility</p:attrName>
                                        </p:attrNameLst>
                                      </p:cBhvr>
                                      <p:to>
                                        <p:strVal val="visible"/>
                                      </p:to>
                                    </p:set>
                                    <p:anim calcmode="lin" valueType="num">
                                      <p:cBhvr additive="base">
                                        <p:cTn id="11" dur="500"/>
                                        <p:tgtEl>
                                          <p:spTgt spid="176"/>
                                        </p:tgtEl>
                                        <p:attrNameLst>
                                          <p:attrName>ppt_w</p:attrName>
                                        </p:attrNameLst>
                                      </p:cBhvr>
                                      <p:tavLst>
                                        <p:tav tm="0">
                                          <p:val>
                                            <p:strVal val="0"/>
                                          </p:val>
                                        </p:tav>
                                        <p:tav tm="100000">
                                          <p:val>
                                            <p:strVal val="#ppt_w"/>
                                          </p:val>
                                        </p:tav>
                                      </p:tavLst>
                                    </p:anim>
                                    <p:anim calcmode="lin" valueType="num">
                                      <p:cBhvr additive="base">
                                        <p:cTn id="12" dur="500"/>
                                        <p:tgtEl>
                                          <p:spTgt spid="176"/>
                                        </p:tgtEl>
                                        <p:attrNameLst>
                                          <p:attrName>ppt_h</p:attrName>
                                        </p:attrNameLst>
                                      </p:cBhvr>
                                      <p:tavLst>
                                        <p:tav tm="0">
                                          <p:val>
                                            <p:strVal val="0"/>
                                          </p:val>
                                        </p:tav>
                                        <p:tav tm="100000">
                                          <p:val>
                                            <p:strVal val="#ppt_h"/>
                                          </p:val>
                                        </p:tav>
                                      </p:tavLst>
                                    </p:anim>
                                  </p:childTnLst>
                                </p:cTn>
                              </p:par>
                              <p:par>
                                <p:cTn id="13" presetID="10" presetClass="entr" presetSubtype="0" fill="hold" nodeType="withEffect">
                                  <p:stCondLst>
                                    <p:cond delay="0"/>
                                  </p:stCondLst>
                                  <p:childTnLst>
                                    <p:set>
                                      <p:cBhvr>
                                        <p:cTn id="14" dur="1" fill="hold">
                                          <p:stCondLst>
                                            <p:cond delay="0"/>
                                          </p:stCondLst>
                                        </p:cTn>
                                        <p:tgtEl>
                                          <p:spTgt spid="180"/>
                                        </p:tgtEl>
                                        <p:attrNameLst>
                                          <p:attrName>style.visibility</p:attrName>
                                        </p:attrNameLst>
                                      </p:cBhvr>
                                      <p:to>
                                        <p:strVal val="visible"/>
                                      </p:to>
                                    </p:set>
                                    <p:animEffect transition="in" filter="fade">
                                      <p:cBhvr>
                                        <p:cTn id="15" dur="1000"/>
                                        <p:tgtEl>
                                          <p:spTgt spid="180"/>
                                        </p:tgtEl>
                                      </p:cBhvr>
                                    </p:animEffect>
                                  </p:childTnLst>
                                </p:cTn>
                              </p:par>
                              <p:par>
                                <p:cTn id="16" presetID="10" presetClass="entr" presetSubtype="0" fill="hold" nodeType="withEffect">
                                  <p:stCondLst>
                                    <p:cond delay="0"/>
                                  </p:stCondLst>
                                  <p:childTnLst>
                                    <p:set>
                                      <p:cBhvr>
                                        <p:cTn id="17" dur="1" fill="hold">
                                          <p:stCondLst>
                                            <p:cond delay="0"/>
                                          </p:stCondLst>
                                        </p:cTn>
                                        <p:tgtEl>
                                          <p:spTgt spid="179"/>
                                        </p:tgtEl>
                                        <p:attrNameLst>
                                          <p:attrName>style.visibility</p:attrName>
                                        </p:attrNameLst>
                                      </p:cBhvr>
                                      <p:to>
                                        <p:strVal val="visible"/>
                                      </p:to>
                                    </p:set>
                                    <p:animEffect transition="in" filter="fade">
                                      <p:cBhvr>
                                        <p:cTn id="18" dur="1000"/>
                                        <p:tgtEl>
                                          <p:spTgt spid="179"/>
                                        </p:tgtEl>
                                      </p:cBhvr>
                                    </p:animEffect>
                                  </p:childTnLst>
                                </p:cTn>
                              </p:par>
                              <p:par>
                                <p:cTn id="19" presetID="10" presetClass="entr" presetSubtype="0" fill="hold" nodeType="withEffect">
                                  <p:stCondLst>
                                    <p:cond delay="0"/>
                                  </p:stCondLst>
                                  <p:childTnLst>
                                    <p:set>
                                      <p:cBhvr>
                                        <p:cTn id="20" dur="1" fill="hold">
                                          <p:stCondLst>
                                            <p:cond delay="0"/>
                                          </p:stCondLst>
                                        </p:cTn>
                                        <p:tgtEl>
                                          <p:spTgt spid="183"/>
                                        </p:tgtEl>
                                        <p:attrNameLst>
                                          <p:attrName>style.visibility</p:attrName>
                                        </p:attrNameLst>
                                      </p:cBhvr>
                                      <p:to>
                                        <p:strVal val="visible"/>
                                      </p:to>
                                    </p:set>
                                    <p:animEffect transition="in" filter="fade">
                                      <p:cBhvr>
                                        <p:cTn id="21" dur="1000"/>
                                        <p:tgtEl>
                                          <p:spTgt spid="183"/>
                                        </p:tgtEl>
                                      </p:cBhvr>
                                    </p:animEffect>
                                  </p:childTnLst>
                                </p:cTn>
                              </p:par>
                              <p:par>
                                <p:cTn id="22" presetID="10" presetClass="entr" presetSubtype="0" fill="hold" nodeType="withEffect">
                                  <p:stCondLst>
                                    <p:cond delay="0"/>
                                  </p:stCondLst>
                                  <p:childTnLst>
                                    <p:set>
                                      <p:cBhvr>
                                        <p:cTn id="23" dur="1" fill="hold">
                                          <p:stCondLst>
                                            <p:cond delay="0"/>
                                          </p:stCondLst>
                                        </p:cTn>
                                        <p:tgtEl>
                                          <p:spTgt spid="181"/>
                                        </p:tgtEl>
                                        <p:attrNameLst>
                                          <p:attrName>style.visibility</p:attrName>
                                        </p:attrNameLst>
                                      </p:cBhvr>
                                      <p:to>
                                        <p:strVal val="visible"/>
                                      </p:to>
                                    </p:set>
                                    <p:animEffect transition="in" filter="fade">
                                      <p:cBhvr>
                                        <p:cTn id="24" dur="1000"/>
                                        <p:tgtEl>
                                          <p:spTgt spid="181"/>
                                        </p:tgtEl>
                                      </p:cBhvr>
                                    </p:animEffect>
                                  </p:childTnLst>
                                </p:cTn>
                              </p:par>
                              <p:par>
                                <p:cTn id="25" presetID="10" presetClass="entr" presetSubtype="0" fill="hold" nodeType="withEffect">
                                  <p:stCondLst>
                                    <p:cond delay="0"/>
                                  </p:stCondLst>
                                  <p:childTnLst>
                                    <p:set>
                                      <p:cBhvr>
                                        <p:cTn id="26" dur="1" fill="hold">
                                          <p:stCondLst>
                                            <p:cond delay="0"/>
                                          </p:stCondLst>
                                        </p:cTn>
                                        <p:tgtEl>
                                          <p:spTgt spid="184"/>
                                        </p:tgtEl>
                                        <p:attrNameLst>
                                          <p:attrName>style.visibility</p:attrName>
                                        </p:attrNameLst>
                                      </p:cBhvr>
                                      <p:to>
                                        <p:strVal val="visible"/>
                                      </p:to>
                                    </p:set>
                                    <p:animEffect transition="in" filter="fade">
                                      <p:cBhvr>
                                        <p:cTn id="27" dur="1000"/>
                                        <p:tgtEl>
                                          <p:spTgt spid="184"/>
                                        </p:tgtEl>
                                      </p:cBhvr>
                                    </p:animEffect>
                                  </p:childTnLst>
                                </p:cTn>
                              </p:par>
                              <p:par>
                                <p:cTn id="28" presetID="10" presetClass="entr" presetSubtype="0" fill="hold" nodeType="withEffect">
                                  <p:stCondLst>
                                    <p:cond delay="0"/>
                                  </p:stCondLst>
                                  <p:childTnLst>
                                    <p:set>
                                      <p:cBhvr>
                                        <p:cTn id="29" dur="1" fill="hold">
                                          <p:stCondLst>
                                            <p:cond delay="0"/>
                                          </p:stCondLst>
                                        </p:cTn>
                                        <p:tgtEl>
                                          <p:spTgt spid="182"/>
                                        </p:tgtEl>
                                        <p:attrNameLst>
                                          <p:attrName>style.visibility</p:attrName>
                                        </p:attrNameLst>
                                      </p:cBhvr>
                                      <p:to>
                                        <p:strVal val="visible"/>
                                      </p:to>
                                    </p:set>
                                    <p:animEffect transition="in" filter="fade">
                                      <p:cBhvr>
                                        <p:cTn id="30" dur="1000"/>
                                        <p:tgtEl>
                                          <p:spTgt spid="182"/>
                                        </p:tgtEl>
                                      </p:cBhvr>
                                    </p:animEffect>
                                  </p:childTnLst>
                                </p:cTn>
                              </p:par>
                              <p:par>
                                <p:cTn id="31" presetID="10" presetClass="entr" presetSubtype="0" fill="hold" nodeType="withEffect">
                                  <p:stCondLst>
                                    <p:cond delay="0"/>
                                  </p:stCondLst>
                                  <p:childTnLst>
                                    <p:set>
                                      <p:cBhvr>
                                        <p:cTn id="32" dur="1" fill="hold">
                                          <p:stCondLst>
                                            <p:cond delay="0"/>
                                          </p:stCondLst>
                                        </p:cTn>
                                        <p:tgtEl>
                                          <p:spTgt spid="178"/>
                                        </p:tgtEl>
                                        <p:attrNameLst>
                                          <p:attrName>style.visibility</p:attrName>
                                        </p:attrNameLst>
                                      </p:cBhvr>
                                      <p:to>
                                        <p:strVal val="visible"/>
                                      </p:to>
                                    </p:set>
                                    <p:animEffect transition="in" filter="fade">
                                      <p:cBhvr>
                                        <p:cTn id="33" dur="1000"/>
                                        <p:tgtEl>
                                          <p:spTgt spid="178"/>
                                        </p:tgtEl>
                                      </p:cBhvr>
                                    </p:animEffect>
                                  </p:childTnLst>
                                </p:cTn>
                              </p:par>
                            </p:childTnLst>
                          </p:cTn>
                        </p:par>
                      </p:childTnLst>
                    </p:cTn>
                  </p:par>
                  <p:par>
                    <p:cTn id="34" fill="hold">
                      <p:stCondLst>
                        <p:cond delay="indefinite"/>
                      </p:stCondLst>
                      <p:childTnLst>
                        <p:par>
                          <p:cTn id="35" fill="hold">
                            <p:stCondLst>
                              <p:cond delay="0"/>
                            </p:stCondLst>
                            <p:childTnLst>
                              <p:par>
                                <p:cTn id="36" presetID="23" presetClass="entr" presetSubtype="16" fill="hold" nodeType="clickEffect">
                                  <p:stCondLst>
                                    <p:cond delay="0"/>
                                  </p:stCondLst>
                                  <p:childTnLst>
                                    <p:set>
                                      <p:cBhvr>
                                        <p:cTn id="37" dur="1" fill="hold">
                                          <p:stCondLst>
                                            <p:cond delay="0"/>
                                          </p:stCondLst>
                                        </p:cTn>
                                        <p:tgtEl>
                                          <p:spTgt spid="186"/>
                                        </p:tgtEl>
                                        <p:attrNameLst>
                                          <p:attrName>style.visibility</p:attrName>
                                        </p:attrNameLst>
                                      </p:cBhvr>
                                      <p:to>
                                        <p:strVal val="visible"/>
                                      </p:to>
                                    </p:set>
                                    <p:anim calcmode="lin" valueType="num">
                                      <p:cBhvr additive="base">
                                        <p:cTn id="38" dur="500"/>
                                        <p:tgtEl>
                                          <p:spTgt spid="186"/>
                                        </p:tgtEl>
                                        <p:attrNameLst>
                                          <p:attrName>ppt_w</p:attrName>
                                        </p:attrNameLst>
                                      </p:cBhvr>
                                      <p:tavLst>
                                        <p:tav tm="0">
                                          <p:val>
                                            <p:strVal val="0"/>
                                          </p:val>
                                        </p:tav>
                                        <p:tav tm="100000">
                                          <p:val>
                                            <p:strVal val="#ppt_w"/>
                                          </p:val>
                                        </p:tav>
                                      </p:tavLst>
                                    </p:anim>
                                    <p:anim calcmode="lin" valueType="num">
                                      <p:cBhvr additive="base">
                                        <p:cTn id="39" dur="500"/>
                                        <p:tgtEl>
                                          <p:spTgt spid="186"/>
                                        </p:tgtEl>
                                        <p:attrNameLst>
                                          <p:attrName>ppt_h</p:attrName>
                                        </p:attrNameLst>
                                      </p:cBhvr>
                                      <p:tavLst>
                                        <p:tav tm="0">
                                          <p:val>
                                            <p:strVal val="0"/>
                                          </p:val>
                                        </p:tav>
                                        <p:tav tm="100000">
                                          <p:val>
                                            <p:strVal val="#ppt_h"/>
                                          </p:val>
                                        </p:tav>
                                      </p:tavLst>
                                    </p:anim>
                                  </p:childTnLst>
                                </p:cTn>
                              </p:par>
                              <p:par>
                                <p:cTn id="40" presetID="23" presetClass="entr" presetSubtype="16" fill="hold" nodeType="withEffect">
                                  <p:stCondLst>
                                    <p:cond delay="0"/>
                                  </p:stCondLst>
                                  <p:childTnLst>
                                    <p:set>
                                      <p:cBhvr>
                                        <p:cTn id="41" dur="1" fill="hold">
                                          <p:stCondLst>
                                            <p:cond delay="0"/>
                                          </p:stCondLst>
                                        </p:cTn>
                                        <p:tgtEl>
                                          <p:spTgt spid="185"/>
                                        </p:tgtEl>
                                        <p:attrNameLst>
                                          <p:attrName>style.visibility</p:attrName>
                                        </p:attrNameLst>
                                      </p:cBhvr>
                                      <p:to>
                                        <p:strVal val="visible"/>
                                      </p:to>
                                    </p:set>
                                    <p:anim calcmode="lin" valueType="num">
                                      <p:cBhvr additive="base">
                                        <p:cTn id="42" dur="500"/>
                                        <p:tgtEl>
                                          <p:spTgt spid="185"/>
                                        </p:tgtEl>
                                        <p:attrNameLst>
                                          <p:attrName>ppt_w</p:attrName>
                                        </p:attrNameLst>
                                      </p:cBhvr>
                                      <p:tavLst>
                                        <p:tav tm="0">
                                          <p:val>
                                            <p:strVal val="0"/>
                                          </p:val>
                                        </p:tav>
                                        <p:tav tm="100000">
                                          <p:val>
                                            <p:strVal val="#ppt_w"/>
                                          </p:val>
                                        </p:tav>
                                      </p:tavLst>
                                    </p:anim>
                                    <p:anim calcmode="lin" valueType="num">
                                      <p:cBhvr additive="base">
                                        <p:cTn id="43" dur="500"/>
                                        <p:tgtEl>
                                          <p:spTgt spid="185"/>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pic>
        <p:nvPicPr>
          <p:cNvPr id="191" name="Google Shape;191;p9"/>
          <p:cNvPicPr preferRelativeResize="0"/>
          <p:nvPr/>
        </p:nvPicPr>
        <p:blipFill rotWithShape="1">
          <a:blip r:embed="rId3">
            <a:alphaModFix/>
          </a:blip>
          <a:srcRect/>
          <a:stretch/>
        </p:blipFill>
        <p:spPr>
          <a:xfrm>
            <a:off x="0" y="14068"/>
            <a:ext cx="12192000" cy="6858000"/>
          </a:xfrm>
          <a:prstGeom prst="rect">
            <a:avLst/>
          </a:prstGeom>
          <a:noFill/>
          <a:ln>
            <a:noFill/>
          </a:ln>
        </p:spPr>
      </p:pic>
      <p:sp>
        <p:nvSpPr>
          <p:cNvPr id="192" name="Google Shape;192;p9"/>
          <p:cNvSpPr/>
          <p:nvPr/>
        </p:nvSpPr>
        <p:spPr>
          <a:xfrm>
            <a:off x="309489" y="363662"/>
            <a:ext cx="10269415" cy="347787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US" sz="2000">
                <a:solidFill>
                  <a:schemeClr val="dk1"/>
                </a:solidFill>
                <a:latin typeface="Calibri"/>
                <a:ea typeface="Calibri"/>
                <a:cs typeface="Calibri"/>
                <a:sym typeface="Calibri"/>
              </a:rPr>
              <a:t> </a:t>
            </a:r>
            <a:r>
              <a:rPr lang="en-US" sz="2000" i="1">
                <a:solidFill>
                  <a:schemeClr val="lt1"/>
                </a:solidFill>
                <a:latin typeface="Arial"/>
                <a:ea typeface="Arial"/>
                <a:cs typeface="Arial"/>
                <a:sym typeface="Arial"/>
              </a:rPr>
              <a:t>b) Đồng bào ta ngày nay cũng rất xứng đáng với tổ tiên ta ngày trước.  Từ các cụ già tóc bạc đến các cháu nhi đồng trẻ thơ, từ những kiều bào ở nước ngoài đến những đồng bào ở vùng tạm bị chiếm, từ nhân dân miền ngược đến miền xuôi, ai cũng một lòng nồng nàn yêu nước, ghét giặc. Từ những chiến sĩ ngoài mặt trận chịu đói mấy ngày để bám sát lấy đặng tiêu diệt giặc, đến những công chức ở hậu phương nhịn ăn để ủng hộ bộ đội, từ những phụ nữ khuyên chồng con đi tòng quân mà mình thì xung phong giúp việc vận tải, cho đến các bà mẹ chiến sĩ săn sóc yêu thương bộ đội như con đẻ của mình. Từ những nam nữ công nhân, nông dân thi đua tăng gia sản xuất, không quản khó nhọc để giúp một phần vào kháng chiến, cho đến những đồng bào điền chủ quyên ruộng đất cho Chính phủ,…Những cử chỉ cao quý đó, tuy khác nhau nơi việc làm, nhưng đều giống nhau nơi lòng nồng nàn yêu nước.</a:t>
            </a:r>
            <a:endParaRPr sz="2000">
              <a:solidFill>
                <a:schemeClr val="dk1"/>
              </a:solidFill>
              <a:latin typeface="Calibri"/>
              <a:ea typeface="Calibri"/>
              <a:cs typeface="Calibri"/>
              <a:sym typeface="Calibri"/>
            </a:endParaRPr>
          </a:p>
        </p:txBody>
      </p:sp>
      <p:cxnSp>
        <p:nvCxnSpPr>
          <p:cNvPr id="193" name="Google Shape;193;p9"/>
          <p:cNvCxnSpPr/>
          <p:nvPr/>
        </p:nvCxnSpPr>
        <p:spPr>
          <a:xfrm rot="10800000" flipH="1">
            <a:off x="787790" y="689316"/>
            <a:ext cx="7568419" cy="28136"/>
          </a:xfrm>
          <a:prstGeom prst="straightConnector1">
            <a:avLst/>
          </a:prstGeom>
          <a:noFill/>
          <a:ln w="34925" cap="flat" cmpd="sng">
            <a:solidFill>
              <a:srgbClr val="FFC000"/>
            </a:solidFill>
            <a:prstDash val="solid"/>
            <a:miter lim="800000"/>
            <a:headEnd type="none" w="sm" len="sm"/>
            <a:tailEnd type="none" w="sm" len="sm"/>
          </a:ln>
        </p:spPr>
      </p:cxnSp>
      <p:sp>
        <p:nvSpPr>
          <p:cNvPr id="194" name="Google Shape;194;p9"/>
          <p:cNvSpPr txBox="1"/>
          <p:nvPr/>
        </p:nvSpPr>
        <p:spPr>
          <a:xfrm>
            <a:off x="2729928" y="4826810"/>
            <a:ext cx="7924800" cy="523220"/>
          </a:xfrm>
          <a:prstGeom prst="rect">
            <a:avLst/>
          </a:prstGeom>
          <a:solidFill>
            <a:schemeClr val="lt1"/>
          </a:solidFill>
          <a:ln w="38100" cap="flat" cmpd="sng">
            <a:solidFill>
              <a:srgbClr val="006600"/>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1">
                <a:solidFill>
                  <a:srgbClr val="0000FF"/>
                </a:solidFill>
                <a:latin typeface="Times New Roman"/>
                <a:ea typeface="Times New Roman"/>
                <a:cs typeface="Times New Roman"/>
                <a:sym typeface="Times New Roman"/>
              </a:rPr>
              <a:t>Tinh thần yêu nước của đồng bào ta ngày nay</a:t>
            </a:r>
            <a:endParaRPr sz="2800" b="1">
              <a:solidFill>
                <a:srgbClr val="0000FF"/>
              </a:solidFill>
              <a:latin typeface="Arial"/>
              <a:ea typeface="Arial"/>
              <a:cs typeface="Arial"/>
              <a:sym typeface="Arial"/>
            </a:endParaRPr>
          </a:p>
        </p:txBody>
      </p:sp>
      <p:sp>
        <p:nvSpPr>
          <p:cNvPr id="195" name="Google Shape;195;p9"/>
          <p:cNvSpPr txBox="1"/>
          <p:nvPr/>
        </p:nvSpPr>
        <p:spPr>
          <a:xfrm>
            <a:off x="3923003" y="5965785"/>
            <a:ext cx="2540727" cy="461665"/>
          </a:xfrm>
          <a:prstGeom prst="rect">
            <a:avLst/>
          </a:prstGeom>
          <a:solidFill>
            <a:schemeClr val="lt1"/>
          </a:solidFill>
          <a:ln w="38100" cap="flat" cmpd="sng">
            <a:solidFill>
              <a:srgbClr val="006600"/>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i="1">
                <a:solidFill>
                  <a:srgbClr val="660066"/>
                </a:solidFill>
                <a:latin typeface="Times New Roman"/>
                <a:ea typeface="Times New Roman"/>
                <a:cs typeface="Times New Roman"/>
                <a:sym typeface="Times New Roman"/>
              </a:rPr>
              <a:t>Mọi vùng miền</a:t>
            </a:r>
            <a:endParaRPr sz="2400" b="1" i="1">
              <a:solidFill>
                <a:srgbClr val="660066"/>
              </a:solidFill>
              <a:latin typeface="Times New Roman"/>
              <a:ea typeface="Times New Roman"/>
              <a:cs typeface="Times New Roman"/>
              <a:sym typeface="Times New Roman"/>
            </a:endParaRPr>
          </a:p>
        </p:txBody>
      </p:sp>
      <p:sp>
        <p:nvSpPr>
          <p:cNvPr id="196" name="Google Shape;196;p9"/>
          <p:cNvSpPr txBox="1"/>
          <p:nvPr/>
        </p:nvSpPr>
        <p:spPr>
          <a:xfrm>
            <a:off x="6761496" y="5951339"/>
            <a:ext cx="2302412" cy="461665"/>
          </a:xfrm>
          <a:prstGeom prst="rect">
            <a:avLst/>
          </a:prstGeom>
          <a:solidFill>
            <a:schemeClr val="lt1"/>
          </a:solidFill>
          <a:ln w="38100" cap="flat" cmpd="sng">
            <a:solidFill>
              <a:srgbClr val="006600"/>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i="1">
                <a:solidFill>
                  <a:srgbClr val="660066"/>
                </a:solidFill>
                <a:latin typeface="Times New Roman"/>
                <a:ea typeface="Times New Roman"/>
                <a:cs typeface="Times New Roman"/>
                <a:sym typeface="Times New Roman"/>
              </a:rPr>
              <a:t>Mọi ngành nghề</a:t>
            </a:r>
            <a:endParaRPr sz="2400" b="1" i="1">
              <a:solidFill>
                <a:srgbClr val="660066"/>
              </a:solidFill>
              <a:latin typeface="Times New Roman"/>
              <a:ea typeface="Times New Roman"/>
              <a:cs typeface="Times New Roman"/>
              <a:sym typeface="Times New Roman"/>
            </a:endParaRPr>
          </a:p>
        </p:txBody>
      </p:sp>
      <p:cxnSp>
        <p:nvCxnSpPr>
          <p:cNvPr id="197" name="Google Shape;197;p9"/>
          <p:cNvCxnSpPr/>
          <p:nvPr/>
        </p:nvCxnSpPr>
        <p:spPr>
          <a:xfrm flipH="1">
            <a:off x="2110153" y="5338283"/>
            <a:ext cx="4402439" cy="588382"/>
          </a:xfrm>
          <a:prstGeom prst="straightConnector1">
            <a:avLst/>
          </a:prstGeom>
          <a:noFill/>
          <a:ln w="38100" cap="flat" cmpd="sng">
            <a:solidFill>
              <a:srgbClr val="FF0000"/>
            </a:solidFill>
            <a:prstDash val="solid"/>
            <a:round/>
            <a:headEnd type="none" w="med" len="med"/>
            <a:tailEnd type="triangle" w="med" len="med"/>
          </a:ln>
        </p:spPr>
      </p:cxnSp>
      <p:cxnSp>
        <p:nvCxnSpPr>
          <p:cNvPr id="198" name="Google Shape;198;p9"/>
          <p:cNvCxnSpPr/>
          <p:nvPr/>
        </p:nvCxnSpPr>
        <p:spPr>
          <a:xfrm>
            <a:off x="6463729" y="5338283"/>
            <a:ext cx="4115175" cy="588382"/>
          </a:xfrm>
          <a:prstGeom prst="straightConnector1">
            <a:avLst/>
          </a:prstGeom>
          <a:noFill/>
          <a:ln w="38100" cap="flat" cmpd="sng">
            <a:solidFill>
              <a:srgbClr val="FF0000"/>
            </a:solidFill>
            <a:prstDash val="solid"/>
            <a:round/>
            <a:headEnd type="none" w="med" len="med"/>
            <a:tailEnd type="triangle" w="med" len="med"/>
          </a:ln>
        </p:spPr>
      </p:cxnSp>
      <p:sp>
        <p:nvSpPr>
          <p:cNvPr id="199" name="Google Shape;199;p9"/>
          <p:cNvSpPr txBox="1"/>
          <p:nvPr/>
        </p:nvSpPr>
        <p:spPr>
          <a:xfrm>
            <a:off x="600204" y="5977827"/>
            <a:ext cx="2998797" cy="461665"/>
          </a:xfrm>
          <a:prstGeom prst="rect">
            <a:avLst/>
          </a:prstGeom>
          <a:solidFill>
            <a:schemeClr val="lt1"/>
          </a:solidFill>
          <a:ln w="38100" cap="flat" cmpd="sng">
            <a:solidFill>
              <a:srgbClr val="006600"/>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i="1">
                <a:solidFill>
                  <a:srgbClr val="660066"/>
                </a:solidFill>
                <a:latin typeface="Times New Roman"/>
                <a:ea typeface="Times New Roman"/>
                <a:cs typeface="Times New Roman"/>
                <a:sym typeface="Times New Roman"/>
              </a:rPr>
              <a:t>Mọi lứa tuổi, giới tính</a:t>
            </a:r>
            <a:endParaRPr sz="2400" b="1" i="1">
              <a:solidFill>
                <a:srgbClr val="660066"/>
              </a:solidFill>
              <a:latin typeface="Times New Roman"/>
              <a:ea typeface="Times New Roman"/>
              <a:cs typeface="Times New Roman"/>
              <a:sym typeface="Times New Roman"/>
            </a:endParaRPr>
          </a:p>
        </p:txBody>
      </p:sp>
      <p:sp>
        <p:nvSpPr>
          <p:cNvPr id="200" name="Google Shape;200;p9"/>
          <p:cNvSpPr txBox="1"/>
          <p:nvPr/>
        </p:nvSpPr>
        <p:spPr>
          <a:xfrm>
            <a:off x="9312811" y="5965785"/>
            <a:ext cx="2525151" cy="461665"/>
          </a:xfrm>
          <a:prstGeom prst="rect">
            <a:avLst/>
          </a:prstGeom>
          <a:solidFill>
            <a:schemeClr val="lt1"/>
          </a:solidFill>
          <a:ln w="38100" cap="flat" cmpd="sng">
            <a:solidFill>
              <a:srgbClr val="006600"/>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i="1">
                <a:solidFill>
                  <a:srgbClr val="660066"/>
                </a:solidFill>
                <a:latin typeface="Times New Roman"/>
                <a:ea typeface="Times New Roman"/>
                <a:cs typeface="Times New Roman"/>
                <a:sym typeface="Times New Roman"/>
              </a:rPr>
              <a:t>Mọi giai cấp</a:t>
            </a:r>
            <a:endParaRPr sz="2400" b="1" i="1">
              <a:solidFill>
                <a:srgbClr val="660066"/>
              </a:solidFill>
              <a:latin typeface="Times New Roman"/>
              <a:ea typeface="Times New Roman"/>
              <a:cs typeface="Times New Roman"/>
              <a:sym typeface="Times New Roman"/>
            </a:endParaRPr>
          </a:p>
        </p:txBody>
      </p:sp>
      <p:cxnSp>
        <p:nvCxnSpPr>
          <p:cNvPr id="201" name="Google Shape;201;p9"/>
          <p:cNvCxnSpPr/>
          <p:nvPr/>
        </p:nvCxnSpPr>
        <p:spPr>
          <a:xfrm flipH="1">
            <a:off x="5261317" y="5348299"/>
            <a:ext cx="1237208" cy="630496"/>
          </a:xfrm>
          <a:prstGeom prst="straightConnector1">
            <a:avLst/>
          </a:prstGeom>
          <a:noFill/>
          <a:ln w="38100" cap="flat" cmpd="sng">
            <a:solidFill>
              <a:srgbClr val="FF0000"/>
            </a:solidFill>
            <a:prstDash val="solid"/>
            <a:round/>
            <a:headEnd type="none" w="med" len="med"/>
            <a:tailEnd type="triangle" w="med" len="med"/>
          </a:ln>
        </p:spPr>
      </p:cxnSp>
      <p:cxnSp>
        <p:nvCxnSpPr>
          <p:cNvPr id="202" name="Google Shape;202;p9"/>
          <p:cNvCxnSpPr/>
          <p:nvPr/>
        </p:nvCxnSpPr>
        <p:spPr>
          <a:xfrm>
            <a:off x="6498525" y="5362367"/>
            <a:ext cx="1352382" cy="588382"/>
          </a:xfrm>
          <a:prstGeom prst="straightConnector1">
            <a:avLst/>
          </a:prstGeom>
          <a:noFill/>
          <a:ln w="38100" cap="flat" cmpd="sng">
            <a:solidFill>
              <a:srgbClr val="FF0000"/>
            </a:solidFill>
            <a:prstDash val="solid"/>
            <a:round/>
            <a:headEnd type="none" w="med" len="med"/>
            <a:tailEnd type="triangle" w="med" len="med"/>
          </a:ln>
        </p:spPr>
      </p:cxnSp>
      <p:sp>
        <p:nvSpPr>
          <p:cNvPr id="203" name="Google Shape;203;p9"/>
          <p:cNvSpPr txBox="1"/>
          <p:nvPr/>
        </p:nvSpPr>
        <p:spPr>
          <a:xfrm>
            <a:off x="5501799" y="3891345"/>
            <a:ext cx="2236758" cy="461665"/>
          </a:xfrm>
          <a:prstGeom prst="rect">
            <a:avLst/>
          </a:prstGeom>
          <a:solidFill>
            <a:schemeClr val="lt1"/>
          </a:solidFill>
          <a:ln w="38100" cap="flat" cmpd="sng">
            <a:solidFill>
              <a:srgbClr val="006600"/>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1">
                <a:solidFill>
                  <a:srgbClr val="0000FF"/>
                </a:solidFill>
                <a:latin typeface="Times New Roman"/>
                <a:ea typeface="Times New Roman"/>
                <a:cs typeface="Times New Roman"/>
                <a:sym typeface="Times New Roman"/>
              </a:rPr>
              <a:t>DIỄN DỊCH</a:t>
            </a:r>
            <a:endParaRPr sz="2400" b="1">
              <a:solidFill>
                <a:srgbClr val="0000FF"/>
              </a:solidFill>
              <a:latin typeface="Arial"/>
              <a:ea typeface="Arial"/>
              <a:cs typeface="Arial"/>
              <a:sym typeface="Arial"/>
            </a:endParaRPr>
          </a:p>
        </p:txBody>
      </p:sp>
      <p:sp>
        <p:nvSpPr>
          <p:cNvPr id="204" name="Google Shape;204;p9"/>
          <p:cNvSpPr/>
          <p:nvPr/>
        </p:nvSpPr>
        <p:spPr>
          <a:xfrm>
            <a:off x="6512592" y="4377684"/>
            <a:ext cx="248904" cy="421593"/>
          </a:xfrm>
          <a:prstGeom prst="upDownArrow">
            <a:avLst>
              <a:gd name="adj1" fmla="val 50000"/>
              <a:gd name="adj2" fmla="val 50000"/>
            </a:avLst>
          </a:prstGeom>
          <a:solidFill>
            <a:srgbClr val="009900"/>
          </a:solidFill>
          <a:ln w="12700" cap="flat" cmpd="sng">
            <a:solidFill>
              <a:srgbClr val="FFC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3"/>
                                        </p:tgtEl>
                                        <p:attrNameLst>
                                          <p:attrName>style.visibility</p:attrName>
                                        </p:attrNameLst>
                                      </p:cBhvr>
                                      <p:to>
                                        <p:strVal val="visible"/>
                                      </p:to>
                                    </p:set>
                                    <p:anim calcmode="lin" valueType="num">
                                      <p:cBhvr additive="base">
                                        <p:cTn id="7" dur="500"/>
                                        <p:tgtEl>
                                          <p:spTgt spid="193"/>
                                        </p:tgtEl>
                                        <p:attrNameLst>
                                          <p:attrName>ppt_y</p:attrName>
                                        </p:attrNameLst>
                                      </p:cBhvr>
                                      <p:tavLst>
                                        <p:tav tm="0">
                                          <p:val>
                                            <p:strVal val="#ppt_y+1"/>
                                          </p:val>
                                        </p:tav>
                                        <p:tav tm="100000">
                                          <p:val>
                                            <p:strVal val="#ppt_y"/>
                                          </p:val>
                                        </p:tav>
                                      </p:tavLst>
                                    </p:anim>
                                  </p:childTnLst>
                                </p:cTn>
                              </p:par>
                              <p:par>
                                <p:cTn id="8" presetID="10" presetClass="entr" presetSubtype="0" fill="hold" nodeType="withEffect">
                                  <p:stCondLst>
                                    <p:cond delay="0"/>
                                  </p:stCondLst>
                                  <p:childTnLst>
                                    <p:set>
                                      <p:cBhvr>
                                        <p:cTn id="9" dur="1" fill="hold">
                                          <p:stCondLst>
                                            <p:cond delay="0"/>
                                          </p:stCondLst>
                                        </p:cTn>
                                        <p:tgtEl>
                                          <p:spTgt spid="196"/>
                                        </p:tgtEl>
                                        <p:attrNameLst>
                                          <p:attrName>style.visibility</p:attrName>
                                        </p:attrNameLst>
                                      </p:cBhvr>
                                      <p:to>
                                        <p:strVal val="visible"/>
                                      </p:to>
                                    </p:set>
                                    <p:animEffect transition="in" filter="fade">
                                      <p:cBhvr>
                                        <p:cTn id="10" dur="1000"/>
                                        <p:tgtEl>
                                          <p:spTgt spid="196"/>
                                        </p:tgtEl>
                                      </p:cBhvr>
                                    </p:animEffect>
                                  </p:childTnLst>
                                </p:cTn>
                              </p:par>
                              <p:par>
                                <p:cTn id="11" presetID="10" presetClass="entr" presetSubtype="0" fill="hold" nodeType="withEffect">
                                  <p:stCondLst>
                                    <p:cond delay="0"/>
                                  </p:stCondLst>
                                  <p:childTnLst>
                                    <p:set>
                                      <p:cBhvr>
                                        <p:cTn id="12" dur="1" fill="hold">
                                          <p:stCondLst>
                                            <p:cond delay="0"/>
                                          </p:stCondLst>
                                        </p:cTn>
                                        <p:tgtEl>
                                          <p:spTgt spid="195"/>
                                        </p:tgtEl>
                                        <p:attrNameLst>
                                          <p:attrName>style.visibility</p:attrName>
                                        </p:attrNameLst>
                                      </p:cBhvr>
                                      <p:to>
                                        <p:strVal val="visible"/>
                                      </p:to>
                                    </p:set>
                                    <p:animEffect transition="in" filter="fade">
                                      <p:cBhvr>
                                        <p:cTn id="13" dur="1000"/>
                                        <p:tgtEl>
                                          <p:spTgt spid="195"/>
                                        </p:tgtEl>
                                      </p:cBhvr>
                                    </p:animEffect>
                                  </p:childTnLst>
                                </p:cTn>
                              </p:par>
                              <p:par>
                                <p:cTn id="14" presetID="10" presetClass="entr" presetSubtype="0" fill="hold" nodeType="withEffect">
                                  <p:stCondLst>
                                    <p:cond delay="0"/>
                                  </p:stCondLst>
                                  <p:childTnLst>
                                    <p:set>
                                      <p:cBhvr>
                                        <p:cTn id="15" dur="1" fill="hold">
                                          <p:stCondLst>
                                            <p:cond delay="0"/>
                                          </p:stCondLst>
                                        </p:cTn>
                                        <p:tgtEl>
                                          <p:spTgt spid="199"/>
                                        </p:tgtEl>
                                        <p:attrNameLst>
                                          <p:attrName>style.visibility</p:attrName>
                                        </p:attrNameLst>
                                      </p:cBhvr>
                                      <p:to>
                                        <p:strVal val="visible"/>
                                      </p:to>
                                    </p:set>
                                    <p:animEffect transition="in" filter="fade">
                                      <p:cBhvr>
                                        <p:cTn id="16" dur="1000"/>
                                        <p:tgtEl>
                                          <p:spTgt spid="199"/>
                                        </p:tgtEl>
                                      </p:cBhvr>
                                    </p:animEffect>
                                  </p:childTnLst>
                                </p:cTn>
                              </p:par>
                              <p:par>
                                <p:cTn id="17" presetID="10" presetClass="entr" presetSubtype="0" fill="hold" nodeType="withEffect">
                                  <p:stCondLst>
                                    <p:cond delay="0"/>
                                  </p:stCondLst>
                                  <p:childTnLst>
                                    <p:set>
                                      <p:cBhvr>
                                        <p:cTn id="18" dur="1" fill="hold">
                                          <p:stCondLst>
                                            <p:cond delay="0"/>
                                          </p:stCondLst>
                                        </p:cTn>
                                        <p:tgtEl>
                                          <p:spTgt spid="197"/>
                                        </p:tgtEl>
                                        <p:attrNameLst>
                                          <p:attrName>style.visibility</p:attrName>
                                        </p:attrNameLst>
                                      </p:cBhvr>
                                      <p:to>
                                        <p:strVal val="visible"/>
                                      </p:to>
                                    </p:set>
                                    <p:animEffect transition="in" filter="fade">
                                      <p:cBhvr>
                                        <p:cTn id="19" dur="1000"/>
                                        <p:tgtEl>
                                          <p:spTgt spid="197"/>
                                        </p:tgtEl>
                                      </p:cBhvr>
                                    </p:animEffect>
                                  </p:childTnLst>
                                </p:cTn>
                              </p:par>
                              <p:par>
                                <p:cTn id="20" presetID="10" presetClass="entr" presetSubtype="0" fill="hold" nodeType="withEffect">
                                  <p:stCondLst>
                                    <p:cond delay="0"/>
                                  </p:stCondLst>
                                  <p:childTnLst>
                                    <p:set>
                                      <p:cBhvr>
                                        <p:cTn id="21" dur="1" fill="hold">
                                          <p:stCondLst>
                                            <p:cond delay="0"/>
                                          </p:stCondLst>
                                        </p:cTn>
                                        <p:tgtEl>
                                          <p:spTgt spid="198"/>
                                        </p:tgtEl>
                                        <p:attrNameLst>
                                          <p:attrName>style.visibility</p:attrName>
                                        </p:attrNameLst>
                                      </p:cBhvr>
                                      <p:to>
                                        <p:strVal val="visible"/>
                                      </p:to>
                                    </p:set>
                                    <p:animEffect transition="in" filter="fade">
                                      <p:cBhvr>
                                        <p:cTn id="22" dur="1000"/>
                                        <p:tgtEl>
                                          <p:spTgt spid="198"/>
                                        </p:tgtEl>
                                      </p:cBhvr>
                                    </p:animEffect>
                                  </p:childTnLst>
                                </p:cTn>
                              </p:par>
                              <p:par>
                                <p:cTn id="23" presetID="10" presetClass="entr" presetSubtype="0" fill="hold" nodeType="withEffect">
                                  <p:stCondLst>
                                    <p:cond delay="0"/>
                                  </p:stCondLst>
                                  <p:childTnLst>
                                    <p:set>
                                      <p:cBhvr>
                                        <p:cTn id="24" dur="1" fill="hold">
                                          <p:stCondLst>
                                            <p:cond delay="0"/>
                                          </p:stCondLst>
                                        </p:cTn>
                                        <p:tgtEl>
                                          <p:spTgt spid="194"/>
                                        </p:tgtEl>
                                        <p:attrNameLst>
                                          <p:attrName>style.visibility</p:attrName>
                                        </p:attrNameLst>
                                      </p:cBhvr>
                                      <p:to>
                                        <p:strVal val="visible"/>
                                      </p:to>
                                    </p:set>
                                    <p:animEffect transition="in" filter="fade">
                                      <p:cBhvr>
                                        <p:cTn id="25" dur="1000"/>
                                        <p:tgtEl>
                                          <p:spTgt spid="194"/>
                                        </p:tgtEl>
                                      </p:cBhvr>
                                    </p:animEffect>
                                  </p:childTnLst>
                                </p:cTn>
                              </p:par>
                              <p:par>
                                <p:cTn id="26" presetID="10" presetClass="entr" presetSubtype="0" fill="hold" nodeType="withEffect">
                                  <p:stCondLst>
                                    <p:cond delay="0"/>
                                  </p:stCondLst>
                                  <p:childTnLst>
                                    <p:set>
                                      <p:cBhvr>
                                        <p:cTn id="27" dur="1" fill="hold">
                                          <p:stCondLst>
                                            <p:cond delay="0"/>
                                          </p:stCondLst>
                                        </p:cTn>
                                        <p:tgtEl>
                                          <p:spTgt spid="200"/>
                                        </p:tgtEl>
                                        <p:attrNameLst>
                                          <p:attrName>style.visibility</p:attrName>
                                        </p:attrNameLst>
                                      </p:cBhvr>
                                      <p:to>
                                        <p:strVal val="visible"/>
                                      </p:to>
                                    </p:set>
                                    <p:animEffect transition="in" filter="fade">
                                      <p:cBhvr>
                                        <p:cTn id="28" dur="1000"/>
                                        <p:tgtEl>
                                          <p:spTgt spid="200"/>
                                        </p:tgtEl>
                                      </p:cBhvr>
                                    </p:animEffect>
                                  </p:childTnLst>
                                </p:cTn>
                              </p:par>
                              <p:par>
                                <p:cTn id="29" presetID="10" presetClass="entr" presetSubtype="0" fill="hold" nodeType="withEffect">
                                  <p:stCondLst>
                                    <p:cond delay="0"/>
                                  </p:stCondLst>
                                  <p:childTnLst>
                                    <p:set>
                                      <p:cBhvr>
                                        <p:cTn id="30" dur="1" fill="hold">
                                          <p:stCondLst>
                                            <p:cond delay="0"/>
                                          </p:stCondLst>
                                        </p:cTn>
                                        <p:tgtEl>
                                          <p:spTgt spid="201"/>
                                        </p:tgtEl>
                                        <p:attrNameLst>
                                          <p:attrName>style.visibility</p:attrName>
                                        </p:attrNameLst>
                                      </p:cBhvr>
                                      <p:to>
                                        <p:strVal val="visible"/>
                                      </p:to>
                                    </p:set>
                                    <p:animEffect transition="in" filter="fade">
                                      <p:cBhvr>
                                        <p:cTn id="31" dur="1000"/>
                                        <p:tgtEl>
                                          <p:spTgt spid="201"/>
                                        </p:tgtEl>
                                      </p:cBhvr>
                                    </p:animEffect>
                                  </p:childTnLst>
                                </p:cTn>
                              </p:par>
                              <p:par>
                                <p:cTn id="32" presetID="10" presetClass="entr" presetSubtype="0" fill="hold" nodeType="withEffect">
                                  <p:stCondLst>
                                    <p:cond delay="0"/>
                                  </p:stCondLst>
                                  <p:childTnLst>
                                    <p:set>
                                      <p:cBhvr>
                                        <p:cTn id="33" dur="1" fill="hold">
                                          <p:stCondLst>
                                            <p:cond delay="0"/>
                                          </p:stCondLst>
                                        </p:cTn>
                                        <p:tgtEl>
                                          <p:spTgt spid="202"/>
                                        </p:tgtEl>
                                        <p:attrNameLst>
                                          <p:attrName>style.visibility</p:attrName>
                                        </p:attrNameLst>
                                      </p:cBhvr>
                                      <p:to>
                                        <p:strVal val="visible"/>
                                      </p:to>
                                    </p:set>
                                    <p:animEffect transition="in" filter="fade">
                                      <p:cBhvr>
                                        <p:cTn id="34" dur="1000"/>
                                        <p:tgtEl>
                                          <p:spTgt spid="202"/>
                                        </p:tgtEl>
                                      </p:cBhvr>
                                    </p:animEffect>
                                  </p:childTnLst>
                                </p:cTn>
                              </p:par>
                            </p:childTnLst>
                          </p:cTn>
                        </p:par>
                      </p:childTnLst>
                    </p:cTn>
                  </p:par>
                  <p:par>
                    <p:cTn id="35" fill="hold">
                      <p:stCondLst>
                        <p:cond delay="indefinite"/>
                      </p:stCondLst>
                      <p:childTnLst>
                        <p:par>
                          <p:cTn id="36" fill="hold">
                            <p:stCondLst>
                              <p:cond delay="0"/>
                            </p:stCondLst>
                            <p:childTnLst>
                              <p:par>
                                <p:cTn id="37" presetID="23" presetClass="entr" presetSubtype="16" fill="hold" nodeType="clickEffect">
                                  <p:stCondLst>
                                    <p:cond delay="0"/>
                                  </p:stCondLst>
                                  <p:childTnLst>
                                    <p:set>
                                      <p:cBhvr>
                                        <p:cTn id="38" dur="1" fill="hold">
                                          <p:stCondLst>
                                            <p:cond delay="0"/>
                                          </p:stCondLst>
                                        </p:cTn>
                                        <p:tgtEl>
                                          <p:spTgt spid="204"/>
                                        </p:tgtEl>
                                        <p:attrNameLst>
                                          <p:attrName>style.visibility</p:attrName>
                                        </p:attrNameLst>
                                      </p:cBhvr>
                                      <p:to>
                                        <p:strVal val="visible"/>
                                      </p:to>
                                    </p:set>
                                    <p:anim calcmode="lin" valueType="num">
                                      <p:cBhvr additive="base">
                                        <p:cTn id="39" dur="500"/>
                                        <p:tgtEl>
                                          <p:spTgt spid="204"/>
                                        </p:tgtEl>
                                        <p:attrNameLst>
                                          <p:attrName>ppt_w</p:attrName>
                                        </p:attrNameLst>
                                      </p:cBhvr>
                                      <p:tavLst>
                                        <p:tav tm="0">
                                          <p:val>
                                            <p:strVal val="0"/>
                                          </p:val>
                                        </p:tav>
                                        <p:tav tm="100000">
                                          <p:val>
                                            <p:strVal val="#ppt_w"/>
                                          </p:val>
                                        </p:tav>
                                      </p:tavLst>
                                    </p:anim>
                                    <p:anim calcmode="lin" valueType="num">
                                      <p:cBhvr additive="base">
                                        <p:cTn id="40" dur="500"/>
                                        <p:tgtEl>
                                          <p:spTgt spid="204"/>
                                        </p:tgtEl>
                                        <p:attrNameLst>
                                          <p:attrName>ppt_h</p:attrName>
                                        </p:attrNameLst>
                                      </p:cBhvr>
                                      <p:tavLst>
                                        <p:tav tm="0">
                                          <p:val>
                                            <p:strVal val="0"/>
                                          </p:val>
                                        </p:tav>
                                        <p:tav tm="100000">
                                          <p:val>
                                            <p:strVal val="#ppt_h"/>
                                          </p:val>
                                        </p:tav>
                                      </p:tavLst>
                                    </p:anim>
                                  </p:childTnLst>
                                </p:cTn>
                              </p:par>
                              <p:par>
                                <p:cTn id="41" presetID="23" presetClass="entr" presetSubtype="16" fill="hold" nodeType="withEffect">
                                  <p:stCondLst>
                                    <p:cond delay="0"/>
                                  </p:stCondLst>
                                  <p:childTnLst>
                                    <p:set>
                                      <p:cBhvr>
                                        <p:cTn id="42" dur="1" fill="hold">
                                          <p:stCondLst>
                                            <p:cond delay="0"/>
                                          </p:stCondLst>
                                        </p:cTn>
                                        <p:tgtEl>
                                          <p:spTgt spid="203"/>
                                        </p:tgtEl>
                                        <p:attrNameLst>
                                          <p:attrName>style.visibility</p:attrName>
                                        </p:attrNameLst>
                                      </p:cBhvr>
                                      <p:to>
                                        <p:strVal val="visible"/>
                                      </p:to>
                                    </p:set>
                                    <p:anim calcmode="lin" valueType="num">
                                      <p:cBhvr additive="base">
                                        <p:cTn id="43" dur="500"/>
                                        <p:tgtEl>
                                          <p:spTgt spid="203"/>
                                        </p:tgtEl>
                                        <p:attrNameLst>
                                          <p:attrName>ppt_w</p:attrName>
                                        </p:attrNameLst>
                                      </p:cBhvr>
                                      <p:tavLst>
                                        <p:tav tm="0">
                                          <p:val>
                                            <p:strVal val="0"/>
                                          </p:val>
                                        </p:tav>
                                        <p:tav tm="100000">
                                          <p:val>
                                            <p:strVal val="#ppt_w"/>
                                          </p:val>
                                        </p:tav>
                                      </p:tavLst>
                                    </p:anim>
                                    <p:anim calcmode="lin" valueType="num">
                                      <p:cBhvr additive="base">
                                        <p:cTn id="44" dur="500"/>
                                        <p:tgtEl>
                                          <p:spTgt spid="203"/>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pic>
        <p:nvPicPr>
          <p:cNvPr id="209" name="Google Shape;209;p10"/>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10" name="Google Shape;210;p10"/>
          <p:cNvSpPr/>
          <p:nvPr/>
        </p:nvSpPr>
        <p:spPr>
          <a:xfrm>
            <a:off x="562709" y="806744"/>
            <a:ext cx="10283482" cy="5142177"/>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2400" b="1">
                <a:solidFill>
                  <a:srgbClr val="FFFF00"/>
                </a:solidFill>
                <a:latin typeface="Arial"/>
                <a:ea typeface="Arial"/>
                <a:cs typeface="Arial"/>
                <a:sym typeface="Arial"/>
              </a:rPr>
              <a:t>Bài tập 1: (SGK trang 81) Đọc hai câu văn sau và diễn đạt ý mỗi câu thành một luận điểm ngắn gọn, rõ. </a:t>
            </a:r>
            <a:endParaRPr sz="2400" b="1">
              <a:solidFill>
                <a:srgbClr val="FFFF00"/>
              </a:solidFill>
              <a:latin typeface="Arial"/>
              <a:ea typeface="Arial"/>
              <a:cs typeface="Arial"/>
              <a:sym typeface="Arial"/>
            </a:endParaRPr>
          </a:p>
          <a:p>
            <a:pPr marL="0" marR="0" lvl="0" indent="0" algn="just" rtl="0">
              <a:lnSpc>
                <a:spcPct val="107000"/>
              </a:lnSpc>
              <a:spcBef>
                <a:spcPts val="800"/>
              </a:spcBef>
              <a:spcAft>
                <a:spcPts val="0"/>
              </a:spcAft>
              <a:buNone/>
            </a:pPr>
            <a:r>
              <a:rPr lang="en-US" sz="2400">
                <a:solidFill>
                  <a:schemeClr val="lt1"/>
                </a:solidFill>
                <a:latin typeface="Arial"/>
                <a:ea typeface="Arial"/>
                <a:cs typeface="Arial"/>
                <a:sym typeface="Arial"/>
              </a:rPr>
              <a:t>a. </a:t>
            </a:r>
            <a:r>
              <a:rPr lang="en-US" sz="2400" i="1">
                <a:solidFill>
                  <a:schemeClr val="lt1"/>
                </a:solidFill>
                <a:latin typeface="Arial"/>
                <a:ea typeface="Arial"/>
                <a:cs typeface="Arial"/>
                <a:sym typeface="Arial"/>
              </a:rPr>
              <a:t>Trước hết là cần phải tránh cái lối viết “rau muống” nghĩa là lằng nhằng “trường giang đại hải”, làm cho người xem như là “chắt chắt vào rừng xanh”.</a:t>
            </a:r>
            <a:endParaRPr/>
          </a:p>
          <a:p>
            <a:pPr marL="0" marR="0" lvl="0" indent="0" algn="just" rtl="0">
              <a:lnSpc>
                <a:spcPct val="107000"/>
              </a:lnSpc>
              <a:spcBef>
                <a:spcPts val="800"/>
              </a:spcBef>
              <a:spcAft>
                <a:spcPts val="0"/>
              </a:spcAft>
              <a:buNone/>
            </a:pPr>
            <a:r>
              <a:rPr lang="en-US" sz="2400" i="1">
                <a:solidFill>
                  <a:schemeClr val="lt1"/>
                </a:solidFill>
                <a:latin typeface="Arial"/>
                <a:ea typeface="Arial"/>
                <a:cs typeface="Arial"/>
                <a:sym typeface="Arial"/>
              </a:rPr>
              <a:t>          </a:t>
            </a:r>
            <a:r>
              <a:rPr lang="en-US" sz="2400">
                <a:solidFill>
                  <a:schemeClr val="lt1"/>
                </a:solidFill>
                <a:latin typeface="Arial"/>
                <a:ea typeface="Arial"/>
                <a:cs typeface="Arial"/>
                <a:sym typeface="Arial"/>
              </a:rPr>
              <a:t>                                                    (Hồ Chí Minh, Cách viết)</a:t>
            </a:r>
            <a:endParaRPr/>
          </a:p>
          <a:p>
            <a:pPr marL="20955" marR="0" lvl="0" indent="0" algn="just" rtl="0">
              <a:lnSpc>
                <a:spcPct val="107000"/>
              </a:lnSpc>
              <a:spcBef>
                <a:spcPts val="800"/>
              </a:spcBef>
              <a:spcAft>
                <a:spcPts val="0"/>
              </a:spcAft>
              <a:buNone/>
            </a:pPr>
            <a:endParaRPr sz="2400">
              <a:solidFill>
                <a:schemeClr val="lt1"/>
              </a:solidFill>
              <a:latin typeface="Arial"/>
              <a:ea typeface="Arial"/>
              <a:cs typeface="Arial"/>
              <a:sym typeface="Arial"/>
            </a:endParaRPr>
          </a:p>
          <a:p>
            <a:pPr marL="20955" marR="0" lvl="0" indent="0" algn="just" rtl="0">
              <a:lnSpc>
                <a:spcPct val="107000"/>
              </a:lnSpc>
              <a:spcBef>
                <a:spcPts val="0"/>
              </a:spcBef>
              <a:spcAft>
                <a:spcPts val="0"/>
              </a:spcAft>
              <a:buNone/>
            </a:pPr>
            <a:endParaRPr sz="2400">
              <a:solidFill>
                <a:schemeClr val="lt1"/>
              </a:solidFill>
              <a:latin typeface="Arial"/>
              <a:ea typeface="Arial"/>
              <a:cs typeface="Arial"/>
              <a:sym typeface="Arial"/>
            </a:endParaRPr>
          </a:p>
          <a:p>
            <a:pPr marL="20955" marR="0" lvl="0" indent="0" algn="just" rtl="0">
              <a:lnSpc>
                <a:spcPct val="107000"/>
              </a:lnSpc>
              <a:spcBef>
                <a:spcPts val="0"/>
              </a:spcBef>
              <a:spcAft>
                <a:spcPts val="0"/>
              </a:spcAft>
              <a:buNone/>
            </a:pPr>
            <a:r>
              <a:rPr lang="en-US" sz="2400">
                <a:solidFill>
                  <a:schemeClr val="lt1"/>
                </a:solidFill>
                <a:latin typeface="Arial"/>
                <a:ea typeface="Arial"/>
                <a:cs typeface="Arial"/>
                <a:sym typeface="Arial"/>
              </a:rPr>
              <a:t>b. Ngoài việc đam mê viết, cái thích thứ hai của Nguyên Hồng là được truyền nghề cho bạn trẻ. (Nguyễn Tuân)</a:t>
            </a:r>
            <a:endParaRPr/>
          </a:p>
          <a:p>
            <a:pPr marL="20955" marR="0" lvl="0" indent="0" algn="just" rtl="0">
              <a:lnSpc>
                <a:spcPct val="107000"/>
              </a:lnSpc>
              <a:spcBef>
                <a:spcPts val="0"/>
              </a:spcBef>
              <a:spcAft>
                <a:spcPts val="0"/>
              </a:spcAft>
              <a:buNone/>
            </a:pPr>
            <a:endParaRPr sz="2400">
              <a:solidFill>
                <a:schemeClr val="lt1"/>
              </a:solidFill>
              <a:latin typeface="Arial"/>
              <a:ea typeface="Arial"/>
              <a:cs typeface="Arial"/>
              <a:sym typeface="Arial"/>
            </a:endParaRPr>
          </a:p>
          <a:p>
            <a:pPr marL="20955" marR="0" lvl="0" indent="0" algn="just" rtl="0">
              <a:lnSpc>
                <a:spcPct val="107000"/>
              </a:lnSpc>
              <a:spcBef>
                <a:spcPts val="0"/>
              </a:spcBef>
              <a:spcAft>
                <a:spcPts val="0"/>
              </a:spcAft>
              <a:buNone/>
            </a:pPr>
            <a:endParaRPr sz="2400">
              <a:solidFill>
                <a:schemeClr val="lt1"/>
              </a:solidFill>
              <a:latin typeface="Arial"/>
              <a:ea typeface="Arial"/>
              <a:cs typeface="Arial"/>
              <a:sym typeface="Arial"/>
            </a:endParaRPr>
          </a:p>
        </p:txBody>
      </p:sp>
      <p:sp>
        <p:nvSpPr>
          <p:cNvPr id="211" name="Google Shape;211;p10"/>
          <p:cNvSpPr txBox="1"/>
          <p:nvPr/>
        </p:nvSpPr>
        <p:spPr>
          <a:xfrm>
            <a:off x="562709" y="345079"/>
            <a:ext cx="2658793"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a:solidFill>
                  <a:srgbClr val="FFC000"/>
                </a:solidFill>
                <a:latin typeface="Arial"/>
                <a:ea typeface="Arial"/>
                <a:cs typeface="Arial"/>
                <a:sym typeface="Arial"/>
              </a:rPr>
              <a:t>III. LUYỆN TẬP</a:t>
            </a:r>
            <a:endParaRPr sz="2400" b="1">
              <a:solidFill>
                <a:srgbClr val="FFC000"/>
              </a:solidFill>
              <a:latin typeface="Arial"/>
              <a:ea typeface="Arial"/>
              <a:cs typeface="Arial"/>
              <a:sym typeface="Arial"/>
            </a:endParaRPr>
          </a:p>
        </p:txBody>
      </p:sp>
      <p:sp>
        <p:nvSpPr>
          <p:cNvPr id="212" name="Google Shape;212;p10"/>
          <p:cNvSpPr/>
          <p:nvPr/>
        </p:nvSpPr>
        <p:spPr>
          <a:xfrm>
            <a:off x="654149" y="3429000"/>
            <a:ext cx="8877196" cy="458780"/>
          </a:xfrm>
          <a:prstGeom prst="rect">
            <a:avLst/>
          </a:prstGeom>
          <a:noFill/>
          <a:ln>
            <a:noFill/>
          </a:ln>
        </p:spPr>
        <p:txBody>
          <a:bodyPr spcFirstLastPara="1" wrap="square" lIns="91425" tIns="45700" rIns="91425" bIns="45700" anchor="t" anchorCtr="0">
            <a:spAutoFit/>
          </a:bodyPr>
          <a:lstStyle/>
          <a:p>
            <a:pPr marL="0" marR="0" lvl="0" indent="0" algn="just" rtl="0">
              <a:lnSpc>
                <a:spcPct val="107000"/>
              </a:lnSpc>
              <a:spcBef>
                <a:spcPts val="0"/>
              </a:spcBef>
              <a:spcAft>
                <a:spcPts val="0"/>
              </a:spcAft>
              <a:buNone/>
            </a:pPr>
            <a:r>
              <a:rPr lang="en-US" sz="2400">
                <a:solidFill>
                  <a:srgbClr val="FFFF00"/>
                </a:solidFill>
                <a:latin typeface="Arial"/>
                <a:ea typeface="Arial"/>
                <a:cs typeface="Arial"/>
                <a:sym typeface="Arial"/>
              </a:rPr>
              <a:t>=&gt; Cần tránh lối viết dài dòng khiến người đọc khó hiểu</a:t>
            </a:r>
            <a:endParaRPr sz="2400">
              <a:solidFill>
                <a:srgbClr val="FFFF00"/>
              </a:solidFill>
              <a:latin typeface="Arial"/>
              <a:ea typeface="Arial"/>
              <a:cs typeface="Arial"/>
              <a:sym typeface="Arial"/>
            </a:endParaRPr>
          </a:p>
        </p:txBody>
      </p:sp>
      <p:sp>
        <p:nvSpPr>
          <p:cNvPr id="213" name="Google Shape;213;p10"/>
          <p:cNvSpPr/>
          <p:nvPr/>
        </p:nvSpPr>
        <p:spPr>
          <a:xfrm>
            <a:off x="654149" y="5287009"/>
            <a:ext cx="6688049"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a:solidFill>
                  <a:srgbClr val="FFFF00"/>
                </a:solidFill>
                <a:latin typeface="Arial"/>
                <a:ea typeface="Arial"/>
                <a:cs typeface="Arial"/>
                <a:sym typeface="Arial"/>
              </a:rPr>
              <a:t>=&gt; Nguyên Hồng thích truyền nghề cho bạn trẻ.</a:t>
            </a:r>
            <a:endParaRPr sz="2400">
              <a:solidFill>
                <a:srgbClr val="FFFF00"/>
              </a:solidFill>
              <a:latin typeface="Arial"/>
              <a:ea typeface="Arial"/>
              <a:cs typeface="Arial"/>
              <a:sym typeface="Arial"/>
            </a:endParaRPr>
          </a:p>
        </p:txBody>
      </p:sp>
      <p:cxnSp>
        <p:nvCxnSpPr>
          <p:cNvPr id="214" name="Google Shape;214;p10"/>
          <p:cNvCxnSpPr/>
          <p:nvPr/>
        </p:nvCxnSpPr>
        <p:spPr>
          <a:xfrm>
            <a:off x="8033342" y="1242353"/>
            <a:ext cx="2812849" cy="0"/>
          </a:xfrm>
          <a:prstGeom prst="straightConnector1">
            <a:avLst/>
          </a:prstGeom>
          <a:noFill/>
          <a:ln w="34925" cap="flat" cmpd="sng">
            <a:solidFill>
              <a:srgbClr val="FFC000"/>
            </a:solidFill>
            <a:prstDash val="solid"/>
            <a:miter lim="800000"/>
            <a:headEnd type="none" w="sm" len="sm"/>
            <a:tailEnd type="none" w="sm" len="sm"/>
          </a:ln>
        </p:spPr>
      </p:cxnSp>
      <p:cxnSp>
        <p:nvCxnSpPr>
          <p:cNvPr id="215" name="Google Shape;215;p10"/>
          <p:cNvCxnSpPr/>
          <p:nvPr/>
        </p:nvCxnSpPr>
        <p:spPr>
          <a:xfrm>
            <a:off x="681318" y="1577788"/>
            <a:ext cx="4876800" cy="17930"/>
          </a:xfrm>
          <a:prstGeom prst="straightConnector1">
            <a:avLst/>
          </a:prstGeom>
          <a:noFill/>
          <a:ln w="34925" cap="flat" cmpd="sng">
            <a:solidFill>
              <a:srgbClr val="FFC000"/>
            </a:solidFill>
            <a:prstDash val="solid"/>
            <a:miter lim="800000"/>
            <a:headEnd type="none" w="sm" len="sm"/>
            <a:tailEnd type="none" w="sm" len="sm"/>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14"/>
                                        </p:tgtEl>
                                        <p:attrNameLst>
                                          <p:attrName>style.visibility</p:attrName>
                                        </p:attrNameLst>
                                      </p:cBhvr>
                                      <p:to>
                                        <p:strVal val="visible"/>
                                      </p:to>
                                    </p:set>
                                    <p:anim calcmode="lin" valueType="num">
                                      <p:cBhvr additive="base">
                                        <p:cTn id="7" dur="500"/>
                                        <p:tgtEl>
                                          <p:spTgt spid="214"/>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215"/>
                                        </p:tgtEl>
                                        <p:attrNameLst>
                                          <p:attrName>style.visibility</p:attrName>
                                        </p:attrNameLst>
                                      </p:cBhvr>
                                      <p:to>
                                        <p:strVal val="visible"/>
                                      </p:to>
                                    </p:set>
                                    <p:anim calcmode="lin" valueType="num">
                                      <p:cBhvr additive="base">
                                        <p:cTn id="10" dur="500"/>
                                        <p:tgtEl>
                                          <p:spTgt spid="215"/>
                                        </p:tgtEl>
                                        <p:attrNameLst>
                                          <p:attrName>ppt_y</p:attrName>
                                        </p:attrNameLst>
                                      </p:cBhvr>
                                      <p:tavLst>
                                        <p:tav tm="0">
                                          <p:val>
                                            <p:strVal val="#ppt_y+1"/>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nodeType="clickEffect">
                                  <p:stCondLst>
                                    <p:cond delay="0"/>
                                  </p:stCondLst>
                                  <p:childTnLst>
                                    <p:set>
                                      <p:cBhvr>
                                        <p:cTn id="14" dur="1" fill="hold">
                                          <p:stCondLst>
                                            <p:cond delay="0"/>
                                          </p:stCondLst>
                                        </p:cTn>
                                        <p:tgtEl>
                                          <p:spTgt spid="212"/>
                                        </p:tgtEl>
                                        <p:attrNameLst>
                                          <p:attrName>style.visibility</p:attrName>
                                        </p:attrNameLst>
                                      </p:cBhvr>
                                      <p:to>
                                        <p:strVal val="visible"/>
                                      </p:to>
                                    </p:set>
                                    <p:anim calcmode="lin" valueType="num">
                                      <p:cBhvr additive="base">
                                        <p:cTn id="15" dur="500"/>
                                        <p:tgtEl>
                                          <p:spTgt spid="212"/>
                                        </p:tgtEl>
                                        <p:attrNameLst>
                                          <p:attrName>ppt_w</p:attrName>
                                        </p:attrNameLst>
                                      </p:cBhvr>
                                      <p:tavLst>
                                        <p:tav tm="0">
                                          <p:val>
                                            <p:strVal val="0"/>
                                          </p:val>
                                        </p:tav>
                                        <p:tav tm="100000">
                                          <p:val>
                                            <p:strVal val="#ppt_w"/>
                                          </p:val>
                                        </p:tav>
                                      </p:tavLst>
                                    </p:anim>
                                    <p:anim calcmode="lin" valueType="num">
                                      <p:cBhvr additive="base">
                                        <p:cTn id="16" dur="500"/>
                                        <p:tgtEl>
                                          <p:spTgt spid="212"/>
                                        </p:tgtEl>
                                        <p:attrNameLst>
                                          <p:attrName>ppt_h</p:attrName>
                                        </p:attrNameLst>
                                      </p:cBhvr>
                                      <p:tavLst>
                                        <p:tav tm="0">
                                          <p:val>
                                            <p:strVal val="0"/>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23" presetClass="entr" presetSubtype="16" fill="hold" nodeType="clickEffect">
                                  <p:stCondLst>
                                    <p:cond delay="0"/>
                                  </p:stCondLst>
                                  <p:childTnLst>
                                    <p:set>
                                      <p:cBhvr>
                                        <p:cTn id="20" dur="1" fill="hold">
                                          <p:stCondLst>
                                            <p:cond delay="0"/>
                                          </p:stCondLst>
                                        </p:cTn>
                                        <p:tgtEl>
                                          <p:spTgt spid="213"/>
                                        </p:tgtEl>
                                        <p:attrNameLst>
                                          <p:attrName>style.visibility</p:attrName>
                                        </p:attrNameLst>
                                      </p:cBhvr>
                                      <p:to>
                                        <p:strVal val="visible"/>
                                      </p:to>
                                    </p:set>
                                    <p:anim calcmode="lin" valueType="num">
                                      <p:cBhvr additive="base">
                                        <p:cTn id="21" dur="500"/>
                                        <p:tgtEl>
                                          <p:spTgt spid="213"/>
                                        </p:tgtEl>
                                        <p:attrNameLst>
                                          <p:attrName>ppt_w</p:attrName>
                                        </p:attrNameLst>
                                      </p:cBhvr>
                                      <p:tavLst>
                                        <p:tav tm="0">
                                          <p:val>
                                            <p:strVal val="0"/>
                                          </p:val>
                                        </p:tav>
                                        <p:tav tm="100000">
                                          <p:val>
                                            <p:strVal val="#ppt_w"/>
                                          </p:val>
                                        </p:tav>
                                      </p:tavLst>
                                    </p:anim>
                                    <p:anim calcmode="lin" valueType="num">
                                      <p:cBhvr additive="base">
                                        <p:cTn id="22" dur="500"/>
                                        <p:tgtEl>
                                          <p:spTgt spid="213"/>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3106</Words>
  <Application>Microsoft Office PowerPoint</Application>
  <PresentationFormat>Widescreen</PresentationFormat>
  <Paragraphs>145</Paragraphs>
  <Slides>24</Slides>
  <Notes>24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2</cp:revision>
  <dcterms:created xsi:type="dcterms:W3CDTF">2020-04-13T08:01:01Z</dcterms:created>
  <dcterms:modified xsi:type="dcterms:W3CDTF">2022-03-20T01:08:43Z</dcterms:modified>
</cp:coreProperties>
</file>