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26" r:id="rId5"/>
    <p:sldId id="265" r:id="rId6"/>
    <p:sldId id="323" r:id="rId7"/>
    <p:sldId id="256" r:id="rId8"/>
    <p:sldId id="270" r:id="rId9"/>
    <p:sldId id="327" r:id="rId10"/>
    <p:sldId id="279" r:id="rId11"/>
    <p:sldId id="293" r:id="rId12"/>
    <p:sldId id="298" r:id="rId13"/>
    <p:sldId id="290" r:id="rId14"/>
    <p:sldId id="291" r:id="rId15"/>
    <p:sldId id="282" r:id="rId16"/>
    <p:sldId id="294" r:id="rId17"/>
    <p:sldId id="273" r:id="rId18"/>
    <p:sldId id="295" r:id="rId19"/>
    <p:sldId id="269" r:id="rId20"/>
    <p:sldId id="324" r:id="rId21"/>
    <p:sldId id="303" r:id="rId22"/>
    <p:sldId id="307" r:id="rId23"/>
    <p:sldId id="309" r:id="rId24"/>
    <p:sldId id="300" r:id="rId25"/>
    <p:sldId id="308" r:id="rId26"/>
    <p:sldId id="268" r:id="rId27"/>
    <p:sldId id="328" r:id="rId28"/>
    <p:sldId id="330" r:id="rId29"/>
    <p:sldId id="266" r:id="rId30"/>
    <p:sldId id="283" r:id="rId31"/>
    <p:sldId id="310" r:id="rId32"/>
    <p:sldId id="280" r:id="rId33"/>
    <p:sldId id="325" r:id="rId34"/>
    <p:sldId id="331" r:id="rId35"/>
    <p:sldId id="299" r:id="rId36"/>
    <p:sldId id="281" r:id="rId37"/>
    <p:sldId id="264" r:id="rId38"/>
    <p:sldId id="304" r:id="rId39"/>
    <p:sldId id="306" r:id="rId40"/>
    <p:sldId id="302" r:id="rId41"/>
    <p:sldId id="305" r:id="rId42"/>
    <p:sldId id="263" r:id="rId43"/>
    <p:sldId id="311" r:id="rId44"/>
    <p:sldId id="312" r:id="rId45"/>
    <p:sldId id="313" r:id="rId46"/>
    <p:sldId id="314" r:id="rId47"/>
    <p:sldId id="315" r:id="rId48"/>
    <p:sldId id="316" r:id="rId49"/>
    <p:sldId id="317" r:id="rId50"/>
    <p:sldId id="262" r:id="rId51"/>
    <p:sldId id="318" r:id="rId52"/>
    <p:sldId id="319" r:id="rId53"/>
    <p:sldId id="284" r:id="rId54"/>
    <p:sldId id="321" r:id="rId55"/>
    <p:sldId id="32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88" autoAdjust="0"/>
    <p:restoredTop sz="94671" autoAdjust="0"/>
  </p:normalViewPr>
  <p:slideViewPr>
    <p:cSldViewPr snapToGrid="0">
      <p:cViewPr>
        <p:scale>
          <a:sx n="53" d="100"/>
          <a:sy n="53" d="100"/>
        </p:scale>
        <p:origin x="-948" y="-4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7A4CE-BB3F-42B0-849E-A6D8B9A189BD}" type="doc">
      <dgm:prSet loTypeId="urn:microsoft.com/office/officeart/2005/8/layout/cycle4" loCatId="cycle" qsTypeId="urn:microsoft.com/office/officeart/2005/8/quickstyle/simple1" qsCatId="simple" csTypeId="urn:microsoft.com/office/officeart/2005/8/colors/colorful4" csCatId="colorful" phldr="1"/>
      <dgm:spPr/>
      <dgm:t>
        <a:bodyPr/>
        <a:lstStyle/>
        <a:p>
          <a:endParaRPr lang="en-US"/>
        </a:p>
      </dgm:t>
    </dgm:pt>
    <dgm:pt modelId="{76AA606D-EFE9-4065-81B9-C9FEDD6A37BB}">
      <dgm:prSet phldrT="[Text]"/>
      <dgm:spPr/>
      <dgm:t>
        <a:bodyPr/>
        <a:lstStyle/>
        <a:p>
          <a:r>
            <a:rPr lang="en-US" dirty="0" smtClean="0"/>
            <a:t>1</a:t>
          </a:r>
          <a:endParaRPr lang="en-US" dirty="0"/>
        </a:p>
      </dgm:t>
    </dgm:pt>
    <dgm:pt modelId="{BA40C38F-841C-4B67-95D3-A0CEBEA0125F}" type="parTrans" cxnId="{3754C08C-7815-4C50-B513-D1587D87FF72}">
      <dgm:prSet/>
      <dgm:spPr/>
      <dgm:t>
        <a:bodyPr/>
        <a:lstStyle/>
        <a:p>
          <a:endParaRPr lang="en-US"/>
        </a:p>
      </dgm:t>
    </dgm:pt>
    <dgm:pt modelId="{956AFF47-1B59-436C-ACBF-B8C0FBE38147}" type="sibTrans" cxnId="{3754C08C-7815-4C50-B513-D1587D87FF72}">
      <dgm:prSet/>
      <dgm:spPr/>
      <dgm:t>
        <a:bodyPr/>
        <a:lstStyle/>
        <a:p>
          <a:endParaRPr lang="en-US"/>
        </a:p>
      </dgm:t>
    </dgm:pt>
    <dgm:pt modelId="{9363E1AA-A42D-4EE9-996B-AF59EE0BEECB}">
      <dgm:prSet phldrT="[Text]" custT="1"/>
      <dgm:spPr/>
      <dgm:t>
        <a:bodyPr/>
        <a:lstStyle/>
        <a:p>
          <a:pPr algn="ct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hội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kiến</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Tây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Âu</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dgm:t>
    </dgm:pt>
    <dgm:pt modelId="{39CEF833-FB1A-490A-BACE-EC84095A8F16}" type="parTrans" cxnId="{9E0DCF4F-15BC-401B-8BC7-1EA1B2823DEC}">
      <dgm:prSet/>
      <dgm:spPr/>
      <dgm:t>
        <a:bodyPr/>
        <a:lstStyle/>
        <a:p>
          <a:endParaRPr lang="en-US"/>
        </a:p>
      </dgm:t>
    </dgm:pt>
    <dgm:pt modelId="{43C98A41-65FE-406D-B11C-296752C39D18}" type="sibTrans" cxnId="{9E0DCF4F-15BC-401B-8BC7-1EA1B2823DEC}">
      <dgm:prSet/>
      <dgm:spPr/>
      <dgm:t>
        <a:bodyPr/>
        <a:lstStyle/>
        <a:p>
          <a:endParaRPr lang="en-US"/>
        </a:p>
      </dgm:t>
    </dgm:pt>
    <dgm:pt modelId="{9E1306FF-68CF-4C25-94F7-A299C7840EE3}">
      <dgm:prSet phldrT="[Text]"/>
      <dgm:spPr/>
      <dgm:t>
        <a:bodyPr/>
        <a:lstStyle/>
        <a:p>
          <a:r>
            <a:rPr lang="en-US" dirty="0" smtClean="0"/>
            <a:t>2</a:t>
          </a:r>
          <a:endParaRPr lang="en-US" dirty="0"/>
        </a:p>
      </dgm:t>
    </dgm:pt>
    <dgm:pt modelId="{8D1B3DE8-7B95-4FDD-A16D-CD66F04EAD1A}" type="parTrans" cxnId="{EDD3294D-7DD5-4FCB-8BB1-F97AC33F61E6}">
      <dgm:prSet/>
      <dgm:spPr/>
      <dgm:t>
        <a:bodyPr/>
        <a:lstStyle/>
        <a:p>
          <a:endParaRPr lang="en-US"/>
        </a:p>
      </dgm:t>
    </dgm:pt>
    <dgm:pt modelId="{70B969EB-BEF4-476C-A8C7-20CD257C7641}" type="sibTrans" cxnId="{EDD3294D-7DD5-4FCB-8BB1-F97AC33F61E6}">
      <dgm:prSet/>
      <dgm:spPr/>
      <dgm:t>
        <a:bodyPr/>
        <a:lstStyle/>
        <a:p>
          <a:endParaRPr lang="en-US"/>
        </a:p>
      </dgm:t>
    </dgm:pt>
    <dgm:pt modelId="{2F3367A9-2E17-4A33-9C92-CD44743E68E6}">
      <dgm:prSet phldrT="[Text]" custT="1"/>
      <dgm:spPr/>
      <dgm:t>
        <a:bodyPr/>
        <a:lstStyle/>
        <a:p>
          <a:pPr algn="ct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Lãnh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địa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kiến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quan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hệ</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hội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phong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kiến</a:t>
          </a:r>
          <a:r>
            <a:rPr lang="en-US" sz="2800" b="1" dirty="0" smtClean="0">
              <a:solidFill>
                <a:srgbClr val="FF0000"/>
              </a:solidFill>
              <a:latin typeface="Times New Roman" pitchFamily="18" charset="0"/>
              <a:cs typeface="Times New Roman" pitchFamily="18" charset="0"/>
            </a:rPr>
            <a:t> ở </a:t>
          </a:r>
          <a:r>
            <a:rPr lang="en-US" sz="2800" b="1" dirty="0" err="1" smtClean="0">
              <a:solidFill>
                <a:srgbClr val="FF0000"/>
              </a:solidFill>
              <a:latin typeface="Times New Roman" pitchFamily="18" charset="0"/>
              <a:cs typeface="Times New Roman" pitchFamily="18" charset="0"/>
            </a:rPr>
            <a:t>Tây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Âu</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dgm:t>
    </dgm:pt>
    <dgm:pt modelId="{AEBE9AD6-0B21-47F8-9BE6-B476C0FA74D7}" type="parTrans" cxnId="{8C0E2595-0655-449A-811A-1E8212F246E2}">
      <dgm:prSet/>
      <dgm:spPr/>
      <dgm:t>
        <a:bodyPr/>
        <a:lstStyle/>
        <a:p>
          <a:endParaRPr lang="en-US"/>
        </a:p>
      </dgm:t>
    </dgm:pt>
    <dgm:pt modelId="{0FD2268C-7B0C-43A3-B19C-A64690E27037}" type="sibTrans" cxnId="{8C0E2595-0655-449A-811A-1E8212F246E2}">
      <dgm:prSet/>
      <dgm:spPr/>
      <dgm:t>
        <a:bodyPr/>
        <a:lstStyle/>
        <a:p>
          <a:endParaRPr lang="en-US"/>
        </a:p>
      </dgm:t>
    </dgm:pt>
    <dgm:pt modelId="{2B91E1CE-0068-443F-B947-C0823800170B}">
      <dgm:prSet phldrT="[Text]"/>
      <dgm:spPr/>
      <dgm:t>
        <a:bodyPr/>
        <a:lstStyle/>
        <a:p>
          <a:r>
            <a:rPr lang="en-US" dirty="0" smtClean="0"/>
            <a:t>4</a:t>
          </a:r>
          <a:endParaRPr lang="en-US" dirty="0"/>
        </a:p>
      </dgm:t>
    </dgm:pt>
    <dgm:pt modelId="{2052B1B0-5A6D-4967-B641-98817101AA5D}" type="parTrans" cxnId="{74AB35FD-A214-4E4E-A522-1D7E2EFBFFD7}">
      <dgm:prSet/>
      <dgm:spPr/>
      <dgm:t>
        <a:bodyPr/>
        <a:lstStyle/>
        <a:p>
          <a:endParaRPr lang="en-US"/>
        </a:p>
      </dgm:t>
    </dgm:pt>
    <dgm:pt modelId="{B9F78DF8-5A1A-4542-890C-ED63DCA83017}" type="sibTrans" cxnId="{74AB35FD-A214-4E4E-A522-1D7E2EFBFFD7}">
      <dgm:prSet/>
      <dgm:spPr/>
      <dgm:t>
        <a:bodyPr/>
        <a:lstStyle/>
        <a:p>
          <a:endParaRPr lang="en-US"/>
        </a:p>
      </dgm:t>
    </dgm:pt>
    <dgm:pt modelId="{AE9B633A-5A42-4668-9CC8-9634D2C50F0B}">
      <dgm:prSet phldrT="[Text]" custT="1"/>
      <dgm:spPr/>
      <dgm:t>
        <a:bodyPr/>
        <a:lstStyle/>
        <a:p>
          <a:pPr algn="ctr"/>
          <a:r>
            <a:rPr lang="en-US" sz="2800" b="1" dirty="0" err="1" smtClean="0">
              <a:solidFill>
                <a:srgbClr val="FF0000"/>
              </a:solidFill>
              <a:latin typeface="Times New Roman" pitchFamily="18" charset="0"/>
              <a:cs typeface="Times New Roman" pitchFamily="18" charset="0"/>
            </a:rPr>
            <a:t>Sự</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xuất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trò</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thành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trung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đại</a:t>
          </a:r>
          <a:endParaRPr lang="en-US" sz="2800" b="1" dirty="0">
            <a:solidFill>
              <a:srgbClr val="FF0000"/>
            </a:solidFill>
            <a:latin typeface="Times New Roman" pitchFamily="18" charset="0"/>
            <a:cs typeface="Times New Roman" pitchFamily="18" charset="0"/>
          </a:endParaRPr>
        </a:p>
      </dgm:t>
    </dgm:pt>
    <dgm:pt modelId="{63DD033E-D099-4FA4-B4FA-12E2503B9843}" type="parTrans" cxnId="{E69666EF-DFE6-4C01-9560-2316C61A604A}">
      <dgm:prSet/>
      <dgm:spPr/>
      <dgm:t>
        <a:bodyPr/>
        <a:lstStyle/>
        <a:p>
          <a:endParaRPr lang="en-US"/>
        </a:p>
      </dgm:t>
    </dgm:pt>
    <dgm:pt modelId="{0BCCF9D7-7169-419F-A00A-B10E159C759D}" type="sibTrans" cxnId="{E69666EF-DFE6-4C01-9560-2316C61A604A}">
      <dgm:prSet/>
      <dgm:spPr/>
      <dgm:t>
        <a:bodyPr/>
        <a:lstStyle/>
        <a:p>
          <a:endParaRPr lang="en-US"/>
        </a:p>
      </dgm:t>
    </dgm:pt>
    <dgm:pt modelId="{FBD2D46A-2C83-458F-B174-1BA10F46DDBA}">
      <dgm:prSet phldrT="[Text]"/>
      <dgm:spPr/>
      <dgm:t>
        <a:bodyPr/>
        <a:lstStyle/>
        <a:p>
          <a:r>
            <a:rPr lang="en-US" dirty="0" smtClean="0"/>
            <a:t>3</a:t>
          </a:r>
          <a:endParaRPr lang="en-US" dirty="0"/>
        </a:p>
      </dgm:t>
    </dgm:pt>
    <dgm:pt modelId="{37B51406-E099-4366-AD9C-9C2AC3F97463}" type="parTrans" cxnId="{525C76A3-80CB-4E9B-BA64-8FDD0EE1AB9D}">
      <dgm:prSet/>
      <dgm:spPr/>
      <dgm:t>
        <a:bodyPr/>
        <a:lstStyle/>
        <a:p>
          <a:endParaRPr lang="en-US"/>
        </a:p>
      </dgm:t>
    </dgm:pt>
    <dgm:pt modelId="{8306A573-50EE-435E-A0C1-3F108503CB58}" type="sibTrans" cxnId="{525C76A3-80CB-4E9B-BA64-8FDD0EE1AB9D}">
      <dgm:prSet/>
      <dgm:spPr/>
      <dgm:t>
        <a:bodyPr/>
        <a:lstStyle/>
        <a:p>
          <a:endParaRPr lang="en-US"/>
        </a:p>
      </dgm:t>
    </dgm:pt>
    <dgm:pt modelId="{5AB95697-824A-4BD2-982E-1B36F44668B8}">
      <dgm:prSet phldrT="[Text]" custT="1"/>
      <dgm:spPr/>
      <dgm:t>
        <a:bodyPr/>
        <a:lstStyle/>
        <a:p>
          <a:pPr algn="ct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Sự</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Thiên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Chúa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giáo</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dgm:t>
    </dgm:pt>
    <dgm:pt modelId="{EC1B91C7-5908-4851-9FAF-191888653256}" type="parTrans" cxnId="{367D1CED-61F5-476F-BFD0-05E80352DF67}">
      <dgm:prSet/>
      <dgm:spPr/>
      <dgm:t>
        <a:bodyPr/>
        <a:lstStyle/>
        <a:p>
          <a:endParaRPr lang="en-US"/>
        </a:p>
      </dgm:t>
    </dgm:pt>
    <dgm:pt modelId="{80750E1A-B073-43A6-86BB-56EE3901C281}" type="sibTrans" cxnId="{367D1CED-61F5-476F-BFD0-05E80352DF67}">
      <dgm:prSet/>
      <dgm:spPr/>
      <dgm:t>
        <a:bodyPr/>
        <a:lstStyle/>
        <a:p>
          <a:endParaRPr lang="en-US"/>
        </a:p>
      </dgm:t>
    </dgm:pt>
    <dgm:pt modelId="{3475D6B4-ABBB-435D-876C-E1430FC7F55E}">
      <dgm:prSet/>
      <dgm:spPr/>
      <dgm:t>
        <a:bodyPr/>
        <a:lstStyle/>
        <a:p>
          <a:pPr algn="l"/>
          <a:endParaRPr lang="en-US" sz="1700" dirty="0" smtClean="0">
            <a:solidFill>
              <a:srgbClr val="FF0000"/>
            </a:solidFill>
          </a:endParaRPr>
        </a:p>
      </dgm:t>
    </dgm:pt>
    <dgm:pt modelId="{5A42E2A3-1D05-4645-B504-C7CD661C79C5}" type="parTrans" cxnId="{296B07E6-D6CE-48E9-BA94-D2A0F2908278}">
      <dgm:prSet/>
      <dgm:spPr/>
      <dgm:t>
        <a:bodyPr/>
        <a:lstStyle/>
        <a:p>
          <a:endParaRPr lang="en-US"/>
        </a:p>
      </dgm:t>
    </dgm:pt>
    <dgm:pt modelId="{08BA0E4D-DF9F-4AC8-869F-EFC6E276A6E7}" type="sibTrans" cxnId="{296B07E6-D6CE-48E9-BA94-D2A0F2908278}">
      <dgm:prSet/>
      <dgm:spPr/>
      <dgm:t>
        <a:bodyPr/>
        <a:lstStyle/>
        <a:p>
          <a:endParaRPr lang="en-US"/>
        </a:p>
      </dgm:t>
    </dgm:pt>
    <dgm:pt modelId="{025497CB-7078-47A3-8250-82C672DC5853}" type="pres">
      <dgm:prSet presAssocID="{9007A4CE-BB3F-42B0-849E-A6D8B9A189BD}" presName="cycleMatrixDiagram" presStyleCnt="0">
        <dgm:presLayoutVars>
          <dgm:chMax val="1"/>
          <dgm:dir/>
          <dgm:animLvl val="lvl"/>
          <dgm:resizeHandles val="exact"/>
        </dgm:presLayoutVars>
      </dgm:prSet>
      <dgm:spPr/>
      <dgm:t>
        <a:bodyPr/>
        <a:lstStyle/>
        <a:p>
          <a:endParaRPr lang="en-US"/>
        </a:p>
      </dgm:t>
    </dgm:pt>
    <dgm:pt modelId="{FF0B1801-6211-4456-9433-E0D119E2231B}" type="pres">
      <dgm:prSet presAssocID="{9007A4CE-BB3F-42B0-849E-A6D8B9A189BD}" presName="children" presStyleCnt="0"/>
      <dgm:spPr/>
    </dgm:pt>
    <dgm:pt modelId="{07687A51-52F0-473E-A9A0-AF7C2D0509E7}" type="pres">
      <dgm:prSet presAssocID="{9007A4CE-BB3F-42B0-849E-A6D8B9A189BD}" presName="child1group" presStyleCnt="0"/>
      <dgm:spPr/>
    </dgm:pt>
    <dgm:pt modelId="{CA83A77A-0835-4723-BABD-C249F1B0C2FD}" type="pres">
      <dgm:prSet presAssocID="{9007A4CE-BB3F-42B0-849E-A6D8B9A189BD}" presName="child1" presStyleLbl="bgAcc1" presStyleIdx="0" presStyleCnt="4" custScaleX="247470" custLinFactNeighborX="-85077" custLinFactNeighborY="4560"/>
      <dgm:spPr/>
      <dgm:t>
        <a:bodyPr/>
        <a:lstStyle/>
        <a:p>
          <a:endParaRPr lang="en-US"/>
        </a:p>
      </dgm:t>
    </dgm:pt>
    <dgm:pt modelId="{9D0AFB8F-24B1-4697-AEBE-490DC22CD14F}" type="pres">
      <dgm:prSet presAssocID="{9007A4CE-BB3F-42B0-849E-A6D8B9A189BD}" presName="child1Text" presStyleLbl="bgAcc1" presStyleIdx="0" presStyleCnt="4">
        <dgm:presLayoutVars>
          <dgm:bulletEnabled val="1"/>
        </dgm:presLayoutVars>
      </dgm:prSet>
      <dgm:spPr/>
      <dgm:t>
        <a:bodyPr/>
        <a:lstStyle/>
        <a:p>
          <a:endParaRPr lang="en-US"/>
        </a:p>
      </dgm:t>
    </dgm:pt>
    <dgm:pt modelId="{1E856C83-AD59-4BBA-B5CA-006087F18430}" type="pres">
      <dgm:prSet presAssocID="{9007A4CE-BB3F-42B0-849E-A6D8B9A189BD}" presName="child2group" presStyleCnt="0"/>
      <dgm:spPr/>
    </dgm:pt>
    <dgm:pt modelId="{F9CBD58A-7659-4F5E-880D-16A74110519F}" type="pres">
      <dgm:prSet presAssocID="{9007A4CE-BB3F-42B0-849E-A6D8B9A189BD}" presName="child2" presStyleLbl="bgAcc1" presStyleIdx="1" presStyleCnt="4" custScaleX="272448" custLinFactNeighborX="29431" custLinFactNeighborY="-1288"/>
      <dgm:spPr/>
      <dgm:t>
        <a:bodyPr/>
        <a:lstStyle/>
        <a:p>
          <a:endParaRPr lang="en-US"/>
        </a:p>
      </dgm:t>
    </dgm:pt>
    <dgm:pt modelId="{99A02980-27DE-4238-961F-4037FDED1793}" type="pres">
      <dgm:prSet presAssocID="{9007A4CE-BB3F-42B0-849E-A6D8B9A189BD}" presName="child2Text" presStyleLbl="bgAcc1" presStyleIdx="1" presStyleCnt="4">
        <dgm:presLayoutVars>
          <dgm:bulletEnabled val="1"/>
        </dgm:presLayoutVars>
      </dgm:prSet>
      <dgm:spPr/>
      <dgm:t>
        <a:bodyPr/>
        <a:lstStyle/>
        <a:p>
          <a:endParaRPr lang="en-US"/>
        </a:p>
      </dgm:t>
    </dgm:pt>
    <dgm:pt modelId="{920BC748-19E1-4180-BEA9-D184581E5BEC}" type="pres">
      <dgm:prSet presAssocID="{9007A4CE-BB3F-42B0-849E-A6D8B9A189BD}" presName="child3group" presStyleCnt="0"/>
      <dgm:spPr/>
    </dgm:pt>
    <dgm:pt modelId="{2DC9AA98-264E-46D8-AB13-80F7154478B2}" type="pres">
      <dgm:prSet presAssocID="{9007A4CE-BB3F-42B0-849E-A6D8B9A189BD}" presName="child3" presStyleLbl="bgAcc1" presStyleIdx="2" presStyleCnt="4" custScaleX="252141" custLinFactNeighborX="39585" custLinFactNeighborY="-37289"/>
      <dgm:spPr/>
      <dgm:t>
        <a:bodyPr/>
        <a:lstStyle/>
        <a:p>
          <a:endParaRPr lang="en-US"/>
        </a:p>
      </dgm:t>
    </dgm:pt>
    <dgm:pt modelId="{2D8612B9-A1F6-4380-A3EE-37F224824F4B}" type="pres">
      <dgm:prSet presAssocID="{9007A4CE-BB3F-42B0-849E-A6D8B9A189BD}" presName="child3Text" presStyleLbl="bgAcc1" presStyleIdx="2" presStyleCnt="4">
        <dgm:presLayoutVars>
          <dgm:bulletEnabled val="1"/>
        </dgm:presLayoutVars>
      </dgm:prSet>
      <dgm:spPr/>
      <dgm:t>
        <a:bodyPr/>
        <a:lstStyle/>
        <a:p>
          <a:endParaRPr lang="en-US"/>
        </a:p>
      </dgm:t>
    </dgm:pt>
    <dgm:pt modelId="{48BD918C-CD61-4418-9FDA-E73C29034CC3}" type="pres">
      <dgm:prSet presAssocID="{9007A4CE-BB3F-42B0-849E-A6D8B9A189BD}" presName="child4group" presStyleCnt="0"/>
      <dgm:spPr/>
    </dgm:pt>
    <dgm:pt modelId="{144D9BE3-B63B-4459-8AFF-DC66A55EFA5E}" type="pres">
      <dgm:prSet presAssocID="{9007A4CE-BB3F-42B0-849E-A6D8B9A189BD}" presName="child4" presStyleLbl="bgAcc1" presStyleIdx="3" presStyleCnt="4" custScaleX="261906" custLinFactNeighborX="-29431" custLinFactNeighborY="-13680"/>
      <dgm:spPr/>
      <dgm:t>
        <a:bodyPr/>
        <a:lstStyle/>
        <a:p>
          <a:endParaRPr lang="en-US"/>
        </a:p>
      </dgm:t>
    </dgm:pt>
    <dgm:pt modelId="{791A8604-AB2A-4AF3-BA18-5E2754C51DD3}" type="pres">
      <dgm:prSet presAssocID="{9007A4CE-BB3F-42B0-849E-A6D8B9A189BD}" presName="child4Text" presStyleLbl="bgAcc1" presStyleIdx="3" presStyleCnt="4">
        <dgm:presLayoutVars>
          <dgm:bulletEnabled val="1"/>
        </dgm:presLayoutVars>
      </dgm:prSet>
      <dgm:spPr/>
      <dgm:t>
        <a:bodyPr/>
        <a:lstStyle/>
        <a:p>
          <a:endParaRPr lang="en-US"/>
        </a:p>
      </dgm:t>
    </dgm:pt>
    <dgm:pt modelId="{DF643F05-7DB4-496E-8BE1-C7674AEFA9D4}" type="pres">
      <dgm:prSet presAssocID="{9007A4CE-BB3F-42B0-849E-A6D8B9A189BD}" presName="childPlaceholder" presStyleCnt="0"/>
      <dgm:spPr/>
    </dgm:pt>
    <dgm:pt modelId="{58EDFFC0-FDDD-48D2-A6AD-3EC028A5145F}" type="pres">
      <dgm:prSet presAssocID="{9007A4CE-BB3F-42B0-849E-A6D8B9A189BD}" presName="circle" presStyleCnt="0"/>
      <dgm:spPr/>
    </dgm:pt>
    <dgm:pt modelId="{F2F17D6B-1BE0-475B-AA57-905BB154D48B}" type="pres">
      <dgm:prSet presAssocID="{9007A4CE-BB3F-42B0-849E-A6D8B9A189BD}" presName="quadrant1" presStyleLbl="node1" presStyleIdx="0" presStyleCnt="4" custLinFactNeighborX="-1348" custLinFactNeighborY="2696">
        <dgm:presLayoutVars>
          <dgm:chMax val="1"/>
          <dgm:bulletEnabled val="1"/>
        </dgm:presLayoutVars>
      </dgm:prSet>
      <dgm:spPr/>
      <dgm:t>
        <a:bodyPr/>
        <a:lstStyle/>
        <a:p>
          <a:endParaRPr lang="en-US"/>
        </a:p>
      </dgm:t>
    </dgm:pt>
    <dgm:pt modelId="{D5E36CE7-0BA4-4255-985F-BC6BEE21B3CB}" type="pres">
      <dgm:prSet presAssocID="{9007A4CE-BB3F-42B0-849E-A6D8B9A189BD}" presName="quadrant2" presStyleLbl="node1" presStyleIdx="1" presStyleCnt="4">
        <dgm:presLayoutVars>
          <dgm:chMax val="1"/>
          <dgm:bulletEnabled val="1"/>
        </dgm:presLayoutVars>
      </dgm:prSet>
      <dgm:spPr/>
      <dgm:t>
        <a:bodyPr/>
        <a:lstStyle/>
        <a:p>
          <a:endParaRPr lang="en-US"/>
        </a:p>
      </dgm:t>
    </dgm:pt>
    <dgm:pt modelId="{28B01652-D69D-4C9E-A559-20DB0914CB52}" type="pres">
      <dgm:prSet presAssocID="{9007A4CE-BB3F-42B0-849E-A6D8B9A189BD}" presName="quadrant3" presStyleLbl="node1" presStyleIdx="2" presStyleCnt="4" custLinFactNeighborX="674">
        <dgm:presLayoutVars>
          <dgm:chMax val="1"/>
          <dgm:bulletEnabled val="1"/>
        </dgm:presLayoutVars>
      </dgm:prSet>
      <dgm:spPr/>
      <dgm:t>
        <a:bodyPr/>
        <a:lstStyle/>
        <a:p>
          <a:endParaRPr lang="en-US"/>
        </a:p>
      </dgm:t>
    </dgm:pt>
    <dgm:pt modelId="{529B85B7-1767-4197-9B25-5104A141193E}" type="pres">
      <dgm:prSet presAssocID="{9007A4CE-BB3F-42B0-849E-A6D8B9A189BD}" presName="quadrant4" presStyleLbl="node1" presStyleIdx="3" presStyleCnt="4">
        <dgm:presLayoutVars>
          <dgm:chMax val="1"/>
          <dgm:bulletEnabled val="1"/>
        </dgm:presLayoutVars>
      </dgm:prSet>
      <dgm:spPr/>
      <dgm:t>
        <a:bodyPr/>
        <a:lstStyle/>
        <a:p>
          <a:endParaRPr lang="en-US"/>
        </a:p>
      </dgm:t>
    </dgm:pt>
    <dgm:pt modelId="{D933BA2E-B614-4379-AE6E-C8BDAC190729}" type="pres">
      <dgm:prSet presAssocID="{9007A4CE-BB3F-42B0-849E-A6D8B9A189BD}" presName="quadrantPlaceholder" presStyleCnt="0"/>
      <dgm:spPr/>
    </dgm:pt>
    <dgm:pt modelId="{CCE39E39-FD0A-431A-BA35-DC35A8FA1337}" type="pres">
      <dgm:prSet presAssocID="{9007A4CE-BB3F-42B0-849E-A6D8B9A189BD}" presName="center1" presStyleLbl="fgShp" presStyleIdx="0" presStyleCnt="2"/>
      <dgm:spPr/>
    </dgm:pt>
    <dgm:pt modelId="{2495B09E-CFFE-4706-ACF1-D2D28A093B55}" type="pres">
      <dgm:prSet presAssocID="{9007A4CE-BB3F-42B0-849E-A6D8B9A189BD}" presName="center2" presStyleLbl="fgShp" presStyleIdx="1" presStyleCnt="2"/>
      <dgm:spPr/>
    </dgm:pt>
  </dgm:ptLst>
  <dgm:cxnLst>
    <dgm:cxn modelId="{545FC6FA-70DF-48CA-83B7-7BAD9E1072CF}" type="presOf" srcId="{AE9B633A-5A42-4668-9CC8-9634D2C50F0B}" destId="{2D8612B9-A1F6-4380-A3EE-37F224824F4B}" srcOrd="1" destOrd="0" presId="urn:microsoft.com/office/officeart/2005/8/layout/cycle4"/>
    <dgm:cxn modelId="{9E0DCF4F-15BC-401B-8BC7-1EA1B2823DEC}" srcId="{76AA606D-EFE9-4065-81B9-C9FEDD6A37BB}" destId="{9363E1AA-A42D-4EE9-996B-AF59EE0BEECB}" srcOrd="0" destOrd="0" parTransId="{39CEF833-FB1A-490A-BACE-EC84095A8F16}" sibTransId="{43C98A41-65FE-406D-B11C-296752C39D18}"/>
    <dgm:cxn modelId="{F4EB3A3C-CB2C-4B86-AAF9-5178F83E1188}" type="presOf" srcId="{AE9B633A-5A42-4668-9CC8-9634D2C50F0B}" destId="{2DC9AA98-264E-46D8-AB13-80F7154478B2}" srcOrd="0" destOrd="0" presId="urn:microsoft.com/office/officeart/2005/8/layout/cycle4"/>
    <dgm:cxn modelId="{B34B9EE6-5E95-41AF-BBE1-8D766CCE5892}" type="presOf" srcId="{2B91E1CE-0068-443F-B947-C0823800170B}" destId="{28B01652-D69D-4C9E-A559-20DB0914CB52}" srcOrd="0" destOrd="0" presId="urn:microsoft.com/office/officeart/2005/8/layout/cycle4"/>
    <dgm:cxn modelId="{E69666EF-DFE6-4C01-9560-2316C61A604A}" srcId="{2B91E1CE-0068-443F-B947-C0823800170B}" destId="{AE9B633A-5A42-4668-9CC8-9634D2C50F0B}" srcOrd="0" destOrd="0" parTransId="{63DD033E-D099-4FA4-B4FA-12E2503B9843}" sibTransId="{0BCCF9D7-7169-419F-A00A-B10E159C759D}"/>
    <dgm:cxn modelId="{EDD3294D-7DD5-4FCB-8BB1-F97AC33F61E6}" srcId="{9007A4CE-BB3F-42B0-849E-A6D8B9A189BD}" destId="{9E1306FF-68CF-4C25-94F7-A299C7840EE3}" srcOrd="1" destOrd="0" parTransId="{8D1B3DE8-7B95-4FDD-A16D-CD66F04EAD1A}" sibTransId="{70B969EB-BEF4-476C-A8C7-20CD257C7641}"/>
    <dgm:cxn modelId="{8C0E2595-0655-449A-811A-1E8212F246E2}" srcId="{9E1306FF-68CF-4C25-94F7-A299C7840EE3}" destId="{2F3367A9-2E17-4A33-9C92-CD44743E68E6}" srcOrd="0" destOrd="0" parTransId="{AEBE9AD6-0B21-47F8-9BE6-B476C0FA74D7}" sibTransId="{0FD2268C-7B0C-43A3-B19C-A64690E27037}"/>
    <dgm:cxn modelId="{9B63AE14-1335-4ACE-8F19-2CFB698F4FA1}" type="presOf" srcId="{5AB95697-824A-4BD2-982E-1B36F44668B8}" destId="{144D9BE3-B63B-4459-8AFF-DC66A55EFA5E}" srcOrd="0" destOrd="0" presId="urn:microsoft.com/office/officeart/2005/8/layout/cycle4"/>
    <dgm:cxn modelId="{296B07E6-D6CE-48E9-BA94-D2A0F2908278}" srcId="{76AA606D-EFE9-4065-81B9-C9FEDD6A37BB}" destId="{3475D6B4-ABBB-435D-876C-E1430FC7F55E}" srcOrd="1" destOrd="0" parTransId="{5A42E2A3-1D05-4645-B504-C7CD661C79C5}" sibTransId="{08BA0E4D-DF9F-4AC8-869F-EFC6E276A6E7}"/>
    <dgm:cxn modelId="{DF1CD172-D06B-4B45-A7AB-1DFCDE3B7737}" type="presOf" srcId="{3475D6B4-ABBB-435D-876C-E1430FC7F55E}" destId="{9D0AFB8F-24B1-4697-AEBE-490DC22CD14F}" srcOrd="1" destOrd="1" presId="urn:microsoft.com/office/officeart/2005/8/layout/cycle4"/>
    <dgm:cxn modelId="{29D72E0E-9574-4066-9240-4B1EE77D6FEE}" type="presOf" srcId="{9007A4CE-BB3F-42B0-849E-A6D8B9A189BD}" destId="{025497CB-7078-47A3-8250-82C672DC5853}" srcOrd="0" destOrd="0" presId="urn:microsoft.com/office/officeart/2005/8/layout/cycle4"/>
    <dgm:cxn modelId="{525C76A3-80CB-4E9B-BA64-8FDD0EE1AB9D}" srcId="{9007A4CE-BB3F-42B0-849E-A6D8B9A189BD}" destId="{FBD2D46A-2C83-458F-B174-1BA10F46DDBA}" srcOrd="3" destOrd="0" parTransId="{37B51406-E099-4366-AD9C-9C2AC3F97463}" sibTransId="{8306A573-50EE-435E-A0C1-3F108503CB58}"/>
    <dgm:cxn modelId="{74AB35FD-A214-4E4E-A522-1D7E2EFBFFD7}" srcId="{9007A4CE-BB3F-42B0-849E-A6D8B9A189BD}" destId="{2B91E1CE-0068-443F-B947-C0823800170B}" srcOrd="2" destOrd="0" parTransId="{2052B1B0-5A6D-4967-B641-98817101AA5D}" sibTransId="{B9F78DF8-5A1A-4542-890C-ED63DCA83017}"/>
    <dgm:cxn modelId="{531B14BB-F579-4403-AE13-0DDBB9155FB8}" type="presOf" srcId="{9E1306FF-68CF-4C25-94F7-A299C7840EE3}" destId="{D5E36CE7-0BA4-4255-985F-BC6BEE21B3CB}" srcOrd="0" destOrd="0" presId="urn:microsoft.com/office/officeart/2005/8/layout/cycle4"/>
    <dgm:cxn modelId="{367D1CED-61F5-476F-BFD0-05E80352DF67}" srcId="{FBD2D46A-2C83-458F-B174-1BA10F46DDBA}" destId="{5AB95697-824A-4BD2-982E-1B36F44668B8}" srcOrd="0" destOrd="0" parTransId="{EC1B91C7-5908-4851-9FAF-191888653256}" sibTransId="{80750E1A-B073-43A6-86BB-56EE3901C281}"/>
    <dgm:cxn modelId="{37850817-3CA5-4135-A4AE-F6DF6FF41D0E}" type="presOf" srcId="{9363E1AA-A42D-4EE9-996B-AF59EE0BEECB}" destId="{CA83A77A-0835-4723-BABD-C249F1B0C2FD}" srcOrd="0" destOrd="0" presId="urn:microsoft.com/office/officeart/2005/8/layout/cycle4"/>
    <dgm:cxn modelId="{0FA3632C-C640-4194-8769-6FAA4132A9AD}" type="presOf" srcId="{5AB95697-824A-4BD2-982E-1B36F44668B8}" destId="{791A8604-AB2A-4AF3-BA18-5E2754C51DD3}" srcOrd="1" destOrd="0" presId="urn:microsoft.com/office/officeart/2005/8/layout/cycle4"/>
    <dgm:cxn modelId="{3754C08C-7815-4C50-B513-D1587D87FF72}" srcId="{9007A4CE-BB3F-42B0-849E-A6D8B9A189BD}" destId="{76AA606D-EFE9-4065-81B9-C9FEDD6A37BB}" srcOrd="0" destOrd="0" parTransId="{BA40C38F-841C-4B67-95D3-A0CEBEA0125F}" sibTransId="{956AFF47-1B59-436C-ACBF-B8C0FBE38147}"/>
    <dgm:cxn modelId="{9F40CB5D-7A9E-4671-AFCD-FBD732892A1B}" type="presOf" srcId="{FBD2D46A-2C83-458F-B174-1BA10F46DDBA}" destId="{529B85B7-1767-4197-9B25-5104A141193E}" srcOrd="0" destOrd="0" presId="urn:microsoft.com/office/officeart/2005/8/layout/cycle4"/>
    <dgm:cxn modelId="{44091BFF-9190-4358-9FF8-EA7F6537EA5D}" type="presOf" srcId="{2F3367A9-2E17-4A33-9C92-CD44743E68E6}" destId="{99A02980-27DE-4238-961F-4037FDED1793}" srcOrd="1" destOrd="0" presId="urn:microsoft.com/office/officeart/2005/8/layout/cycle4"/>
    <dgm:cxn modelId="{36880A8D-7528-4DCC-A6ED-9E03FDEC2913}" type="presOf" srcId="{76AA606D-EFE9-4065-81B9-C9FEDD6A37BB}" destId="{F2F17D6B-1BE0-475B-AA57-905BB154D48B}" srcOrd="0" destOrd="0" presId="urn:microsoft.com/office/officeart/2005/8/layout/cycle4"/>
    <dgm:cxn modelId="{5369D604-CB35-4183-BF84-A2891A98184B}" type="presOf" srcId="{2F3367A9-2E17-4A33-9C92-CD44743E68E6}" destId="{F9CBD58A-7659-4F5E-880D-16A74110519F}" srcOrd="0" destOrd="0" presId="urn:microsoft.com/office/officeart/2005/8/layout/cycle4"/>
    <dgm:cxn modelId="{EFD86871-9836-478E-B9C8-48A88E5C98AF}" type="presOf" srcId="{9363E1AA-A42D-4EE9-996B-AF59EE0BEECB}" destId="{9D0AFB8F-24B1-4697-AEBE-490DC22CD14F}" srcOrd="1" destOrd="0" presId="urn:microsoft.com/office/officeart/2005/8/layout/cycle4"/>
    <dgm:cxn modelId="{46482442-28E2-433D-A522-62E502A4A712}" type="presOf" srcId="{3475D6B4-ABBB-435D-876C-E1430FC7F55E}" destId="{CA83A77A-0835-4723-BABD-C249F1B0C2FD}" srcOrd="0" destOrd="1" presId="urn:microsoft.com/office/officeart/2005/8/layout/cycle4"/>
    <dgm:cxn modelId="{7B8E2AB9-C7CD-4949-AB09-E5CA07F05F1F}" type="presParOf" srcId="{025497CB-7078-47A3-8250-82C672DC5853}" destId="{FF0B1801-6211-4456-9433-E0D119E2231B}" srcOrd="0" destOrd="0" presId="urn:microsoft.com/office/officeart/2005/8/layout/cycle4"/>
    <dgm:cxn modelId="{4660714D-2EBB-46E8-A3E7-69C45898A161}" type="presParOf" srcId="{FF0B1801-6211-4456-9433-E0D119E2231B}" destId="{07687A51-52F0-473E-A9A0-AF7C2D0509E7}" srcOrd="0" destOrd="0" presId="urn:microsoft.com/office/officeart/2005/8/layout/cycle4"/>
    <dgm:cxn modelId="{0769F4CF-841E-429D-89F0-2339FB843CBE}" type="presParOf" srcId="{07687A51-52F0-473E-A9A0-AF7C2D0509E7}" destId="{CA83A77A-0835-4723-BABD-C249F1B0C2FD}" srcOrd="0" destOrd="0" presId="urn:microsoft.com/office/officeart/2005/8/layout/cycle4"/>
    <dgm:cxn modelId="{F3C0CD94-FA55-409D-91BE-93B3F252B77D}" type="presParOf" srcId="{07687A51-52F0-473E-A9A0-AF7C2D0509E7}" destId="{9D0AFB8F-24B1-4697-AEBE-490DC22CD14F}" srcOrd="1" destOrd="0" presId="urn:microsoft.com/office/officeart/2005/8/layout/cycle4"/>
    <dgm:cxn modelId="{78EF7F4A-EA6C-4CB8-B1B7-87C89154C58D}" type="presParOf" srcId="{FF0B1801-6211-4456-9433-E0D119E2231B}" destId="{1E856C83-AD59-4BBA-B5CA-006087F18430}" srcOrd="1" destOrd="0" presId="urn:microsoft.com/office/officeart/2005/8/layout/cycle4"/>
    <dgm:cxn modelId="{EC5C12D9-473B-4E99-8E22-857316598FE8}" type="presParOf" srcId="{1E856C83-AD59-4BBA-B5CA-006087F18430}" destId="{F9CBD58A-7659-4F5E-880D-16A74110519F}" srcOrd="0" destOrd="0" presId="urn:microsoft.com/office/officeart/2005/8/layout/cycle4"/>
    <dgm:cxn modelId="{D2CAA316-F198-439F-8016-467E7D1982A0}" type="presParOf" srcId="{1E856C83-AD59-4BBA-B5CA-006087F18430}" destId="{99A02980-27DE-4238-961F-4037FDED1793}" srcOrd="1" destOrd="0" presId="urn:microsoft.com/office/officeart/2005/8/layout/cycle4"/>
    <dgm:cxn modelId="{A8B8A6C2-2640-46A6-AE54-9CEF2827D584}" type="presParOf" srcId="{FF0B1801-6211-4456-9433-E0D119E2231B}" destId="{920BC748-19E1-4180-BEA9-D184581E5BEC}" srcOrd="2" destOrd="0" presId="urn:microsoft.com/office/officeart/2005/8/layout/cycle4"/>
    <dgm:cxn modelId="{833E0F94-C967-47B4-9BC6-4C81627F4DC0}" type="presParOf" srcId="{920BC748-19E1-4180-BEA9-D184581E5BEC}" destId="{2DC9AA98-264E-46D8-AB13-80F7154478B2}" srcOrd="0" destOrd="0" presId="urn:microsoft.com/office/officeart/2005/8/layout/cycle4"/>
    <dgm:cxn modelId="{63856F2E-2946-4656-8101-DD9EF9DB1C46}" type="presParOf" srcId="{920BC748-19E1-4180-BEA9-D184581E5BEC}" destId="{2D8612B9-A1F6-4380-A3EE-37F224824F4B}" srcOrd="1" destOrd="0" presId="urn:microsoft.com/office/officeart/2005/8/layout/cycle4"/>
    <dgm:cxn modelId="{8ECCAD34-E120-4465-B949-106EF7690B40}" type="presParOf" srcId="{FF0B1801-6211-4456-9433-E0D119E2231B}" destId="{48BD918C-CD61-4418-9FDA-E73C29034CC3}" srcOrd="3" destOrd="0" presId="urn:microsoft.com/office/officeart/2005/8/layout/cycle4"/>
    <dgm:cxn modelId="{39255088-913D-4CDE-82E5-CA12F2BD699B}" type="presParOf" srcId="{48BD918C-CD61-4418-9FDA-E73C29034CC3}" destId="{144D9BE3-B63B-4459-8AFF-DC66A55EFA5E}" srcOrd="0" destOrd="0" presId="urn:microsoft.com/office/officeart/2005/8/layout/cycle4"/>
    <dgm:cxn modelId="{006E4F29-3F86-4DAB-B71F-241FAEF140F4}" type="presParOf" srcId="{48BD918C-CD61-4418-9FDA-E73C29034CC3}" destId="{791A8604-AB2A-4AF3-BA18-5E2754C51DD3}" srcOrd="1" destOrd="0" presId="urn:microsoft.com/office/officeart/2005/8/layout/cycle4"/>
    <dgm:cxn modelId="{D3AD8AB5-8641-4D3F-B7DB-F7DB161B9BA1}" type="presParOf" srcId="{FF0B1801-6211-4456-9433-E0D119E2231B}" destId="{DF643F05-7DB4-496E-8BE1-C7674AEFA9D4}" srcOrd="4" destOrd="0" presId="urn:microsoft.com/office/officeart/2005/8/layout/cycle4"/>
    <dgm:cxn modelId="{88C00669-6701-4967-B889-20F5C588F6C8}" type="presParOf" srcId="{025497CB-7078-47A3-8250-82C672DC5853}" destId="{58EDFFC0-FDDD-48D2-A6AD-3EC028A5145F}" srcOrd="1" destOrd="0" presId="urn:microsoft.com/office/officeart/2005/8/layout/cycle4"/>
    <dgm:cxn modelId="{FFA3B351-E93F-4931-849E-7E4FFA5AB6BF}" type="presParOf" srcId="{58EDFFC0-FDDD-48D2-A6AD-3EC028A5145F}" destId="{F2F17D6B-1BE0-475B-AA57-905BB154D48B}" srcOrd="0" destOrd="0" presId="urn:microsoft.com/office/officeart/2005/8/layout/cycle4"/>
    <dgm:cxn modelId="{51C8E9DA-40A3-4D39-AB00-199339B031EF}" type="presParOf" srcId="{58EDFFC0-FDDD-48D2-A6AD-3EC028A5145F}" destId="{D5E36CE7-0BA4-4255-985F-BC6BEE21B3CB}" srcOrd="1" destOrd="0" presId="urn:microsoft.com/office/officeart/2005/8/layout/cycle4"/>
    <dgm:cxn modelId="{85CAD223-4C5E-4DE8-9492-9056B02BC27D}" type="presParOf" srcId="{58EDFFC0-FDDD-48D2-A6AD-3EC028A5145F}" destId="{28B01652-D69D-4C9E-A559-20DB0914CB52}" srcOrd="2" destOrd="0" presId="urn:microsoft.com/office/officeart/2005/8/layout/cycle4"/>
    <dgm:cxn modelId="{AC2C2A5D-1DDA-4366-9F43-22D649C2436C}" type="presParOf" srcId="{58EDFFC0-FDDD-48D2-A6AD-3EC028A5145F}" destId="{529B85B7-1767-4197-9B25-5104A141193E}" srcOrd="3" destOrd="0" presId="urn:microsoft.com/office/officeart/2005/8/layout/cycle4"/>
    <dgm:cxn modelId="{989EDF83-8918-454C-93AD-C2069FA19C8E}" type="presParOf" srcId="{58EDFFC0-FDDD-48D2-A6AD-3EC028A5145F}" destId="{D933BA2E-B614-4379-AE6E-C8BDAC190729}" srcOrd="4" destOrd="0" presId="urn:microsoft.com/office/officeart/2005/8/layout/cycle4"/>
    <dgm:cxn modelId="{49900AC5-E739-478A-AD9A-B33A2A192EF9}" type="presParOf" srcId="{025497CB-7078-47A3-8250-82C672DC5853}" destId="{CCE39E39-FD0A-431A-BA35-DC35A8FA1337}" srcOrd="2" destOrd="0" presId="urn:microsoft.com/office/officeart/2005/8/layout/cycle4"/>
    <dgm:cxn modelId="{952401BD-41DB-4909-B120-195C3C41DA3F}" type="presParOf" srcId="{025497CB-7078-47A3-8250-82C672DC5853}" destId="{2495B09E-CFFE-4706-ACF1-D2D28A093B5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9AA98-264E-46D8-AB13-80F7154478B2}">
      <dsp:nvSpPr>
        <dsp:cNvPr id="0" name=""/>
        <dsp:cNvSpPr/>
      </dsp:nvSpPr>
      <dsp:spPr>
        <a:xfrm>
          <a:off x="5095675" y="2439687"/>
          <a:ext cx="5419924"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err="1" smtClean="0">
              <a:solidFill>
                <a:srgbClr val="FF0000"/>
              </a:solidFill>
              <a:latin typeface="Times New Roman" pitchFamily="18" charset="0"/>
              <a:cs typeface="Times New Roman" pitchFamily="18" charset="0"/>
            </a:rPr>
            <a:t>Sự</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xuất</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hiện</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và</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vai</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trò</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của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thành</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thị</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trung</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đại</a:t>
          </a:r>
          <a:endParaRPr lang="en-US" sz="2800" b="1" kern="1200" dirty="0">
            <a:solidFill>
              <a:srgbClr val="FF0000"/>
            </a:solidFill>
            <a:latin typeface="Times New Roman" pitchFamily="18" charset="0"/>
            <a:cs typeface="Times New Roman" pitchFamily="18" charset="0"/>
          </a:endParaRPr>
        </a:p>
      </dsp:txBody>
      <dsp:txXfrm>
        <a:off x="6752239" y="2818381"/>
        <a:ext cx="3732773" cy="983147"/>
      </dsp:txXfrm>
    </dsp:sp>
    <dsp:sp modelId="{144D9BE3-B63B-4459-8AFF-DC66A55EFA5E}">
      <dsp:nvSpPr>
        <dsp:cNvPr id="0" name=""/>
        <dsp:cNvSpPr/>
      </dsp:nvSpPr>
      <dsp:spPr>
        <a:xfrm>
          <a:off x="7" y="2768425"/>
          <a:ext cx="5629829"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Sự</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ra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đời</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của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Thiên</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Chúa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giáo</a:t>
          </a:r>
          <a:r>
            <a:rPr lang="en-US" sz="2800" b="1" kern="1200" dirty="0" smtClean="0">
              <a:solidFill>
                <a:srgbClr val="FF0000"/>
              </a:solidFill>
              <a:latin typeface="Times New Roman" pitchFamily="18" charset="0"/>
              <a:cs typeface="Times New Roman" pitchFamily="18" charset="0"/>
            </a:rPr>
            <a:t>.</a:t>
          </a:r>
          <a:endParaRPr lang="en-US" sz="2800" b="1" kern="1200" dirty="0">
            <a:solidFill>
              <a:srgbClr val="FF0000"/>
            </a:solidFill>
            <a:latin typeface="Times New Roman" pitchFamily="18" charset="0"/>
            <a:cs typeface="Times New Roman" pitchFamily="18" charset="0"/>
          </a:endParaRPr>
        </a:p>
      </dsp:txBody>
      <dsp:txXfrm>
        <a:off x="30594" y="3147119"/>
        <a:ext cx="3879706" cy="983147"/>
      </dsp:txXfrm>
    </dsp:sp>
    <dsp:sp modelId="{F9CBD58A-7659-4F5E-880D-16A74110519F}">
      <dsp:nvSpPr>
        <dsp:cNvPr id="0" name=""/>
        <dsp:cNvSpPr/>
      </dsp:nvSpPr>
      <dsp:spPr>
        <a:xfrm>
          <a:off x="4659156" y="0"/>
          <a:ext cx="5856435"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Lãnh</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địa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phong</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kiến</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và</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quan</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hệ</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xã</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hội</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của</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chế</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độ</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phong</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kiến</a:t>
          </a:r>
          <a:r>
            <a:rPr lang="en-US" sz="2800" b="1" kern="1200" dirty="0" smtClean="0">
              <a:solidFill>
                <a:srgbClr val="FF0000"/>
              </a:solidFill>
              <a:latin typeface="Times New Roman" pitchFamily="18" charset="0"/>
              <a:cs typeface="Times New Roman" pitchFamily="18" charset="0"/>
            </a:rPr>
            <a:t> ở </a:t>
          </a:r>
          <a:r>
            <a:rPr lang="en-US" sz="2800" b="1" kern="1200" dirty="0" err="1" smtClean="0">
              <a:solidFill>
                <a:srgbClr val="FF0000"/>
              </a:solidFill>
              <a:latin typeface="Times New Roman" pitchFamily="18" charset="0"/>
              <a:cs typeface="Times New Roman" pitchFamily="18" charset="0"/>
            </a:rPr>
            <a:t>Tây</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Âu</a:t>
          </a:r>
          <a:r>
            <a:rPr lang="en-US" sz="2800" b="1" kern="1200" dirty="0" smtClean="0">
              <a:solidFill>
                <a:srgbClr val="FF0000"/>
              </a:solidFill>
              <a:latin typeface="Times New Roman" pitchFamily="18" charset="0"/>
              <a:cs typeface="Times New Roman" pitchFamily="18" charset="0"/>
            </a:rPr>
            <a:t>.</a:t>
          </a:r>
          <a:endParaRPr lang="en-US" sz="2800" b="1" kern="1200" dirty="0">
            <a:solidFill>
              <a:srgbClr val="FF0000"/>
            </a:solidFill>
            <a:latin typeface="Times New Roman" pitchFamily="18" charset="0"/>
            <a:cs typeface="Times New Roman" pitchFamily="18" charset="0"/>
          </a:endParaRPr>
        </a:p>
      </dsp:txBody>
      <dsp:txXfrm>
        <a:off x="6446674" y="30587"/>
        <a:ext cx="4038331" cy="983147"/>
      </dsp:txXfrm>
    </dsp:sp>
    <dsp:sp modelId="{CA83A77A-0835-4723-BABD-C249F1B0C2FD}">
      <dsp:nvSpPr>
        <dsp:cNvPr id="0" name=""/>
        <dsp:cNvSpPr/>
      </dsp:nvSpPr>
      <dsp:spPr>
        <a:xfrm>
          <a:off x="0" y="63494"/>
          <a:ext cx="5319518"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85750" lvl="1" indent="-285750" algn="ctr" defTabSz="1244600">
            <a:lnSpc>
              <a:spcPct val="90000"/>
            </a:lnSpc>
            <a:spcBef>
              <a:spcPct val="0"/>
            </a:spcBef>
            <a:spcAft>
              <a:spcPct val="15000"/>
            </a:spcAft>
            <a:buChar char="••"/>
          </a:pP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Quá</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trình</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hình</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thành</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xã</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hội</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phong</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kiến</a:t>
          </a:r>
          <a:r>
            <a:rPr lang="en-US" sz="2800" b="1" kern="1200" dirty="0" smtClean="0">
              <a:solidFill>
                <a:srgbClr val="FF0000"/>
              </a:solidFill>
              <a:latin typeface="Times New Roman" pitchFamily="18" charset="0"/>
              <a:cs typeface="Times New Roman" pitchFamily="18" charset="0"/>
            </a:rPr>
            <a:t> ở </a:t>
          </a:r>
          <a:r>
            <a:rPr lang="en-US" sz="2800" b="1" kern="1200" dirty="0" err="1" smtClean="0">
              <a:solidFill>
                <a:srgbClr val="FF0000"/>
              </a:solidFill>
              <a:latin typeface="Times New Roman" pitchFamily="18" charset="0"/>
              <a:cs typeface="Times New Roman" pitchFamily="18" charset="0"/>
            </a:rPr>
            <a:t>Tây</a:t>
          </a:r>
          <a:r>
            <a:rPr lang="en-US" sz="2800" b="1" kern="1200" dirty="0" smtClean="0">
              <a:solidFill>
                <a:srgbClr val="FF0000"/>
              </a:solidFill>
              <a:latin typeface="Times New Roman" pitchFamily="18" charset="0"/>
              <a:cs typeface="Times New Roman" pitchFamily="18" charset="0"/>
            </a:rPr>
            <a:t> </a:t>
          </a:r>
          <a:r>
            <a:rPr lang="en-US" sz="2800" b="1" kern="1200" dirty="0" err="1" smtClean="0">
              <a:solidFill>
                <a:srgbClr val="FF0000"/>
              </a:solidFill>
              <a:latin typeface="Times New Roman" pitchFamily="18" charset="0"/>
              <a:cs typeface="Times New Roman" pitchFamily="18" charset="0"/>
            </a:rPr>
            <a:t>Âu</a:t>
          </a:r>
          <a:r>
            <a:rPr lang="en-US" sz="2800" b="1" kern="1200" dirty="0" smtClean="0">
              <a:solidFill>
                <a:srgbClr val="FF0000"/>
              </a:solidFill>
              <a:latin typeface="Times New Roman" pitchFamily="18" charset="0"/>
              <a:cs typeface="Times New Roman" pitchFamily="18" charset="0"/>
            </a:rPr>
            <a:t>.</a:t>
          </a:r>
          <a:endParaRPr lang="en-US" sz="2800" b="1" kern="1200" dirty="0">
            <a:solidFill>
              <a:srgbClr val="FF0000"/>
            </a:solidFill>
            <a:latin typeface="Times New Roman" pitchFamily="18" charset="0"/>
            <a:cs typeface="Times New Roman" pitchFamily="18" charset="0"/>
          </a:endParaRPr>
        </a:p>
        <a:p>
          <a:pPr marL="171450" lvl="1" indent="-171450" algn="l" defTabSz="755650">
            <a:lnSpc>
              <a:spcPct val="90000"/>
            </a:lnSpc>
            <a:spcBef>
              <a:spcPct val="0"/>
            </a:spcBef>
            <a:spcAft>
              <a:spcPct val="15000"/>
            </a:spcAft>
            <a:buChar char="••"/>
          </a:pPr>
          <a:endParaRPr lang="en-US" sz="1700" kern="1200" dirty="0" smtClean="0">
            <a:solidFill>
              <a:srgbClr val="FF0000"/>
            </a:solidFill>
          </a:endParaRPr>
        </a:p>
      </dsp:txBody>
      <dsp:txXfrm>
        <a:off x="30587" y="94081"/>
        <a:ext cx="3662488" cy="983147"/>
      </dsp:txXfrm>
    </dsp:sp>
    <dsp:sp modelId="{F2F17D6B-1BE0-475B-AA57-905BB154D48B}">
      <dsp:nvSpPr>
        <dsp:cNvPr id="0" name=""/>
        <dsp:cNvSpPr/>
      </dsp:nvSpPr>
      <dsp:spPr>
        <a:xfrm>
          <a:off x="3304759" y="298822"/>
          <a:ext cx="1884129" cy="1884129"/>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1</a:t>
          </a:r>
          <a:endParaRPr lang="en-US" sz="4700" kern="1200" dirty="0"/>
        </a:p>
      </dsp:txBody>
      <dsp:txXfrm>
        <a:off x="3856608" y="850671"/>
        <a:ext cx="1332280" cy="1332280"/>
      </dsp:txXfrm>
    </dsp:sp>
    <dsp:sp modelId="{D5E36CE7-0BA4-4255-985F-BC6BEE21B3CB}">
      <dsp:nvSpPr>
        <dsp:cNvPr id="0" name=""/>
        <dsp:cNvSpPr/>
      </dsp:nvSpPr>
      <dsp:spPr>
        <a:xfrm rot="5400000">
          <a:off x="5301313" y="248026"/>
          <a:ext cx="1884129" cy="1884129"/>
        </a:xfrm>
        <a:prstGeom prst="pieWedg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2</a:t>
          </a:r>
          <a:endParaRPr lang="en-US" sz="4700" kern="1200" dirty="0"/>
        </a:p>
      </dsp:txBody>
      <dsp:txXfrm rot="-5400000">
        <a:off x="5301313" y="799875"/>
        <a:ext cx="1332280" cy="1332280"/>
      </dsp:txXfrm>
    </dsp:sp>
    <dsp:sp modelId="{28B01652-D69D-4C9E-A559-20DB0914CB52}">
      <dsp:nvSpPr>
        <dsp:cNvPr id="0" name=""/>
        <dsp:cNvSpPr/>
      </dsp:nvSpPr>
      <dsp:spPr>
        <a:xfrm rot="10800000">
          <a:off x="5314012" y="2219182"/>
          <a:ext cx="1884129" cy="1884129"/>
        </a:xfrm>
        <a:prstGeom prst="pieWedg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4</a:t>
          </a:r>
          <a:endParaRPr lang="en-US" sz="4700" kern="1200" dirty="0"/>
        </a:p>
      </dsp:txBody>
      <dsp:txXfrm rot="10800000">
        <a:off x="5314012" y="2219182"/>
        <a:ext cx="1332280" cy="1332280"/>
      </dsp:txXfrm>
    </dsp:sp>
    <dsp:sp modelId="{529B85B7-1767-4197-9B25-5104A141193E}">
      <dsp:nvSpPr>
        <dsp:cNvPr id="0" name=""/>
        <dsp:cNvSpPr/>
      </dsp:nvSpPr>
      <dsp:spPr>
        <a:xfrm rot="16200000">
          <a:off x="3330157" y="2219182"/>
          <a:ext cx="1884129" cy="1884129"/>
        </a:xfrm>
        <a:prstGeom prst="pieWedg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n-US" sz="4700" kern="1200" dirty="0" smtClean="0"/>
            <a:t>3</a:t>
          </a:r>
          <a:endParaRPr lang="en-US" sz="4700" kern="1200" dirty="0"/>
        </a:p>
      </dsp:txBody>
      <dsp:txXfrm rot="5400000">
        <a:off x="3882006" y="2219182"/>
        <a:ext cx="1332280" cy="1332280"/>
      </dsp:txXfrm>
    </dsp:sp>
    <dsp:sp modelId="{CCE39E39-FD0A-431A-BA35-DC35A8FA1337}">
      <dsp:nvSpPr>
        <dsp:cNvPr id="0" name=""/>
        <dsp:cNvSpPr/>
      </dsp:nvSpPr>
      <dsp:spPr>
        <a:xfrm>
          <a:off x="4932537" y="1784048"/>
          <a:ext cx="650525" cy="56567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95B09E-CFFE-4706-ACF1-D2D28A093B55}">
      <dsp:nvSpPr>
        <dsp:cNvPr id="0" name=""/>
        <dsp:cNvSpPr/>
      </dsp:nvSpPr>
      <dsp:spPr>
        <a:xfrm rot="10800000">
          <a:off x="4932537" y="2001615"/>
          <a:ext cx="650525" cy="56567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018BF3-62D7-4D4F-ACE6-91939E896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7B2C61C-1623-4561-825C-FE7FB6AF8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02DA2FB-6BDD-49B0-8322-DABFD7766F0B}"/>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BE5A2AD1-59FA-487E-BE38-736FA7749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41BDEFA-F745-4346-B07B-E2BD00A725BF}"/>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305159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D5538E-8741-4D36-BFAA-50C44DE6E9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51AC54-D0BA-4B2B-82B6-88571F309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097783-F4ED-4367-80D4-4D42B29219D1}"/>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67DB494F-7F7D-4E4E-B792-DAC696FE4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A65C3ED-A1A2-48C3-8624-D4607EFCE563}"/>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276513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BFDF8FE-65A2-4D3F-85FD-620DF539D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B333629-B9CD-489C-AF55-3C2883147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B982971-85E0-4A40-AEA9-702A732E795F}"/>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CF49B025-0FB8-4813-9ED9-679BB1620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072759-F127-4E55-98CC-8043FB213468}"/>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198486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115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58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689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058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24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2000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979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477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A7150-55FE-44D1-9621-63A7B83C7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7E0FBA1-950C-4780-8BFB-296BD6849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2F24FB-9754-4D01-A3B7-864F9417DAB8}"/>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7B076174-892E-47DC-80D5-B73603A07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BEB199C-887B-4084-842F-A8743103A324}"/>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241065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596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11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011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2628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796712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10737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998458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30/7/2022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99449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30/7/2022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11534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30/7/2022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853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B57828-AFD3-4DE5-844A-57A2949AD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5FB51BD-B8DB-4F1D-A1E9-46B8E4841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4729D43-BA66-4419-BC92-A1C8849E4805}"/>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79D23932-40DE-45D8-95DA-C05A09354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DDE534F-04A6-4C61-9F80-73A53AE4E10B}"/>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3627038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41283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581345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702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351152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360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62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498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15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038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7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4E75F9-EE87-4FE6-8ADC-0B7905568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F1E6E0E-BA09-42CF-AC5D-E5FD053E5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AC166A-292A-479F-BA45-C240284C85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CA76E7-2B28-4E8A-A8BF-3B0C8F9C592B}"/>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6" name="Footer Placeholder 5">
            <a:extLst>
              <a:ext uri="{FF2B5EF4-FFF2-40B4-BE49-F238E27FC236}">
                <a16:creationId xmlns="" xmlns:a16="http://schemas.microsoft.com/office/drawing/2014/main" id="{C5E87015-9876-4BEF-9EF2-F20F50E23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4FED198-B02C-4561-B4CA-D3B33DB9298D}"/>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3812463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453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84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614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350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91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88D842-9C13-4D69-ADF4-92D68250B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7F8B054-3FFF-4EA9-8243-82C9DFE35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4F853E3-6377-4F4B-8728-5DBA4EA5CE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0EB81A7-996A-474D-958C-F5DF625D5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E736143-C645-459B-A453-C0C901820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10B19A3-1ACE-44E9-A6ED-5C97C8EEF424}"/>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8" name="Footer Placeholder 7">
            <a:extLst>
              <a:ext uri="{FF2B5EF4-FFF2-40B4-BE49-F238E27FC236}">
                <a16:creationId xmlns="" xmlns:a16="http://schemas.microsoft.com/office/drawing/2014/main" id="{BF344BD0-7B2F-41E1-A8AD-77B1485087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2E2F124-E9CC-48C5-8C93-C24C00FF20FC}"/>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44795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94EC43-8559-4E02-920E-5D0FC82502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F38654-1E2A-4670-8AA7-5F0F13B41AF4}"/>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4" name="Footer Placeholder 3">
            <a:extLst>
              <a:ext uri="{FF2B5EF4-FFF2-40B4-BE49-F238E27FC236}">
                <a16:creationId xmlns="" xmlns:a16="http://schemas.microsoft.com/office/drawing/2014/main" id="{9332DEF2-B0EE-456A-A1C6-8483EDAE2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08FC2D9-1CE3-4642-9888-718ABB3FBA53}"/>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195598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0C21C84-F85A-4575-BA0A-72339B3950C9}"/>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3" name="Footer Placeholder 2">
            <a:extLst>
              <a:ext uri="{FF2B5EF4-FFF2-40B4-BE49-F238E27FC236}">
                <a16:creationId xmlns="" xmlns:a16="http://schemas.microsoft.com/office/drawing/2014/main" id="{C826E53A-C260-40EF-83C0-3ACC42D660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532AA33-FFBD-47FC-9D31-83D376ABE04D}"/>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109203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F8E7CB-A778-4080-A0BD-542F504B6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818443E-A564-48DE-87F3-515F138E9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C0BE42A-96A6-448F-99D1-8BF398C7B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DF6C321-B23F-43BF-ABDA-BC215CF2E7A1}"/>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6" name="Footer Placeholder 5">
            <a:extLst>
              <a:ext uri="{FF2B5EF4-FFF2-40B4-BE49-F238E27FC236}">
                <a16:creationId xmlns="" xmlns:a16="http://schemas.microsoft.com/office/drawing/2014/main" id="{7656B62D-10D7-4E1D-8E31-1FDA83E19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857BC6E-5C6E-4ACA-86DB-04F6E88A79CE}"/>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326143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E17E92-F740-468B-8B14-F8B098634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7F8546-C68E-41D6-9C23-9734E68B3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8E896DD-9BBF-4193-99AF-5854EEBB4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A1B970A-B41E-4179-9AAB-590BBFEC3E37}"/>
              </a:ext>
            </a:extLst>
          </p:cNvPr>
          <p:cNvSpPr>
            <a:spLocks noGrp="1"/>
          </p:cNvSpPr>
          <p:nvPr>
            <p:ph type="dt" sz="half" idx="10"/>
          </p:nvPr>
        </p:nvSpPr>
        <p:spPr/>
        <p:txBody>
          <a:bodyPr/>
          <a:lstStyle/>
          <a:p>
            <a:fld id="{3F1FF996-B231-4DE2-A948-680544F3EDCF}" type="datetimeFigureOut">
              <a:rPr lang="en-US" smtClean="0"/>
              <a:t>30/7/2022</a:t>
            </a:fld>
            <a:endParaRPr lang="en-US"/>
          </a:p>
        </p:txBody>
      </p:sp>
      <p:sp>
        <p:nvSpPr>
          <p:cNvPr id="6" name="Footer Placeholder 5">
            <a:extLst>
              <a:ext uri="{FF2B5EF4-FFF2-40B4-BE49-F238E27FC236}">
                <a16:creationId xmlns="" xmlns:a16="http://schemas.microsoft.com/office/drawing/2014/main" id="{74FD18B5-C707-40CE-83DB-BBF5A2EE1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A21EF0A-D1FF-4B8B-B0E7-3747FF3FC76C}"/>
              </a:ext>
            </a:extLst>
          </p:cNvPr>
          <p:cNvSpPr>
            <a:spLocks noGrp="1"/>
          </p:cNvSpPr>
          <p:nvPr>
            <p:ph type="sldNum" sz="quarter" idx="12"/>
          </p:nvPr>
        </p:nvSpPr>
        <p:spPr/>
        <p:txBody>
          <a:bodyPr/>
          <a:lstStyle/>
          <a:p>
            <a:fld id="{717B1687-00C3-41CC-A423-0799602985B2}" type="slidenum">
              <a:rPr lang="en-US" smtClean="0"/>
              <a:t>‹#›</a:t>
            </a:fld>
            <a:endParaRPr lang="en-US"/>
          </a:p>
        </p:txBody>
      </p:sp>
    </p:spTree>
    <p:extLst>
      <p:ext uri="{BB962C8B-B14F-4D97-AF65-F5344CB8AC3E}">
        <p14:creationId xmlns:p14="http://schemas.microsoft.com/office/powerpoint/2010/main" val="172705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34E6A30-2DEF-4448-B92C-573FAEDB0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69C3FC2-7C86-4618-BE58-5D392A4CD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3F8725-E117-4FA0-9D4E-AD84F104D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F996-B231-4DE2-A948-680544F3EDCF}" type="datetimeFigureOut">
              <a:rPr lang="en-US" smtClean="0"/>
              <a:t>30/7/2022</a:t>
            </a:fld>
            <a:endParaRPr lang="en-US"/>
          </a:p>
        </p:txBody>
      </p:sp>
      <p:sp>
        <p:nvSpPr>
          <p:cNvPr id="5" name="Footer Placeholder 4">
            <a:extLst>
              <a:ext uri="{FF2B5EF4-FFF2-40B4-BE49-F238E27FC236}">
                <a16:creationId xmlns="" xmlns:a16="http://schemas.microsoft.com/office/drawing/2014/main" id="{5A3A92AC-1540-4B8C-8D41-639C290E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C2E5932-6EAA-4ED3-B4F5-A09BB4C18F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B1687-00C3-41CC-A423-0799602985B2}" type="slidenum">
              <a:rPr lang="en-US" smtClean="0"/>
              <a:t>‹#›</a:t>
            </a:fld>
            <a:endParaRPr lang="en-US"/>
          </a:p>
        </p:txBody>
      </p:sp>
    </p:spTree>
    <p:extLst>
      <p:ext uri="{BB962C8B-B14F-4D97-AF65-F5344CB8AC3E}">
        <p14:creationId xmlns:p14="http://schemas.microsoft.com/office/powerpoint/2010/main" val="142778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30/7/2022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4091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30/7/2022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083716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30/7/2022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2639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43.svg"/></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0.sv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0.sv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53.sv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58.sv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5.wdp"/><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54.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6.png"/><Relationship Id="rId20" Type="http://schemas.openxmlformats.org/officeDocument/2006/relationships/image" Target="../media/image58.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1.png"/><Relationship Id="rId11" Type="http://schemas.microsoft.com/office/2007/relationships/hdphoto" Target="../media/hdphoto4.wdp"/><Relationship Id="rId24" Type="http://schemas.openxmlformats.org/officeDocument/2006/relationships/image" Target="../media/image60.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62.png"/><Relationship Id="rId10" Type="http://schemas.openxmlformats.org/officeDocument/2006/relationships/image" Target="../media/image53.png"/><Relationship Id="rId19" Type="http://schemas.microsoft.com/office/2007/relationships/hdphoto" Target="../media/hdphoto8.wdp"/><Relationship Id="rId31" Type="http://schemas.openxmlformats.org/officeDocument/2006/relationships/image" Target="../media/image64.png"/><Relationship Id="rId4" Type="http://schemas.openxmlformats.org/officeDocument/2006/relationships/image" Target="../media/image50.jpeg"/><Relationship Id="rId9" Type="http://schemas.microsoft.com/office/2007/relationships/hdphoto" Target="../media/hdphoto3.wdp"/><Relationship Id="rId14" Type="http://schemas.openxmlformats.org/officeDocument/2006/relationships/image" Target="../media/image55.png"/><Relationship Id="rId22" Type="http://schemas.openxmlformats.org/officeDocument/2006/relationships/image" Target="../media/image59.png"/><Relationship Id="rId27" Type="http://schemas.microsoft.com/office/2007/relationships/hdphoto" Target="../media/hdphoto12.wdp"/><Relationship Id="rId30"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5" Type="http://schemas.openxmlformats.org/officeDocument/2006/relationships/image" Target="../media/image6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3.png"/><Relationship Id="rId18" Type="http://schemas.openxmlformats.org/officeDocument/2006/relationships/slide" Target="slide45.xml"/><Relationship Id="rId26" Type="http://schemas.openxmlformats.org/officeDocument/2006/relationships/slide" Target="slide47.xml"/><Relationship Id="rId39" Type="http://schemas.microsoft.com/office/2007/relationships/hdphoto" Target="../media/hdphoto24.wdp"/><Relationship Id="rId3" Type="http://schemas.openxmlformats.org/officeDocument/2006/relationships/image" Target="../media/image68.png"/><Relationship Id="rId21" Type="http://schemas.openxmlformats.org/officeDocument/2006/relationships/image" Target="../media/image57.png"/><Relationship Id="rId34" Type="http://schemas.microsoft.com/office/2007/relationships/hdphoto" Target="../media/hdphoto23.wdp"/><Relationship Id="rId42" Type="http://schemas.openxmlformats.org/officeDocument/2006/relationships/image" Target="../media/image83.png"/><Relationship Id="rId47" Type="http://schemas.microsoft.com/office/2007/relationships/hdphoto" Target="../media/hdphoto28.wdp"/><Relationship Id="rId7" Type="http://schemas.openxmlformats.org/officeDocument/2006/relationships/image" Target="../media/image70.png"/><Relationship Id="rId12" Type="http://schemas.microsoft.com/office/2007/relationships/hdphoto" Target="../media/hdphoto19.wdp"/><Relationship Id="rId17" Type="http://schemas.openxmlformats.org/officeDocument/2006/relationships/image" Target="../media/image74.png"/><Relationship Id="rId25" Type="http://schemas.microsoft.com/office/2007/relationships/hdphoto" Target="../media/hdphoto20.wdp"/><Relationship Id="rId33" Type="http://schemas.openxmlformats.org/officeDocument/2006/relationships/image" Target="../media/image79.png"/><Relationship Id="rId38" Type="http://schemas.openxmlformats.org/officeDocument/2006/relationships/image" Target="../media/image81.png"/><Relationship Id="rId46" Type="http://schemas.openxmlformats.org/officeDocument/2006/relationships/image" Target="../media/image85.png"/><Relationship Id="rId2" Type="http://schemas.openxmlformats.org/officeDocument/2006/relationships/image" Target="../media/image65.jpeg"/><Relationship Id="rId16" Type="http://schemas.microsoft.com/office/2007/relationships/hdphoto" Target="../media/hdphoto9.wdp"/><Relationship Id="rId20" Type="http://schemas.openxmlformats.org/officeDocument/2006/relationships/slide" Target="slide44.xml"/><Relationship Id="rId29" Type="http://schemas.openxmlformats.org/officeDocument/2006/relationships/image" Target="../media/image60.png"/><Relationship Id="rId41" Type="http://schemas.microsoft.com/office/2007/relationships/hdphoto" Target="../media/hdphoto25.wdp"/><Relationship Id="rId1" Type="http://schemas.openxmlformats.org/officeDocument/2006/relationships/slideLayout" Target="../slideLayouts/slideLayout23.xml"/><Relationship Id="rId6" Type="http://schemas.microsoft.com/office/2007/relationships/hdphoto" Target="../media/hdphoto16.wdp"/><Relationship Id="rId11" Type="http://schemas.openxmlformats.org/officeDocument/2006/relationships/image" Target="../media/image72.png"/><Relationship Id="rId24" Type="http://schemas.openxmlformats.org/officeDocument/2006/relationships/image" Target="../media/image76.png"/><Relationship Id="rId32" Type="http://schemas.microsoft.com/office/2007/relationships/hdphoto" Target="../media/hdphoto22.wdp"/><Relationship Id="rId37" Type="http://schemas.openxmlformats.org/officeDocument/2006/relationships/image" Target="../media/image80.png"/><Relationship Id="rId40" Type="http://schemas.openxmlformats.org/officeDocument/2006/relationships/image" Target="../media/image82.png"/><Relationship Id="rId45" Type="http://schemas.microsoft.com/office/2007/relationships/hdphoto" Target="../media/hdphoto27.wdp"/><Relationship Id="rId5" Type="http://schemas.openxmlformats.org/officeDocument/2006/relationships/image" Target="../media/image69.png"/><Relationship Id="rId15" Type="http://schemas.openxmlformats.org/officeDocument/2006/relationships/image" Target="../media/image58.png"/><Relationship Id="rId23" Type="http://schemas.openxmlformats.org/officeDocument/2006/relationships/slide" Target="slide46.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75.png"/><Relationship Id="rId31" Type="http://schemas.openxmlformats.org/officeDocument/2006/relationships/image" Target="../media/image78.png"/><Relationship Id="rId44" Type="http://schemas.openxmlformats.org/officeDocument/2006/relationships/image" Target="../media/image84.png"/><Relationship Id="rId4" Type="http://schemas.microsoft.com/office/2007/relationships/hdphoto" Target="../media/hdphoto15.wdp"/><Relationship Id="rId9" Type="http://schemas.openxmlformats.org/officeDocument/2006/relationships/image" Target="../media/image71.png"/><Relationship Id="rId14" Type="http://schemas.openxmlformats.org/officeDocument/2006/relationships/slide" Target="slide43.xml"/><Relationship Id="rId22" Type="http://schemas.microsoft.com/office/2007/relationships/hdphoto" Target="../media/hdphoto8.wdp"/><Relationship Id="rId27" Type="http://schemas.openxmlformats.org/officeDocument/2006/relationships/image" Target="../media/image77.png"/><Relationship Id="rId30" Type="http://schemas.microsoft.com/office/2007/relationships/hdphoto" Target="../media/hdphoto11.wdp"/><Relationship Id="rId35" Type="http://schemas.openxmlformats.org/officeDocument/2006/relationships/image" Target="../media/image61.png"/><Relationship Id="rId43" Type="http://schemas.microsoft.com/office/2007/relationships/hdphoto" Target="../media/hdphoto26.wdp"/></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slide" Target="slide42.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slide" Target="slide42.xml"/><Relationship Id="rId4" Type="http://schemas.microsoft.com/office/2007/relationships/hdphoto" Target="../media/hdphoto14.wdp"/></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slide" Target="slide42.xml"/><Relationship Id="rId4" Type="http://schemas.microsoft.com/office/2007/relationships/hdphoto" Target="../media/hdphoto14.wdp"/></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slide" Target="slide42.xml"/><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3.xml"/><Relationship Id="rId6" Type="http://schemas.openxmlformats.org/officeDocument/2006/relationships/image" Target="../media/image67.png"/><Relationship Id="rId5" Type="http://schemas.openxmlformats.org/officeDocument/2006/relationships/slide" Target="slide42.xml"/><Relationship Id="rId4" Type="http://schemas.microsoft.com/office/2007/relationships/hdphoto" Target="../media/hdphoto14.wdp"/></Relationships>
</file>

<file path=ppt/slides/_rels/slide48.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58.sv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58.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58.svg"/><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21.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a:extLst>
              <a:ext uri="{FF2B5EF4-FFF2-40B4-BE49-F238E27FC236}">
                <a16:creationId xmlns="" xmlns:a16="http://schemas.microsoft.com/office/drawing/2014/main" id="{53BFA697-CA22-423D-B70B-C182213A7738}"/>
              </a:ext>
            </a:extLst>
          </p:cNvPr>
          <p:cNvGrpSpPr/>
          <p:nvPr/>
        </p:nvGrpSpPr>
        <p:grpSpPr>
          <a:xfrm>
            <a:off x="-215308" y="-205603"/>
            <a:ext cx="4861163" cy="7269205"/>
            <a:chOff x="0" y="0"/>
            <a:chExt cx="66274602" cy="99104619"/>
          </a:xfrm>
        </p:grpSpPr>
        <p:sp>
          <p:nvSpPr>
            <p:cNvPr id="20" name="Freeform 6">
              <a:extLst>
                <a:ext uri="{FF2B5EF4-FFF2-40B4-BE49-F238E27FC236}">
                  <a16:creationId xmlns="" xmlns:a16="http://schemas.microsoft.com/office/drawing/2014/main" id="{666B4153-8895-42A1-A97E-ABE9B2BF174F}"/>
                </a:ext>
              </a:extLst>
            </p:cNvPr>
            <p:cNvSpPr/>
            <p:nvPr/>
          </p:nvSpPr>
          <p:spPr>
            <a:xfrm>
              <a:off x="72390" y="72390"/>
              <a:ext cx="66129820" cy="98959841"/>
            </a:xfrm>
            <a:custGeom>
              <a:avLst/>
              <a:gdLst/>
              <a:ahLst/>
              <a:cxnLst/>
              <a:rect l="l" t="t" r="r" b="b"/>
              <a:pathLst>
                <a:path w="66129820" h="98959841">
                  <a:moveTo>
                    <a:pt x="0" y="0"/>
                  </a:moveTo>
                  <a:lnTo>
                    <a:pt x="66129820" y="0"/>
                  </a:lnTo>
                  <a:lnTo>
                    <a:pt x="66129820" y="98959841"/>
                  </a:lnTo>
                  <a:lnTo>
                    <a:pt x="0" y="98959841"/>
                  </a:lnTo>
                  <a:lnTo>
                    <a:pt x="0" y="0"/>
                  </a:lnTo>
                  <a:close/>
                </a:path>
              </a:pathLst>
            </a:custGeom>
            <a:solidFill>
              <a:srgbClr val="FFDD91"/>
            </a:solidFill>
          </p:spPr>
        </p:sp>
        <p:sp>
          <p:nvSpPr>
            <p:cNvPr id="22" name="Freeform 7">
              <a:extLst>
                <a:ext uri="{FF2B5EF4-FFF2-40B4-BE49-F238E27FC236}">
                  <a16:creationId xmlns="" xmlns:a16="http://schemas.microsoft.com/office/drawing/2014/main" id="{DC4BBDD5-5329-4206-8E24-4386818F6B2E}"/>
                </a:ext>
              </a:extLst>
            </p:cNvPr>
            <p:cNvSpPr/>
            <p:nvPr/>
          </p:nvSpPr>
          <p:spPr>
            <a:xfrm>
              <a:off x="0" y="0"/>
              <a:ext cx="66274603" cy="99104617"/>
            </a:xfrm>
            <a:custGeom>
              <a:avLst/>
              <a:gdLst/>
              <a:ahLst/>
              <a:cxnLst/>
              <a:rect l="l" t="t" r="r" b="b"/>
              <a:pathLst>
                <a:path w="66274603" h="99104617">
                  <a:moveTo>
                    <a:pt x="66129824" y="98959839"/>
                  </a:moveTo>
                  <a:lnTo>
                    <a:pt x="66274603" y="98959839"/>
                  </a:lnTo>
                  <a:lnTo>
                    <a:pt x="66274603" y="99104617"/>
                  </a:lnTo>
                  <a:lnTo>
                    <a:pt x="66129824" y="99104617"/>
                  </a:lnTo>
                  <a:lnTo>
                    <a:pt x="66129824" y="98959839"/>
                  </a:lnTo>
                  <a:close/>
                  <a:moveTo>
                    <a:pt x="0" y="144780"/>
                  </a:moveTo>
                  <a:lnTo>
                    <a:pt x="144780" y="144780"/>
                  </a:lnTo>
                  <a:lnTo>
                    <a:pt x="144780" y="98959839"/>
                  </a:lnTo>
                  <a:lnTo>
                    <a:pt x="0" y="98959839"/>
                  </a:lnTo>
                  <a:lnTo>
                    <a:pt x="0" y="144780"/>
                  </a:lnTo>
                  <a:close/>
                  <a:moveTo>
                    <a:pt x="0" y="98959839"/>
                  </a:moveTo>
                  <a:lnTo>
                    <a:pt x="144780" y="98959839"/>
                  </a:lnTo>
                  <a:lnTo>
                    <a:pt x="144780" y="99104617"/>
                  </a:lnTo>
                  <a:lnTo>
                    <a:pt x="0" y="99104617"/>
                  </a:lnTo>
                  <a:lnTo>
                    <a:pt x="0" y="98959839"/>
                  </a:lnTo>
                  <a:close/>
                  <a:moveTo>
                    <a:pt x="66129824" y="144780"/>
                  </a:moveTo>
                  <a:lnTo>
                    <a:pt x="66274603" y="144780"/>
                  </a:lnTo>
                  <a:lnTo>
                    <a:pt x="66274603" y="98959839"/>
                  </a:lnTo>
                  <a:lnTo>
                    <a:pt x="66129824" y="98959839"/>
                  </a:lnTo>
                  <a:lnTo>
                    <a:pt x="66129824" y="144780"/>
                  </a:lnTo>
                  <a:close/>
                  <a:moveTo>
                    <a:pt x="144780" y="98959839"/>
                  </a:moveTo>
                  <a:lnTo>
                    <a:pt x="66129824" y="98959839"/>
                  </a:lnTo>
                  <a:lnTo>
                    <a:pt x="66129824" y="99104617"/>
                  </a:lnTo>
                  <a:lnTo>
                    <a:pt x="144780" y="99104617"/>
                  </a:lnTo>
                  <a:lnTo>
                    <a:pt x="144780" y="98959839"/>
                  </a:lnTo>
                  <a:close/>
                  <a:moveTo>
                    <a:pt x="66129824" y="0"/>
                  </a:moveTo>
                  <a:lnTo>
                    <a:pt x="66274603" y="0"/>
                  </a:lnTo>
                  <a:lnTo>
                    <a:pt x="66274603" y="144780"/>
                  </a:lnTo>
                  <a:lnTo>
                    <a:pt x="66129824" y="144780"/>
                  </a:lnTo>
                  <a:lnTo>
                    <a:pt x="66129824" y="0"/>
                  </a:lnTo>
                  <a:close/>
                  <a:moveTo>
                    <a:pt x="0" y="0"/>
                  </a:moveTo>
                  <a:lnTo>
                    <a:pt x="144780" y="0"/>
                  </a:lnTo>
                  <a:lnTo>
                    <a:pt x="144780" y="144780"/>
                  </a:lnTo>
                  <a:lnTo>
                    <a:pt x="0" y="144780"/>
                  </a:lnTo>
                  <a:lnTo>
                    <a:pt x="0" y="0"/>
                  </a:lnTo>
                  <a:close/>
                  <a:moveTo>
                    <a:pt x="144780" y="0"/>
                  </a:moveTo>
                  <a:lnTo>
                    <a:pt x="66129824" y="0"/>
                  </a:lnTo>
                  <a:lnTo>
                    <a:pt x="66129824" y="144780"/>
                  </a:lnTo>
                  <a:lnTo>
                    <a:pt x="144780" y="144780"/>
                  </a:lnTo>
                  <a:lnTo>
                    <a:pt x="144780" y="0"/>
                  </a:lnTo>
                  <a:close/>
                </a:path>
              </a:pathLst>
            </a:custGeom>
            <a:solidFill>
              <a:srgbClr val="000000"/>
            </a:solidFill>
          </p:spPr>
        </p:sp>
      </p:grpSp>
      <p:pic>
        <p:nvPicPr>
          <p:cNvPr id="24" name="Picture 8">
            <a:extLst>
              <a:ext uri="{FF2B5EF4-FFF2-40B4-BE49-F238E27FC236}">
                <a16:creationId xmlns="" xmlns:a16="http://schemas.microsoft.com/office/drawing/2014/main" id="{A062F17D-B55A-47C7-86CA-5B9C59BB75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1552" y="685800"/>
            <a:ext cx="3222751" cy="1323754"/>
          </a:xfrm>
          <a:prstGeom prst="rect">
            <a:avLst/>
          </a:prstGeom>
        </p:spPr>
      </p:pic>
      <p:sp>
        <p:nvSpPr>
          <p:cNvPr id="28" name="TextBox 16">
            <a:extLst>
              <a:ext uri="{FF2B5EF4-FFF2-40B4-BE49-F238E27FC236}">
                <a16:creationId xmlns="" xmlns:a16="http://schemas.microsoft.com/office/drawing/2014/main" id="{837EEA78-E671-42C9-8F6B-C6A54B7955A2}"/>
              </a:ext>
            </a:extLst>
          </p:cNvPr>
          <p:cNvSpPr txBox="1"/>
          <p:nvPr/>
        </p:nvSpPr>
        <p:spPr>
          <a:xfrm>
            <a:off x="1073806" y="1046848"/>
            <a:ext cx="2498242" cy="643574"/>
          </a:xfrm>
          <a:prstGeom prst="rect">
            <a:avLst/>
          </a:prstGeom>
        </p:spPr>
        <p:txBody>
          <a:bodyPr lIns="0" tIns="0" rIns="0" bIns="0" rtlCol="0" anchor="t">
            <a:spAutoFit/>
          </a:body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LỊCH SỬ 7</a:t>
            </a:r>
          </a:p>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tri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 xmlns:a16="http://schemas.microsoft.com/office/drawing/2014/main" id="{ED019B60-9451-4B96-98BE-43B8A21E9BFD}"/>
              </a:ext>
            </a:extLst>
          </p:cNvPr>
          <p:cNvSpPr txBox="1"/>
          <p:nvPr/>
        </p:nvSpPr>
        <p:spPr>
          <a:xfrm>
            <a:off x="4749800" y="612989"/>
            <a:ext cx="7442199" cy="1475404"/>
          </a:xfrm>
          <a:prstGeom prst="rect">
            <a:avLst/>
          </a:prstGeom>
          <a:noFill/>
        </p:spPr>
        <p:txBody>
          <a:bodyPr wrap="square">
            <a:spAutoFit/>
          </a:bodyPr>
          <a:lstStyle/>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CHƯƠNG 1: </a:t>
            </a:r>
            <a:endPar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TÂY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ÂU TỪ THẾ KỈ V ĐẾN </a:t>
            </a:r>
          </a:p>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NỬA ĐẦU THẾ KỈ XVI</a:t>
            </a:r>
            <a:endPar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9">
            <a:extLst>
              <a:ext uri="{FF2B5EF4-FFF2-40B4-BE49-F238E27FC236}">
                <a16:creationId xmlns="" xmlns:a16="http://schemas.microsoft.com/office/drawing/2014/main" id="{7E02821B-D75D-4067-BDAB-E95A82B7F967}"/>
              </a:ext>
            </a:extLst>
          </p:cNvPr>
          <p:cNvSpPr txBox="1"/>
          <p:nvPr/>
        </p:nvSpPr>
        <p:spPr>
          <a:xfrm>
            <a:off x="4953979" y="2338685"/>
            <a:ext cx="7104014" cy="2305118"/>
          </a:xfrm>
          <a:prstGeom prst="rect">
            <a:avLst/>
          </a:prstGeom>
        </p:spPr>
        <p:txBody>
          <a:bodyPr wrap="square" lIns="0" tIns="0" rIns="0" bIns="0" rtlCol="0" anchor="t">
            <a:spAutoFit/>
          </a:bodyPr>
          <a:lstStyle/>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a:t>
            </a:r>
            <a:r>
              <a:rPr lang="en-US" sz="2800" b="1" i="1" dirty="0" smtClean="0">
                <a:solidFill>
                  <a:srgbClr val="C0504D">
                    <a:lumMod val="50000"/>
                  </a:srgbClr>
                </a:solidFill>
                <a:latin typeface="Times New Roman" panose="02020603050405020304" pitchFamily="18" charset="0"/>
                <a:ea typeface="Calibri" panose="020F0502020204030204" pitchFamily="34" charset="0"/>
                <a:cs typeface="Times New Roman" panose="02020603050405020304" pitchFamily="18" charset="0"/>
              </a:rPr>
              <a:t>1+2+3</a:t>
            </a:r>
            <a:endParaRPr kumimoji="0" lang="en-US" sz="2800" b="1" i="1" u="none" strike="noStrike" kern="12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 </a:t>
            </a:r>
            <a:endPar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 HÌNH THÀNH VÀ PHÁT TRIỂN CỦA CHẾ ĐỘ PHONG KIẾN Ở TÂY ÂU</a:t>
            </a:r>
            <a:endPar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 name="Picture 39" descr="A picture containing tree, sky, outdoor, building&#10;&#10;Description automatically generated">
            <a:extLst>
              <a:ext uri="{FF2B5EF4-FFF2-40B4-BE49-F238E27FC236}">
                <a16:creationId xmlns="" xmlns:a16="http://schemas.microsoft.com/office/drawing/2014/main" id="{1B0F427F-B84E-4195-9B7B-EAEF476D5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67" y="2151459"/>
            <a:ext cx="3718519" cy="4615611"/>
          </a:xfrm>
          <a:prstGeom prst="rect">
            <a:avLst/>
          </a:prstGeom>
        </p:spPr>
      </p:pic>
      <p:pic>
        <p:nvPicPr>
          <p:cNvPr id="41" name="Picture 13">
            <a:extLst>
              <a:ext uri="{FF2B5EF4-FFF2-40B4-BE49-F238E27FC236}">
                <a16:creationId xmlns="" xmlns:a16="http://schemas.microsoft.com/office/drawing/2014/main" id="{B681CF86-4E8C-4AFA-9141-43E964C82F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19003" y="6465909"/>
            <a:ext cx="1861109" cy="602323"/>
          </a:xfrm>
          <a:prstGeom prst="rect">
            <a:avLst/>
          </a:prstGeom>
        </p:spPr>
      </p:pic>
      <p:pic>
        <p:nvPicPr>
          <p:cNvPr id="42" name="Picture 5">
            <a:extLst>
              <a:ext uri="{FF2B5EF4-FFF2-40B4-BE49-F238E27FC236}">
                <a16:creationId xmlns="" xmlns:a16="http://schemas.microsoft.com/office/drawing/2014/main" id="{8A4124A9-78E1-42EC-83E0-FE3EEAF5F3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11197333" y="6245010"/>
            <a:ext cx="1032768" cy="657439"/>
          </a:xfrm>
          <a:prstGeom prst="rect">
            <a:avLst/>
          </a:prstGeom>
        </p:spPr>
      </p:pic>
      <p:pic>
        <p:nvPicPr>
          <p:cNvPr id="43" name="Picture 6">
            <a:extLst>
              <a:ext uri="{FF2B5EF4-FFF2-40B4-BE49-F238E27FC236}">
                <a16:creationId xmlns="" xmlns:a16="http://schemas.microsoft.com/office/drawing/2014/main" id="{66709CFD-0424-46C4-A302-20C8766FFB3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217283" y="-31749"/>
            <a:ext cx="1012817" cy="644738"/>
          </a:xfrm>
          <a:prstGeom prst="rect">
            <a:avLst/>
          </a:prstGeom>
        </p:spPr>
      </p:pic>
    </p:spTree>
    <p:extLst>
      <p:ext uri="{BB962C8B-B14F-4D97-AF65-F5344CB8AC3E}">
        <p14:creationId xmlns:p14="http://schemas.microsoft.com/office/powerpoint/2010/main" val="250111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CCB2C63-3A34-4061-9844-0846203C58BB}"/>
              </a:ext>
            </a:extLst>
          </p:cNvPr>
          <p:cNvSpPr txBox="1"/>
          <p:nvPr/>
        </p:nvSpPr>
        <p:spPr>
          <a:xfrm>
            <a:off x="4096613" y="275933"/>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kumimoji="0" 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PHIẾU HỌC TẬP SỐ 1</a:t>
            </a:r>
            <a:endParaRPr lang="en-US" dirty="0">
              <a:solidFill>
                <a:schemeClr val="tx1">
                  <a:lumMod val="95000"/>
                  <a:lumOff val="5000"/>
                </a:schemeClr>
              </a:solidFill>
            </a:endParaRPr>
          </a:p>
        </p:txBody>
      </p:sp>
      <p:pic>
        <p:nvPicPr>
          <p:cNvPr id="6" name="Picture 10">
            <a:extLst>
              <a:ext uri="{FF2B5EF4-FFF2-40B4-BE49-F238E27FC236}">
                <a16:creationId xmlns="" xmlns:a16="http://schemas.microsoft.com/office/drawing/2014/main" id="{057E4387-64D7-47CF-AF1C-5F505D0CF7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4339">
            <a:off x="167974" y="124108"/>
            <a:ext cx="870343" cy="1063753"/>
          </a:xfrm>
          <a:prstGeom prst="rect">
            <a:avLst/>
          </a:prstGeom>
        </p:spPr>
      </p:pic>
      <p:pic>
        <p:nvPicPr>
          <p:cNvPr id="7" name="Picture 11">
            <a:extLst>
              <a:ext uri="{FF2B5EF4-FFF2-40B4-BE49-F238E27FC236}">
                <a16:creationId xmlns="" xmlns:a16="http://schemas.microsoft.com/office/drawing/2014/main" id="{C125724D-6D5F-4526-A22A-477602A62B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80136">
            <a:off x="11275944" y="5771738"/>
            <a:ext cx="950515" cy="116174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062985404"/>
              </p:ext>
            </p:extLst>
          </p:nvPr>
        </p:nvGraphicFramePr>
        <p:xfrm>
          <a:off x="123208" y="990600"/>
          <a:ext cx="11929092" cy="5527664"/>
        </p:xfrm>
        <a:graphic>
          <a:graphicData uri="http://schemas.openxmlformats.org/drawingml/2006/table">
            <a:tbl>
              <a:tblPr firstRow="1" firstCol="1" bandRow="1"/>
              <a:tblGrid>
                <a:gridCol w="4305300"/>
                <a:gridCol w="7623792"/>
              </a:tblGrid>
              <a:tr h="444500">
                <a:tc>
                  <a:txBody>
                    <a:bodyPr/>
                    <a:lstStyle/>
                    <a:p>
                      <a:pPr marL="0" marR="0" algn="ctr">
                        <a:lnSpc>
                          <a:spcPct val="107000"/>
                        </a:lnSpc>
                        <a:spcBef>
                          <a:spcPts val="0"/>
                        </a:spcBef>
                        <a:spcAft>
                          <a:spcPts val="0"/>
                        </a:spcAft>
                      </a:pP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i="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b="1" i="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r>
              <a:tr h="899111">
                <a:tc>
                  <a:txBody>
                    <a:bodyPr/>
                    <a:lstStyle/>
                    <a:p>
                      <a:pPr marL="0" marR="0" algn="just">
                        <a:lnSpc>
                          <a:spcPct val="107000"/>
                        </a:lnSpc>
                        <a:spcBef>
                          <a:spcPts val="0"/>
                        </a:spcBef>
                        <a:spcAft>
                          <a:spcPts val="0"/>
                        </a:spcAft>
                      </a:pPr>
                      <a:r>
                        <a:rPr lang="vi-VN" sz="20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When: Đế quốc La Mã suy yếu vào thời gian nào?</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000" b="1" i="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815090">
                <a:tc>
                  <a:txBody>
                    <a:bodyPr/>
                    <a:lstStyle/>
                    <a:p>
                      <a:pPr marL="0" marR="0" algn="just">
                        <a:lnSpc>
                          <a:spcPct val="107000"/>
                        </a:lnSpc>
                        <a:spcBef>
                          <a:spcPts val="0"/>
                        </a:spcBef>
                        <a:spcAft>
                          <a:spcPts val="0"/>
                        </a:spcAft>
                      </a:pPr>
                      <a:r>
                        <a:rPr lang="vi-VN" sz="2000" b="1" i="0" kern="1200" dirty="0" smtClean="0">
                          <a:solidFill>
                            <a:schemeClr val="tx1"/>
                          </a:solidFill>
                          <a:effectLst/>
                          <a:latin typeface="Times New Roman" panose="02020603050405020304" pitchFamily="18" charset="0"/>
                          <a:ea typeface="+mn-ea"/>
                          <a:cs typeface="Times New Roman" panose="02020603050405020304" pitchFamily="18" charset="0"/>
                        </a:rPr>
                        <a:t>? Who: Ai đã tràn xuống chiếm đất của La Mã?</a:t>
                      </a:r>
                      <a:endPar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endParaRPr lang="en-US"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algn="just">
                        <a:lnSpc>
                          <a:spcPct val="107000"/>
                        </a:lnSpc>
                        <a:spcBef>
                          <a:spcPts val="0"/>
                        </a:spcBef>
                        <a:spcAft>
                          <a:spcPts val="0"/>
                        </a:spcAft>
                      </a:pPr>
                      <a:endParaRPr lang="vi-VN" sz="2000" b="1" i="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375"/>
                        </a:spcBef>
                        <a:spcAft>
                          <a:spcPts val="375"/>
                        </a:spcAft>
                      </a:pPr>
                      <a:r>
                        <a:rPr lang="en-US" sz="20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49300">
                <a:tc>
                  <a:txBody>
                    <a:bodyPr/>
                    <a:lstStyle/>
                    <a:p>
                      <a:pPr marL="0" marR="0" algn="just">
                        <a:lnSpc>
                          <a:spcPct val="107000"/>
                        </a:lnSpc>
                        <a:spcBef>
                          <a:spcPts val="0"/>
                        </a:spcBef>
                        <a:spcAft>
                          <a:spcPts val="0"/>
                        </a:spcAft>
                      </a:pPr>
                      <a:r>
                        <a:rPr lang="vi-VN" sz="2000" b="1" i="0" dirty="0" smtClean="0">
                          <a:effectLst/>
                          <a:latin typeface="Times New Roman" panose="02020603050405020304" pitchFamily="18" charset="0"/>
                          <a:ea typeface="Calibri" panose="020F0502020204030204" pitchFamily="34" charset="0"/>
                          <a:cs typeface="Times New Roman" panose="02020603050405020304" pitchFamily="18" charset="0"/>
                        </a:rPr>
                        <a:t>? What: Khi tiến vào lãnh thổ của La Mã người Giéc man đã làm gì?</a:t>
                      </a:r>
                      <a:endParaRPr lang="en-US"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vi-VN" sz="2000" b="1" i="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000" b="1" i="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79399">
                <a:tc>
                  <a:txBody>
                    <a:bodyPr/>
                    <a:lstStyle/>
                    <a:p>
                      <a:pPr algn="just">
                        <a:lnSpc>
                          <a:spcPct val="115000"/>
                        </a:lnSpc>
                        <a:spcAft>
                          <a:spcPts val="0"/>
                        </a:spcAft>
                        <a:tabLst>
                          <a:tab pos="76200" algn="l"/>
                        </a:tabLst>
                      </a:pPr>
                      <a:r>
                        <a:rPr lang="en-US" sz="2000" b="1" i="0" dirty="0" smtClean="0">
                          <a:effectLst/>
                          <a:latin typeface="Times"/>
                          <a:ea typeface="Times"/>
                        </a:rPr>
                        <a:t>? Where: </a:t>
                      </a:r>
                      <a:r>
                        <a:rPr lang="vi-VN" sz="2000" b="1" i="0" dirty="0" smtClean="0">
                          <a:effectLst/>
                          <a:latin typeface="Times"/>
                          <a:ea typeface="Times"/>
                        </a:rPr>
                        <a:t>Quá trình phong kiến hóa diễn ra mạnh mẽ ở đâu?</a:t>
                      </a:r>
                      <a:endParaRPr lang="en-US" sz="2000" b="1" i="0"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795566">
                <a:tc>
                  <a:txBody>
                    <a:bodyPr/>
                    <a:lstStyle/>
                    <a:p>
                      <a:pPr algn="just">
                        <a:lnSpc>
                          <a:spcPct val="115000"/>
                        </a:lnSpc>
                        <a:spcAft>
                          <a:spcPts val="0"/>
                        </a:spcAft>
                        <a:tabLst>
                          <a:tab pos="76200" algn="l"/>
                        </a:tabLst>
                      </a:pPr>
                      <a:r>
                        <a:rPr lang="en-US" sz="2000" b="1" i="0" dirty="0" smtClean="0">
                          <a:effectLst/>
                          <a:latin typeface="Times"/>
                          <a:ea typeface="Times"/>
                        </a:rPr>
                        <a:t>? How: </a:t>
                      </a:r>
                      <a:r>
                        <a:rPr lang="vi-VN" sz="2000" b="1" i="0" dirty="0" smtClean="0">
                          <a:effectLst/>
                          <a:latin typeface="Times"/>
                          <a:ea typeface="Times"/>
                        </a:rPr>
                        <a:t>Sự hình thành các giai cấp trong xã hội phong kiến như thế nào?</a:t>
                      </a:r>
                      <a:endParaRPr lang="en-US" sz="2000" b="1" i="0"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000" b="1"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4" name="TextBox 3"/>
          <p:cNvSpPr txBox="1"/>
          <p:nvPr/>
        </p:nvSpPr>
        <p:spPr>
          <a:xfrm>
            <a:off x="4476750" y="1460500"/>
            <a:ext cx="7575550" cy="830997"/>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 Từ thế kỷ III,  đế quốc La Mã lâm vào tình trạng khủng hoảng.</a:t>
            </a:r>
            <a:endParaRPr lang="en-US" sz="2400" dirty="0">
              <a:solidFill>
                <a:srgbClr val="FF0000"/>
              </a:solidFill>
              <a:latin typeface="Times New Roman" pitchFamily="18" charset="0"/>
              <a:cs typeface="Times New Roman" pitchFamily="18" charset="0"/>
            </a:endParaRPr>
          </a:p>
        </p:txBody>
      </p:sp>
      <p:sp>
        <p:nvSpPr>
          <p:cNvPr id="8" name="TextBox 7"/>
          <p:cNvSpPr txBox="1"/>
          <p:nvPr/>
        </p:nvSpPr>
        <p:spPr>
          <a:xfrm>
            <a:off x="4476750" y="2327414"/>
            <a:ext cx="7429500" cy="1200329"/>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 Từ thế kỷ V, các bộ tộc người Giéc man từ phương Bắc tràn xuống xâm chiếm lãnh thổ dẫn đến sự diệt vong của đế quốc La Mã</a:t>
            </a:r>
            <a:endParaRPr lang="en-US" sz="2400" dirty="0">
              <a:solidFill>
                <a:srgbClr val="FF0000"/>
              </a:solidFill>
              <a:latin typeface="Times New Roman" pitchFamily="18" charset="0"/>
              <a:cs typeface="Times New Roman" pitchFamily="18" charset="0"/>
            </a:endParaRPr>
          </a:p>
        </p:txBody>
      </p:sp>
      <p:sp>
        <p:nvSpPr>
          <p:cNvPr id="9" name="TextBox 8"/>
          <p:cNvSpPr txBox="1"/>
          <p:nvPr/>
        </p:nvSpPr>
        <p:spPr>
          <a:xfrm>
            <a:off x="4457700" y="3527743"/>
            <a:ext cx="7467600" cy="1332481"/>
          </a:xfrm>
          <a:prstGeom prst="rect">
            <a:avLst/>
          </a:prstGeom>
          <a:noFill/>
        </p:spPr>
        <p:txBody>
          <a:bodyPr wrap="square" rtlCol="0">
            <a:spAutoFit/>
          </a:bodyPr>
          <a:lstStyle/>
          <a:p>
            <a:pPr algn="just">
              <a:lnSpc>
                <a:spcPct val="115000"/>
              </a:lnSpc>
              <a:spcAft>
                <a:spcPts val="0"/>
              </a:spcAft>
            </a:pPr>
            <a:r>
              <a:rPr lang="en-US" sz="2400" dirty="0">
                <a:solidFill>
                  <a:srgbClr val="FF0000"/>
                </a:solidFill>
                <a:latin typeface="Times New Roman" pitchFamily="18" charset="0"/>
                <a:ea typeface="Times"/>
                <a:cs typeface="Times New Roman" pitchFamily="18" charset="0"/>
              </a:rPr>
              <a: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Người</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Giéc</a:t>
            </a:r>
            <a:r>
              <a:rPr lang="en-US" sz="2400" dirty="0">
                <a:solidFill>
                  <a:srgbClr val="FF0000"/>
                </a:solidFill>
                <a:latin typeface="Times New Roman" pitchFamily="18" charset="0"/>
                <a:ea typeface="Times New Roman"/>
                <a:cs typeface="Times New Roman" pitchFamily="18" charset="0"/>
              </a:rPr>
              <a:t>-man </a:t>
            </a:r>
            <a:r>
              <a:rPr lang="en-US" sz="2400" dirty="0" err="1">
                <a:solidFill>
                  <a:srgbClr val="FF0000"/>
                </a:solidFill>
                <a:latin typeface="Times New Roman" pitchFamily="18" charset="0"/>
                <a:ea typeface="Times New Roman"/>
                <a:cs typeface="Times New Roman" pitchFamily="18" charset="0"/>
              </a:rPr>
              <a:t>tiêu</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diệt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các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quốc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gia</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cổ</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đại</a:t>
            </a:r>
            <a:r>
              <a:rPr lang="en-US" sz="2400" dirty="0">
                <a:solidFill>
                  <a:srgbClr val="FF0000"/>
                </a:solidFill>
                <a:latin typeface="Times New Roman" pitchFamily="18" charset="0"/>
                <a:ea typeface="Times New Roman"/>
                <a:cs typeface="Times New Roman" pitchFamily="18" charset="0"/>
              </a:rPr>
              <a:t> Hi </a:t>
            </a:r>
            <a:r>
              <a:rPr lang="en-US" sz="2400" dirty="0" err="1">
                <a:solidFill>
                  <a:srgbClr val="FF0000"/>
                </a:solidFill>
                <a:latin typeface="Times New Roman" pitchFamily="18" charset="0"/>
                <a:ea typeface="Times New Roman"/>
                <a:cs typeface="Times New Roman" pitchFamily="18" charset="0"/>
              </a:rPr>
              <a:t>Lạp</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và</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Rô</a:t>
            </a:r>
            <a:r>
              <a:rPr lang="en-US" sz="2400" dirty="0">
                <a:solidFill>
                  <a:srgbClr val="FF0000"/>
                </a:solidFill>
                <a:latin typeface="Times New Roman" pitchFamily="18" charset="0"/>
                <a:ea typeface="Times New Roman"/>
                <a:cs typeface="Times New Roman" pitchFamily="18" charset="0"/>
              </a:rPr>
              <a:t>-ma. </a:t>
            </a:r>
            <a:r>
              <a:rPr lang="en-US" sz="2400" dirty="0" err="1">
                <a:solidFill>
                  <a:srgbClr val="FF0000"/>
                </a:solidFill>
                <a:latin typeface="Times New Roman" pitchFamily="18" charset="0"/>
                <a:ea typeface="Times New Roman"/>
                <a:cs typeface="Times New Roman" pitchFamily="18" charset="0"/>
              </a:rPr>
              <a:t>Thành</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lập</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nhiều</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vương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quốc</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mới</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Ăng-glôXắc-xông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Phơ-răng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Tây</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Gốt</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Đông</a:t>
            </a:r>
            <a:r>
              <a:rPr lang="en-US" sz="2400" dirty="0">
                <a:solidFill>
                  <a:srgbClr val="FF0000"/>
                </a:solidFill>
                <a:latin typeface="Times New Roman" pitchFamily="18" charset="0"/>
                <a:ea typeface="Times New Roman"/>
                <a:cs typeface="Times New Roman" pitchFamily="18" charset="0"/>
              </a:rPr>
              <a:t> </a:t>
            </a:r>
            <a:r>
              <a:rPr lang="en-US" sz="2400" dirty="0" err="1">
                <a:solidFill>
                  <a:srgbClr val="FF0000"/>
                </a:solidFill>
                <a:latin typeface="Times New Roman" pitchFamily="18" charset="0"/>
                <a:ea typeface="Times New Roman"/>
                <a:cs typeface="Times New Roman" pitchFamily="18" charset="0"/>
              </a:rPr>
              <a:t>Gốt</a:t>
            </a:r>
            <a:r>
              <a:rPr lang="en-US" sz="2400" dirty="0">
                <a:solidFill>
                  <a:srgbClr val="FF0000"/>
                </a:solidFill>
                <a:latin typeface="Times New Roman" pitchFamily="18" charset="0"/>
                <a:ea typeface="Times New Roman"/>
                <a:cs typeface="Times New Roman" pitchFamily="18" charset="0"/>
              </a:rPr>
              <a:t>…</a:t>
            </a:r>
            <a:endParaRPr lang="en-US" sz="2400" dirty="0">
              <a:solidFill>
                <a:srgbClr val="FF0000"/>
              </a:solidFill>
              <a:effectLst/>
              <a:latin typeface="Times New Roman" pitchFamily="18" charset="0"/>
              <a:ea typeface="Times New Roman"/>
              <a:cs typeface="Times New Roman" pitchFamily="18" charset="0"/>
            </a:endParaRPr>
          </a:p>
        </p:txBody>
      </p:sp>
      <p:sp>
        <p:nvSpPr>
          <p:cNvPr id="12" name="TextBox 11"/>
          <p:cNvSpPr txBox="1"/>
          <p:nvPr/>
        </p:nvSpPr>
        <p:spPr>
          <a:xfrm>
            <a:off x="4476750" y="5054600"/>
            <a:ext cx="5099050" cy="461665"/>
          </a:xfrm>
          <a:prstGeom prst="rect">
            <a:avLst/>
          </a:prstGeom>
          <a:noFill/>
        </p:spPr>
        <p:txBody>
          <a:bodyPr wrap="square" rtlCol="0">
            <a:spAutoFit/>
          </a:bodyPr>
          <a:lstStyle/>
          <a:p>
            <a:pPr algn="just"/>
            <a:r>
              <a:rPr lang="vi-VN" sz="2400" dirty="0">
                <a:solidFill>
                  <a:srgbClr val="FF0000"/>
                </a:solidFill>
                <a:latin typeface="Times New Roman" pitchFamily="18" charset="0"/>
                <a:cs typeface="Times New Roman" pitchFamily="18" charset="0"/>
              </a:rPr>
              <a:t>-Vương quốc Phờ-răng</a:t>
            </a:r>
            <a:endParaRPr lang="en-US" sz="2400" dirty="0">
              <a:solidFill>
                <a:srgbClr val="FF0000"/>
              </a:solidFill>
              <a:latin typeface="Times New Roman" pitchFamily="18" charset="0"/>
              <a:cs typeface="Times New Roman" pitchFamily="18" charset="0"/>
            </a:endParaRPr>
          </a:p>
        </p:txBody>
      </p:sp>
      <p:sp>
        <p:nvSpPr>
          <p:cNvPr id="13" name="TextBox 12"/>
          <p:cNvSpPr txBox="1"/>
          <p:nvPr/>
        </p:nvSpPr>
        <p:spPr>
          <a:xfrm>
            <a:off x="4572000" y="5791200"/>
            <a:ext cx="7334250" cy="461665"/>
          </a:xfrm>
          <a:prstGeom prst="rect">
            <a:avLst/>
          </a:prstGeom>
          <a:noFill/>
        </p:spPr>
        <p:txBody>
          <a:bodyPr wrap="square" rtlCol="0">
            <a:spAutoFit/>
          </a:bodyPr>
          <a:lstStyle/>
          <a:p>
            <a:r>
              <a:rPr lang="en-US" sz="2400" dirty="0">
                <a:solidFill>
                  <a:srgbClr val="FF0000"/>
                </a:solidFill>
                <a:latin typeface="Times"/>
                <a:ea typeface="Times"/>
              </a:rPr>
              <a:t>-</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Xuất</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hiện</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các</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giai</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cấp</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mới</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lãnh</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chúa</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và</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nông</a:t>
            </a:r>
            <a:r>
              <a:rPr lang="en-US" sz="2400" dirty="0">
                <a:solidFill>
                  <a:srgbClr val="FF0000"/>
                </a:solidFill>
                <a:latin typeface="Times New Roman"/>
                <a:ea typeface="Times New Roman"/>
              </a:rPr>
              <a:t> </a:t>
            </a:r>
            <a:r>
              <a:rPr lang="en-US" sz="2400" dirty="0" err="1">
                <a:solidFill>
                  <a:srgbClr val="FF0000"/>
                </a:solidFill>
                <a:latin typeface="Times New Roman"/>
                <a:ea typeface="Times New Roman"/>
              </a:rPr>
              <a:t>nô</a:t>
            </a:r>
            <a:r>
              <a:rPr lang="en-US" sz="2400" dirty="0">
                <a:solidFill>
                  <a:srgbClr val="FF0000"/>
                </a:solidFill>
                <a:latin typeface="Times New Roman"/>
                <a:ea typeface="Times New Roman"/>
              </a:rPr>
              <a:t>.</a:t>
            </a:r>
            <a:endParaRPr lang="en-US" sz="2400" dirty="0">
              <a:solidFill>
                <a:srgbClr val="FF0000"/>
              </a:solidFill>
            </a:endParaRPr>
          </a:p>
        </p:txBody>
      </p:sp>
    </p:spTree>
    <p:extLst>
      <p:ext uri="{BB962C8B-B14F-4D97-AF65-F5344CB8AC3E}">
        <p14:creationId xmlns:p14="http://schemas.microsoft.com/office/powerpoint/2010/main" val="1024399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2">
            <a:extLst>
              <a:ext uri="{FF2B5EF4-FFF2-40B4-BE49-F238E27FC236}">
                <a16:creationId xmlns="" xmlns:a16="http://schemas.microsoft.com/office/drawing/2014/main" id="{D627773D-715F-432D-B24D-73CE0BFD258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algn="just">
              <a:lnSpc>
                <a:spcPct val="110000"/>
              </a:lnSpc>
              <a:spcBef>
                <a:spcPct val="0"/>
              </a:spcBef>
              <a:spcAft>
                <a:spcPts val="800"/>
              </a:spcAft>
            </a:pPr>
            <a:r>
              <a:rPr lang="en-US" sz="2800" b="1" i="1" kern="1200" dirty="0" err="1">
                <a:solidFill>
                  <a:srgbClr val="FFFFFF"/>
                </a:solidFill>
                <a:latin typeface="Times New Roman" panose="02020603050405020304" pitchFamily="18" charset="0"/>
                <a:ea typeface="+mj-ea"/>
                <a:cs typeface="Times New Roman" panose="02020603050405020304" pitchFamily="18" charset="0"/>
              </a:rPr>
              <a:t>Xác</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định</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vị</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trí</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của</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các</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quốc</a:t>
            </a:r>
            <a:r>
              <a:rPr lang="en-US" sz="2800" b="1" i="1" kern="1200" dirty="0">
                <a:solidFill>
                  <a:srgbClr val="FFFFFF"/>
                </a:solidFill>
                <a:latin typeface="Times New Roman" panose="02020603050405020304" pitchFamily="18" charset="0"/>
                <a:ea typeface="+mj-ea"/>
                <a:cs typeface="Times New Roman" panose="02020603050405020304" pitchFamily="18" charset="0"/>
              </a:rPr>
              <a:t> </a:t>
            </a:r>
            <a:r>
              <a:rPr lang="en-US" sz="2800" b="1" i="1" kern="1200" dirty="0" err="1">
                <a:solidFill>
                  <a:srgbClr val="FFFFFF"/>
                </a:solidFill>
                <a:latin typeface="Times New Roman" panose="02020603050405020304" pitchFamily="18" charset="0"/>
                <a:ea typeface="+mj-ea"/>
                <a:cs typeface="Times New Roman" panose="02020603050405020304" pitchFamily="18" charset="0"/>
              </a:rPr>
              <a:t>gia</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mới</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được</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thành</a:t>
            </a:r>
            <a:r>
              <a:rPr lang="en-US" sz="2800" b="1" i="1" dirty="0">
                <a:solidFill>
                  <a:srgbClr val="FFFFFF"/>
                </a:solidFill>
                <a:latin typeface="Times New Roman" panose="02020603050405020304" pitchFamily="18" charset="0"/>
                <a:ea typeface="+mj-ea"/>
                <a:cs typeface="Times New Roman" panose="02020603050405020304" pitchFamily="18" charset="0"/>
              </a:rPr>
              <a:t> </a:t>
            </a:r>
            <a:r>
              <a:rPr lang="en-US" sz="2800" b="1" i="1" dirty="0" err="1">
                <a:solidFill>
                  <a:srgbClr val="FFFFFF"/>
                </a:solidFill>
                <a:latin typeface="Times New Roman" panose="02020603050405020304" pitchFamily="18" charset="0"/>
                <a:ea typeface="+mj-ea"/>
                <a:cs typeface="Times New Roman" panose="02020603050405020304" pitchFamily="18" charset="0"/>
              </a:rPr>
              <a:t>lập</a:t>
            </a:r>
            <a:r>
              <a:rPr lang="en-US" sz="2800" b="1" i="1" dirty="0">
                <a:solidFill>
                  <a:srgbClr val="FFFFFF"/>
                </a:solidFill>
                <a:latin typeface="Times New Roman" panose="02020603050405020304" pitchFamily="18" charset="0"/>
                <a:ea typeface="+mj-ea"/>
                <a:cs typeface="Times New Roman" panose="02020603050405020304" pitchFamily="18" charset="0"/>
              </a:rPr>
              <a:t>.</a:t>
            </a:r>
            <a:endParaRPr lang="en-US" sz="2800" b="1" i="1" kern="1200" dirty="0">
              <a:solidFill>
                <a:srgbClr val="FFFFFF"/>
              </a:solidFill>
              <a:effectLst/>
              <a:latin typeface="Times New Roman" panose="02020603050405020304" pitchFamily="18" charset="0"/>
              <a:ea typeface="+mj-ea"/>
              <a:cs typeface="Times New Roman" panose="02020603050405020304" pitchFamily="18" charset="0"/>
            </a:endParaRPr>
          </a:p>
        </p:txBody>
      </p:sp>
      <p:pic>
        <p:nvPicPr>
          <p:cNvPr id="5" name="Picture 4" descr="Map&#10;&#10;Description automatically generated">
            <a:extLst>
              <a:ext uri="{FF2B5EF4-FFF2-40B4-BE49-F238E27FC236}">
                <a16:creationId xmlns="" xmlns:a16="http://schemas.microsoft.com/office/drawing/2014/main" id="{1BDAD113-5B39-4C76-84D1-9C8E2F701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22" y="0"/>
            <a:ext cx="10840594" cy="6667499"/>
          </a:xfrm>
          <a:prstGeom prst="rect">
            <a:avLst/>
          </a:prstGeom>
        </p:spPr>
      </p:pic>
    </p:spTree>
    <p:extLst>
      <p:ext uri="{BB962C8B-B14F-4D97-AF65-F5344CB8AC3E}">
        <p14:creationId xmlns:p14="http://schemas.microsoft.com/office/powerpoint/2010/main" val="1563772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1852481" y="107688"/>
            <a:ext cx="10339519" cy="6740307"/>
            <a:chOff x="0" y="0"/>
            <a:chExt cx="124276505" cy="107761445"/>
          </a:xfrm>
        </p:grpSpPr>
        <p:sp>
          <p:nvSpPr>
            <p:cNvPr id="3" name="Freeform 3"/>
            <p:cNvSpPr/>
            <p:nvPr/>
          </p:nvSpPr>
          <p:spPr>
            <a:xfrm>
              <a:off x="72390" y="72390"/>
              <a:ext cx="124131725" cy="107616665"/>
            </a:xfrm>
            <a:custGeom>
              <a:avLst/>
              <a:gdLst/>
              <a:ahLst/>
              <a:cxnLst/>
              <a:rect l="l" t="t" r="r" b="b"/>
              <a:pathLst>
                <a:path w="124131725" h="107616665">
                  <a:moveTo>
                    <a:pt x="0" y="0"/>
                  </a:moveTo>
                  <a:lnTo>
                    <a:pt x="124131725" y="0"/>
                  </a:lnTo>
                  <a:lnTo>
                    <a:pt x="124131725" y="107616665"/>
                  </a:lnTo>
                  <a:lnTo>
                    <a:pt x="0" y="107616665"/>
                  </a:lnTo>
                  <a:lnTo>
                    <a:pt x="0" y="0"/>
                  </a:lnTo>
                  <a:close/>
                </a:path>
              </a:pathLst>
            </a:custGeom>
            <a:solidFill>
              <a:srgbClr val="F4F4F4"/>
            </a:solidFill>
          </p:spPr>
        </p:sp>
        <p:sp>
          <p:nvSpPr>
            <p:cNvPr id="4" name="Freeform 4"/>
            <p:cNvSpPr/>
            <p:nvPr/>
          </p:nvSpPr>
          <p:spPr>
            <a:xfrm>
              <a:off x="0" y="0"/>
              <a:ext cx="124276507" cy="107761447"/>
            </a:xfrm>
            <a:custGeom>
              <a:avLst/>
              <a:gdLst/>
              <a:ahLst/>
              <a:cxnLst/>
              <a:rect l="l" t="t" r="r" b="b"/>
              <a:pathLst>
                <a:path w="124276507" h="107761447">
                  <a:moveTo>
                    <a:pt x="124131722" y="107616662"/>
                  </a:moveTo>
                  <a:lnTo>
                    <a:pt x="124276507" y="107616662"/>
                  </a:lnTo>
                  <a:lnTo>
                    <a:pt x="124276507" y="107761447"/>
                  </a:lnTo>
                  <a:lnTo>
                    <a:pt x="124131722" y="107761447"/>
                  </a:lnTo>
                  <a:lnTo>
                    <a:pt x="12413172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124131722" y="144780"/>
                  </a:moveTo>
                  <a:lnTo>
                    <a:pt x="124276507" y="144780"/>
                  </a:lnTo>
                  <a:lnTo>
                    <a:pt x="124276507" y="107616662"/>
                  </a:lnTo>
                  <a:lnTo>
                    <a:pt x="124131722" y="107616662"/>
                  </a:lnTo>
                  <a:lnTo>
                    <a:pt x="124131722" y="144780"/>
                  </a:lnTo>
                  <a:close/>
                  <a:moveTo>
                    <a:pt x="144780" y="107616662"/>
                  </a:moveTo>
                  <a:lnTo>
                    <a:pt x="124131722" y="107616662"/>
                  </a:lnTo>
                  <a:lnTo>
                    <a:pt x="124131722" y="107761447"/>
                  </a:lnTo>
                  <a:lnTo>
                    <a:pt x="144780" y="107761447"/>
                  </a:lnTo>
                  <a:lnTo>
                    <a:pt x="144780" y="107616662"/>
                  </a:lnTo>
                  <a:close/>
                  <a:moveTo>
                    <a:pt x="124131722" y="0"/>
                  </a:moveTo>
                  <a:lnTo>
                    <a:pt x="124276507" y="0"/>
                  </a:lnTo>
                  <a:lnTo>
                    <a:pt x="124276507" y="144780"/>
                  </a:lnTo>
                  <a:lnTo>
                    <a:pt x="124131722" y="144780"/>
                  </a:lnTo>
                  <a:lnTo>
                    <a:pt x="124131722" y="0"/>
                  </a:lnTo>
                  <a:close/>
                  <a:moveTo>
                    <a:pt x="0" y="0"/>
                  </a:moveTo>
                  <a:lnTo>
                    <a:pt x="144780" y="0"/>
                  </a:lnTo>
                  <a:lnTo>
                    <a:pt x="144780" y="144780"/>
                  </a:lnTo>
                  <a:lnTo>
                    <a:pt x="0" y="144780"/>
                  </a:lnTo>
                  <a:lnTo>
                    <a:pt x="0" y="0"/>
                  </a:lnTo>
                  <a:close/>
                  <a:moveTo>
                    <a:pt x="144780" y="0"/>
                  </a:moveTo>
                  <a:lnTo>
                    <a:pt x="124131722" y="0"/>
                  </a:lnTo>
                  <a:lnTo>
                    <a:pt x="124131722" y="144780"/>
                  </a:lnTo>
                  <a:lnTo>
                    <a:pt x="144780" y="144780"/>
                  </a:lnTo>
                  <a:lnTo>
                    <a:pt x="144780" y="0"/>
                  </a:lnTo>
                  <a:close/>
                </a:path>
              </a:pathLst>
            </a:custGeom>
            <a:solidFill>
              <a:srgbClr val="00000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44326" y="2089743"/>
            <a:ext cx="4818931" cy="2678513"/>
          </a:xfrm>
          <a:prstGeom prst="rect">
            <a:avLst/>
          </a:prstGeom>
        </p:spPr>
      </p:pic>
      <p:sp>
        <p:nvSpPr>
          <p:cNvPr id="9" name="TextBox 8">
            <a:extLst>
              <a:ext uri="{FF2B5EF4-FFF2-40B4-BE49-F238E27FC236}">
                <a16:creationId xmlns="" xmlns:a16="http://schemas.microsoft.com/office/drawing/2014/main" id="{27DC1224-6673-49C8-8AEF-1CEC727386DF}"/>
              </a:ext>
            </a:extLst>
          </p:cNvPr>
          <p:cNvSpPr txBox="1"/>
          <p:nvPr/>
        </p:nvSpPr>
        <p:spPr>
          <a:xfrm>
            <a:off x="1095795" y="2702678"/>
            <a:ext cx="4020628" cy="1452642"/>
          </a:xfrm>
          <a:prstGeom prst="rect">
            <a:avLst/>
          </a:prstGeom>
          <a:noFill/>
        </p:spPr>
        <p:txBody>
          <a:bodyPr wrap="square">
            <a:spAutoFit/>
          </a:bodyPr>
          <a:lstStyle/>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Âu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3416330F-E9B2-4F34-99D8-8FADFCA09D1F}"/>
              </a:ext>
            </a:extLst>
          </p:cNvPr>
          <p:cNvSpPr txBox="1"/>
          <p:nvPr/>
        </p:nvSpPr>
        <p:spPr>
          <a:xfrm>
            <a:off x="5483742" y="346230"/>
            <a:ext cx="6628743" cy="6001643"/>
          </a:xfrm>
          <a:prstGeom prst="rect">
            <a:avLst/>
          </a:prstGeom>
          <a:solidFill>
            <a:schemeClr val="accent6">
              <a:lumMod val="20000"/>
              <a:lumOff val="80000"/>
            </a:schemeClr>
          </a:solidFill>
        </p:spPr>
        <p:txBody>
          <a:bodyPr wrap="square">
            <a:spAutoFit/>
          </a:bodyPr>
          <a:lstStyle/>
          <a:p>
            <a:pPr algn="just"/>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N</a:t>
            </a:r>
            <a:r>
              <a:rPr lang="en-US" sz="3200" dirty="0" err="1">
                <a:latin typeface="Times New Roman" pitchFamily="18" charset="0"/>
                <a:cs typeface="Times New Roman" pitchFamily="18" charset="0"/>
              </a:rPr>
              <a:t>ửa</a:t>
            </a:r>
            <a:r>
              <a:rPr lang="vi-VN" sz="3200" dirty="0">
                <a:latin typeface="Times New Roman" pitchFamily="18" charset="0"/>
                <a:cs typeface="Times New Roman" pitchFamily="18" charset="0"/>
              </a:rPr>
              <a:t> cuối thế kỉ V, các tộc người Giéc-man xâm chiếm tiêu diệt đế quốc Rô-ma</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Thành lập nhiều vương quốc 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Ăng-lô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Xắc-xông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Phơ-răng</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Xã hội: chia làm 2 giai cấp:</a:t>
            </a:r>
            <a:endParaRPr lang="en-US"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	+  Lãnh chúa phong kiến.</a:t>
            </a:r>
            <a:endParaRPr lang="en-US"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	+ Nông nô</a:t>
            </a:r>
            <a:r>
              <a:rPr lang="vi-VN"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p>
          <a:p>
            <a:pPr algn="just"/>
            <a:r>
              <a:rPr lang="vi-VN" sz="3200" i="1" dirty="0">
                <a:latin typeface="Times New Roman" pitchFamily="18" charset="0"/>
                <a:cs typeface="Times New Roman" pitchFamily="18" charset="0"/>
              </a:rPr>
              <a:t>=&gt; Xã hội phong kiến ở </a:t>
            </a:r>
            <a:r>
              <a:rPr lang="en-US" sz="3200" i="1" dirty="0" err="1">
                <a:latin typeface="Times New Roman" pitchFamily="18" charset="0"/>
                <a:cs typeface="Times New Roman" pitchFamily="18" charset="0"/>
              </a:rPr>
              <a:t>Tây</a:t>
            </a:r>
            <a:r>
              <a:rPr lang="vi-VN" sz="3200" i="1" dirty="0">
                <a:latin typeface="Times New Roman" pitchFamily="18" charset="0"/>
                <a:cs typeface="Times New Roman" pitchFamily="18" charset="0"/>
              </a:rPr>
              <a:t> Âu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được</a:t>
            </a:r>
            <a:r>
              <a:rPr lang="vi-VN" sz="3200" i="1" dirty="0">
                <a:latin typeface="Times New Roman" pitchFamily="18" charset="0"/>
                <a:cs typeface="Times New Roman" pitchFamily="18" charset="0"/>
              </a:rPr>
              <a:t> hình thành</a:t>
            </a:r>
            <a:r>
              <a:rPr lang="en-US" sz="3200" i="1"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0127664" y="5564082"/>
            <a:ext cx="2102437" cy="133836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664" y="-31750"/>
            <a:ext cx="2102437" cy="13383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flipV="1">
            <a:off x="-44450" y="-38100"/>
            <a:ext cx="2102437" cy="1338368"/>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44450" y="5557732"/>
            <a:ext cx="2102437" cy="1338368"/>
          </a:xfrm>
          <a:prstGeom prst="rect">
            <a:avLst/>
          </a:prstGeom>
        </p:spPr>
      </p:pic>
      <p:sp>
        <p:nvSpPr>
          <p:cNvPr id="9" name="TextBox 9">
            <a:extLst>
              <a:ext uri="{FF2B5EF4-FFF2-40B4-BE49-F238E27FC236}">
                <a16:creationId xmlns="" xmlns:a16="http://schemas.microsoft.com/office/drawing/2014/main" id="{DD004D52-E9D0-4817-AE03-172817DB73A7}"/>
              </a:ext>
            </a:extLst>
          </p:cNvPr>
          <p:cNvSpPr txBox="1"/>
          <p:nvPr/>
        </p:nvSpPr>
        <p:spPr>
          <a:xfrm>
            <a:off x="1784619" y="629111"/>
            <a:ext cx="8851433" cy="1317220"/>
          </a:xfrm>
          <a:prstGeom prst="rect">
            <a:avLst/>
          </a:prstGeom>
        </p:spPr>
        <p:txBody>
          <a:bodyPr lIns="0" tIns="0" rIns="0" bIns="0" rtlCol="0" anchor="t">
            <a:spAutoFit/>
          </a:bodyPr>
          <a:lstStyle/>
          <a:p>
            <a:pPr marR="104140" algn="just">
              <a:lnSpc>
                <a:spcPct val="107000"/>
              </a:lnSpc>
            </a:pPr>
            <a:r>
              <a:rPr lang="en-US" sz="2400" b="1" dirty="0">
                <a:solidFill>
                  <a:srgbClr val="E7E6E6">
                    <a:lumMod val="10000"/>
                  </a:srgbClr>
                </a:solidFill>
                <a:latin typeface="Times New Roman" panose="02020603050405020304" pitchFamily="18" charset="0"/>
                <a:ea typeface="Calibri" panose="020F0502020204030204" pitchFamily="34" charset="0"/>
                <a:cs typeface="Times New Roman" panose="02020603050405020304" pitchFamily="18" charset="0"/>
              </a:rPr>
              <a:t>TIẾT:  </a:t>
            </a:r>
          </a:p>
          <a:p>
            <a:pPr marR="104140" algn="ctr">
              <a:lnSpc>
                <a:spcPct val="107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 QUÁ TRÌNH HÌNH THÀNH VÀ PHÁT TRIỂN CỦA CHẾ ĐỘ PHONG KIẾN Ở TÂY ÂU</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A84A4620-62B2-4155-ACA1-FBB77DC3DFF6}"/>
              </a:ext>
            </a:extLst>
          </p:cNvPr>
          <p:cNvSpPr txBox="1"/>
          <p:nvPr/>
        </p:nvSpPr>
        <p:spPr>
          <a:xfrm>
            <a:off x="725337" y="2051100"/>
            <a:ext cx="9746879" cy="468077"/>
          </a:xfrm>
          <a:prstGeom prst="rect">
            <a:avLst/>
          </a:prstGeom>
          <a:noFill/>
        </p:spPr>
        <p:txBody>
          <a:bodyPr wrap="square">
            <a:spAutoFit/>
          </a:bodyPr>
          <a:lstStyle/>
          <a:p>
            <a:pPr marL="0" marR="104140" algn="just">
              <a:lnSpc>
                <a:spcPct val="107000"/>
              </a:lnSpc>
              <a:spcBef>
                <a:spcPts val="0"/>
              </a:spcBef>
              <a:spcAft>
                <a:spcPts val="0"/>
              </a:spcAft>
            </a:pP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Âu</a:t>
            </a:r>
            <a:endParaRPr lang="en-US" sz="24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1ACFE577-F57C-4873-A955-A1E34930D03E}"/>
              </a:ext>
            </a:extLst>
          </p:cNvPr>
          <p:cNvSpPr txBox="1"/>
          <p:nvPr/>
        </p:nvSpPr>
        <p:spPr>
          <a:xfrm>
            <a:off x="725337" y="2591418"/>
            <a:ext cx="9746878" cy="863250"/>
          </a:xfrm>
          <a:prstGeom prst="rect">
            <a:avLst/>
          </a:prstGeom>
          <a:noFill/>
        </p:spPr>
        <p:txBody>
          <a:bodyPr wrap="square">
            <a:spAutoFit/>
          </a:bodyPr>
          <a:lstStyle/>
          <a:p>
            <a:pPr marL="0" marR="0" algn="just">
              <a:lnSpc>
                <a:spcPct val="107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91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3" name="Group 3"/>
          <p:cNvGrpSpPr/>
          <p:nvPr/>
        </p:nvGrpSpPr>
        <p:grpSpPr>
          <a:xfrm>
            <a:off x="6048777" y="986308"/>
            <a:ext cx="5797396" cy="836975"/>
            <a:chOff x="0" y="0"/>
            <a:chExt cx="10914846" cy="1673950"/>
          </a:xfrm>
        </p:grpSpPr>
        <p:grpSp>
          <p:nvGrpSpPr>
            <p:cNvPr id="4" name="Group 4"/>
            <p:cNvGrpSpPr/>
            <p:nvPr/>
          </p:nvGrpSpPr>
          <p:grpSpPr>
            <a:xfrm>
              <a:off x="0" y="0"/>
              <a:ext cx="10914846" cy="1673950"/>
              <a:chOff x="0" y="0"/>
              <a:chExt cx="4369413" cy="670113"/>
            </a:xfrm>
          </p:grpSpPr>
          <p:sp>
            <p:nvSpPr>
              <p:cNvPr id="5" name="Freeform 5"/>
              <p:cNvSpPr/>
              <p:nvPr/>
            </p:nvSpPr>
            <p:spPr>
              <a:xfrm>
                <a:off x="0" y="0"/>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6" name="TextBox 6"/>
            <p:cNvSpPr txBox="1"/>
            <p:nvPr/>
          </p:nvSpPr>
          <p:spPr>
            <a:xfrm>
              <a:off x="1247547" y="383214"/>
              <a:ext cx="8814649" cy="563488"/>
            </a:xfrm>
            <a:prstGeom prst="rect">
              <a:avLst/>
            </a:prstGeom>
          </p:spPr>
          <p:txBody>
            <a:bodyPr lIns="0" tIns="0" rIns="0" bIns="0" rtlCol="0" anchor="t">
              <a:spAutoFit/>
            </a:bodyPr>
            <a:lstStyle/>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Think: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7"/>
            <p:cNvSpPr txBox="1"/>
            <p:nvPr/>
          </p:nvSpPr>
          <p:spPr>
            <a:xfrm>
              <a:off x="477933" y="490506"/>
              <a:ext cx="998212" cy="718146"/>
            </a:xfrm>
            <a:prstGeom prst="rect">
              <a:avLst/>
            </a:prstGeom>
          </p:spPr>
          <p:txBody>
            <a:bodyPr lIns="0" tIns="0" rIns="0" bIns="0" rtlCol="0" anchor="t">
              <a:spAutoFit/>
            </a:bodyPr>
            <a:lstStyle/>
            <a:p>
              <a:pPr defTabSz="609630">
                <a:lnSpc>
                  <a:spcPts val="2773"/>
                </a:lnSpc>
              </a:pPr>
              <a:r>
                <a:rPr lang="en-US" sz="2800" dirty="0">
                  <a:solidFill>
                    <a:srgbClr val="1D4E89"/>
                  </a:solidFill>
                  <a:latin typeface="Times New Roman" panose="02020603050405020304" pitchFamily="18" charset="0"/>
                  <a:cs typeface="Times New Roman" panose="02020603050405020304" pitchFamily="18" charset="0"/>
                </a:rPr>
                <a:t>01</a:t>
              </a:r>
            </a:p>
          </p:txBody>
        </p:sp>
      </p:grpSp>
      <p:grpSp>
        <p:nvGrpSpPr>
          <p:cNvPr id="8" name="Group 8"/>
          <p:cNvGrpSpPr/>
          <p:nvPr/>
        </p:nvGrpSpPr>
        <p:grpSpPr>
          <a:xfrm>
            <a:off x="6048777" y="1998410"/>
            <a:ext cx="5797396" cy="836975"/>
            <a:chOff x="0" y="0"/>
            <a:chExt cx="10914846" cy="1673950"/>
          </a:xfrm>
        </p:grpSpPr>
        <p:grpSp>
          <p:nvGrpSpPr>
            <p:cNvPr id="9" name="Group 9"/>
            <p:cNvGrpSpPr/>
            <p:nvPr/>
          </p:nvGrpSpPr>
          <p:grpSpPr>
            <a:xfrm>
              <a:off x="0" y="0"/>
              <a:ext cx="10914846" cy="1673950"/>
              <a:chOff x="0" y="0"/>
              <a:chExt cx="4369413" cy="670113"/>
            </a:xfrm>
          </p:grpSpPr>
          <p:sp>
            <p:nvSpPr>
              <p:cNvPr id="10" name="Freeform 10"/>
              <p:cNvSpPr/>
              <p:nvPr/>
            </p:nvSpPr>
            <p:spPr>
              <a:xfrm>
                <a:off x="0" y="0"/>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12" name="TextBox 12"/>
            <p:cNvSpPr txBox="1"/>
            <p:nvPr/>
          </p:nvSpPr>
          <p:spPr>
            <a:xfrm>
              <a:off x="477933" y="577804"/>
              <a:ext cx="998212" cy="718146"/>
            </a:xfrm>
            <a:prstGeom prst="rect">
              <a:avLst/>
            </a:prstGeom>
          </p:spPr>
          <p:txBody>
            <a:bodyPr lIns="0" tIns="0" rIns="0" bIns="0" rtlCol="0" anchor="t">
              <a:spAutoFit/>
            </a:bodyPr>
            <a:lstStyle/>
            <a:p>
              <a:pPr defTabSz="609630">
                <a:lnSpc>
                  <a:spcPts val="2773"/>
                </a:lnSpc>
              </a:pPr>
              <a:r>
                <a:rPr lang="en-US" sz="2800" dirty="0">
                  <a:solidFill>
                    <a:srgbClr val="1D4E89"/>
                  </a:solidFill>
                  <a:latin typeface="Times New Roman" panose="02020603050405020304" pitchFamily="18" charset="0"/>
                  <a:cs typeface="Times New Roman" panose="02020603050405020304" pitchFamily="18" charset="0"/>
                </a:rPr>
                <a:t>02</a:t>
              </a:r>
            </a:p>
          </p:txBody>
        </p:sp>
      </p:grpSp>
      <p:grpSp>
        <p:nvGrpSpPr>
          <p:cNvPr id="13" name="Group 13"/>
          <p:cNvGrpSpPr/>
          <p:nvPr/>
        </p:nvGrpSpPr>
        <p:grpSpPr>
          <a:xfrm>
            <a:off x="6048777" y="3010513"/>
            <a:ext cx="5797396" cy="1177842"/>
            <a:chOff x="0" y="0"/>
            <a:chExt cx="10914846" cy="1673950"/>
          </a:xfrm>
        </p:grpSpPr>
        <p:grpSp>
          <p:nvGrpSpPr>
            <p:cNvPr id="14" name="Group 14"/>
            <p:cNvGrpSpPr/>
            <p:nvPr/>
          </p:nvGrpSpPr>
          <p:grpSpPr>
            <a:xfrm>
              <a:off x="0" y="0"/>
              <a:ext cx="10914846" cy="1673950"/>
              <a:chOff x="0" y="0"/>
              <a:chExt cx="4369413" cy="670113"/>
            </a:xfrm>
          </p:grpSpPr>
          <p:sp>
            <p:nvSpPr>
              <p:cNvPr id="15" name="Freeform 15"/>
              <p:cNvSpPr/>
              <p:nvPr/>
            </p:nvSpPr>
            <p:spPr>
              <a:xfrm>
                <a:off x="0" y="0"/>
                <a:ext cx="4369413" cy="670113"/>
              </a:xfrm>
              <a:custGeom>
                <a:avLst/>
                <a:gdLst/>
                <a:ahLst/>
                <a:cxnLst/>
                <a:rect l="l" t="t" r="r" b="b"/>
                <a:pathLst>
                  <a:path w="4369413" h="670113">
                    <a:moveTo>
                      <a:pt x="4244953" y="670113"/>
                    </a:moveTo>
                    <a:lnTo>
                      <a:pt x="124460" y="670113"/>
                    </a:lnTo>
                    <a:cubicBezTo>
                      <a:pt x="55880" y="670113"/>
                      <a:pt x="0" y="614233"/>
                      <a:pt x="0" y="545653"/>
                    </a:cubicBezTo>
                    <a:lnTo>
                      <a:pt x="0" y="124460"/>
                    </a:lnTo>
                    <a:cubicBezTo>
                      <a:pt x="0" y="55880"/>
                      <a:pt x="55880" y="0"/>
                      <a:pt x="124460" y="0"/>
                    </a:cubicBezTo>
                    <a:lnTo>
                      <a:pt x="4244953" y="0"/>
                    </a:lnTo>
                    <a:cubicBezTo>
                      <a:pt x="4313532" y="0"/>
                      <a:pt x="4369413" y="55880"/>
                      <a:pt x="4369413" y="124460"/>
                    </a:cubicBezTo>
                    <a:lnTo>
                      <a:pt x="4369413" y="545653"/>
                    </a:lnTo>
                    <a:cubicBezTo>
                      <a:pt x="4369413" y="614233"/>
                      <a:pt x="4313532" y="670113"/>
                      <a:pt x="4244953" y="670113"/>
                    </a:cubicBezTo>
                    <a:close/>
                  </a:path>
                </a:pathLst>
              </a:custGeom>
              <a:solidFill>
                <a:srgbClr val="FFFFFF"/>
              </a:solidFill>
            </p:spPr>
          </p:sp>
        </p:grpSp>
        <p:sp>
          <p:nvSpPr>
            <p:cNvPr id="17" name="TextBox 17"/>
            <p:cNvSpPr txBox="1"/>
            <p:nvPr/>
          </p:nvSpPr>
          <p:spPr>
            <a:xfrm>
              <a:off x="464424" y="611041"/>
              <a:ext cx="998212" cy="517422"/>
            </a:xfrm>
            <a:prstGeom prst="rect">
              <a:avLst/>
            </a:prstGeom>
          </p:spPr>
          <p:txBody>
            <a:bodyPr lIns="0" tIns="0" rIns="0" bIns="0" rtlCol="0" anchor="t">
              <a:spAutoFit/>
            </a:bodyPr>
            <a:lstStyle/>
            <a:p>
              <a:pPr defTabSz="609630">
                <a:lnSpc>
                  <a:spcPts val="2773"/>
                </a:lnSpc>
              </a:pPr>
              <a:r>
                <a:rPr lang="en-US" sz="2800" dirty="0">
                  <a:solidFill>
                    <a:srgbClr val="1D4E89"/>
                  </a:solidFill>
                  <a:latin typeface="Bernoru"/>
                </a:rPr>
                <a:t>03</a:t>
              </a:r>
            </a:p>
          </p:txBody>
        </p:sp>
      </p:grpSp>
      <p:sp>
        <p:nvSpPr>
          <p:cNvPr id="30" name="TextBox 29">
            <a:extLst>
              <a:ext uri="{FF2B5EF4-FFF2-40B4-BE49-F238E27FC236}">
                <a16:creationId xmlns="" xmlns:a16="http://schemas.microsoft.com/office/drawing/2014/main" id="{2AB333E1-E2FC-4203-817D-39BB55006CBB}"/>
              </a:ext>
            </a:extLst>
          </p:cNvPr>
          <p:cNvSpPr txBox="1"/>
          <p:nvPr/>
        </p:nvSpPr>
        <p:spPr>
          <a:xfrm>
            <a:off x="345827" y="728299"/>
            <a:ext cx="5442091" cy="1569660"/>
          </a:xfrm>
          <a:prstGeom prst="rect">
            <a:avLst/>
          </a:prstGeom>
          <a:noFill/>
        </p:spPr>
        <p:txBody>
          <a:bodyPr wrap="square">
            <a:spAutoFit/>
          </a:bodyPr>
          <a:lstStyle/>
          <a:p>
            <a:pPr algn="just"/>
            <a:r>
              <a:rPr lang="nl-NL" sz="2400" b="1" i="1" dirty="0">
                <a:effectLst/>
                <a:latin typeface="Times New Roman" panose="02020603050405020304" pitchFamily="18" charset="0"/>
                <a:ea typeface="Calibri" panose="020F0502020204030204" pitchFamily="34" charset="0"/>
              </a:rPr>
              <a:t>Em hãy quan sát H3, H4 kết hợp thông tin SGK hoàn thành nội dung vào PHT số 2; kĩ thuật Think-pair-share</a:t>
            </a:r>
            <a:r>
              <a:rPr lang="nl-NL" sz="2400" b="1" i="1" dirty="0">
                <a:latin typeface="Times New Roman" panose="02020603050405020304" pitchFamily="18" charset="0"/>
                <a:ea typeface="Calibri" panose="020F0502020204030204" pitchFamily="34" charset="0"/>
              </a:rPr>
              <a:t> (</a:t>
            </a:r>
            <a:r>
              <a:rPr lang="nl-NL" sz="2400" b="1" i="1" dirty="0">
                <a:effectLst/>
                <a:latin typeface="Times New Roman" panose="02020603050405020304" pitchFamily="18" charset="0"/>
                <a:ea typeface="Calibri" panose="020F0502020204030204" pitchFamily="34" charset="0"/>
              </a:rPr>
              <a:t>thời gian 5 phút</a:t>
            </a:r>
            <a:r>
              <a:rPr lang="nl-NL" sz="2400" b="1" i="1" dirty="0">
                <a:latin typeface="Times New Roman" panose="02020603050405020304" pitchFamily="18" charset="0"/>
                <a:ea typeface="Calibri" panose="020F0502020204030204" pitchFamily="34" charset="0"/>
              </a:rPr>
              <a:t>).</a:t>
            </a:r>
            <a:endParaRPr lang="en-US" sz="2400" b="1" i="1" dirty="0"/>
          </a:p>
        </p:txBody>
      </p:sp>
      <p:sp>
        <p:nvSpPr>
          <p:cNvPr id="32" name="TextBox 31">
            <a:extLst>
              <a:ext uri="{FF2B5EF4-FFF2-40B4-BE49-F238E27FC236}">
                <a16:creationId xmlns="" xmlns:a16="http://schemas.microsoft.com/office/drawing/2014/main" id="{6F8B5BB6-EC5D-44D0-8763-7F6643751E5E}"/>
              </a:ext>
            </a:extLst>
          </p:cNvPr>
          <p:cNvSpPr txBox="1"/>
          <p:nvPr/>
        </p:nvSpPr>
        <p:spPr>
          <a:xfrm>
            <a:off x="-1" y="74213"/>
            <a:ext cx="3458817" cy="523220"/>
          </a:xfrm>
          <a:prstGeom prst="rect">
            <a:avLst/>
          </a:prstGeom>
          <a:solidFill>
            <a:schemeClr val="accent5">
              <a:lumMod val="60000"/>
              <a:lumOff val="40000"/>
            </a:schemeClr>
          </a:solidFill>
        </p:spPr>
        <p:txBody>
          <a:bodyPr wrap="square">
            <a:spAutoFit/>
          </a:bodyPr>
          <a:lstStyle/>
          <a:p>
            <a:pPr algn="ctr"/>
            <a:r>
              <a:rPr lang="nl-NL" sz="2800" b="1" dirty="0">
                <a:effectLst/>
                <a:latin typeface="Times New Roman" panose="02020603050405020304" pitchFamily="18" charset="0"/>
                <a:ea typeface="Calibri" panose="020F0502020204030204" pitchFamily="34" charset="0"/>
              </a:rPr>
              <a:t>NHIỆM VỤ 2 </a:t>
            </a:r>
          </a:p>
        </p:txBody>
      </p:sp>
      <p:sp>
        <p:nvSpPr>
          <p:cNvPr id="34" name="TextBox 33">
            <a:extLst>
              <a:ext uri="{FF2B5EF4-FFF2-40B4-BE49-F238E27FC236}">
                <a16:creationId xmlns="" xmlns:a16="http://schemas.microsoft.com/office/drawing/2014/main" id="{29230581-59C1-4EFF-8611-AD18002FE407}"/>
              </a:ext>
            </a:extLst>
          </p:cNvPr>
          <p:cNvSpPr txBox="1"/>
          <p:nvPr/>
        </p:nvSpPr>
        <p:spPr>
          <a:xfrm>
            <a:off x="6711409" y="2093606"/>
            <a:ext cx="5134764" cy="670440"/>
          </a:xfrm>
          <a:prstGeom prst="rect">
            <a:avLst/>
          </a:prstGeom>
          <a:noFill/>
        </p:spPr>
        <p:txBody>
          <a:bodyPr wrap="square">
            <a:spAutoFit/>
          </a:bodyPr>
          <a:lstStyle/>
          <a:p>
            <a:pPr marL="0" marR="0" algn="just">
              <a:lnSpc>
                <a:spcPct val="107000"/>
              </a:lnSpc>
              <a:spcBef>
                <a:spcPts val="0"/>
              </a:spcBef>
              <a:spcAft>
                <a:spcPts val="800"/>
              </a:spcAft>
            </a:pPr>
            <a:r>
              <a:rPr lang="en-US" dirty="0">
                <a:effectLst/>
                <a:latin typeface="Times New Roman" panose="02020603050405020304" pitchFamily="18" charset="0"/>
                <a:ea typeface="Calibri" panose="020F0502020204030204" pitchFamily="34" charset="0"/>
                <a:cs typeface="Times New Roman" panose="02020603050405020304" pitchFamily="18" charset="0"/>
              </a:rPr>
              <a:t>- Pair: Sau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cặp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 xmlns:a16="http://schemas.microsoft.com/office/drawing/2014/main" id="{634D0F68-E876-47AE-824E-F1554CF19D9E}"/>
              </a:ext>
            </a:extLst>
          </p:cNvPr>
          <p:cNvSpPr txBox="1"/>
          <p:nvPr/>
        </p:nvSpPr>
        <p:spPr>
          <a:xfrm>
            <a:off x="6711409" y="3139096"/>
            <a:ext cx="4983909" cy="966803"/>
          </a:xfrm>
          <a:prstGeom prst="rect">
            <a:avLst/>
          </a:prstGeom>
          <a:noFill/>
        </p:spPr>
        <p:txBody>
          <a:bodyPr wrap="square">
            <a:spAutoFit/>
          </a:bodyPr>
          <a:lstStyle/>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Share: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sẻ</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ngẫu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trùng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lặp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phút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9" name="Picture 4">
            <a:extLst>
              <a:ext uri="{FF2B5EF4-FFF2-40B4-BE49-F238E27FC236}">
                <a16:creationId xmlns="" xmlns:a16="http://schemas.microsoft.com/office/drawing/2014/main" id="{1F1EBE4F-F290-4598-8112-B745185BB8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015546" y="4316938"/>
            <a:ext cx="1416561" cy="2128712"/>
          </a:xfrm>
          <a:prstGeom prst="rect">
            <a:avLst/>
          </a:prstGeom>
        </p:spPr>
      </p:pic>
      <p:pic>
        <p:nvPicPr>
          <p:cNvPr id="40" name="Picture 5">
            <a:extLst>
              <a:ext uri="{FF2B5EF4-FFF2-40B4-BE49-F238E27FC236}">
                <a16:creationId xmlns="" xmlns:a16="http://schemas.microsoft.com/office/drawing/2014/main" id="{38457D41-F01B-4B65-AE40-34893E5555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079000" y="4234482"/>
            <a:ext cx="1491429" cy="2377640"/>
          </a:xfrm>
          <a:prstGeom prst="rect">
            <a:avLst/>
          </a:prstGeom>
        </p:spPr>
      </p:pic>
      <p:pic>
        <p:nvPicPr>
          <p:cNvPr id="41" name="Picture 6">
            <a:extLst>
              <a:ext uri="{FF2B5EF4-FFF2-40B4-BE49-F238E27FC236}">
                <a16:creationId xmlns="" xmlns:a16="http://schemas.microsoft.com/office/drawing/2014/main" id="{05FB1D97-8E4D-4CCA-9FAC-E3FF2CF70A4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995551" y="4898854"/>
            <a:ext cx="2415623" cy="1945675"/>
          </a:xfrm>
          <a:prstGeom prst="rect">
            <a:avLst/>
          </a:prstGeom>
        </p:spPr>
      </p:pic>
      <p:pic>
        <p:nvPicPr>
          <p:cNvPr id="18" name="Picture 17" descr="Map&#10;&#10;Description automatically generated">
            <a:extLst>
              <a:ext uri="{FF2B5EF4-FFF2-40B4-BE49-F238E27FC236}">
                <a16:creationId xmlns="" xmlns:a16="http://schemas.microsoft.com/office/drawing/2014/main" id="{54E0A10F-4F21-4F8B-87EE-05DA91F6CA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827" y="2356735"/>
            <a:ext cx="5451673" cy="3772965"/>
          </a:xfrm>
          <a:prstGeom prst="rect">
            <a:avLst/>
          </a:prstGeom>
        </p:spPr>
      </p:pic>
      <p:sp>
        <p:nvSpPr>
          <p:cNvPr id="19" name="Thought Bubble: Cloud 18">
            <a:extLst>
              <a:ext uri="{FF2B5EF4-FFF2-40B4-BE49-F238E27FC236}">
                <a16:creationId xmlns="" xmlns:a16="http://schemas.microsoft.com/office/drawing/2014/main" id="{B7004DCC-0158-4864-8603-7E55223AC6EC}"/>
              </a:ext>
            </a:extLst>
          </p:cNvPr>
          <p:cNvSpPr/>
          <p:nvPr/>
        </p:nvSpPr>
        <p:spPr>
          <a:xfrm>
            <a:off x="3878802" y="2302121"/>
            <a:ext cx="1683026" cy="836975"/>
          </a:xfrm>
          <a:prstGeom prst="cloudCallout">
            <a:avLst>
              <a:gd name="adj1" fmla="val -36581"/>
              <a:gd name="adj2" fmla="val 672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err="1">
                <a:solidFill>
                  <a:schemeClr val="tx1"/>
                </a:solidFill>
                <a:latin typeface="Times New Roman" panose="02020603050405020304" pitchFamily="18" charset="0"/>
                <a:cs typeface="Times New Roman" panose="02020603050405020304" pitchFamily="18" charset="0"/>
              </a:rPr>
              <a:t>Thế</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nào</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là</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lãnh</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địa</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phong</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kiến</a:t>
            </a:r>
            <a:endParaRPr lang="en-US" sz="1600" i="1" dirty="0">
              <a:solidFill>
                <a:schemeClr val="tx1"/>
              </a:solidFill>
              <a:latin typeface="Times New Roman" panose="02020603050405020304" pitchFamily="18" charset="0"/>
              <a:cs typeface="Times New Roman" panose="02020603050405020304" pitchFamily="18" charset="0"/>
            </a:endParaRPr>
          </a:p>
        </p:txBody>
      </p:sp>
      <p:sp>
        <p:nvSpPr>
          <p:cNvPr id="28" name="Thought Bubble: Cloud 27">
            <a:extLst>
              <a:ext uri="{FF2B5EF4-FFF2-40B4-BE49-F238E27FC236}">
                <a16:creationId xmlns="" xmlns:a16="http://schemas.microsoft.com/office/drawing/2014/main" id="{14BC7051-5F5A-4974-8CF0-ABB87F679465}"/>
              </a:ext>
            </a:extLst>
          </p:cNvPr>
          <p:cNvSpPr/>
          <p:nvPr/>
        </p:nvSpPr>
        <p:spPr>
          <a:xfrm>
            <a:off x="4087442" y="3193711"/>
            <a:ext cx="1683027" cy="994644"/>
          </a:xfrm>
          <a:prstGeom prst="cloudCallout">
            <a:avLst>
              <a:gd name="adj1" fmla="val -41305"/>
              <a:gd name="adj2" fmla="val 6058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err="1">
                <a:solidFill>
                  <a:schemeClr val="tx1"/>
                </a:solidFill>
                <a:latin typeface="Times New Roman" panose="02020603050405020304" pitchFamily="18" charset="0"/>
                <a:cs typeface="Times New Roman" panose="02020603050405020304" pitchFamily="18" charset="0"/>
              </a:rPr>
              <a:t>Đặc</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điểm</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của</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lãnh</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địa</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là</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gì</a:t>
            </a:r>
            <a:r>
              <a:rPr lang="en-US" sz="1600"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6" grpId="0"/>
      <p:bldP spid="19"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AEFAE3AD-1333-44FF-95E1-BCA37854DEF7}"/>
              </a:ext>
            </a:extLst>
          </p:cNvPr>
          <p:cNvGraphicFramePr>
            <a:graphicFrameLocks noGrp="1"/>
          </p:cNvGraphicFramePr>
          <p:nvPr>
            <p:extLst>
              <p:ext uri="{D42A27DB-BD31-4B8C-83A1-F6EECF244321}">
                <p14:modId xmlns:p14="http://schemas.microsoft.com/office/powerpoint/2010/main" val="1400792809"/>
              </p:ext>
            </p:extLst>
          </p:nvPr>
        </p:nvGraphicFramePr>
        <p:xfrm>
          <a:off x="1053548" y="1133601"/>
          <a:ext cx="10217426" cy="4259882"/>
        </p:xfrm>
        <a:graphic>
          <a:graphicData uri="http://schemas.openxmlformats.org/drawingml/2006/table">
            <a:tbl>
              <a:tblPr firstRow="1" firstCol="1" bandRow="1"/>
              <a:tblGrid>
                <a:gridCol w="4347806">
                  <a:extLst>
                    <a:ext uri="{9D8B030D-6E8A-4147-A177-3AD203B41FA5}">
                      <a16:colId xmlns="" xmlns:a16="http://schemas.microsoft.com/office/drawing/2014/main" val="2781591556"/>
                    </a:ext>
                  </a:extLst>
                </a:gridCol>
                <a:gridCol w="5869620">
                  <a:extLst>
                    <a:ext uri="{9D8B030D-6E8A-4147-A177-3AD203B41FA5}">
                      <a16:colId xmlns="" xmlns:a16="http://schemas.microsoft.com/office/drawing/2014/main" val="1322828149"/>
                    </a:ext>
                  </a:extLst>
                </a:gridCol>
              </a:tblGrid>
              <a:tr h="601443">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 xmlns:a16="http://schemas.microsoft.com/office/drawing/2014/main" val="3361754890"/>
                  </a:ext>
                </a:extLst>
              </a:tr>
              <a:tr h="1644260">
                <a:tc>
                  <a:txBody>
                    <a:bodyPr/>
                    <a:lstStyle/>
                    <a:p>
                      <a:pPr marL="0" marR="0" algn="just">
                        <a:lnSpc>
                          <a:spcPct val="107000"/>
                        </a:lnSpc>
                        <a:spcBef>
                          <a:spcPts val="0"/>
                        </a:spcBef>
                        <a:spcAft>
                          <a:spcPts val="0"/>
                        </a:spcAft>
                      </a:pPr>
                      <a:r>
                        <a:rPr lang="en-US" sz="24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i="1" kern="1200" dirty="0">
                          <a:solidFill>
                            <a:schemeClr val="tx1"/>
                          </a:solidFill>
                          <a:effectLst/>
                          <a:latin typeface="Times New Roman" panose="02020603050405020304" pitchFamily="18" charset="0"/>
                          <a:ea typeface="+mn-ea"/>
                          <a:cs typeface="Times New Roman" panose="02020603050405020304" pitchFamily="18" charset="0"/>
                        </a:rPr>
                        <a:t> 1: </a:t>
                      </a: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Em hiểu thế nào là Lãnh địa phong kiến? Quan sát hình 3 sgk, em có nhận xét gì về tổ chức hoạt động của lãnh địa phong kiến.</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481401143"/>
                  </a:ext>
                </a:extLst>
              </a:tr>
              <a:tr h="1701686">
                <a:tc>
                  <a:txBody>
                    <a:bodyPr/>
                    <a:lstStyle/>
                    <a:p>
                      <a:pPr marL="0" marR="0" algn="just">
                        <a:lnSpc>
                          <a:spcPct val="107000"/>
                        </a:lnSpc>
                        <a:spcBef>
                          <a:spcPts val="0"/>
                        </a:spcBef>
                        <a:spcAft>
                          <a:spcPts val="0"/>
                        </a:spcAft>
                      </a:pP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Câu 2: Em hãy cho biết đặc điểm của nền kinh tế lãnh địa là gì? Nêu nhận xét của em về nền kinh tế đó?</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spcBef>
                          <a:spcPts val="375"/>
                        </a:spcBef>
                        <a:spcAft>
                          <a:spcPts val="375"/>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546031980"/>
                  </a:ext>
                </a:extLst>
              </a:tr>
            </a:tbl>
          </a:graphicData>
        </a:graphic>
      </p:graphicFrame>
      <p:sp>
        <p:nvSpPr>
          <p:cNvPr id="3" name="TextBox 2">
            <a:extLst>
              <a:ext uri="{FF2B5EF4-FFF2-40B4-BE49-F238E27FC236}">
                <a16:creationId xmlns="" xmlns:a16="http://schemas.microsoft.com/office/drawing/2014/main" id="{85D9A376-C3A7-49E1-B1CD-DEAB47FD0FD1}"/>
              </a:ext>
            </a:extLst>
          </p:cNvPr>
          <p:cNvSpPr txBox="1"/>
          <p:nvPr/>
        </p:nvSpPr>
        <p:spPr>
          <a:xfrm>
            <a:off x="4096613" y="275933"/>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kumimoji="0" lang="en-US" sz="28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PHIẾU HỌC TẬP SỐ 2</a:t>
            </a:r>
            <a:endParaRPr lang="en-US" dirty="0">
              <a:solidFill>
                <a:schemeClr val="tx1">
                  <a:lumMod val="95000"/>
                  <a:lumOff val="5000"/>
                </a:schemeClr>
              </a:solidFill>
            </a:endParaRPr>
          </a:p>
        </p:txBody>
      </p:sp>
      <p:pic>
        <p:nvPicPr>
          <p:cNvPr id="4" name="Picture 10">
            <a:extLst>
              <a:ext uri="{FF2B5EF4-FFF2-40B4-BE49-F238E27FC236}">
                <a16:creationId xmlns="" xmlns:a16="http://schemas.microsoft.com/office/drawing/2014/main" id="{956D752B-98B3-4CDB-8C12-D757576E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4339">
            <a:off x="167974" y="124108"/>
            <a:ext cx="870343" cy="1063753"/>
          </a:xfrm>
          <a:prstGeom prst="rect">
            <a:avLst/>
          </a:prstGeom>
        </p:spPr>
      </p:pic>
      <p:pic>
        <p:nvPicPr>
          <p:cNvPr id="5" name="Picture 11">
            <a:extLst>
              <a:ext uri="{FF2B5EF4-FFF2-40B4-BE49-F238E27FC236}">
                <a16:creationId xmlns="" xmlns:a16="http://schemas.microsoft.com/office/drawing/2014/main" id="{87411D84-84CB-4D8F-BA85-EC464E36B8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80136">
            <a:off x="11052287" y="5506660"/>
            <a:ext cx="950515" cy="1161740"/>
          </a:xfrm>
          <a:prstGeom prst="rect">
            <a:avLst/>
          </a:prstGeom>
        </p:spPr>
      </p:pic>
    </p:spTree>
    <p:extLst>
      <p:ext uri="{BB962C8B-B14F-4D97-AF65-F5344CB8AC3E}">
        <p14:creationId xmlns:p14="http://schemas.microsoft.com/office/powerpoint/2010/main" val="14677509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49079" y="1371600"/>
            <a:ext cx="5472418" cy="4384623"/>
            <a:chOff x="0" y="754569"/>
            <a:chExt cx="8490682" cy="7953708"/>
          </a:xfrm>
        </p:grpSpPr>
        <p:grpSp>
          <p:nvGrpSpPr>
            <p:cNvPr id="3" name="Group 3"/>
            <p:cNvGrpSpPr/>
            <p:nvPr/>
          </p:nvGrpSpPr>
          <p:grpSpPr>
            <a:xfrm>
              <a:off x="0" y="2592156"/>
              <a:ext cx="8490682" cy="6116121"/>
              <a:chOff x="0" y="-546829"/>
              <a:chExt cx="5143778" cy="3705236"/>
            </a:xfrm>
          </p:grpSpPr>
          <p:sp>
            <p:nvSpPr>
              <p:cNvPr id="4" name="Freeform 4"/>
              <p:cNvSpPr/>
              <p:nvPr/>
            </p:nvSpPr>
            <p:spPr>
              <a:xfrm>
                <a:off x="0" y="-546829"/>
                <a:ext cx="5143778" cy="3705236"/>
              </a:xfrm>
              <a:custGeom>
                <a:avLst/>
                <a:gdLst/>
                <a:ahLst/>
                <a:cxnLst/>
                <a:rect l="l" t="t" r="r" b="b"/>
                <a:pathLst>
                  <a:path w="5143778" h="3158407">
                    <a:moveTo>
                      <a:pt x="5019317" y="3158407"/>
                    </a:moveTo>
                    <a:lnTo>
                      <a:pt x="124460" y="3158407"/>
                    </a:lnTo>
                    <a:cubicBezTo>
                      <a:pt x="55880" y="3158407"/>
                      <a:pt x="0" y="3102527"/>
                      <a:pt x="0" y="3033947"/>
                    </a:cubicBezTo>
                    <a:lnTo>
                      <a:pt x="0" y="124460"/>
                    </a:lnTo>
                    <a:cubicBezTo>
                      <a:pt x="0" y="55880"/>
                      <a:pt x="55880" y="0"/>
                      <a:pt x="124460" y="0"/>
                    </a:cubicBezTo>
                    <a:lnTo>
                      <a:pt x="5019318" y="0"/>
                    </a:lnTo>
                    <a:cubicBezTo>
                      <a:pt x="5087898" y="0"/>
                      <a:pt x="5143778" y="55880"/>
                      <a:pt x="5143778" y="124460"/>
                    </a:cubicBezTo>
                    <a:lnTo>
                      <a:pt x="5143778" y="3033947"/>
                    </a:lnTo>
                    <a:cubicBezTo>
                      <a:pt x="5143778" y="3102527"/>
                      <a:pt x="5087898" y="3158407"/>
                      <a:pt x="5019318" y="3158407"/>
                    </a:cubicBezTo>
                    <a:close/>
                  </a:path>
                </a:pathLst>
              </a:custGeom>
              <a:solidFill>
                <a:srgbClr val="FFD4A9">
                  <a:alpha val="69804"/>
                </a:srgbClr>
              </a:solidFill>
            </p:spPr>
          </p:sp>
        </p:grpSp>
        <p:sp>
          <p:nvSpPr>
            <p:cNvPr id="5" name="TextBox 5"/>
            <p:cNvSpPr txBox="1"/>
            <p:nvPr/>
          </p:nvSpPr>
          <p:spPr>
            <a:xfrm>
              <a:off x="233772" y="754569"/>
              <a:ext cx="7855778" cy="1107996"/>
            </a:xfrm>
            <a:prstGeom prst="rect">
              <a:avLst/>
            </a:prstGeom>
          </p:spPr>
          <p:txBody>
            <a:bodyPr lIns="0" tIns="0" rIns="0" bIns="0" rtlCol="0" anchor="t">
              <a:spAutoFit/>
            </a:bodyPr>
            <a:lstStyle/>
            <a:p>
              <a:pPr algn="ctr">
                <a:lnSpc>
                  <a:spcPts val="4016"/>
                </a:lnSpc>
                <a:spcBef>
                  <a:spcPct val="0"/>
                </a:spcBef>
              </a:pPr>
              <a:r>
                <a:rPr lang="en-US" sz="4400" spc="-67" dirty="0" err="1">
                  <a:solidFill>
                    <a:srgbClr val="632B2B"/>
                  </a:solidFill>
                  <a:latin typeface="Josefin Sans Regular Bold"/>
                </a:rPr>
                <a:t>Góc</a:t>
              </a:r>
              <a:r>
                <a:rPr lang="en-US" sz="4400" spc="-67" dirty="0">
                  <a:solidFill>
                    <a:srgbClr val="632B2B"/>
                  </a:solidFill>
                  <a:latin typeface="Josefin Sans Regular Bold"/>
                </a:rPr>
                <a:t> </a:t>
              </a:r>
              <a:r>
                <a:rPr lang="en-US" sz="4400" spc="-67" dirty="0" err="1">
                  <a:solidFill>
                    <a:srgbClr val="632B2B"/>
                  </a:solidFill>
                  <a:latin typeface="Josefin Sans Regular Bold"/>
                </a:rPr>
                <a:t>góp</a:t>
              </a:r>
              <a:r>
                <a:rPr lang="en-US" sz="4400" spc="-67" dirty="0">
                  <a:solidFill>
                    <a:srgbClr val="632B2B"/>
                  </a:solidFill>
                  <a:latin typeface="Josefin Sans Regular Bold"/>
                </a:rPr>
                <a:t> ý .</a:t>
              </a:r>
            </a:p>
          </p:txBody>
        </p:sp>
        <p:sp>
          <p:nvSpPr>
            <p:cNvPr id="6" name="TextBox 6"/>
            <p:cNvSpPr txBox="1"/>
            <p:nvPr/>
          </p:nvSpPr>
          <p:spPr>
            <a:xfrm>
              <a:off x="542612" y="4192739"/>
              <a:ext cx="7405456" cy="3447098"/>
            </a:xfrm>
            <a:prstGeom prst="rect">
              <a:avLst/>
            </a:prstGeom>
          </p:spPr>
          <p:txBody>
            <a:bodyPr lIns="0" tIns="0" rIns="0" bIns="0" rtlCol="0" anchor="t">
              <a:spAutoFit/>
            </a:bodyPr>
            <a:lstStyle/>
            <a:p>
              <a:pPr algn="just">
                <a:spcBef>
                  <a:spcPct val="0"/>
                </a:spcBef>
              </a:pP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Nhận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xét</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phiếu</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học</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tập</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của</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các</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bạn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theo</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kĩ</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thuật</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321: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cho</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3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lời</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khen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2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hạn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chế</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và</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1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lời</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góp</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ý</a:t>
              </a:r>
              <a:endParaRPr lang="en-US" sz="2400" dirty="0">
                <a:solidFill>
                  <a:schemeClr val="tx1">
                    <a:lumMod val="95000"/>
                    <a:lumOff val="5000"/>
                  </a:schemeClr>
                </a:solidFill>
                <a:latin typeface="Josefin Sans Regular"/>
              </a:endParaRPr>
            </a:p>
          </p:txBody>
        </p:sp>
      </p:grpSp>
      <p:pic>
        <p:nvPicPr>
          <p:cNvPr id="7" name="Picture 7"/>
          <p:cNvPicPr>
            <a:picLocks noChangeAspect="1"/>
          </p:cNvPicPr>
          <p:nvPr/>
        </p:nvPicPr>
        <p:blipFill>
          <a:blip r:embed="rId2"/>
          <a:srcRect/>
          <a:stretch>
            <a:fillRect/>
          </a:stretch>
        </p:blipFill>
        <p:spPr>
          <a:xfrm>
            <a:off x="1175331" y="2087606"/>
            <a:ext cx="3456739" cy="4048889"/>
          </a:xfrm>
          <a:prstGeom prst="rect">
            <a:avLst/>
          </a:prstGeom>
        </p:spPr>
      </p:pic>
      <p:grpSp>
        <p:nvGrpSpPr>
          <p:cNvPr id="8" name="Group 8"/>
          <p:cNvGrpSpPr/>
          <p:nvPr/>
        </p:nvGrpSpPr>
        <p:grpSpPr>
          <a:xfrm>
            <a:off x="692343" y="685800"/>
            <a:ext cx="238760" cy="23876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1506200" y="2087607"/>
            <a:ext cx="117410" cy="2682786"/>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1338512" y="5991135"/>
            <a:ext cx="452787" cy="200049"/>
          </a:xfrm>
          <a:prstGeom prst="rect">
            <a:avLst/>
          </a:prstGeom>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AEFAE3AD-1333-44FF-95E1-BCA37854DEF7}"/>
              </a:ext>
            </a:extLst>
          </p:cNvPr>
          <p:cNvGraphicFramePr>
            <a:graphicFrameLocks noGrp="1"/>
          </p:cNvGraphicFramePr>
          <p:nvPr>
            <p:extLst>
              <p:ext uri="{D42A27DB-BD31-4B8C-83A1-F6EECF244321}">
                <p14:modId xmlns:p14="http://schemas.microsoft.com/office/powerpoint/2010/main" val="4078639584"/>
              </p:ext>
            </p:extLst>
          </p:nvPr>
        </p:nvGraphicFramePr>
        <p:xfrm>
          <a:off x="631923" y="916441"/>
          <a:ext cx="11150345" cy="5664186"/>
        </p:xfrm>
        <a:graphic>
          <a:graphicData uri="http://schemas.openxmlformats.org/drawingml/2006/table">
            <a:tbl>
              <a:tblPr firstRow="1" firstCol="1" bandRow="1"/>
              <a:tblGrid>
                <a:gridCol w="4421138">
                  <a:extLst>
                    <a:ext uri="{9D8B030D-6E8A-4147-A177-3AD203B41FA5}">
                      <a16:colId xmlns="" xmlns:a16="http://schemas.microsoft.com/office/drawing/2014/main" val="2781591556"/>
                    </a:ext>
                  </a:extLst>
                </a:gridCol>
                <a:gridCol w="6729207">
                  <a:extLst>
                    <a:ext uri="{9D8B030D-6E8A-4147-A177-3AD203B41FA5}">
                      <a16:colId xmlns="" xmlns:a16="http://schemas.microsoft.com/office/drawing/2014/main" val="1322828149"/>
                    </a:ext>
                  </a:extLst>
                </a:gridCol>
              </a:tblGrid>
              <a:tr h="453182">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4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 xmlns:a16="http://schemas.microsoft.com/office/drawing/2014/main" val="3361754890"/>
                  </a:ext>
                </a:extLst>
              </a:tr>
              <a:tr h="2396788">
                <a:tc>
                  <a:txBody>
                    <a:bodyPr/>
                    <a:lstStyle/>
                    <a:p>
                      <a:pPr marL="0" marR="0" algn="just">
                        <a:lnSpc>
                          <a:spcPct val="107000"/>
                        </a:lnSpc>
                        <a:spcBef>
                          <a:spcPts val="0"/>
                        </a:spcBef>
                        <a:spcAft>
                          <a:spcPts val="0"/>
                        </a:spcAft>
                      </a:pPr>
                      <a:r>
                        <a:rPr lang="en-US" sz="2400" b="1" i="1" kern="1200" dirty="0" err="1">
                          <a:solidFill>
                            <a:schemeClr val="tx1"/>
                          </a:solidFill>
                          <a:effectLst/>
                          <a:latin typeface="Times New Roman" panose="02020603050405020304" pitchFamily="18" charset="0"/>
                          <a:ea typeface="+mn-ea"/>
                          <a:cs typeface="Times New Roman" panose="02020603050405020304" pitchFamily="18" charset="0"/>
                        </a:rPr>
                        <a:t>Câu</a:t>
                      </a:r>
                      <a:r>
                        <a:rPr lang="en-US" sz="2400" b="1" i="1" kern="1200" dirty="0">
                          <a:solidFill>
                            <a:schemeClr val="tx1"/>
                          </a:solidFill>
                          <a:effectLst/>
                          <a:latin typeface="Times New Roman" panose="02020603050405020304" pitchFamily="18" charset="0"/>
                          <a:ea typeface="+mn-ea"/>
                          <a:cs typeface="Times New Roman" panose="02020603050405020304" pitchFamily="18" charset="0"/>
                        </a:rPr>
                        <a:t> 1: </a:t>
                      </a: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Em hiểu thế nào là Lãnh địa phong kiến? Quan sát hình 3 sgk, em có nhận xét gì về tổ chức hoạt động của lãnh địa phong kiến.</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481401143"/>
                  </a:ext>
                </a:extLst>
              </a:tr>
              <a:tr h="2814216">
                <a:tc>
                  <a:txBody>
                    <a:bodyPr/>
                    <a:lstStyle/>
                    <a:p>
                      <a:pPr marL="0" marR="0" algn="just">
                        <a:lnSpc>
                          <a:spcPct val="107000"/>
                        </a:lnSpc>
                        <a:spcBef>
                          <a:spcPts val="0"/>
                        </a:spcBef>
                        <a:spcAft>
                          <a:spcPts val="0"/>
                        </a:spcAft>
                      </a:pPr>
                      <a:r>
                        <a:rPr lang="pt-BR" sz="2400" b="1" i="1" kern="1200" dirty="0">
                          <a:solidFill>
                            <a:schemeClr val="tx1"/>
                          </a:solidFill>
                          <a:effectLst/>
                          <a:latin typeface="Times New Roman" panose="02020603050405020304" pitchFamily="18" charset="0"/>
                          <a:ea typeface="+mn-ea"/>
                          <a:cs typeface="Times New Roman" panose="02020603050405020304" pitchFamily="18" charset="0"/>
                        </a:rPr>
                        <a:t>Câu 2: Em hãy cho biết đặc điểm của nền kinh tế lãnh địa là gì? Nêu nhận xét của em về nền kinh tế đó?</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spcBef>
                          <a:spcPts val="375"/>
                        </a:spcBef>
                        <a:spcAft>
                          <a:spcPts val="375"/>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546031980"/>
                  </a:ext>
                </a:extLst>
              </a:tr>
            </a:tbl>
          </a:graphicData>
        </a:graphic>
      </p:graphicFrame>
      <p:sp>
        <p:nvSpPr>
          <p:cNvPr id="3" name="TextBox 2">
            <a:extLst>
              <a:ext uri="{FF2B5EF4-FFF2-40B4-BE49-F238E27FC236}">
                <a16:creationId xmlns="" xmlns:a16="http://schemas.microsoft.com/office/drawing/2014/main" id="{85D9A376-C3A7-49E1-B1CD-DEAB47FD0FD1}"/>
              </a:ext>
            </a:extLst>
          </p:cNvPr>
          <p:cNvSpPr txBox="1"/>
          <p:nvPr/>
        </p:nvSpPr>
        <p:spPr>
          <a:xfrm>
            <a:off x="4186554" y="176711"/>
            <a:ext cx="420093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PHIẾU HỌC TẬP SỐ 2</a:t>
            </a:r>
            <a:endPar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pic>
        <p:nvPicPr>
          <p:cNvPr id="4" name="Picture 10">
            <a:extLst>
              <a:ext uri="{FF2B5EF4-FFF2-40B4-BE49-F238E27FC236}">
                <a16:creationId xmlns="" xmlns:a16="http://schemas.microsoft.com/office/drawing/2014/main" id="{956D752B-98B3-4CDB-8C12-D757576E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24339">
            <a:off x="167974" y="124108"/>
            <a:ext cx="870343" cy="1063753"/>
          </a:xfrm>
          <a:prstGeom prst="rect">
            <a:avLst/>
          </a:prstGeom>
        </p:spPr>
      </p:pic>
      <p:pic>
        <p:nvPicPr>
          <p:cNvPr id="5" name="Picture 11">
            <a:extLst>
              <a:ext uri="{FF2B5EF4-FFF2-40B4-BE49-F238E27FC236}">
                <a16:creationId xmlns="" xmlns:a16="http://schemas.microsoft.com/office/drawing/2014/main" id="{87411D84-84CB-4D8F-BA85-EC464E36B8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80136">
            <a:off x="11275944" y="5771738"/>
            <a:ext cx="950515" cy="1161740"/>
          </a:xfrm>
          <a:prstGeom prst="rect">
            <a:avLst/>
          </a:prstGeom>
        </p:spPr>
      </p:pic>
      <p:sp>
        <p:nvSpPr>
          <p:cNvPr id="7" name="TextBox 6">
            <a:extLst>
              <a:ext uri="{FF2B5EF4-FFF2-40B4-BE49-F238E27FC236}">
                <a16:creationId xmlns="" xmlns:a16="http://schemas.microsoft.com/office/drawing/2014/main" id="{7139CD8D-A98B-4181-90C0-E9EACE0125D9}"/>
              </a:ext>
            </a:extLst>
          </p:cNvPr>
          <p:cNvSpPr txBox="1"/>
          <p:nvPr/>
        </p:nvSpPr>
        <p:spPr>
          <a:xfrm>
            <a:off x="5077406" y="1312408"/>
            <a:ext cx="6704861" cy="1938992"/>
          </a:xfrm>
          <a:prstGeom prst="rect">
            <a:avLst/>
          </a:prstGeom>
          <a:noFill/>
        </p:spPr>
        <p:txBody>
          <a:bodyPr wrap="square">
            <a:spAutoFit/>
          </a:bodyPr>
          <a:lstStyle/>
          <a:p>
            <a:pPr algn="just"/>
            <a:r>
              <a:rPr lang="pt-BR" sz="2400" dirty="0">
                <a:effectLst/>
                <a:latin typeface="Times New Roman" panose="02020603050405020304" pitchFamily="18" charset="0"/>
                <a:ea typeface="Times New Roman" panose="02020603050405020304" pitchFamily="18" charset="0"/>
              </a:rPr>
              <a:t>Là vùng đất rộng lớn mà các quý tộc chiếm đoạt được và nhanh chóng bị họ biến thành khu đất riêng của mình. (Lãnh địa là đơn vị chính trị và kinh tế cơ bản trong thời kì phong kiến phân quyền ở Châu Âu.)</a:t>
            </a:r>
            <a:endParaRPr lang="en-US" sz="2400" dirty="0"/>
          </a:p>
        </p:txBody>
      </p:sp>
      <p:sp>
        <p:nvSpPr>
          <p:cNvPr id="9" name="TextBox 8">
            <a:extLst>
              <a:ext uri="{FF2B5EF4-FFF2-40B4-BE49-F238E27FC236}">
                <a16:creationId xmlns="" xmlns:a16="http://schemas.microsoft.com/office/drawing/2014/main" id="{E07D960F-A019-45D3-AA11-AEC7F97E968A}"/>
              </a:ext>
            </a:extLst>
          </p:cNvPr>
          <p:cNvSpPr txBox="1"/>
          <p:nvPr/>
        </p:nvSpPr>
        <p:spPr>
          <a:xfrm>
            <a:off x="5077406" y="3671176"/>
            <a:ext cx="6704862" cy="2909451"/>
          </a:xfrm>
          <a:prstGeom prst="rect">
            <a:avLst/>
          </a:prstGeom>
          <a:noFill/>
        </p:spPr>
        <p:txBody>
          <a:bodyPr wrap="square">
            <a:spAutoFit/>
          </a:bodyPr>
          <a:lstStyle/>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Đặc trưng cơ bản của  lãnh địa: là đơn vị kinh tế, chính trị độc lập (quận đội, luật pháp, tòa án, chế độ thuế khóa, tiền tệ và hệ thống đo lường riêng) mang tính tự cung, tự cấp. Không trao đổi với bên ngoài, đóng kín của một lãnh chúa.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Nhà vua không có quyền can thiệp vào lãnh địa của lãnh chúa (quyền “miễn trừ”)</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759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E"/>
        </a:solidFill>
        <a:effectLst/>
      </p:bgPr>
    </p:bg>
    <p:spTree>
      <p:nvGrpSpPr>
        <p:cNvPr id="1" name=""/>
        <p:cNvGrpSpPr/>
        <p:nvPr/>
      </p:nvGrpSpPr>
      <p:grpSpPr>
        <a:xfrm>
          <a:off x="0" y="0"/>
          <a:ext cx="0" cy="0"/>
          <a:chOff x="0" y="0"/>
          <a:chExt cx="0" cy="0"/>
        </a:xfrm>
      </p:grpSpPr>
      <p:grpSp>
        <p:nvGrpSpPr>
          <p:cNvPr id="2" name="Group 2"/>
          <p:cNvGrpSpPr/>
          <p:nvPr/>
        </p:nvGrpSpPr>
        <p:grpSpPr>
          <a:xfrm>
            <a:off x="6096000" y="0"/>
            <a:ext cx="6466136" cy="6858000"/>
            <a:chOff x="0" y="0"/>
            <a:chExt cx="3070990" cy="3257100"/>
          </a:xfrm>
        </p:grpSpPr>
        <p:sp>
          <p:nvSpPr>
            <p:cNvPr id="3" name="Freeform 3"/>
            <p:cNvSpPr/>
            <p:nvPr/>
          </p:nvSpPr>
          <p:spPr>
            <a:xfrm>
              <a:off x="0" y="0"/>
              <a:ext cx="3070990" cy="3257100"/>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rgbClr val="FFFFFF"/>
            </a:solidFill>
          </p:spPr>
        </p:sp>
      </p:grpSp>
      <p:pic>
        <p:nvPicPr>
          <p:cNvPr id="5" name="Picture 4" descr="A map of a city&#10;&#10;Description automatically generated with medium confidence">
            <a:extLst>
              <a:ext uri="{FF2B5EF4-FFF2-40B4-BE49-F238E27FC236}">
                <a16:creationId xmlns="" xmlns:a16="http://schemas.microsoft.com/office/drawing/2014/main" id="{CE1CD44C-FF47-4294-BE04-37BDC76FE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686" y="353375"/>
            <a:ext cx="10042857" cy="6151249"/>
          </a:xfrm>
          <a:prstGeom prst="rect">
            <a:avLst/>
          </a:prstGeom>
        </p:spPr>
      </p:pic>
      <p:sp>
        <p:nvSpPr>
          <p:cNvPr id="6" name="Rectangle: Rounded Corners 5">
            <a:extLst>
              <a:ext uri="{FF2B5EF4-FFF2-40B4-BE49-F238E27FC236}">
                <a16:creationId xmlns="" xmlns:a16="http://schemas.microsoft.com/office/drawing/2014/main" id="{59FCF71C-0309-47B4-BD67-73A7CCD83834}"/>
              </a:ext>
            </a:extLst>
          </p:cNvPr>
          <p:cNvSpPr/>
          <p:nvPr/>
        </p:nvSpPr>
        <p:spPr>
          <a:xfrm>
            <a:off x="1398032" y="1424067"/>
            <a:ext cx="1704931" cy="6745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 xmlns:a16="http://schemas.microsoft.com/office/drawing/2014/main" id="{F5742790-1E7F-4FB3-835A-3953B18028B5}"/>
              </a:ext>
            </a:extLst>
          </p:cNvPr>
          <p:cNvSpPr/>
          <p:nvPr/>
        </p:nvSpPr>
        <p:spPr>
          <a:xfrm>
            <a:off x="1398033" y="5321097"/>
            <a:ext cx="1555027" cy="46510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 xmlns:a16="http://schemas.microsoft.com/office/drawing/2014/main" id="{DC4A8EF6-2084-4AB3-8D30-EF5A917C1570}"/>
              </a:ext>
            </a:extLst>
          </p:cNvPr>
          <p:cNvSpPr/>
          <p:nvPr/>
        </p:nvSpPr>
        <p:spPr>
          <a:xfrm>
            <a:off x="1398034" y="3948394"/>
            <a:ext cx="1704930" cy="10583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CA1D42BF-EBF0-465E-A76C-3C95B2FB7C34}"/>
              </a:ext>
            </a:extLst>
          </p:cNvPr>
          <p:cNvSpPr/>
          <p:nvPr/>
        </p:nvSpPr>
        <p:spPr>
          <a:xfrm>
            <a:off x="1398033" y="2858268"/>
            <a:ext cx="1555028" cy="76824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 xmlns:a16="http://schemas.microsoft.com/office/drawing/2014/main" id="{6B68D309-A89F-462B-8E10-88AF66E49B9B}"/>
              </a:ext>
            </a:extLst>
          </p:cNvPr>
          <p:cNvSpPr/>
          <p:nvPr/>
        </p:nvSpPr>
        <p:spPr>
          <a:xfrm>
            <a:off x="9884064" y="1019331"/>
            <a:ext cx="1418431" cy="5571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 xmlns:a16="http://schemas.microsoft.com/office/drawing/2014/main" id="{274818C3-A135-4750-B788-8E7417562B39}"/>
              </a:ext>
            </a:extLst>
          </p:cNvPr>
          <p:cNvSpPr/>
          <p:nvPr/>
        </p:nvSpPr>
        <p:spPr>
          <a:xfrm>
            <a:off x="9943938" y="3069379"/>
            <a:ext cx="1358558" cy="55713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 xmlns:a16="http://schemas.microsoft.com/office/drawing/2014/main" id="{61558335-98EA-4AD0-8C3E-DCBC9CE5E2C2}"/>
              </a:ext>
            </a:extLst>
          </p:cNvPr>
          <p:cNvSpPr/>
          <p:nvPr/>
        </p:nvSpPr>
        <p:spPr>
          <a:xfrm>
            <a:off x="9709179" y="4329656"/>
            <a:ext cx="1533444" cy="68780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 xmlns:a16="http://schemas.microsoft.com/office/drawing/2014/main" id="{E75A7D42-4416-4E7E-8D86-DC7F9FE03D8A}"/>
              </a:ext>
            </a:extLst>
          </p:cNvPr>
          <p:cNvSpPr/>
          <p:nvPr/>
        </p:nvSpPr>
        <p:spPr>
          <a:xfrm>
            <a:off x="7131592" y="4477554"/>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7</a:t>
            </a:r>
          </a:p>
        </p:txBody>
      </p:sp>
      <p:sp>
        <p:nvSpPr>
          <p:cNvPr id="50" name="Oval 49">
            <a:extLst>
              <a:ext uri="{FF2B5EF4-FFF2-40B4-BE49-F238E27FC236}">
                <a16:creationId xmlns="" xmlns:a16="http://schemas.microsoft.com/office/drawing/2014/main" id="{A8FACA55-5E2D-403A-8A58-07130B3C939C}"/>
              </a:ext>
            </a:extLst>
          </p:cNvPr>
          <p:cNvSpPr/>
          <p:nvPr/>
        </p:nvSpPr>
        <p:spPr>
          <a:xfrm>
            <a:off x="7131592" y="3069379"/>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6</a:t>
            </a:r>
          </a:p>
        </p:txBody>
      </p:sp>
      <p:sp>
        <p:nvSpPr>
          <p:cNvPr id="51" name="Oval 50">
            <a:extLst>
              <a:ext uri="{FF2B5EF4-FFF2-40B4-BE49-F238E27FC236}">
                <a16:creationId xmlns="" xmlns:a16="http://schemas.microsoft.com/office/drawing/2014/main" id="{FE8E5648-210C-4EDD-AB81-77C7A2ACC982}"/>
              </a:ext>
            </a:extLst>
          </p:cNvPr>
          <p:cNvSpPr/>
          <p:nvPr/>
        </p:nvSpPr>
        <p:spPr>
          <a:xfrm>
            <a:off x="9534739" y="2331175"/>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5</a:t>
            </a:r>
          </a:p>
        </p:txBody>
      </p:sp>
      <p:sp>
        <p:nvSpPr>
          <p:cNvPr id="52" name="Oval 51">
            <a:extLst>
              <a:ext uri="{FF2B5EF4-FFF2-40B4-BE49-F238E27FC236}">
                <a16:creationId xmlns="" xmlns:a16="http://schemas.microsoft.com/office/drawing/2014/main" id="{012B94D0-D4EE-4D83-85B9-406099D98964}"/>
              </a:ext>
            </a:extLst>
          </p:cNvPr>
          <p:cNvSpPr/>
          <p:nvPr/>
        </p:nvSpPr>
        <p:spPr>
          <a:xfrm>
            <a:off x="3411344" y="5321097"/>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4</a:t>
            </a:r>
          </a:p>
        </p:txBody>
      </p:sp>
      <p:sp>
        <p:nvSpPr>
          <p:cNvPr id="53" name="Oval 52">
            <a:extLst>
              <a:ext uri="{FF2B5EF4-FFF2-40B4-BE49-F238E27FC236}">
                <a16:creationId xmlns="" xmlns:a16="http://schemas.microsoft.com/office/drawing/2014/main" id="{DDA32DD9-1EE9-45D0-852A-9CCDF516DBA0}"/>
              </a:ext>
            </a:extLst>
          </p:cNvPr>
          <p:cNvSpPr/>
          <p:nvPr/>
        </p:nvSpPr>
        <p:spPr>
          <a:xfrm>
            <a:off x="3925190" y="3770171"/>
            <a:ext cx="409199"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3</a:t>
            </a:r>
          </a:p>
        </p:txBody>
      </p:sp>
      <p:sp>
        <p:nvSpPr>
          <p:cNvPr id="54" name="Oval 53">
            <a:extLst>
              <a:ext uri="{FF2B5EF4-FFF2-40B4-BE49-F238E27FC236}">
                <a16:creationId xmlns="" xmlns:a16="http://schemas.microsoft.com/office/drawing/2014/main" id="{BE5489D3-E07D-42C8-B7CC-642BA1B4E272}"/>
              </a:ext>
            </a:extLst>
          </p:cNvPr>
          <p:cNvSpPr/>
          <p:nvPr/>
        </p:nvSpPr>
        <p:spPr>
          <a:xfrm>
            <a:off x="3094051" y="3233791"/>
            <a:ext cx="434716" cy="42222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latin typeface="Times New Roman" panose="02020603050405020304" pitchFamily="18" charset="0"/>
                <a:cs typeface="Times New Roman" panose="02020603050405020304" pitchFamily="18" charset="0"/>
              </a:rPr>
              <a:t>2</a:t>
            </a:r>
          </a:p>
        </p:txBody>
      </p:sp>
      <p:sp>
        <p:nvSpPr>
          <p:cNvPr id="55" name="Oval 54">
            <a:extLst>
              <a:ext uri="{FF2B5EF4-FFF2-40B4-BE49-F238E27FC236}">
                <a16:creationId xmlns="" xmlns:a16="http://schemas.microsoft.com/office/drawing/2014/main" id="{0B2996E6-FD33-4E79-9688-E8C14B745DF3}"/>
              </a:ext>
            </a:extLst>
          </p:cNvPr>
          <p:cNvSpPr/>
          <p:nvPr/>
        </p:nvSpPr>
        <p:spPr>
          <a:xfrm>
            <a:off x="6011056" y="2098623"/>
            <a:ext cx="469692" cy="44366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Times New Roman" panose="02020603050405020304" pitchFamily="18" charset="0"/>
                <a:cs typeface="Times New Roman" panose="02020603050405020304" pitchFamily="18" charset="0"/>
              </a:rPr>
              <a:t>1</a:t>
            </a:r>
          </a:p>
        </p:txBody>
      </p:sp>
      <p:sp>
        <p:nvSpPr>
          <p:cNvPr id="56" name="TextBox 55">
            <a:extLst>
              <a:ext uri="{FF2B5EF4-FFF2-40B4-BE49-F238E27FC236}">
                <a16:creationId xmlns="" xmlns:a16="http://schemas.microsoft.com/office/drawing/2014/main" id="{D375DB1B-C47B-44D5-BFBD-96FEE5B1230D}"/>
              </a:ext>
            </a:extLst>
          </p:cNvPr>
          <p:cNvSpPr txBox="1"/>
          <p:nvPr/>
        </p:nvSpPr>
        <p:spPr>
          <a:xfrm>
            <a:off x="1348013" y="1423189"/>
            <a:ext cx="1704930" cy="707886"/>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đài</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endParaRPr lang="en-US" sz="2000" b="1" i="1" dirty="0"/>
          </a:p>
        </p:txBody>
      </p:sp>
      <p:sp>
        <p:nvSpPr>
          <p:cNvPr id="57" name="TextBox 56">
            <a:extLst>
              <a:ext uri="{FF2B5EF4-FFF2-40B4-BE49-F238E27FC236}">
                <a16:creationId xmlns="" xmlns:a16="http://schemas.microsoft.com/office/drawing/2014/main" id="{CD062032-3DF8-4B50-9EC1-3294160B44D6}"/>
              </a:ext>
            </a:extLst>
          </p:cNvPr>
          <p:cNvSpPr txBox="1"/>
          <p:nvPr/>
        </p:nvSpPr>
        <p:spPr>
          <a:xfrm>
            <a:off x="9803422" y="4365383"/>
            <a:ext cx="1335558" cy="707886"/>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Tường</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ct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bao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quanh</a:t>
            </a:r>
            <a:endParaRPr lang="en-US" sz="2000" b="1" i="1" dirty="0"/>
          </a:p>
        </p:txBody>
      </p:sp>
      <p:sp>
        <p:nvSpPr>
          <p:cNvPr id="58" name="TextBox 57">
            <a:extLst>
              <a:ext uri="{FF2B5EF4-FFF2-40B4-BE49-F238E27FC236}">
                <a16:creationId xmlns="" xmlns:a16="http://schemas.microsoft.com/office/drawing/2014/main" id="{89F6ED59-FA3F-49C0-91D0-840D5209946A}"/>
              </a:ext>
            </a:extLst>
          </p:cNvPr>
          <p:cNvSpPr txBox="1"/>
          <p:nvPr/>
        </p:nvSpPr>
        <p:spPr>
          <a:xfrm>
            <a:off x="9976969" y="3152251"/>
            <a:ext cx="1301121" cy="400110"/>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Dinh</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a:t>
            </a:r>
            <a:endParaRPr lang="en-US" sz="2000" b="1" i="1" dirty="0"/>
          </a:p>
        </p:txBody>
      </p:sp>
      <p:sp>
        <p:nvSpPr>
          <p:cNvPr id="59" name="TextBox 58">
            <a:extLst>
              <a:ext uri="{FF2B5EF4-FFF2-40B4-BE49-F238E27FC236}">
                <a16:creationId xmlns="" xmlns:a16="http://schemas.microsoft.com/office/drawing/2014/main" id="{09816096-D66C-4BA0-B7E1-F6B314EB5C03}"/>
              </a:ext>
            </a:extLst>
          </p:cNvPr>
          <p:cNvSpPr txBox="1"/>
          <p:nvPr/>
        </p:nvSpPr>
        <p:spPr>
          <a:xfrm>
            <a:off x="10036929" y="1079292"/>
            <a:ext cx="1160724" cy="400110"/>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a:t>
            </a:r>
            <a:endParaRPr lang="en-US" sz="2000" b="1" i="1" dirty="0"/>
          </a:p>
        </p:txBody>
      </p:sp>
      <p:sp>
        <p:nvSpPr>
          <p:cNvPr id="60" name="TextBox 59">
            <a:extLst>
              <a:ext uri="{FF2B5EF4-FFF2-40B4-BE49-F238E27FC236}">
                <a16:creationId xmlns="" xmlns:a16="http://schemas.microsoft.com/office/drawing/2014/main" id="{21194EAD-A3C8-43FF-8B38-BCE166BB9C36}"/>
              </a:ext>
            </a:extLst>
          </p:cNvPr>
          <p:cNvSpPr txBox="1"/>
          <p:nvPr/>
        </p:nvSpPr>
        <p:spPr>
          <a:xfrm>
            <a:off x="1576856" y="5330110"/>
            <a:ext cx="1286264" cy="400110"/>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a:t>
            </a:r>
            <a:endParaRPr lang="en-US" sz="2000" b="1" i="1" dirty="0"/>
          </a:p>
        </p:txBody>
      </p:sp>
      <p:sp>
        <p:nvSpPr>
          <p:cNvPr id="61" name="TextBox 60">
            <a:extLst>
              <a:ext uri="{FF2B5EF4-FFF2-40B4-BE49-F238E27FC236}">
                <a16:creationId xmlns="" xmlns:a16="http://schemas.microsoft.com/office/drawing/2014/main" id="{9D299524-90C7-4AFD-9C68-4F80D4D93D1B}"/>
              </a:ext>
            </a:extLst>
          </p:cNvPr>
          <p:cNvSpPr txBox="1"/>
          <p:nvPr/>
        </p:nvSpPr>
        <p:spPr>
          <a:xfrm>
            <a:off x="1408771" y="3964420"/>
            <a:ext cx="1704930" cy="1015663"/>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algn="ct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chảy</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quanh</a:t>
            </a:r>
            <a:endParaRPr lang="en-US" sz="2000" b="1" i="1" dirty="0"/>
          </a:p>
        </p:txBody>
      </p:sp>
      <p:sp>
        <p:nvSpPr>
          <p:cNvPr id="62" name="TextBox 61">
            <a:extLst>
              <a:ext uri="{FF2B5EF4-FFF2-40B4-BE49-F238E27FC236}">
                <a16:creationId xmlns="" xmlns:a16="http://schemas.microsoft.com/office/drawing/2014/main" id="{B5CA51F0-C4B7-4536-AA20-4A0813323A43}"/>
              </a:ext>
            </a:extLst>
          </p:cNvPr>
          <p:cNvSpPr txBox="1"/>
          <p:nvPr/>
        </p:nvSpPr>
        <p:spPr>
          <a:xfrm>
            <a:off x="1619322" y="2921886"/>
            <a:ext cx="1153859" cy="707886"/>
          </a:xfrm>
          <a:prstGeom prst="rect">
            <a:avLst/>
          </a:prstGeom>
          <a:noFill/>
        </p:spPr>
        <p:txBody>
          <a:bodyPr wrap="square">
            <a:spAutoFit/>
          </a:bodyPr>
          <a:lstStyle/>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ct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nông</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nô</a:t>
            </a:r>
            <a:endParaRPr lang="en-US" sz="2000" b="1" i="1" dirty="0"/>
          </a:p>
        </p:txBody>
      </p:sp>
      <p:sp>
        <p:nvSpPr>
          <p:cNvPr id="63" name="TextBox 62">
            <a:extLst>
              <a:ext uri="{FF2B5EF4-FFF2-40B4-BE49-F238E27FC236}">
                <a16:creationId xmlns="" xmlns:a16="http://schemas.microsoft.com/office/drawing/2014/main" id="{1B81CEFA-C6B9-4E28-BD11-03D9441E1399}"/>
              </a:ext>
            </a:extLst>
          </p:cNvPr>
          <p:cNvSpPr txBox="1"/>
          <p:nvPr/>
        </p:nvSpPr>
        <p:spPr>
          <a:xfrm>
            <a:off x="1348013" y="404041"/>
            <a:ext cx="5547200" cy="461665"/>
          </a:xfrm>
          <a:prstGeom prst="rect">
            <a:avLst/>
          </a:prstGeom>
          <a:solidFill>
            <a:srgbClr val="FFFF00"/>
          </a:solidFill>
        </p:spPr>
        <p:txBody>
          <a:bodyPr wrap="square">
            <a:spAutoFit/>
          </a:bodyPr>
          <a:lstStyle/>
          <a:p>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 </a:t>
            </a:r>
            <a:r>
              <a:rPr kumimoji="0" lang="en-US" sz="2400" b="1" i="1"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barn(inVertic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arn(inVertical)">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arn(inVertical)">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AC92FAD-BBD9-4652-9093-7216D86C1149}"/>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9059" t="17334" r="8487" b="39431"/>
          <a:stretch/>
        </p:blipFill>
        <p:spPr bwMode="auto">
          <a:xfrm>
            <a:off x="547691" y="309993"/>
            <a:ext cx="4780321" cy="6338457"/>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 xmlns:a16="http://schemas.microsoft.com/office/drawing/2014/main" id="{EE8545A9-6A09-424B-A114-B1D83014C9BD}"/>
              </a:ext>
            </a:extLst>
          </p:cNvPr>
          <p:cNvSpPr txBox="1"/>
          <p:nvPr/>
        </p:nvSpPr>
        <p:spPr>
          <a:xfrm>
            <a:off x="5480026" y="3527508"/>
            <a:ext cx="6225070" cy="1646413"/>
          </a:xfrm>
          <a:prstGeom prst="rect">
            <a:avLst/>
          </a:prstGeom>
          <a:noFill/>
        </p:spPr>
        <p:txBody>
          <a:bodyPr wrap="square">
            <a:spAutoFit/>
          </a:bodyPr>
          <a:lstStyle/>
          <a:p>
            <a:pPr marL="0" marR="0" algn="just">
              <a:lnSpc>
                <a:spcPct val="107000"/>
              </a:lnSpc>
              <a:spcBef>
                <a:spcPts val="0"/>
              </a:spcBef>
              <a:spcAft>
                <a:spcPts val="800"/>
              </a:spcAft>
            </a:pP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DAAF5A0F-817B-41EF-BC33-24FA782099DD}"/>
              </a:ext>
            </a:extLst>
          </p:cNvPr>
          <p:cNvSpPr txBox="1"/>
          <p:nvPr/>
        </p:nvSpPr>
        <p:spPr>
          <a:xfrm>
            <a:off x="5480026" y="309993"/>
            <a:ext cx="6245514" cy="243675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phía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9160DE6C-2325-4073-9447-4FC20DFD903B}"/>
              </a:ext>
            </a:extLst>
          </p:cNvPr>
          <p:cNvSpPr txBox="1"/>
          <p:nvPr/>
        </p:nvSpPr>
        <p:spPr>
          <a:xfrm>
            <a:off x="5480025" y="2698103"/>
            <a:ext cx="6164283" cy="8560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đài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C9AC6C02-25DE-41D3-BFE3-AE417D8CE008}"/>
              </a:ext>
            </a:extLst>
          </p:cNvPr>
          <p:cNvSpPr txBox="1"/>
          <p:nvPr/>
        </p:nvSpPr>
        <p:spPr>
          <a:xfrm>
            <a:off x="5480026" y="5217288"/>
            <a:ext cx="6225070" cy="830997"/>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E</a:t>
            </a:r>
            <a:r>
              <a:rPr kumimoji="0" lang="pt-BR"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 có nhận xét gì về xã hội phong kiến Tây Âu? </a:t>
            </a:r>
            <a:endParaRPr kumimoji="0" lang="en-US" sz="2400" b="1" i="1" u="none" strike="noStrike" kern="1200" cap="none" spc="0" normalizeH="0" baseline="0" noProof="0" dirty="0">
              <a:ln>
                <a:noFill/>
              </a:ln>
              <a:solidFill>
                <a:srgbClr val="FF0000"/>
              </a:solidFill>
              <a:effectLst/>
              <a:uLnTx/>
              <a:uFillTx/>
              <a:latin typeface="Calibri"/>
            </a:endParaRPr>
          </a:p>
        </p:txBody>
      </p:sp>
      <p:sp>
        <p:nvSpPr>
          <p:cNvPr id="14" name="TextBox 13">
            <a:extLst>
              <a:ext uri="{FF2B5EF4-FFF2-40B4-BE49-F238E27FC236}">
                <a16:creationId xmlns="" xmlns:a16="http://schemas.microsoft.com/office/drawing/2014/main" id="{0AEFC234-7417-416B-8FC3-121F08426F19}"/>
              </a:ext>
            </a:extLst>
          </p:cNvPr>
          <p:cNvSpPr txBox="1"/>
          <p:nvPr/>
        </p:nvSpPr>
        <p:spPr>
          <a:xfrm>
            <a:off x="5469804" y="5217288"/>
            <a:ext cx="6245514" cy="1200329"/>
          </a:xfrm>
          <a:prstGeom prst="rect">
            <a:avLst/>
          </a:prstGeom>
          <a:solidFill>
            <a:schemeClr val="accent6">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sự phân chia đẳng cấp, giàu nghèo rất rõ rệt giữa lãnh chúa và nông nô trong xã hội phong kiến Tây Âu. </a:t>
            </a:r>
            <a:endParaRPr kumimoji="0" lang="en-US" sz="2400" b="1" i="1"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4880555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a:off x="11372110" y="407676"/>
            <a:ext cx="544907" cy="544226"/>
          </a:xfrm>
          <a:prstGeom prst="rect">
            <a:avLst/>
          </a:prstGeom>
        </p:spPr>
      </p:pic>
      <p:grpSp>
        <p:nvGrpSpPr>
          <p:cNvPr id="13" name="Group 13"/>
          <p:cNvGrpSpPr/>
          <p:nvPr/>
        </p:nvGrpSpPr>
        <p:grpSpPr>
          <a:xfrm>
            <a:off x="0" y="6172200"/>
            <a:ext cx="12192000" cy="1333185"/>
            <a:chOff x="0" y="0"/>
            <a:chExt cx="6186311" cy="676468"/>
          </a:xfrm>
        </p:grpSpPr>
        <p:sp>
          <p:nvSpPr>
            <p:cNvPr id="14" name="Freeform 14"/>
            <p:cNvSpPr/>
            <p:nvPr/>
          </p:nvSpPr>
          <p:spPr>
            <a:xfrm>
              <a:off x="0" y="0"/>
              <a:ext cx="6186311" cy="676468"/>
            </a:xfrm>
            <a:custGeom>
              <a:avLst/>
              <a:gdLst/>
              <a:ahLst/>
              <a:cxnLst/>
              <a:rect l="l" t="t" r="r" b="b"/>
              <a:pathLst>
                <a:path w="6186311" h="676468">
                  <a:moveTo>
                    <a:pt x="6061851" y="676468"/>
                  </a:moveTo>
                  <a:lnTo>
                    <a:pt x="124460" y="676468"/>
                  </a:lnTo>
                  <a:cubicBezTo>
                    <a:pt x="55880" y="676468"/>
                    <a:pt x="0" y="620588"/>
                    <a:pt x="0" y="552008"/>
                  </a:cubicBezTo>
                  <a:lnTo>
                    <a:pt x="0" y="124460"/>
                  </a:lnTo>
                  <a:cubicBezTo>
                    <a:pt x="0" y="55880"/>
                    <a:pt x="55880" y="0"/>
                    <a:pt x="124460" y="0"/>
                  </a:cubicBezTo>
                  <a:lnTo>
                    <a:pt x="6061851" y="0"/>
                  </a:lnTo>
                  <a:cubicBezTo>
                    <a:pt x="6130431" y="0"/>
                    <a:pt x="6186311" y="55880"/>
                    <a:pt x="6186311" y="124460"/>
                  </a:cubicBezTo>
                  <a:lnTo>
                    <a:pt x="6186311" y="552008"/>
                  </a:lnTo>
                  <a:cubicBezTo>
                    <a:pt x="6186311" y="620588"/>
                    <a:pt x="6130431" y="676468"/>
                    <a:pt x="6061851" y="676468"/>
                  </a:cubicBezTo>
                  <a:close/>
                </a:path>
              </a:pathLst>
            </a:custGeom>
            <a:solidFill>
              <a:srgbClr val="F6D8B6"/>
            </a:solidFill>
          </p:spPr>
        </p:sp>
      </p:grpSp>
      <p:sp>
        <p:nvSpPr>
          <p:cNvPr id="21" name="TextBox 15">
            <a:extLst>
              <a:ext uri="{FF2B5EF4-FFF2-40B4-BE49-F238E27FC236}">
                <a16:creationId xmlns="" xmlns:a16="http://schemas.microsoft.com/office/drawing/2014/main" id="{3E5BD785-41C0-45D5-AB2C-C8C64B812FCB}"/>
              </a:ext>
            </a:extLst>
          </p:cNvPr>
          <p:cNvSpPr txBox="1"/>
          <p:nvPr/>
        </p:nvSpPr>
        <p:spPr>
          <a:xfrm rot="21075592">
            <a:off x="177586" y="199079"/>
            <a:ext cx="4303166" cy="797078"/>
          </a:xfrm>
          <a:prstGeom prst="rect">
            <a:avLst/>
          </a:prstGeom>
        </p:spPr>
        <p:txBody>
          <a:bodyPr wrap="square" lIns="0" tIns="0" rIns="0" bIns="0" rtlCol="0" anchor="t">
            <a:spAutoFit/>
          </a:bodyPr>
          <a:lstStyle/>
          <a:p>
            <a:pPr>
              <a:lnSpc>
                <a:spcPts val="6627"/>
              </a:lnSpc>
              <a:spcBef>
                <a:spcPct val="0"/>
              </a:spcBef>
            </a:pPr>
            <a:r>
              <a:rPr lang="en-US" sz="5400" b="1" dirty="0">
                <a:solidFill>
                  <a:srgbClr val="D13B00"/>
                </a:solidFill>
                <a:latin typeface="Times New Roman" panose="02020603050405020304" pitchFamily="18" charset="0"/>
                <a:cs typeface="Times New Roman" panose="02020603050405020304" pitchFamily="18" charset="0"/>
              </a:rPr>
              <a:t>KHỞI ĐỘNG</a:t>
            </a:r>
          </a:p>
        </p:txBody>
      </p:sp>
      <p:pic>
        <p:nvPicPr>
          <p:cNvPr id="23" name="Picture 22" descr="A picture containing outdoor, water, building, big&#10;&#10;Description automatically generated">
            <a:extLst>
              <a:ext uri="{FF2B5EF4-FFF2-40B4-BE49-F238E27FC236}">
                <a16:creationId xmlns="" xmlns:a16="http://schemas.microsoft.com/office/drawing/2014/main" id="{1744607F-084F-424C-974E-C53E60B963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85" y="1380757"/>
            <a:ext cx="2811391" cy="2223085"/>
          </a:xfrm>
          <a:prstGeom prst="rect">
            <a:avLst/>
          </a:prstGeom>
        </p:spPr>
      </p:pic>
      <p:pic>
        <p:nvPicPr>
          <p:cNvPr id="25" name="Picture 24" descr="A picture containing sky, outdoor, building, old&#10;&#10;Description automatically generated">
            <a:extLst>
              <a:ext uri="{FF2B5EF4-FFF2-40B4-BE49-F238E27FC236}">
                <a16:creationId xmlns="" xmlns:a16="http://schemas.microsoft.com/office/drawing/2014/main" id="{F77B0FCE-1E8C-4791-BAED-09B3F607D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4227" y="1380758"/>
            <a:ext cx="2989207" cy="2223084"/>
          </a:xfrm>
          <a:prstGeom prst="rect">
            <a:avLst/>
          </a:prstGeom>
        </p:spPr>
      </p:pic>
      <p:pic>
        <p:nvPicPr>
          <p:cNvPr id="26" name="Picture 25" descr="A picture containing outdoor, sky, building, city&#10;&#10;Description automatically generated">
            <a:extLst>
              <a:ext uri="{FF2B5EF4-FFF2-40B4-BE49-F238E27FC236}">
                <a16:creationId xmlns="" xmlns:a16="http://schemas.microsoft.com/office/drawing/2014/main" id="{FA6320B4-E530-4F12-AAD9-A70E57B9562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019016" y="1387476"/>
            <a:ext cx="3092382" cy="2223084"/>
          </a:xfrm>
          <a:prstGeom prst="rect">
            <a:avLst/>
          </a:prstGeom>
        </p:spPr>
      </p:pic>
      <p:pic>
        <p:nvPicPr>
          <p:cNvPr id="27" name="Picture 26" descr="A picture containing outdoor, colonnade&#10;&#10;Description automatically generated">
            <a:extLst>
              <a:ext uri="{FF2B5EF4-FFF2-40B4-BE49-F238E27FC236}">
                <a16:creationId xmlns="" xmlns:a16="http://schemas.microsoft.com/office/drawing/2014/main" id="{3B0A6DD3-6B1D-4F9C-9157-26F6905A4A7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162965" y="1364132"/>
            <a:ext cx="2945910" cy="2223084"/>
          </a:xfrm>
          <a:prstGeom prst="rect">
            <a:avLst/>
          </a:prstGeom>
        </p:spPr>
      </p:pic>
      <p:sp>
        <p:nvSpPr>
          <p:cNvPr id="29" name="TextBox 28">
            <a:extLst>
              <a:ext uri="{FF2B5EF4-FFF2-40B4-BE49-F238E27FC236}">
                <a16:creationId xmlns="" xmlns:a16="http://schemas.microsoft.com/office/drawing/2014/main" id="{54FA1D24-352D-4971-8902-38772B4ADF22}"/>
              </a:ext>
            </a:extLst>
          </p:cNvPr>
          <p:cNvSpPr txBox="1"/>
          <p:nvPr/>
        </p:nvSpPr>
        <p:spPr>
          <a:xfrm>
            <a:off x="4859452" y="248164"/>
            <a:ext cx="5411510" cy="882678"/>
          </a:xfrm>
          <a:prstGeom prst="rect">
            <a:avLst/>
          </a:prstGeom>
          <a:noFill/>
        </p:spPr>
        <p:txBody>
          <a:bodyPr wrap="square">
            <a:spAutoFit/>
          </a:bodyPr>
          <a:lstStyle/>
          <a:p>
            <a:pPr marL="0" marR="104140" algn="ctr">
              <a:lnSpc>
                <a:spcPct val="107000"/>
              </a:lnSpc>
              <a:spcBef>
                <a:spcPts val="0"/>
              </a:spcBef>
              <a:spcAft>
                <a:spcPts val="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104140" algn="ctr">
              <a:lnSpc>
                <a:spcPct val="107000"/>
              </a:lnSpc>
              <a:spcBef>
                <a:spcPts val="0"/>
              </a:spcBef>
              <a:spcAft>
                <a:spcPts val="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 xmlns:a16="http://schemas.microsoft.com/office/drawing/2014/main" id="{96B0D540-866D-4AA7-96AC-B09569DAE2AE}"/>
              </a:ext>
            </a:extLst>
          </p:cNvPr>
          <p:cNvSpPr txBox="1"/>
          <p:nvPr/>
        </p:nvSpPr>
        <p:spPr>
          <a:xfrm>
            <a:off x="1288536" y="3529376"/>
            <a:ext cx="465512" cy="405367"/>
          </a:xfrm>
          <a:prstGeom prst="rect">
            <a:avLst/>
          </a:prstGeom>
          <a:noFill/>
        </p:spPr>
        <p:txBody>
          <a:bodyPr wrap="square">
            <a:spAutoFit/>
          </a:bodyPr>
          <a:lstStyle/>
          <a:p>
            <a:pPr marL="0" marR="104140" algn="just">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 xmlns:a16="http://schemas.microsoft.com/office/drawing/2014/main" id="{431C314C-DE55-4444-A8E1-02EB89ABDF06}"/>
              </a:ext>
            </a:extLst>
          </p:cNvPr>
          <p:cNvSpPr txBox="1"/>
          <p:nvPr/>
        </p:nvSpPr>
        <p:spPr>
          <a:xfrm>
            <a:off x="29423" y="3819300"/>
            <a:ext cx="2811390" cy="707886"/>
          </a:xfrm>
          <a:prstGeom prst="rect">
            <a:avLst/>
          </a:prstGeom>
          <a:noFill/>
        </p:spPr>
        <p:txBody>
          <a:bodyPr wrap="square">
            <a:spAutoFit/>
          </a:bodyPr>
          <a:lstStyle/>
          <a:p>
            <a:pPr algn="ct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Tháp</a:t>
            </a: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London – Anh)</a:t>
            </a:r>
            <a:endParaRPr lang="en-US" sz="2000" dirty="0"/>
          </a:p>
        </p:txBody>
      </p:sp>
      <p:sp>
        <p:nvSpPr>
          <p:cNvPr id="34" name="TextBox 33">
            <a:extLst>
              <a:ext uri="{FF2B5EF4-FFF2-40B4-BE49-F238E27FC236}">
                <a16:creationId xmlns="" xmlns:a16="http://schemas.microsoft.com/office/drawing/2014/main" id="{612949F8-C25E-4AB1-A4F0-E4502E121547}"/>
              </a:ext>
            </a:extLst>
          </p:cNvPr>
          <p:cNvSpPr txBox="1"/>
          <p:nvPr/>
        </p:nvSpPr>
        <p:spPr>
          <a:xfrm>
            <a:off x="4283571" y="3529375"/>
            <a:ext cx="465512" cy="405367"/>
          </a:xfrm>
          <a:prstGeom prst="rect">
            <a:avLst/>
          </a:prstGeom>
          <a:noFill/>
        </p:spPr>
        <p:txBody>
          <a:bodyPr wrap="square">
            <a:spAutoFit/>
          </a:bodyPr>
          <a:lstStyle/>
          <a:p>
            <a:pPr marL="0" marR="104140" algn="just">
              <a:lnSpc>
                <a:spcPct val="107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 xmlns:a16="http://schemas.microsoft.com/office/drawing/2014/main" id="{D935C13B-EC79-4C3C-B1AA-98282C610D95}"/>
              </a:ext>
            </a:extLst>
          </p:cNvPr>
          <p:cNvSpPr txBox="1"/>
          <p:nvPr/>
        </p:nvSpPr>
        <p:spPr>
          <a:xfrm>
            <a:off x="3504695" y="3778691"/>
            <a:ext cx="1908270" cy="707886"/>
          </a:xfrm>
          <a:prstGeom prst="rect">
            <a:avLst/>
          </a:prstGeom>
          <a:noFill/>
        </p:spPr>
        <p:txBody>
          <a:bodyPr wrap="square">
            <a:spAutoFit/>
          </a:bodyPr>
          <a:lstStyle/>
          <a:p>
            <a:pPr algn="ctr"/>
            <a:r>
              <a:rPr lang="en-US" sz="2000" dirty="0" err="1">
                <a:latin typeface="Times New Roman" panose="02020603050405020304" pitchFamily="18" charset="0"/>
                <a:ea typeface="Calibri" panose="020F0502020204030204" pitchFamily="34" charset="0"/>
              </a:rPr>
              <a:t>Đền</a:t>
            </a:r>
            <a:r>
              <a:rPr lang="en-US" sz="2000" dirty="0">
                <a:latin typeface="Times New Roman" panose="02020603050405020304" pitchFamily="18" charset="0"/>
                <a:ea typeface="Calibri" panose="020F0502020204030204" pitchFamily="34" charset="0"/>
              </a:rPr>
              <a:t> Parthenon </a:t>
            </a:r>
          </a:p>
          <a:p>
            <a:pPr algn="ctr"/>
            <a:r>
              <a:rPr lang="en-US" sz="2000" dirty="0">
                <a:latin typeface="Times New Roman" panose="02020603050405020304" pitchFamily="18" charset="0"/>
                <a:ea typeface="Calibri" panose="020F0502020204030204" pitchFamily="34" charset="0"/>
              </a:rPr>
              <a:t>(</a:t>
            </a:r>
            <a:r>
              <a:rPr lang="en-US" sz="2000" dirty="0">
                <a:effectLst/>
                <a:latin typeface="Times New Roman" panose="02020603050405020304" pitchFamily="18" charset="0"/>
                <a:ea typeface="Calibri" panose="020F0502020204030204" pitchFamily="34" charset="0"/>
              </a:rPr>
              <a:t>Roma – Ý)</a:t>
            </a:r>
            <a:endParaRPr lang="en-US" sz="2000" dirty="0"/>
          </a:p>
        </p:txBody>
      </p:sp>
      <p:sp>
        <p:nvSpPr>
          <p:cNvPr id="36" name="TextBox 35">
            <a:extLst>
              <a:ext uri="{FF2B5EF4-FFF2-40B4-BE49-F238E27FC236}">
                <a16:creationId xmlns="" xmlns:a16="http://schemas.microsoft.com/office/drawing/2014/main" id="{3E9298EA-B417-484B-862B-8D0C2C4F7049}"/>
              </a:ext>
            </a:extLst>
          </p:cNvPr>
          <p:cNvSpPr txBox="1"/>
          <p:nvPr/>
        </p:nvSpPr>
        <p:spPr>
          <a:xfrm>
            <a:off x="7570122" y="3573299"/>
            <a:ext cx="465512" cy="405367"/>
          </a:xfrm>
          <a:prstGeom prst="rect">
            <a:avLst/>
          </a:prstGeom>
          <a:noFill/>
        </p:spPr>
        <p:txBody>
          <a:bodyPr wrap="square">
            <a:spAutoFit/>
          </a:bodyPr>
          <a:lstStyle/>
          <a:p>
            <a:pPr marL="0" marR="104140" algn="just">
              <a:lnSpc>
                <a:spcPct val="107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 xmlns:a16="http://schemas.microsoft.com/office/drawing/2014/main" id="{3755880F-B1A1-43BF-9530-5C1C18C368E8}"/>
              </a:ext>
            </a:extLst>
          </p:cNvPr>
          <p:cNvSpPr txBox="1"/>
          <p:nvPr/>
        </p:nvSpPr>
        <p:spPr>
          <a:xfrm>
            <a:off x="6852620" y="3821974"/>
            <a:ext cx="1703831" cy="707886"/>
          </a:xfrm>
          <a:prstGeom prst="rect">
            <a:avLst/>
          </a:prstGeom>
          <a:noFill/>
        </p:spPr>
        <p:txBody>
          <a:bodyPr wrap="square">
            <a:spAutoFit/>
          </a:bodyPr>
          <a:lstStyle/>
          <a:p>
            <a:pPr algn="ctr"/>
            <a:r>
              <a:rPr lang="en-US" sz="2000" dirty="0" err="1">
                <a:effectLst/>
                <a:latin typeface="Times New Roman" panose="02020603050405020304" pitchFamily="18" charset="0"/>
                <a:ea typeface="Calibri" panose="020F0502020204030204" pitchFamily="34" charset="0"/>
              </a:rPr>
              <a:t>Tháp</a:t>
            </a:r>
            <a:r>
              <a:rPr lang="en-US" sz="2000" dirty="0">
                <a:effectLst/>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Eifel </a:t>
            </a:r>
          </a:p>
          <a:p>
            <a:pPr algn="ctr"/>
            <a:r>
              <a:rPr lang="en-US" sz="2000" dirty="0">
                <a:effectLst/>
                <a:latin typeface="Times New Roman" panose="02020603050405020304" pitchFamily="18" charset="0"/>
                <a:ea typeface="Calibri" panose="020F0502020204030204" pitchFamily="34" charset="0"/>
              </a:rPr>
              <a:t>(Pari – </a:t>
            </a:r>
            <a:r>
              <a:rPr lang="en-US" sz="2000" dirty="0" err="1">
                <a:effectLst/>
                <a:latin typeface="Times New Roman" panose="02020603050405020304" pitchFamily="18" charset="0"/>
                <a:ea typeface="Calibri" panose="020F0502020204030204" pitchFamily="34" charset="0"/>
              </a:rPr>
              <a:t>Pháp</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38" name="TextBox 37">
            <a:extLst>
              <a:ext uri="{FF2B5EF4-FFF2-40B4-BE49-F238E27FC236}">
                <a16:creationId xmlns="" xmlns:a16="http://schemas.microsoft.com/office/drawing/2014/main" id="{45350BC0-D030-4379-8176-1F5C2C86841F}"/>
              </a:ext>
            </a:extLst>
          </p:cNvPr>
          <p:cNvSpPr txBox="1"/>
          <p:nvPr/>
        </p:nvSpPr>
        <p:spPr>
          <a:xfrm>
            <a:off x="10574042" y="3546000"/>
            <a:ext cx="465512" cy="405367"/>
          </a:xfrm>
          <a:prstGeom prst="rect">
            <a:avLst/>
          </a:prstGeom>
          <a:noFill/>
        </p:spPr>
        <p:txBody>
          <a:bodyPr wrap="square">
            <a:spAutoFit/>
          </a:bodyPr>
          <a:lstStyle/>
          <a:p>
            <a:pPr marL="0" marR="104140" algn="just">
              <a:lnSpc>
                <a:spcPct val="107000"/>
              </a:lnSpc>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 xmlns:a16="http://schemas.microsoft.com/office/drawing/2014/main" id="{23429C6B-A4A4-4E9D-905D-56EB6EA8D100}"/>
              </a:ext>
            </a:extLst>
          </p:cNvPr>
          <p:cNvSpPr txBox="1"/>
          <p:nvPr/>
        </p:nvSpPr>
        <p:spPr>
          <a:xfrm>
            <a:off x="9022823" y="3806207"/>
            <a:ext cx="3226194" cy="707886"/>
          </a:xfrm>
          <a:prstGeom prst="rect">
            <a:avLst/>
          </a:prstGeom>
          <a:noFill/>
        </p:spPr>
        <p:txBody>
          <a:bodyPr wrap="square">
            <a:spAutoFit/>
          </a:bodyPr>
          <a:lstStyle/>
          <a:p>
            <a:pPr algn="ctr"/>
            <a:r>
              <a:rPr lang="en-US" sz="2000" dirty="0" err="1">
                <a:latin typeface="Times New Roman" panose="02020603050405020304" pitchFamily="18" charset="0"/>
                <a:cs typeface="Times New Roman" panose="02020603050405020304" pitchFamily="18" charset="0"/>
              </a:rPr>
              <a:t>Cổng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Brandenburg </a:t>
            </a:r>
          </a:p>
          <a:p>
            <a:pPr algn="ctr"/>
            <a:r>
              <a:rPr lang="en-US" sz="2000" dirty="0">
                <a:effectLst/>
                <a:latin typeface="Times New Roman" panose="02020603050405020304" pitchFamily="18" charset="0"/>
                <a:ea typeface="Calibri" panose="020F0502020204030204" pitchFamily="34" charset="0"/>
              </a:rPr>
              <a:t>(Berlin – </a:t>
            </a:r>
            <a:r>
              <a:rPr lang="en-US" sz="2000" dirty="0" err="1">
                <a:effectLst/>
                <a:latin typeface="Times New Roman" panose="02020603050405020304" pitchFamily="18" charset="0"/>
                <a:ea typeface="Calibri" panose="020F0502020204030204" pitchFamily="34" charset="0"/>
              </a:rPr>
              <a:t>Đức</a:t>
            </a:r>
            <a:r>
              <a:rPr lang="en-US" sz="2000" dirty="0">
                <a:effectLst/>
                <a:latin typeface="Times New Roman" panose="02020603050405020304" pitchFamily="18" charset="0"/>
                <a:ea typeface="Calibri" panose="020F0502020204030204" pitchFamily="34" charset="0"/>
              </a:rPr>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7"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 xmlns:a16="http://schemas.microsoft.com/office/drawing/2014/main" id="{4F2C8E1B-A217-42B2-B6A4-1FD7F3928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62" y="272410"/>
            <a:ext cx="7428089" cy="5571067"/>
          </a:xfrm>
          <a:prstGeom prst="rect">
            <a:avLst/>
          </a:prstGeom>
        </p:spPr>
      </p:pic>
      <p:sp>
        <p:nvSpPr>
          <p:cNvPr id="5" name="TextBox 4">
            <a:extLst>
              <a:ext uri="{FF2B5EF4-FFF2-40B4-BE49-F238E27FC236}">
                <a16:creationId xmlns="" xmlns:a16="http://schemas.microsoft.com/office/drawing/2014/main" id="{CE961859-F7A1-4D56-B0A5-34EC908ADF9E}"/>
              </a:ext>
            </a:extLst>
          </p:cNvPr>
          <p:cNvSpPr txBox="1"/>
          <p:nvPr/>
        </p:nvSpPr>
        <p:spPr>
          <a:xfrm>
            <a:off x="192578" y="5924787"/>
            <a:ext cx="7735656" cy="400110"/>
          </a:xfrm>
          <a:prstGeom prst="rect">
            <a:avLst/>
          </a:prstGeom>
          <a:noFill/>
        </p:spPr>
        <p:txBody>
          <a:bodyPr wrap="square">
            <a:spAutoFit/>
          </a:bodyPr>
          <a:lstStyle/>
          <a:p>
            <a:r>
              <a:rPr lang="vi-VN" sz="2000" b="1" i="1" dirty="0">
                <a:solidFill>
                  <a:srgbClr val="002060"/>
                </a:solidFill>
                <a:effectLst/>
                <a:latin typeface="+mj-lt"/>
              </a:rPr>
              <a:t>Sơ đồ thể hiện sự phân tầng giai cấp trong xã hội phong kiến Châu Âu.</a:t>
            </a:r>
            <a:endParaRPr lang="en-US" sz="2000" b="1" dirty="0">
              <a:solidFill>
                <a:srgbClr val="002060"/>
              </a:solidFill>
              <a:latin typeface="+mj-lt"/>
            </a:endParaRPr>
          </a:p>
        </p:txBody>
      </p:sp>
      <p:sp>
        <p:nvSpPr>
          <p:cNvPr id="6" name="Oval 5">
            <a:extLst>
              <a:ext uri="{FF2B5EF4-FFF2-40B4-BE49-F238E27FC236}">
                <a16:creationId xmlns="" xmlns:a16="http://schemas.microsoft.com/office/drawing/2014/main" id="{AFBFE4A3-BB48-47E2-B521-681FECA73A8F}"/>
              </a:ext>
            </a:extLst>
          </p:cNvPr>
          <p:cNvSpPr/>
          <p:nvPr/>
        </p:nvSpPr>
        <p:spPr>
          <a:xfrm>
            <a:off x="4293703" y="1673091"/>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1</a:t>
            </a:r>
          </a:p>
        </p:txBody>
      </p:sp>
      <p:sp>
        <p:nvSpPr>
          <p:cNvPr id="7" name="Oval 6">
            <a:extLst>
              <a:ext uri="{FF2B5EF4-FFF2-40B4-BE49-F238E27FC236}">
                <a16:creationId xmlns="" xmlns:a16="http://schemas.microsoft.com/office/drawing/2014/main" id="{0FF5074A-8A88-4349-A150-36EF977CA1FD}"/>
              </a:ext>
            </a:extLst>
          </p:cNvPr>
          <p:cNvSpPr/>
          <p:nvPr/>
        </p:nvSpPr>
        <p:spPr>
          <a:xfrm>
            <a:off x="4987724" y="2849222"/>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 xmlns:a16="http://schemas.microsoft.com/office/drawing/2014/main" id="{6F27FF9B-3A8D-48BB-8047-D6BF7C665E23}"/>
              </a:ext>
            </a:extLst>
          </p:cNvPr>
          <p:cNvSpPr/>
          <p:nvPr/>
        </p:nvSpPr>
        <p:spPr>
          <a:xfrm>
            <a:off x="5678556" y="4029953"/>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3</a:t>
            </a:r>
          </a:p>
        </p:txBody>
      </p:sp>
      <p:sp>
        <p:nvSpPr>
          <p:cNvPr id="9" name="Oval 8">
            <a:extLst>
              <a:ext uri="{FF2B5EF4-FFF2-40B4-BE49-F238E27FC236}">
                <a16:creationId xmlns="" xmlns:a16="http://schemas.microsoft.com/office/drawing/2014/main" id="{06F68894-65E3-4CE5-BC0C-1FB41E8FCCC7}"/>
              </a:ext>
            </a:extLst>
          </p:cNvPr>
          <p:cNvSpPr/>
          <p:nvPr/>
        </p:nvSpPr>
        <p:spPr>
          <a:xfrm>
            <a:off x="6495583" y="5290935"/>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 xmlns:a16="http://schemas.microsoft.com/office/drawing/2014/main" id="{0256D9B3-7E86-4234-930E-06425FB5FBC4}"/>
              </a:ext>
            </a:extLst>
          </p:cNvPr>
          <p:cNvSpPr/>
          <p:nvPr/>
        </p:nvSpPr>
        <p:spPr>
          <a:xfrm>
            <a:off x="7931005" y="1321901"/>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 xmlns:a16="http://schemas.microsoft.com/office/drawing/2014/main" id="{21855053-B038-4DFF-B77E-990DDDF458A7}"/>
              </a:ext>
            </a:extLst>
          </p:cNvPr>
          <p:cNvSpPr/>
          <p:nvPr/>
        </p:nvSpPr>
        <p:spPr>
          <a:xfrm>
            <a:off x="7912843" y="2720004"/>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2</a:t>
            </a:r>
          </a:p>
        </p:txBody>
      </p:sp>
      <p:sp>
        <p:nvSpPr>
          <p:cNvPr id="12" name="Oval 11">
            <a:extLst>
              <a:ext uri="{FF2B5EF4-FFF2-40B4-BE49-F238E27FC236}">
                <a16:creationId xmlns="" xmlns:a16="http://schemas.microsoft.com/office/drawing/2014/main" id="{CB6DD576-75F5-498F-8AC2-C0B3DBF3ABC8}"/>
              </a:ext>
            </a:extLst>
          </p:cNvPr>
          <p:cNvSpPr/>
          <p:nvPr/>
        </p:nvSpPr>
        <p:spPr>
          <a:xfrm>
            <a:off x="7937210" y="4263998"/>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3</a:t>
            </a:r>
          </a:p>
        </p:txBody>
      </p:sp>
      <p:sp>
        <p:nvSpPr>
          <p:cNvPr id="13" name="Oval 12">
            <a:extLst>
              <a:ext uri="{FF2B5EF4-FFF2-40B4-BE49-F238E27FC236}">
                <a16:creationId xmlns="" xmlns:a16="http://schemas.microsoft.com/office/drawing/2014/main" id="{BB8257FD-8817-411A-80EF-AB00B70D4BE9}"/>
              </a:ext>
            </a:extLst>
          </p:cNvPr>
          <p:cNvSpPr/>
          <p:nvPr/>
        </p:nvSpPr>
        <p:spPr>
          <a:xfrm>
            <a:off x="7931005" y="5332838"/>
            <a:ext cx="503582" cy="45057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4</a:t>
            </a:r>
          </a:p>
        </p:txBody>
      </p:sp>
      <p:sp>
        <p:nvSpPr>
          <p:cNvPr id="14" name="TextBox 13">
            <a:extLst>
              <a:ext uri="{FF2B5EF4-FFF2-40B4-BE49-F238E27FC236}">
                <a16:creationId xmlns="" xmlns:a16="http://schemas.microsoft.com/office/drawing/2014/main" id="{C8620EEC-346A-4657-ACBD-24B2B87B6BEF}"/>
              </a:ext>
            </a:extLst>
          </p:cNvPr>
          <p:cNvSpPr txBox="1"/>
          <p:nvPr/>
        </p:nvSpPr>
        <p:spPr>
          <a:xfrm>
            <a:off x="7937209" y="19159"/>
            <a:ext cx="4191241" cy="1200329"/>
          </a:xfrm>
          <a:prstGeom prst="rect">
            <a:avLst/>
          </a:prstGeom>
          <a:noFill/>
        </p:spPr>
        <p:txBody>
          <a:bodyPr wrap="square">
            <a:spAutoFit/>
          </a:bodyPr>
          <a:lstStyle/>
          <a:p>
            <a:pPr algn="just"/>
            <a:r>
              <a:rPr lang="en-US" sz="2400" b="1" i="1" dirty="0" err="1">
                <a:solidFill>
                  <a:srgbClr val="002060"/>
                </a:solidFill>
                <a:latin typeface="Times New Roman" panose="02020603050405020304" pitchFamily="18" charset="0"/>
                <a:cs typeface="Times New Roman" panose="02020603050405020304" pitchFamily="18" charset="0"/>
              </a:rPr>
              <a:t>Em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hãy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điền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trí</a:t>
            </a:r>
            <a:r>
              <a:rPr lang="en-US" sz="2400" b="1" i="1" dirty="0">
                <a:solidFill>
                  <a:srgbClr val="002060"/>
                </a:solidFill>
                <a:latin typeface="Times New Roman" panose="02020603050405020304" pitchFamily="18" charset="0"/>
                <a:cs typeface="Times New Roman" panose="02020603050405020304" pitchFamily="18" charset="0"/>
              </a:rPr>
              <a:t> 1, 2, 3, 4 </a:t>
            </a:r>
            <a:r>
              <a:rPr lang="en-US" sz="2400" b="1" i="1" dirty="0" err="1">
                <a:solidFill>
                  <a:srgbClr val="002060"/>
                </a:solidFill>
                <a:latin typeface="Times New Roman" panose="02020603050405020304" pitchFamily="18" charset="0"/>
                <a:cs typeface="Times New Roman" panose="02020603050405020304" pitchFamily="18" charset="0"/>
              </a:rPr>
              <a:t>sao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đúng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và</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nêu</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rõ</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vai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trò</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trí</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các</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tầng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giai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cấp</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đó</a:t>
            </a:r>
            <a:r>
              <a:rPr lang="en-US" sz="2400" b="1" i="1" dirty="0">
                <a:solidFill>
                  <a:srgbClr val="002060"/>
                </a:solidFill>
                <a:latin typeface="Times New Roman" panose="02020603050405020304" pitchFamily="18" charset="0"/>
                <a:cs typeface="Times New Roman" panose="02020603050405020304" pitchFamily="18" charset="0"/>
              </a:rPr>
              <a:t>.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391E855A-6C9B-46D1-96C1-68270FEC6B2E}"/>
              </a:ext>
            </a:extLst>
          </p:cNvPr>
          <p:cNvSpPr txBox="1"/>
          <p:nvPr/>
        </p:nvSpPr>
        <p:spPr>
          <a:xfrm>
            <a:off x="8436518" y="1349583"/>
            <a:ext cx="968609" cy="400110"/>
          </a:xfrm>
          <a:prstGeom prst="rect">
            <a:avLst/>
          </a:prstGeom>
          <a:noFill/>
        </p:spPr>
        <p:txBody>
          <a:bodyPr wrap="square">
            <a:spAutoFit/>
          </a:bodyPr>
          <a:lstStyle/>
          <a:p>
            <a:r>
              <a:rPr lang="en-US" sz="2000" b="1" dirty="0" err="1">
                <a:effectLst/>
                <a:latin typeface="Times New Roman" panose="02020603050405020304" pitchFamily="18" charset="0"/>
                <a:ea typeface="Calibri" panose="020F0502020204030204" pitchFamily="34" charset="0"/>
              </a:rPr>
              <a:t>Vua</a:t>
            </a:r>
            <a:endParaRPr lang="en-US" sz="2000" dirty="0"/>
          </a:p>
        </p:txBody>
      </p:sp>
      <p:sp>
        <p:nvSpPr>
          <p:cNvPr id="20" name="TextBox 19">
            <a:extLst>
              <a:ext uri="{FF2B5EF4-FFF2-40B4-BE49-F238E27FC236}">
                <a16:creationId xmlns="" xmlns:a16="http://schemas.microsoft.com/office/drawing/2014/main" id="{F9128552-45DA-4F66-A258-8972D1FCA995}"/>
              </a:ext>
            </a:extLst>
          </p:cNvPr>
          <p:cNvSpPr txBox="1"/>
          <p:nvPr/>
        </p:nvSpPr>
        <p:spPr>
          <a:xfrm>
            <a:off x="8416425" y="2630254"/>
            <a:ext cx="3712025" cy="707886"/>
          </a:xfrm>
          <a:prstGeom prst="rect">
            <a:avLst/>
          </a:prstGeom>
          <a:noFill/>
        </p:spPr>
        <p:txBody>
          <a:bodyPr wrap="square">
            <a:spAutoFit/>
          </a:bodyPr>
          <a:lstStyle/>
          <a:p>
            <a:r>
              <a:rPr lang="en-US" sz="2000" b="1" dirty="0" err="1">
                <a:effectLst/>
                <a:latin typeface="Times New Roman" panose="02020603050405020304" pitchFamily="18" charset="0"/>
                <a:ea typeface="Calibri" panose="020F0502020204030204" pitchFamily="34" charset="0"/>
              </a:rPr>
              <a:t>Quý</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quân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sự</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và</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quý</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tộc</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tăng</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lữ</a:t>
            </a:r>
            <a:endParaRPr lang="en-US" sz="2000" dirty="0"/>
          </a:p>
        </p:txBody>
      </p:sp>
      <p:sp>
        <p:nvSpPr>
          <p:cNvPr id="22" name="TextBox 21">
            <a:extLst>
              <a:ext uri="{FF2B5EF4-FFF2-40B4-BE49-F238E27FC236}">
                <a16:creationId xmlns="" xmlns:a16="http://schemas.microsoft.com/office/drawing/2014/main" id="{CFC2D525-C48D-4D16-A10E-13A44467B321}"/>
              </a:ext>
            </a:extLst>
          </p:cNvPr>
          <p:cNvSpPr txBox="1"/>
          <p:nvPr/>
        </p:nvSpPr>
        <p:spPr>
          <a:xfrm>
            <a:off x="8416425" y="4265985"/>
            <a:ext cx="1190552" cy="400110"/>
          </a:xfrm>
          <a:prstGeom prst="rect">
            <a:avLst/>
          </a:prstGeom>
          <a:noFill/>
        </p:spPr>
        <p:txBody>
          <a:bodyPr wrap="square">
            <a:spAutoFit/>
          </a:bodyPr>
          <a:lstStyle/>
          <a:p>
            <a:r>
              <a:rPr lang="en-US" sz="2000" b="1" dirty="0" err="1">
                <a:effectLst/>
                <a:latin typeface="Times New Roman" panose="02020603050405020304" pitchFamily="18" charset="0"/>
                <a:ea typeface="Calibri" panose="020F0502020204030204" pitchFamily="34" charset="0"/>
              </a:rPr>
              <a:t>Hiệp</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sĩ</a:t>
            </a:r>
            <a:endParaRPr lang="en-US" sz="2000" dirty="0"/>
          </a:p>
        </p:txBody>
      </p:sp>
      <p:sp>
        <p:nvSpPr>
          <p:cNvPr id="24" name="TextBox 23">
            <a:extLst>
              <a:ext uri="{FF2B5EF4-FFF2-40B4-BE49-F238E27FC236}">
                <a16:creationId xmlns="" xmlns:a16="http://schemas.microsoft.com/office/drawing/2014/main" id="{16F6A164-2A6C-4790-80AC-795A8410A663}"/>
              </a:ext>
            </a:extLst>
          </p:cNvPr>
          <p:cNvSpPr txBox="1"/>
          <p:nvPr/>
        </p:nvSpPr>
        <p:spPr>
          <a:xfrm>
            <a:off x="8434587" y="5333447"/>
            <a:ext cx="2881329" cy="400110"/>
          </a:xfrm>
          <a:prstGeom prst="rect">
            <a:avLst/>
          </a:prstGeom>
          <a:noFill/>
        </p:spPr>
        <p:txBody>
          <a:bodyPr wrap="square">
            <a:spAutoFit/>
          </a:bodyPr>
          <a:lstStyle/>
          <a:p>
            <a:r>
              <a:rPr lang="en-US" sz="2000" b="1" dirty="0" err="1">
                <a:effectLst/>
                <a:latin typeface="Times New Roman" panose="02020603050405020304" pitchFamily="18" charset="0"/>
                <a:ea typeface="Calibri" panose="020F0502020204030204" pitchFamily="34" charset="0"/>
              </a:rPr>
              <a:t>Nông</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nô</a:t>
            </a:r>
            <a:endParaRPr lang="en-US" sz="2000" dirty="0"/>
          </a:p>
        </p:txBody>
      </p:sp>
      <p:sp>
        <p:nvSpPr>
          <p:cNvPr id="26" name="TextBox 25">
            <a:extLst>
              <a:ext uri="{FF2B5EF4-FFF2-40B4-BE49-F238E27FC236}">
                <a16:creationId xmlns="" xmlns:a16="http://schemas.microsoft.com/office/drawing/2014/main" id="{CE0992D1-AF15-4418-BE2E-EBC7676DF4FD}"/>
              </a:ext>
            </a:extLst>
          </p:cNvPr>
          <p:cNvSpPr txBox="1"/>
          <p:nvPr/>
        </p:nvSpPr>
        <p:spPr>
          <a:xfrm>
            <a:off x="8463022" y="1615833"/>
            <a:ext cx="3665428" cy="1015663"/>
          </a:xfrm>
          <a:prstGeom prst="rect">
            <a:avLst/>
          </a:prstGeom>
          <a:noFill/>
        </p:spPr>
        <p:txBody>
          <a:bodyPr wrap="square">
            <a:spAutoFit/>
          </a:bodyPr>
          <a:lstStyle/>
          <a:p>
            <a:pPr algn="just"/>
            <a:r>
              <a:rPr lang="en-US" sz="2000" dirty="0">
                <a:effectLst/>
                <a:latin typeface="Times New Roman" panose="02020603050405020304" pitchFamily="18" charset="0"/>
                <a:ea typeface="Calibri" panose="020F0502020204030204" pitchFamily="34" charset="0"/>
              </a:rPr>
              <a:t>Ban </a:t>
            </a:r>
            <a:r>
              <a:rPr lang="en-US" sz="2000" dirty="0" err="1">
                <a:effectLst/>
                <a:latin typeface="Times New Roman" panose="02020603050405020304" pitchFamily="18" charset="0"/>
                <a:ea typeface="Calibri" panose="020F0502020204030204" pitchFamily="34" charset="0"/>
              </a:rPr>
              <a:t>cấp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ruộng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quý</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tộc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quân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thờ</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đổi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lấy</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sự</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ủng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hộ</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họ</a:t>
            </a:r>
            <a:r>
              <a:rPr lang="en-US" sz="2000" dirty="0">
                <a:effectLst/>
                <a:latin typeface="Times New Roman" panose="02020603050405020304" pitchFamily="18" charset="0"/>
                <a:ea typeface="Calibri" panose="020F0502020204030204" pitchFamily="34" charset="0"/>
              </a:rPr>
              <a:t>.</a:t>
            </a:r>
            <a:endParaRPr lang="en-US" sz="2000" dirty="0"/>
          </a:p>
        </p:txBody>
      </p:sp>
      <p:sp>
        <p:nvSpPr>
          <p:cNvPr id="28" name="TextBox 27">
            <a:extLst>
              <a:ext uri="{FF2B5EF4-FFF2-40B4-BE49-F238E27FC236}">
                <a16:creationId xmlns="" xmlns:a16="http://schemas.microsoft.com/office/drawing/2014/main" id="{48B93F03-2353-4D85-B8EF-CABD24635E77}"/>
              </a:ext>
            </a:extLst>
          </p:cNvPr>
          <p:cNvSpPr txBox="1"/>
          <p:nvPr/>
        </p:nvSpPr>
        <p:spPr>
          <a:xfrm>
            <a:off x="8446990" y="3222344"/>
            <a:ext cx="3665428" cy="1064009"/>
          </a:xfrm>
          <a:prstGeom prst="rect">
            <a:avLst/>
          </a:prstGeom>
          <a:noFill/>
        </p:spPr>
        <p:txBody>
          <a:bodyPr wrap="square">
            <a:spAutoFit/>
          </a:bodyPr>
          <a:lstStyle/>
          <a:p>
            <a:pPr marL="0" marR="0" algn="just">
              <a:lnSpc>
                <a:spcPct val="107000"/>
              </a:lnSpc>
              <a:spcBef>
                <a:spcPts val="0"/>
              </a:spcBef>
              <a:spcAft>
                <a:spcPts val="8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lính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Ủng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 xmlns:a16="http://schemas.microsoft.com/office/drawing/2014/main" id="{EEC617C1-5393-4858-8BB8-68390E3371C7}"/>
              </a:ext>
            </a:extLst>
          </p:cNvPr>
          <p:cNvSpPr txBox="1"/>
          <p:nvPr/>
        </p:nvSpPr>
        <p:spPr>
          <a:xfrm>
            <a:off x="8446990" y="4562066"/>
            <a:ext cx="3665428" cy="734688"/>
          </a:xfrm>
          <a:prstGeom prst="rect">
            <a:avLst/>
          </a:prstGeom>
          <a:noFill/>
        </p:spPr>
        <p:txBody>
          <a:bodyPr wrap="square">
            <a:spAutoFit/>
          </a:bodyPr>
          <a:lstStyle/>
          <a:p>
            <a:pPr marL="0" marR="0" algn="just">
              <a:lnSpc>
                <a:spcPct val="107000"/>
              </a:lnSpc>
              <a:spcBef>
                <a:spcPts val="0"/>
              </a:spcBef>
              <a:spcAft>
                <a:spcPts val="800"/>
              </a:spcAft>
            </a:pPr>
            <a:r>
              <a:rPr lang="en-US" sz="2000" dirty="0" err="1">
                <a:latin typeface="Times New Roman" panose="02020603050405020304" pitchFamily="18" charset="0"/>
                <a:ea typeface="Calibri" panose="020F0502020204030204" pitchFamily="34" charset="0"/>
                <a:cs typeface="Times New Roman" panose="02020603050405020304" pitchFamily="18" charset="0"/>
              </a:rPr>
              <a:t>C</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 xmlns:a16="http://schemas.microsoft.com/office/drawing/2014/main" id="{FB6C6877-A459-4769-90A4-798AB5345483}"/>
              </a:ext>
            </a:extLst>
          </p:cNvPr>
          <p:cNvSpPr txBox="1"/>
          <p:nvPr/>
        </p:nvSpPr>
        <p:spPr>
          <a:xfrm>
            <a:off x="8463022" y="5624388"/>
            <a:ext cx="3665428" cy="1064009"/>
          </a:xfrm>
          <a:prstGeom prst="rect">
            <a:avLst/>
          </a:prstGeom>
          <a:noFill/>
        </p:spPr>
        <p:txBody>
          <a:bodyPr wrap="square">
            <a:spAutoFit/>
          </a:bodyPr>
          <a:lstStyle/>
          <a:p>
            <a:pPr marL="0" marR="0" algn="just">
              <a:lnSpc>
                <a:spcPct val="107000"/>
              </a:lnSpc>
              <a:spcBef>
                <a:spcPts val="0"/>
              </a:spcBef>
              <a:spcAft>
                <a:spcPts val="8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canh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1D7823CE-D237-4356-BCC4-A9F12956886F}"/>
              </a:ext>
            </a:extLst>
          </p:cNvPr>
          <p:cNvSpPr txBox="1"/>
          <p:nvPr/>
        </p:nvSpPr>
        <p:spPr>
          <a:xfrm>
            <a:off x="7830175" y="18062"/>
            <a:ext cx="4298275" cy="7044301"/>
          </a:xfrm>
          <a:prstGeom prst="rect">
            <a:avLst/>
          </a:prstGeom>
          <a:solidFill>
            <a:schemeClr val="bg1"/>
          </a:solidFill>
        </p:spPr>
        <p:txBody>
          <a:bodyPr wrap="square">
            <a:spAutoFit/>
          </a:bodyPr>
          <a:lstStyle/>
          <a:p>
            <a:pPr marL="0" marR="0" algn="just">
              <a:lnSpc>
                <a:spcPct val="107000"/>
              </a:lnSpc>
              <a:spcBef>
                <a:spcPts val="0"/>
              </a:spcBef>
              <a:spcAft>
                <a:spcPts val="800"/>
              </a:spcAft>
            </a:pP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a:t>
            </a:r>
            <a:r>
              <a:rPr lang="pt-BR"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uan hệ giữa lãnh chúa và nông nô như thế nào? Mối quan hệ đó sẽ dẫn tới hệ quả gì?</a:t>
            </a:r>
          </a:p>
          <a:p>
            <a:pPr marL="0" marR="0" algn="just">
              <a:spcBef>
                <a:spcPts val="0"/>
              </a:spcBef>
              <a:spcAft>
                <a:spcPts val="800"/>
              </a:spcAft>
            </a:pP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bóc</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lột</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spcBef>
                <a:spcPts val="0"/>
              </a:spcBef>
              <a:spcAft>
                <a:spcPts val="800"/>
              </a:spcAft>
              <a:buFontTx/>
              <a:buChar char="-"/>
            </a:pP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&gt;&lt;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R="0" algn="just">
              <a:spcBef>
                <a:spcPts val="0"/>
              </a:spcBef>
              <a:spcAft>
                <a:spcPts val="800"/>
              </a:spcAft>
            </a:pP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khởi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pt-BR" sz="2400"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pt-BR" sz="2400" b="1"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39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fade">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1" end="1"/>
                                            </p:txEl>
                                          </p:spTgt>
                                        </p:tgtEl>
                                        <p:attrNameLst>
                                          <p:attrName>style.visibility</p:attrName>
                                        </p:attrNameLst>
                                      </p:cBhvr>
                                      <p:to>
                                        <p:strVal val="visible"/>
                                      </p:to>
                                    </p:set>
                                    <p:animEffect transition="in" filter="fade">
                                      <p:cBhvr>
                                        <p:cTn id="62" dur="500"/>
                                        <p:tgtEl>
                                          <p:spTgt spid="23">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
                                            <p:txEl>
                                              <p:pRg st="2" end="2"/>
                                            </p:txEl>
                                          </p:spTgt>
                                        </p:tgtEl>
                                        <p:attrNameLst>
                                          <p:attrName>style.visibility</p:attrName>
                                        </p:attrNameLst>
                                      </p:cBhvr>
                                      <p:to>
                                        <p:strVal val="visible"/>
                                      </p:to>
                                    </p:set>
                                    <p:animEffect transition="in" filter="fade">
                                      <p:cBhvr>
                                        <p:cTn id="65" dur="500"/>
                                        <p:tgtEl>
                                          <p:spTgt spid="23">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xEl>
                                              <p:pRg st="3" end="3"/>
                                            </p:txEl>
                                          </p:spTgt>
                                        </p:tgtEl>
                                        <p:attrNameLst>
                                          <p:attrName>style.visibility</p:attrName>
                                        </p:attrNameLst>
                                      </p:cBhvr>
                                      <p:to>
                                        <p:strVal val="visible"/>
                                      </p:to>
                                    </p:set>
                                    <p:animEffect transition="in" filter="fade">
                                      <p:cBhvr>
                                        <p:cTn id="68"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2" grpId="0"/>
      <p:bldP spid="24" grpId="0"/>
      <p:bldP spid="26" grpId="0"/>
      <p:bldP spid="28" grpId="0"/>
      <p:bldP spid="30" grpId="0"/>
      <p:bldP spid="32"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3076467" y="-444727"/>
            <a:ext cx="9115533" cy="7904173"/>
            <a:chOff x="0" y="0"/>
            <a:chExt cx="124276505" cy="107761445"/>
          </a:xfrm>
        </p:grpSpPr>
        <p:sp>
          <p:nvSpPr>
            <p:cNvPr id="3" name="Freeform 3"/>
            <p:cNvSpPr/>
            <p:nvPr/>
          </p:nvSpPr>
          <p:spPr>
            <a:xfrm>
              <a:off x="72390" y="72390"/>
              <a:ext cx="124131725" cy="107616665"/>
            </a:xfrm>
            <a:custGeom>
              <a:avLst/>
              <a:gdLst/>
              <a:ahLst/>
              <a:cxnLst/>
              <a:rect l="l" t="t" r="r" b="b"/>
              <a:pathLst>
                <a:path w="124131725" h="107616665">
                  <a:moveTo>
                    <a:pt x="0" y="0"/>
                  </a:moveTo>
                  <a:lnTo>
                    <a:pt x="124131725" y="0"/>
                  </a:lnTo>
                  <a:lnTo>
                    <a:pt x="124131725" y="107616665"/>
                  </a:lnTo>
                  <a:lnTo>
                    <a:pt x="0" y="107616665"/>
                  </a:lnTo>
                  <a:lnTo>
                    <a:pt x="0" y="0"/>
                  </a:lnTo>
                  <a:close/>
                </a:path>
              </a:pathLst>
            </a:custGeom>
            <a:solidFill>
              <a:srgbClr val="F4F4F4"/>
            </a:solidFill>
          </p:spPr>
        </p:sp>
        <p:sp>
          <p:nvSpPr>
            <p:cNvPr id="4" name="Freeform 4"/>
            <p:cNvSpPr/>
            <p:nvPr/>
          </p:nvSpPr>
          <p:spPr>
            <a:xfrm>
              <a:off x="0" y="0"/>
              <a:ext cx="124276507" cy="107761447"/>
            </a:xfrm>
            <a:custGeom>
              <a:avLst/>
              <a:gdLst/>
              <a:ahLst/>
              <a:cxnLst/>
              <a:rect l="l" t="t" r="r" b="b"/>
              <a:pathLst>
                <a:path w="124276507" h="107761447">
                  <a:moveTo>
                    <a:pt x="124131722" y="107616662"/>
                  </a:moveTo>
                  <a:lnTo>
                    <a:pt x="124276507" y="107616662"/>
                  </a:lnTo>
                  <a:lnTo>
                    <a:pt x="124276507" y="107761447"/>
                  </a:lnTo>
                  <a:lnTo>
                    <a:pt x="124131722" y="107761447"/>
                  </a:lnTo>
                  <a:lnTo>
                    <a:pt x="12413172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124131722" y="144780"/>
                  </a:moveTo>
                  <a:lnTo>
                    <a:pt x="124276507" y="144780"/>
                  </a:lnTo>
                  <a:lnTo>
                    <a:pt x="124276507" y="107616662"/>
                  </a:lnTo>
                  <a:lnTo>
                    <a:pt x="124131722" y="107616662"/>
                  </a:lnTo>
                  <a:lnTo>
                    <a:pt x="124131722" y="144780"/>
                  </a:lnTo>
                  <a:close/>
                  <a:moveTo>
                    <a:pt x="144780" y="107616662"/>
                  </a:moveTo>
                  <a:lnTo>
                    <a:pt x="124131722" y="107616662"/>
                  </a:lnTo>
                  <a:lnTo>
                    <a:pt x="124131722" y="107761447"/>
                  </a:lnTo>
                  <a:lnTo>
                    <a:pt x="144780" y="107761447"/>
                  </a:lnTo>
                  <a:lnTo>
                    <a:pt x="144780" y="107616662"/>
                  </a:lnTo>
                  <a:close/>
                  <a:moveTo>
                    <a:pt x="124131722" y="0"/>
                  </a:moveTo>
                  <a:lnTo>
                    <a:pt x="124276507" y="0"/>
                  </a:lnTo>
                  <a:lnTo>
                    <a:pt x="124276507" y="144780"/>
                  </a:lnTo>
                  <a:lnTo>
                    <a:pt x="124131722" y="144780"/>
                  </a:lnTo>
                  <a:lnTo>
                    <a:pt x="124131722" y="0"/>
                  </a:lnTo>
                  <a:close/>
                  <a:moveTo>
                    <a:pt x="0" y="0"/>
                  </a:moveTo>
                  <a:lnTo>
                    <a:pt x="144780" y="0"/>
                  </a:lnTo>
                  <a:lnTo>
                    <a:pt x="144780" y="144780"/>
                  </a:lnTo>
                  <a:lnTo>
                    <a:pt x="0" y="144780"/>
                  </a:lnTo>
                  <a:lnTo>
                    <a:pt x="0" y="0"/>
                  </a:lnTo>
                  <a:close/>
                  <a:moveTo>
                    <a:pt x="144780" y="0"/>
                  </a:moveTo>
                  <a:lnTo>
                    <a:pt x="124131722" y="0"/>
                  </a:lnTo>
                  <a:lnTo>
                    <a:pt x="124131722" y="144780"/>
                  </a:lnTo>
                  <a:lnTo>
                    <a:pt x="144780" y="144780"/>
                  </a:lnTo>
                  <a:lnTo>
                    <a:pt x="144780" y="0"/>
                  </a:lnTo>
                  <a:close/>
                </a:path>
              </a:pathLst>
            </a:custGeom>
            <a:solidFill>
              <a:srgbClr val="00000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92362" y="2089743"/>
            <a:ext cx="5270896" cy="2929729"/>
          </a:xfrm>
          <a:prstGeom prst="rect">
            <a:avLst/>
          </a:prstGeom>
        </p:spPr>
      </p:pic>
      <p:sp>
        <p:nvSpPr>
          <p:cNvPr id="9" name="TextBox 8">
            <a:extLst>
              <a:ext uri="{FF2B5EF4-FFF2-40B4-BE49-F238E27FC236}">
                <a16:creationId xmlns="" xmlns:a16="http://schemas.microsoft.com/office/drawing/2014/main" id="{27DC1224-6673-49C8-8AEF-1CEC727386DF}"/>
              </a:ext>
            </a:extLst>
          </p:cNvPr>
          <p:cNvSpPr txBox="1"/>
          <p:nvPr/>
        </p:nvSpPr>
        <p:spPr>
          <a:xfrm>
            <a:off x="959608" y="2593616"/>
            <a:ext cx="4020628" cy="1913665"/>
          </a:xfrm>
          <a:prstGeom prst="rect">
            <a:avLst/>
          </a:prstGeom>
          <a:noFill/>
        </p:spPr>
        <p:txBody>
          <a:bodyPr wrap="square">
            <a:spAutoFit/>
          </a:bodyPr>
          <a:lstStyle/>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5D78B7CB-57A8-4EC5-B2AD-AE1E15F63EDB}"/>
              </a:ext>
            </a:extLst>
          </p:cNvPr>
          <p:cNvSpPr txBox="1"/>
          <p:nvPr/>
        </p:nvSpPr>
        <p:spPr>
          <a:xfrm>
            <a:off x="5591278" y="2131310"/>
            <a:ext cx="6058698" cy="2273379"/>
          </a:xfrm>
          <a:prstGeom prst="rect">
            <a:avLst/>
          </a:prstGeom>
          <a:solidFill>
            <a:schemeClr val="accent6">
              <a:lumMod val="20000"/>
              <a:lumOff val="80000"/>
            </a:schemeClr>
          </a:solidFill>
        </p:spPr>
        <p:txBody>
          <a:bodyPr wrap="square">
            <a:spAutoFit/>
          </a:bodyPr>
          <a:lstStyle/>
          <a:p>
            <a:pPr algn="just">
              <a:lnSpc>
                <a:spcPct val="107000"/>
              </a:lnSpc>
              <a:spcAft>
                <a:spcPts val="800"/>
              </a:spcAft>
            </a:pPr>
            <a:endParaRPr lang="vi-VN" sz="2400" dirty="0">
              <a:solidFill>
                <a:prstClr val="black"/>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cs typeface="Times New Roman" panose="02020603050405020304" pitchFamily="18" charset="0"/>
              </a:rPr>
              <a:t>- Đặc điểm: Kinh tế lãnh địa mang tính tự cung tự cấp. Trong đó nông nghiệp đóng vai trò chủ đạo.</a:t>
            </a:r>
          </a:p>
          <a:p>
            <a:pPr algn="just">
              <a:lnSpc>
                <a:spcPct val="107000"/>
              </a:lnSpc>
              <a:spcAft>
                <a:spcPts val="800"/>
              </a:spcAft>
            </a:pP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3416330F-E9B2-4F34-99D8-8FADFCA09D1F}"/>
              </a:ext>
            </a:extLst>
          </p:cNvPr>
          <p:cNvSpPr txBox="1"/>
          <p:nvPr/>
        </p:nvSpPr>
        <p:spPr>
          <a:xfrm>
            <a:off x="4980236" y="0"/>
            <a:ext cx="6669740" cy="2058833"/>
          </a:xfrm>
          <a:prstGeom prst="rect">
            <a:avLst/>
          </a:prstGeom>
          <a:solidFill>
            <a:schemeClr val="accent6">
              <a:lumMod val="20000"/>
              <a:lumOff val="80000"/>
            </a:schemeClr>
          </a:solidFill>
        </p:spPr>
        <p:txBody>
          <a:bodyPr wrap="square">
            <a:spAutoFit/>
          </a:bodyPr>
          <a:lstStyle/>
          <a:p>
            <a:pPr algn="just">
              <a:lnSpc>
                <a:spcPct val="107000"/>
              </a:lnSpc>
              <a:spcAft>
                <a:spcPts val="800"/>
              </a:spcAft>
            </a:pPr>
            <a:r>
              <a:rPr lang="vi-VN" sz="2400" dirty="0">
                <a:latin typeface="+mj-lt"/>
                <a:ea typeface="Calibri" panose="020F0502020204030204" pitchFamily="34" charset="0"/>
                <a:cs typeface="Times New Roman" panose="02020603050405020304" pitchFamily="18" charset="0"/>
              </a:rPr>
              <a:t>- Khái niệm: Là những vùng đất đai rộng lớn mà các quý tộc chiếm đoạt được đã nhanh chóng bị họ biến thành khu đất riêng của mình gọi là lãnh địa phong kiến. </a:t>
            </a:r>
          </a:p>
          <a:p>
            <a:pPr algn="just">
              <a:lnSpc>
                <a:spcPct val="107000"/>
              </a:lnSpc>
              <a:spcAft>
                <a:spcPts val="800"/>
              </a:spcAft>
            </a:pPr>
            <a:endParaRPr lang="vi-VN"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5D78B7CB-57A8-4EC5-B2AD-AE1E15F63EDB}"/>
              </a:ext>
            </a:extLst>
          </p:cNvPr>
          <p:cNvSpPr txBox="1"/>
          <p:nvPr/>
        </p:nvSpPr>
        <p:spPr>
          <a:xfrm>
            <a:off x="4604884" y="4614972"/>
            <a:ext cx="7282316" cy="2273379"/>
          </a:xfrm>
          <a:prstGeom prst="rect">
            <a:avLst/>
          </a:prstGeom>
          <a:solidFill>
            <a:schemeClr val="accent6">
              <a:lumMod val="20000"/>
              <a:lumOff val="80000"/>
            </a:schemeClr>
          </a:solidFill>
        </p:spPr>
        <p:txBody>
          <a:bodyPr wrap="square">
            <a:spAutoFit/>
          </a:bodyPr>
          <a:lstStyle/>
          <a:p>
            <a:pPr algn="just">
              <a:lnSpc>
                <a:spcPct val="107000"/>
              </a:lnSpc>
              <a:spcAft>
                <a:spcPts val="800"/>
              </a:spcAft>
            </a:pPr>
            <a:r>
              <a:rPr lang="vi-VN" sz="2400" dirty="0">
                <a:solidFill>
                  <a:prstClr val="black"/>
                </a:solidFill>
                <a:latin typeface="Times New Roman" panose="02020603050405020304" pitchFamily="18" charset="0"/>
                <a:cs typeface="Times New Roman" panose="02020603050405020304" pitchFamily="18" charset="0"/>
              </a:rPr>
              <a:t>- Quan hệ xã hội:</a:t>
            </a:r>
          </a:p>
          <a:p>
            <a:pPr algn="just">
              <a:lnSpc>
                <a:spcPct val="107000"/>
              </a:lnSpc>
              <a:spcAft>
                <a:spcPts val="800"/>
              </a:spcAft>
            </a:pPr>
            <a:r>
              <a:rPr lang="vi-VN" sz="2400" dirty="0">
                <a:solidFill>
                  <a:prstClr val="black"/>
                </a:solidFill>
                <a:latin typeface="Times New Roman" panose="02020603050405020304" pitchFamily="18" charset="0"/>
                <a:cs typeface="Times New Roman" panose="02020603050405020304" pitchFamily="18" charset="0"/>
              </a:rPr>
              <a:t>+ Lãnh chúa sống bằng việc bóc lột sức lao động của Nông Nô.</a:t>
            </a:r>
          </a:p>
          <a:p>
            <a:pPr algn="just">
              <a:lnSpc>
                <a:spcPct val="107000"/>
              </a:lnSpc>
              <a:spcAft>
                <a:spcPts val="800"/>
              </a:spcAft>
            </a:pPr>
            <a:r>
              <a:rPr lang="vi-VN" sz="2400" dirty="0">
                <a:solidFill>
                  <a:prstClr val="black"/>
                </a:solidFill>
                <a:latin typeface="Times New Roman" panose="02020603050405020304" pitchFamily="18" charset="0"/>
                <a:cs typeface="Times New Roman" panose="02020603050405020304" pitchFamily="18" charset="0"/>
              </a:rPr>
              <a:t>+ Nông nô là lực lượng sản xuất chính.  Nhận ruộng đất của lãnh chúa để sản xuất và nộp tô thuế.</a:t>
            </a:r>
          </a:p>
        </p:txBody>
      </p:sp>
    </p:spTree>
    <p:extLst>
      <p:ext uri="{BB962C8B-B14F-4D97-AF65-F5344CB8AC3E}">
        <p14:creationId xmlns:p14="http://schemas.microsoft.com/office/powerpoint/2010/main" val="2100555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0127664" y="5564082"/>
            <a:ext cx="2102437" cy="133836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664" y="-31750"/>
            <a:ext cx="2102437" cy="13383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flipV="1">
            <a:off x="-44450" y="-38100"/>
            <a:ext cx="2102437" cy="1338368"/>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44450" y="5557732"/>
            <a:ext cx="2102437" cy="1338368"/>
          </a:xfrm>
          <a:prstGeom prst="rect">
            <a:avLst/>
          </a:prstGeom>
        </p:spPr>
      </p:pic>
      <p:sp>
        <p:nvSpPr>
          <p:cNvPr id="9" name="TextBox 9">
            <a:extLst>
              <a:ext uri="{FF2B5EF4-FFF2-40B4-BE49-F238E27FC236}">
                <a16:creationId xmlns="" xmlns:a16="http://schemas.microsoft.com/office/drawing/2014/main" id="{DD004D52-E9D0-4817-AE03-172817DB73A7}"/>
              </a:ext>
            </a:extLst>
          </p:cNvPr>
          <p:cNvSpPr txBox="1"/>
          <p:nvPr/>
        </p:nvSpPr>
        <p:spPr>
          <a:xfrm>
            <a:off x="1784619" y="629111"/>
            <a:ext cx="8851433" cy="1317220"/>
          </a:xfrm>
          <a:prstGeom prst="rect">
            <a:avLst/>
          </a:prstGeom>
        </p:spPr>
        <p:txBody>
          <a:bodyPr lIns="0" tIns="0" rIns="0" bIns="0" rtlCol="0" anchor="t">
            <a:spAutoFit/>
          </a:bodyPr>
          <a:lstStyle/>
          <a:p>
            <a:pPr marL="0" marR="10414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a:t>
            </a: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 QUÁ TRÌNH HÌNH THÀNH VÀ PHÁT TRIỂN CỦA CHẾ ĐỘ PHONG KIẾN Ở TÂY ÂU</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A84A4620-62B2-4155-ACA1-FBB77DC3DFF6}"/>
              </a:ext>
            </a:extLst>
          </p:cNvPr>
          <p:cNvSpPr txBox="1"/>
          <p:nvPr/>
        </p:nvSpPr>
        <p:spPr>
          <a:xfrm>
            <a:off x="725337" y="2051100"/>
            <a:ext cx="9746879" cy="468077"/>
          </a:xfrm>
          <a:prstGeom prst="rect">
            <a:avLst/>
          </a:prstGeom>
          <a:noFill/>
        </p:spPr>
        <p:txBody>
          <a:bodyPr wrap="square">
            <a:spAutoFit/>
          </a:bodyPr>
          <a:lstStyle/>
          <a:p>
            <a:pPr marL="0" marR="10414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Tây</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endParaRPr kumimoji="0" lang="en-US" sz="24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1ACFE577-F57C-4873-A955-A1E34930D03E}"/>
              </a:ext>
            </a:extLst>
          </p:cNvPr>
          <p:cNvSpPr txBox="1"/>
          <p:nvPr/>
        </p:nvSpPr>
        <p:spPr>
          <a:xfrm>
            <a:off x="725337" y="2673613"/>
            <a:ext cx="9746878" cy="86325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EF185ED1-5CFD-49A3-8BE9-F2A072FA8709}"/>
              </a:ext>
            </a:extLst>
          </p:cNvPr>
          <p:cNvSpPr txBox="1"/>
          <p:nvPr/>
        </p:nvSpPr>
        <p:spPr>
          <a:xfrm>
            <a:off x="725337" y="3576789"/>
            <a:ext cx="6132442" cy="461665"/>
          </a:xfrm>
          <a:prstGeom prst="rect">
            <a:avLst/>
          </a:prstGeom>
          <a:noFill/>
        </p:spPr>
        <p:txBody>
          <a:bodyPr wrap="square">
            <a:spAutoFit/>
          </a:bodyPr>
          <a:lstStyle/>
          <a:p>
            <a:r>
              <a:rPr lang="en-US" sz="2400" b="1" dirty="0">
                <a:latin typeface="Times New Roman" panose="02020603050405020304" pitchFamily="18" charset="0"/>
                <a:ea typeface="Calibri" panose="020F0502020204030204" pitchFamily="34" charset="0"/>
              </a:rPr>
              <a:t>3</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Sự</a:t>
            </a:r>
            <a:r>
              <a:rPr lang="en-US" sz="2400" b="1" dirty="0">
                <a:effectLst/>
                <a:latin typeface="Times New Roman" panose="02020603050405020304" pitchFamily="18" charset="0"/>
                <a:ea typeface="Calibri" panose="020F0502020204030204" pitchFamily="34" charset="0"/>
              </a:rPr>
              <a:t> ra </a:t>
            </a:r>
            <a:r>
              <a:rPr lang="en-US" sz="2400" b="1" dirty="0" err="1">
                <a:effectLst/>
                <a:latin typeface="Times New Roman" panose="02020603050405020304" pitchFamily="18" charset="0"/>
                <a:ea typeface="Calibri" panose="020F0502020204030204" pitchFamily="34" charset="0"/>
              </a:rPr>
              <a:t>đời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của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Thiên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Chúa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giáo</a:t>
            </a:r>
            <a:endParaRPr lang="en-US" sz="2400" dirty="0"/>
          </a:p>
        </p:txBody>
      </p:sp>
    </p:spTree>
    <p:extLst>
      <p:ext uri="{BB962C8B-B14F-4D97-AF65-F5344CB8AC3E}">
        <p14:creationId xmlns:p14="http://schemas.microsoft.com/office/powerpoint/2010/main" val="366761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9442" y="4939696"/>
            <a:ext cx="1417552" cy="1998739"/>
          </a:xfrm>
          <a:prstGeom prst="rect">
            <a:avLst/>
          </a:prstGeom>
        </p:spPr>
      </p:pic>
      <p:grpSp>
        <p:nvGrpSpPr>
          <p:cNvPr id="5" name="Group 5"/>
          <p:cNvGrpSpPr/>
          <p:nvPr/>
        </p:nvGrpSpPr>
        <p:grpSpPr>
          <a:xfrm>
            <a:off x="692343" y="685800"/>
            <a:ext cx="238760" cy="23876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
        <p:nvSpPr>
          <p:cNvPr id="13" name="TextBox 13"/>
          <p:cNvSpPr txBox="1"/>
          <p:nvPr/>
        </p:nvSpPr>
        <p:spPr>
          <a:xfrm>
            <a:off x="1137058" y="250266"/>
            <a:ext cx="5877669" cy="909864"/>
          </a:xfrm>
          <a:prstGeom prst="rect">
            <a:avLst/>
          </a:prstGeom>
        </p:spPr>
        <p:txBody>
          <a:bodyPr wrap="square" lIns="0" tIns="0" rIns="0" bIns="0" rtlCol="0" anchor="t">
            <a:spAutoFit/>
          </a:bodyPr>
          <a:lstStyle/>
          <a:p>
            <a:pPr>
              <a:lnSpc>
                <a:spcPts val="7334"/>
              </a:lnSpc>
            </a:pPr>
            <a:r>
              <a:rPr lang="en-US" sz="4800" spc="-133" dirty="0" err="1">
                <a:solidFill>
                  <a:srgbClr val="632B2B"/>
                </a:solidFill>
                <a:latin typeface="Josefin Sans Bold"/>
              </a:rPr>
              <a:t>Bài</a:t>
            </a:r>
            <a:r>
              <a:rPr lang="en-US" sz="4800" spc="-133" dirty="0">
                <a:solidFill>
                  <a:srgbClr val="632B2B"/>
                </a:solidFill>
                <a:latin typeface="Josefin Sans Bold"/>
              </a:rPr>
              <a:t> </a:t>
            </a:r>
            <a:r>
              <a:rPr lang="en-US" sz="4800" spc="-133" dirty="0" err="1">
                <a:solidFill>
                  <a:srgbClr val="632B2B"/>
                </a:solidFill>
                <a:latin typeface="Josefin Sans Bold"/>
              </a:rPr>
              <a:t>tập</a:t>
            </a:r>
            <a:r>
              <a:rPr lang="en-US" sz="4800" spc="-133" dirty="0">
                <a:solidFill>
                  <a:srgbClr val="632B2B"/>
                </a:solidFill>
                <a:latin typeface="Josefin Sans Bold"/>
              </a:rPr>
              <a:t> </a:t>
            </a:r>
            <a:r>
              <a:rPr lang="en-US" sz="4800" spc="-133" dirty="0" err="1">
                <a:solidFill>
                  <a:srgbClr val="632B2B"/>
                </a:solidFill>
                <a:latin typeface="Josefin Sans Bold"/>
              </a:rPr>
              <a:t>dự</a:t>
            </a:r>
            <a:r>
              <a:rPr lang="en-US" sz="4800" spc="-133" dirty="0">
                <a:solidFill>
                  <a:srgbClr val="632B2B"/>
                </a:solidFill>
                <a:latin typeface="Josefin Sans Bold"/>
              </a:rPr>
              <a:t> </a:t>
            </a:r>
            <a:r>
              <a:rPr lang="en-US" sz="4800" spc="-133" dirty="0" err="1">
                <a:solidFill>
                  <a:srgbClr val="632B2B"/>
                </a:solidFill>
                <a:latin typeface="Josefin Sans Bold"/>
              </a:rPr>
              <a:t>án</a:t>
            </a:r>
            <a:endParaRPr lang="en-US" sz="4800" spc="-133" dirty="0">
              <a:solidFill>
                <a:srgbClr val="632B2B"/>
              </a:solidFill>
              <a:latin typeface="Josefin Sans Bold"/>
            </a:endParaRPr>
          </a:p>
        </p:txBody>
      </p:sp>
      <p:sp>
        <p:nvSpPr>
          <p:cNvPr id="25" name="Arrow: Right 24">
            <a:extLst>
              <a:ext uri="{FF2B5EF4-FFF2-40B4-BE49-F238E27FC236}">
                <a16:creationId xmlns="" xmlns:a16="http://schemas.microsoft.com/office/drawing/2014/main" id="{845573AB-0542-40E2-AF38-3298AD45A782}"/>
              </a:ext>
            </a:extLst>
          </p:cNvPr>
          <p:cNvSpPr/>
          <p:nvPr/>
        </p:nvSpPr>
        <p:spPr>
          <a:xfrm>
            <a:off x="325089" y="3105907"/>
            <a:ext cx="606014" cy="578340"/>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7" name="AutoShape 3">
            <a:extLst>
              <a:ext uri="{FF2B5EF4-FFF2-40B4-BE49-F238E27FC236}">
                <a16:creationId xmlns="" xmlns:a16="http://schemas.microsoft.com/office/drawing/2014/main" id="{9E150353-5D33-4228-9460-A77946EE597D}"/>
              </a:ext>
            </a:extLst>
          </p:cNvPr>
          <p:cNvSpPr/>
          <p:nvPr/>
        </p:nvSpPr>
        <p:spPr>
          <a:xfrm rot="-83010">
            <a:off x="9793042" y="2973521"/>
            <a:ext cx="2282120" cy="1637735"/>
          </a:xfrm>
          <a:prstGeom prst="rect">
            <a:avLst/>
          </a:prstGeom>
          <a:solidFill>
            <a:srgbClr val="00B050"/>
          </a:solidFill>
        </p:spPr>
      </p:sp>
      <p:sp>
        <p:nvSpPr>
          <p:cNvPr id="38" name="AutoShape 4">
            <a:extLst>
              <a:ext uri="{FF2B5EF4-FFF2-40B4-BE49-F238E27FC236}">
                <a16:creationId xmlns="" xmlns:a16="http://schemas.microsoft.com/office/drawing/2014/main" id="{CA87462E-4CDD-4B01-8A37-45D140764EA7}"/>
              </a:ext>
            </a:extLst>
          </p:cNvPr>
          <p:cNvSpPr/>
          <p:nvPr/>
        </p:nvSpPr>
        <p:spPr>
          <a:xfrm rot="66748">
            <a:off x="7099369" y="3255729"/>
            <a:ext cx="2321436" cy="1077210"/>
          </a:xfrm>
          <a:prstGeom prst="rect">
            <a:avLst/>
          </a:prstGeom>
          <a:solidFill>
            <a:srgbClr val="22524C"/>
          </a:solidFill>
        </p:spPr>
      </p:sp>
      <p:sp>
        <p:nvSpPr>
          <p:cNvPr id="39" name="TextBox 6">
            <a:extLst>
              <a:ext uri="{FF2B5EF4-FFF2-40B4-BE49-F238E27FC236}">
                <a16:creationId xmlns="" xmlns:a16="http://schemas.microsoft.com/office/drawing/2014/main" id="{7C0D3266-A3FC-403B-A74B-3DCF705F4B59}"/>
              </a:ext>
            </a:extLst>
          </p:cNvPr>
          <p:cNvSpPr txBox="1"/>
          <p:nvPr/>
        </p:nvSpPr>
        <p:spPr>
          <a:xfrm>
            <a:off x="5233827" y="3747221"/>
            <a:ext cx="1855304" cy="399148"/>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000" b="1" dirty="0" err="1">
                <a:solidFill>
                  <a:srgbClr val="000000"/>
                </a:solidFill>
                <a:effectLst/>
                <a:latin typeface="Times New Roman" panose="02020603050405020304" pitchFamily="18" charset="0"/>
                <a:ea typeface="Calibri" panose="020F0502020204030204" pitchFamily="34" charset="0"/>
              </a:rPr>
              <a:t>Người</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đứng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đầu</a:t>
            </a:r>
            <a:endParaRPr lang="en-US" sz="2000" b="1" dirty="0">
              <a:solidFill>
                <a:srgbClr val="000000"/>
              </a:solidFill>
              <a:effectLst/>
              <a:latin typeface="Times New Roman" panose="02020603050405020304" pitchFamily="18" charset="0"/>
              <a:ea typeface="Calibri" panose="020F0502020204030204" pitchFamily="34" charset="0"/>
            </a:endParaRPr>
          </a:p>
        </p:txBody>
      </p:sp>
      <p:sp>
        <p:nvSpPr>
          <p:cNvPr id="40" name="TextBox 7">
            <a:extLst>
              <a:ext uri="{FF2B5EF4-FFF2-40B4-BE49-F238E27FC236}">
                <a16:creationId xmlns="" xmlns:a16="http://schemas.microsoft.com/office/drawing/2014/main" id="{A648D8D1-8D70-45C2-871D-0B173CABA39A}"/>
              </a:ext>
            </a:extLst>
          </p:cNvPr>
          <p:cNvSpPr txBox="1"/>
          <p:nvPr/>
        </p:nvSpPr>
        <p:spPr>
          <a:xfrm>
            <a:off x="9827366" y="3072829"/>
            <a:ext cx="2255902" cy="1222835"/>
          </a:xfrm>
          <a:prstGeom prst="rect">
            <a:avLst/>
          </a:prstGeom>
        </p:spPr>
        <p:txBody>
          <a:bodyPr wrap="square" lIns="0" tIns="0" rIns="0" bIns="0" rtlCol="0" anchor="t">
            <a:spAutoFit/>
          </a:bodyPr>
          <a:lstStyle/>
          <a:p>
            <a:pPr algn="ctr">
              <a:lnSpc>
                <a:spcPts val="3253"/>
              </a:lnSpc>
              <a:spcBef>
                <a:spcPct val="0"/>
              </a:spcBef>
            </a:pPr>
            <a:r>
              <a:rPr lang="en-US" sz="2000" b="1" dirty="0" err="1">
                <a:effectLst/>
                <a:latin typeface="Times New Roman" panose="02020603050405020304" pitchFamily="18" charset="0"/>
                <a:ea typeface="Calibri" panose="020F0502020204030204" pitchFamily="34" charset="0"/>
              </a:rPr>
              <a:t>Vai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trò</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của</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Thiên</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Chúa</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giáo</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thời</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kì</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trung</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đại</a:t>
            </a:r>
            <a:r>
              <a:rPr lang="en-US" sz="2000" b="1" dirty="0">
                <a:effectLst/>
                <a:latin typeface="Times New Roman" panose="02020603050405020304" pitchFamily="18" charset="0"/>
                <a:ea typeface="Calibri" panose="020F0502020204030204" pitchFamily="34" charset="0"/>
              </a:rPr>
              <a:t> ở </a:t>
            </a:r>
            <a:r>
              <a:rPr lang="en-US" sz="2000" b="1" dirty="0" err="1">
                <a:effectLst/>
                <a:latin typeface="Times New Roman" panose="02020603050405020304" pitchFamily="18" charset="0"/>
                <a:ea typeface="Calibri" panose="020F0502020204030204" pitchFamily="34" charset="0"/>
              </a:rPr>
              <a:t>Tây</a:t>
            </a:r>
            <a:r>
              <a:rPr lang="en-US" sz="2000" b="1" dirty="0">
                <a:effectLst/>
                <a:latin typeface="Times New Roman" panose="02020603050405020304" pitchFamily="18" charset="0"/>
                <a:ea typeface="Calibri" panose="020F0502020204030204" pitchFamily="34" charset="0"/>
              </a:rPr>
              <a:t> </a:t>
            </a:r>
            <a:r>
              <a:rPr lang="en-US" sz="2000" b="1" dirty="0" err="1">
                <a:effectLst/>
                <a:latin typeface="Times New Roman" panose="02020603050405020304" pitchFamily="18" charset="0"/>
                <a:ea typeface="Calibri" panose="020F0502020204030204" pitchFamily="34" charset="0"/>
              </a:rPr>
              <a:t>Âu</a:t>
            </a:r>
            <a:r>
              <a:rPr lang="en-US" sz="2000" b="1" dirty="0">
                <a:effectLst/>
                <a:latin typeface="Times New Roman" panose="02020603050405020304" pitchFamily="18" charset="0"/>
                <a:ea typeface="Calibri" panose="020F0502020204030204" pitchFamily="34" charset="0"/>
              </a:rPr>
              <a:t>? </a:t>
            </a:r>
            <a:endParaRPr lang="en-US" sz="2000" dirty="0">
              <a:solidFill>
                <a:srgbClr val="22524C"/>
              </a:solidFill>
              <a:latin typeface="Lato Bold"/>
            </a:endParaRPr>
          </a:p>
        </p:txBody>
      </p:sp>
      <p:sp>
        <p:nvSpPr>
          <p:cNvPr id="41" name="TextBox 8">
            <a:extLst>
              <a:ext uri="{FF2B5EF4-FFF2-40B4-BE49-F238E27FC236}">
                <a16:creationId xmlns="" xmlns:a16="http://schemas.microsoft.com/office/drawing/2014/main" id="{AE2DF278-2F65-4379-969D-83DDC42A3E36}"/>
              </a:ext>
            </a:extLst>
          </p:cNvPr>
          <p:cNvSpPr txBox="1"/>
          <p:nvPr/>
        </p:nvSpPr>
        <p:spPr>
          <a:xfrm>
            <a:off x="6976862" y="3398507"/>
            <a:ext cx="2616654" cy="856325"/>
          </a:xfrm>
          <a:prstGeom prst="rect">
            <a:avLst/>
          </a:prstGeom>
        </p:spPr>
        <p:txBody>
          <a:bodyPr wrap="square" lIns="0" tIns="0" rIns="0" bIns="0" rtlCol="0" anchor="t">
            <a:spAutoFit/>
          </a:bodyPr>
          <a:lstStyle/>
          <a:p>
            <a:pPr algn="ctr">
              <a:lnSpc>
                <a:spcPts val="3494"/>
              </a:lnSpc>
              <a:spcBef>
                <a:spcPct val="0"/>
              </a:spcBef>
            </a:pPr>
            <a:r>
              <a:rPr lang="en-US" sz="2400" b="1" dirty="0" err="1">
                <a:solidFill>
                  <a:schemeClr val="bg1"/>
                </a:solidFill>
                <a:effectLst/>
                <a:latin typeface="Times New Roman" panose="02020603050405020304" pitchFamily="18" charset="0"/>
                <a:ea typeface="Calibri" panose="020F0502020204030204" pitchFamily="34" charset="0"/>
              </a:rPr>
              <a:t>Thiên</a:t>
            </a:r>
            <a:r>
              <a:rPr lang="en-US" sz="2400" b="1" dirty="0">
                <a:solidFill>
                  <a:schemeClr val="bg1"/>
                </a:solidFill>
                <a:effectLst/>
                <a:latin typeface="Times New Roman" panose="02020603050405020304" pitchFamily="18" charset="0"/>
                <a:ea typeface="Calibri" panose="020F0502020204030204" pitchFamily="34" charset="0"/>
              </a:rPr>
              <a:t> </a:t>
            </a:r>
            <a:r>
              <a:rPr lang="en-US" sz="2400" b="1" dirty="0" err="1">
                <a:solidFill>
                  <a:schemeClr val="bg1"/>
                </a:solidFill>
                <a:effectLst/>
                <a:latin typeface="Times New Roman" panose="02020603050405020304" pitchFamily="18" charset="0"/>
                <a:ea typeface="Calibri" panose="020F0502020204030204" pitchFamily="34" charset="0"/>
              </a:rPr>
              <a:t>chúa</a:t>
            </a:r>
            <a:r>
              <a:rPr lang="en-US" sz="2400" b="1" dirty="0">
                <a:solidFill>
                  <a:schemeClr val="bg1"/>
                </a:solidFill>
                <a:effectLst/>
                <a:latin typeface="Times New Roman" panose="02020603050405020304" pitchFamily="18" charset="0"/>
                <a:ea typeface="Calibri" panose="020F0502020204030204" pitchFamily="34" charset="0"/>
              </a:rPr>
              <a:t> </a:t>
            </a:r>
            <a:r>
              <a:rPr lang="en-US" sz="2400" b="1" dirty="0" err="1">
                <a:solidFill>
                  <a:schemeClr val="bg1"/>
                </a:solidFill>
                <a:effectLst/>
                <a:latin typeface="Times New Roman" panose="02020603050405020304" pitchFamily="18" charset="0"/>
                <a:ea typeface="Calibri" panose="020F0502020204030204" pitchFamily="34" charset="0"/>
              </a:rPr>
              <a:t>giáo</a:t>
            </a:r>
            <a:r>
              <a:rPr lang="en-US" sz="2400" b="1" dirty="0">
                <a:solidFill>
                  <a:schemeClr val="bg1"/>
                </a:solidFill>
                <a:effectLst/>
                <a:latin typeface="Times New Roman" panose="02020603050405020304" pitchFamily="18" charset="0"/>
                <a:ea typeface="Calibri" panose="020F0502020204030204" pitchFamily="34" charset="0"/>
              </a:rPr>
              <a:t> </a:t>
            </a:r>
          </a:p>
          <a:p>
            <a:pPr algn="ctr">
              <a:lnSpc>
                <a:spcPts val="3494"/>
              </a:lnSpc>
              <a:spcBef>
                <a:spcPct val="0"/>
              </a:spcBef>
            </a:pPr>
            <a:r>
              <a:rPr lang="en-US" sz="2400" b="1" dirty="0" err="1">
                <a:solidFill>
                  <a:schemeClr val="bg1"/>
                </a:solidFill>
                <a:effectLst/>
                <a:latin typeface="Times New Roman" panose="02020603050405020304" pitchFamily="18" charset="0"/>
                <a:ea typeface="Calibri" panose="020F0502020204030204" pitchFamily="34" charset="0"/>
              </a:rPr>
              <a:t>là</a:t>
            </a:r>
            <a:r>
              <a:rPr lang="en-US" sz="2400" b="1" dirty="0">
                <a:solidFill>
                  <a:schemeClr val="bg1"/>
                </a:solidFill>
                <a:effectLst/>
                <a:latin typeface="Times New Roman" panose="02020603050405020304" pitchFamily="18" charset="0"/>
                <a:ea typeface="Calibri" panose="020F0502020204030204" pitchFamily="34" charset="0"/>
              </a:rPr>
              <a:t> </a:t>
            </a:r>
            <a:r>
              <a:rPr lang="en-US" sz="2400" b="1" dirty="0" err="1">
                <a:solidFill>
                  <a:schemeClr val="bg1"/>
                </a:solidFill>
                <a:effectLst/>
                <a:latin typeface="Times New Roman" panose="02020603050405020304" pitchFamily="18" charset="0"/>
                <a:ea typeface="Calibri" panose="020F0502020204030204" pitchFamily="34" charset="0"/>
              </a:rPr>
              <a:t>gì</a:t>
            </a:r>
            <a:r>
              <a:rPr lang="en-US" sz="2400" b="1" dirty="0">
                <a:solidFill>
                  <a:schemeClr val="bg1"/>
                </a:solidFill>
                <a:effectLst/>
                <a:latin typeface="Times New Roman" panose="02020603050405020304" pitchFamily="18" charset="0"/>
                <a:ea typeface="Calibri" panose="020F0502020204030204" pitchFamily="34" charset="0"/>
              </a:rPr>
              <a:t>?</a:t>
            </a:r>
            <a:endParaRPr lang="en-US" sz="4000" dirty="0">
              <a:solidFill>
                <a:schemeClr val="bg1"/>
              </a:solidFill>
              <a:latin typeface="Lato Bold"/>
            </a:endParaRPr>
          </a:p>
        </p:txBody>
      </p:sp>
      <p:pic>
        <p:nvPicPr>
          <p:cNvPr id="42" name="Picture 9">
            <a:extLst>
              <a:ext uri="{FF2B5EF4-FFF2-40B4-BE49-F238E27FC236}">
                <a16:creationId xmlns="" xmlns:a16="http://schemas.microsoft.com/office/drawing/2014/main" id="{4C9CAB21-70A4-4AD8-B7CE-73D742524A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82212">
            <a:off x="174501" y="1197421"/>
            <a:ext cx="841292" cy="845906"/>
          </a:xfrm>
          <a:prstGeom prst="rect">
            <a:avLst/>
          </a:prstGeom>
        </p:spPr>
      </p:pic>
      <p:pic>
        <p:nvPicPr>
          <p:cNvPr id="43" name="Picture 10">
            <a:extLst>
              <a:ext uri="{FF2B5EF4-FFF2-40B4-BE49-F238E27FC236}">
                <a16:creationId xmlns="" xmlns:a16="http://schemas.microsoft.com/office/drawing/2014/main" id="{992AA4A3-60E1-4072-B08B-B27693C81F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5676" flipH="1">
            <a:off x="11451155" y="6240968"/>
            <a:ext cx="645936" cy="649479"/>
          </a:xfrm>
          <a:prstGeom prst="rect">
            <a:avLst/>
          </a:prstGeom>
        </p:spPr>
      </p:pic>
      <p:sp>
        <p:nvSpPr>
          <p:cNvPr id="44" name="TextBox 6">
            <a:extLst>
              <a:ext uri="{FF2B5EF4-FFF2-40B4-BE49-F238E27FC236}">
                <a16:creationId xmlns="" xmlns:a16="http://schemas.microsoft.com/office/drawing/2014/main" id="{4D040795-4E2C-4F48-B545-804CBDFC1214}"/>
              </a:ext>
            </a:extLst>
          </p:cNvPr>
          <p:cNvSpPr txBox="1"/>
          <p:nvPr/>
        </p:nvSpPr>
        <p:spPr>
          <a:xfrm rot="480157">
            <a:off x="5455996" y="2778076"/>
            <a:ext cx="1694735" cy="387094"/>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000" b="1" dirty="0" err="1">
                <a:solidFill>
                  <a:srgbClr val="000000"/>
                </a:solidFill>
                <a:effectLst/>
                <a:latin typeface="Times New Roman" panose="02020603050405020304" pitchFamily="18" charset="0"/>
                <a:ea typeface="Calibri" panose="020F0502020204030204" pitchFamily="34" charset="0"/>
              </a:rPr>
              <a:t>Thời</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gian</a:t>
            </a:r>
            <a:endParaRPr lang="en-US" sz="2000" dirty="0">
              <a:solidFill>
                <a:srgbClr val="000000"/>
              </a:solidFill>
              <a:effectLst/>
              <a:latin typeface="Times New Roman" panose="02020603050405020304" pitchFamily="18" charset="0"/>
              <a:ea typeface="Calibri" panose="020F0502020204030204" pitchFamily="34" charset="0"/>
            </a:endParaRPr>
          </a:p>
        </p:txBody>
      </p:sp>
      <p:sp>
        <p:nvSpPr>
          <p:cNvPr id="45" name="TextBox 7">
            <a:extLst>
              <a:ext uri="{FF2B5EF4-FFF2-40B4-BE49-F238E27FC236}">
                <a16:creationId xmlns="" xmlns:a16="http://schemas.microsoft.com/office/drawing/2014/main" id="{32740311-65DE-4302-B3F2-FD6E767B412B}"/>
              </a:ext>
            </a:extLst>
          </p:cNvPr>
          <p:cNvSpPr txBox="1"/>
          <p:nvPr/>
        </p:nvSpPr>
        <p:spPr>
          <a:xfrm rot="21047546">
            <a:off x="5562820" y="4678271"/>
            <a:ext cx="1586624" cy="377476"/>
          </a:xfrm>
          <a:prstGeom prst="rect">
            <a:avLst/>
          </a:prstGeom>
          <a:solidFill>
            <a:srgbClr val="00B050"/>
          </a:solidFill>
        </p:spPr>
        <p:txBody>
          <a:bodyPr wrap="square" lIns="0" tIns="0" rIns="0" bIns="0" rtlCol="0" anchor="t">
            <a:spAutoFit/>
          </a:bodyPr>
          <a:lstStyle/>
          <a:p>
            <a:pPr algn="ctr">
              <a:lnSpc>
                <a:spcPts val="3253"/>
              </a:lnSpc>
              <a:spcBef>
                <a:spcPct val="0"/>
              </a:spcBef>
            </a:pPr>
            <a:r>
              <a:rPr lang="en-US" sz="2000" b="1" dirty="0" err="1">
                <a:solidFill>
                  <a:srgbClr val="000000"/>
                </a:solidFill>
                <a:effectLst/>
                <a:latin typeface="Times New Roman" panose="02020603050405020304" pitchFamily="18" charset="0"/>
                <a:ea typeface="Calibri" panose="020F0502020204030204" pitchFamily="34" charset="0"/>
              </a:rPr>
              <a:t>Địa</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điểm</a:t>
            </a:r>
            <a:endParaRPr lang="en-US" sz="2000" b="1" dirty="0">
              <a:solidFill>
                <a:srgbClr val="000000"/>
              </a:solidFill>
              <a:effectLst/>
              <a:latin typeface="Times New Roman" panose="02020603050405020304" pitchFamily="18" charset="0"/>
              <a:ea typeface="Calibri" panose="020F0502020204030204" pitchFamily="34" charset="0"/>
            </a:endParaRPr>
          </a:p>
        </p:txBody>
      </p:sp>
      <p:pic>
        <p:nvPicPr>
          <p:cNvPr id="46" name="Picture 45" descr="A person in a white robe&#10;&#10;Description automatically generated with low confidence">
            <a:extLst>
              <a:ext uri="{FF2B5EF4-FFF2-40B4-BE49-F238E27FC236}">
                <a16:creationId xmlns="" xmlns:a16="http://schemas.microsoft.com/office/drawing/2014/main" id="{52E9AD74-B11C-41D6-921A-278BFA2FE3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3379" y="1424921"/>
            <a:ext cx="3517886" cy="3799911"/>
          </a:xfrm>
          <a:prstGeom prst="rect">
            <a:avLst/>
          </a:prstGeom>
          <a:ln>
            <a:noFill/>
          </a:ln>
          <a:effectLst>
            <a:softEdge rad="112500"/>
          </a:effectLst>
        </p:spPr>
      </p:pic>
      <p:sp>
        <p:nvSpPr>
          <p:cNvPr id="47" name="TextBox 4">
            <a:extLst>
              <a:ext uri="{FF2B5EF4-FFF2-40B4-BE49-F238E27FC236}">
                <a16:creationId xmlns="" xmlns:a16="http://schemas.microsoft.com/office/drawing/2014/main" id="{C58B9886-7E9C-42C5-9CA2-85AF449768C9}"/>
              </a:ext>
            </a:extLst>
          </p:cNvPr>
          <p:cNvSpPr txBox="1"/>
          <p:nvPr/>
        </p:nvSpPr>
        <p:spPr>
          <a:xfrm>
            <a:off x="1356862" y="5226830"/>
            <a:ext cx="4303603" cy="369332"/>
          </a:xfrm>
          <a:prstGeom prst="rect">
            <a:avLst/>
          </a:prstGeom>
        </p:spPr>
        <p:txBody>
          <a:bodyPr wrap="square" lIns="0" tIns="0" rIns="0" bIns="0" rtlCol="0" anchor="t">
            <a:spAutoFit/>
          </a:bodyPr>
          <a:lstStyle/>
          <a:p>
            <a:pPr>
              <a:spcBef>
                <a:spcPct val="0"/>
              </a:spcBef>
            </a:pPr>
            <a:r>
              <a:rPr lang="en-US" sz="2400" b="1" i="1" dirty="0">
                <a:solidFill>
                  <a:srgbClr val="D13B00"/>
                </a:solidFill>
                <a:latin typeface="Times New Roman" panose="02020603050405020304" pitchFamily="18" charset="0"/>
                <a:cs typeface="Times New Roman" panose="02020603050405020304" pitchFamily="18" charset="0"/>
              </a:rPr>
              <a:t>1. </a:t>
            </a:r>
            <a:r>
              <a:rPr lang="en-US" sz="2400" b="1" i="1" dirty="0" err="1">
                <a:solidFill>
                  <a:srgbClr val="D13B00"/>
                </a:solidFill>
                <a:latin typeface="Times New Roman" panose="02020603050405020304" pitchFamily="18" charset="0"/>
                <a:cs typeface="Times New Roman" panose="02020603050405020304" pitchFamily="18" charset="0"/>
              </a:rPr>
              <a:t>Nêu</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hiểu</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biết</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về</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Chúa</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Giê</a:t>
            </a:r>
            <a:r>
              <a:rPr lang="en-US" sz="2400" b="1" i="1" dirty="0">
                <a:solidFill>
                  <a:srgbClr val="D13B00"/>
                </a:solidFill>
                <a:latin typeface="Times New Roman" panose="02020603050405020304" pitchFamily="18" charset="0"/>
                <a:cs typeface="Times New Roman" panose="02020603050405020304" pitchFamily="18" charset="0"/>
              </a:rPr>
              <a:t> - </a:t>
            </a:r>
            <a:r>
              <a:rPr lang="en-US" sz="2400" b="1" i="1" dirty="0" err="1">
                <a:solidFill>
                  <a:srgbClr val="D13B00"/>
                </a:solidFill>
                <a:latin typeface="Times New Roman" panose="02020603050405020304" pitchFamily="18" charset="0"/>
                <a:cs typeface="Times New Roman" panose="02020603050405020304" pitchFamily="18" charset="0"/>
              </a:rPr>
              <a:t>su</a:t>
            </a:r>
            <a:endParaRPr lang="en-US" sz="2400" b="1" i="1" dirty="0">
              <a:solidFill>
                <a:srgbClr val="D13B00"/>
              </a:solidFill>
              <a:latin typeface="Times New Roman" panose="02020603050405020304" pitchFamily="18" charset="0"/>
              <a:cs typeface="Times New Roman" panose="02020603050405020304" pitchFamily="18" charset="0"/>
            </a:endParaRPr>
          </a:p>
        </p:txBody>
      </p:sp>
      <p:sp>
        <p:nvSpPr>
          <p:cNvPr id="48" name="TextBox 4">
            <a:extLst>
              <a:ext uri="{FF2B5EF4-FFF2-40B4-BE49-F238E27FC236}">
                <a16:creationId xmlns="" xmlns:a16="http://schemas.microsoft.com/office/drawing/2014/main" id="{3B93AEB4-5F7B-4303-8A1B-01CA302DBF69}"/>
              </a:ext>
            </a:extLst>
          </p:cNvPr>
          <p:cNvSpPr txBox="1"/>
          <p:nvPr/>
        </p:nvSpPr>
        <p:spPr>
          <a:xfrm>
            <a:off x="5464241" y="1580358"/>
            <a:ext cx="5877670" cy="738664"/>
          </a:xfrm>
          <a:prstGeom prst="rect">
            <a:avLst/>
          </a:prstGeom>
        </p:spPr>
        <p:txBody>
          <a:bodyPr wrap="square" lIns="0" tIns="0" rIns="0" bIns="0" rtlCol="0" anchor="t">
            <a:spAutoFit/>
          </a:bodyPr>
          <a:lstStyle/>
          <a:p>
            <a:pPr>
              <a:spcBef>
                <a:spcPct val="0"/>
              </a:spcBef>
            </a:pPr>
            <a:r>
              <a:rPr lang="en-US" sz="2400" b="1" i="1" dirty="0">
                <a:solidFill>
                  <a:srgbClr val="D13B00"/>
                </a:solidFill>
                <a:latin typeface="Times New Roman" panose="02020603050405020304" pitchFamily="18" charset="0"/>
                <a:cs typeface="Times New Roman" panose="02020603050405020304" pitchFamily="18" charset="0"/>
              </a:rPr>
              <a:t>2. </a:t>
            </a:r>
            <a:r>
              <a:rPr lang="en-US" sz="2400" b="1" i="1" dirty="0" err="1">
                <a:solidFill>
                  <a:srgbClr val="D13B00"/>
                </a:solidFill>
                <a:latin typeface="Times New Roman" panose="02020603050405020304" pitchFamily="18" charset="0"/>
                <a:cs typeface="Times New Roman" panose="02020603050405020304" pitchFamily="18" charset="0"/>
              </a:rPr>
              <a:t>Quá</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trình</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hình</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thành</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và</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phát</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triển</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của</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đạo</a:t>
            </a:r>
            <a:r>
              <a:rPr lang="en-US" sz="2400" b="1" i="1" dirty="0">
                <a:solidFill>
                  <a:srgbClr val="D13B00"/>
                </a:solidFill>
                <a:latin typeface="Times New Roman" panose="02020603050405020304" pitchFamily="18" charset="0"/>
                <a:cs typeface="Times New Roman" panose="02020603050405020304" pitchFamily="18" charset="0"/>
              </a:rPr>
              <a:t> </a:t>
            </a:r>
          </a:p>
          <a:p>
            <a:pPr>
              <a:spcBef>
                <a:spcPct val="0"/>
              </a:spcBef>
            </a:pPr>
            <a:r>
              <a:rPr lang="en-US" sz="2400" b="1" i="1" dirty="0" err="1">
                <a:solidFill>
                  <a:srgbClr val="D13B00"/>
                </a:solidFill>
                <a:latin typeface="Times New Roman" panose="02020603050405020304" pitchFamily="18" charset="0"/>
                <a:cs typeface="Times New Roman" panose="02020603050405020304" pitchFamily="18" charset="0"/>
              </a:rPr>
              <a:t>Thiên</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Chúa</a:t>
            </a:r>
            <a:r>
              <a:rPr lang="en-US" sz="2400" b="1" i="1" dirty="0">
                <a:solidFill>
                  <a:srgbClr val="D13B00"/>
                </a:solidFill>
                <a:latin typeface="Times New Roman" panose="02020603050405020304" pitchFamily="18" charset="0"/>
                <a:cs typeface="Times New Roman" panose="02020603050405020304" pitchFamily="18" charset="0"/>
              </a:rPr>
              <a:t> </a:t>
            </a:r>
            <a:r>
              <a:rPr lang="en-US" sz="2400" b="1" i="1" dirty="0" err="1">
                <a:solidFill>
                  <a:srgbClr val="D13B00"/>
                </a:solidFill>
                <a:latin typeface="Times New Roman" panose="02020603050405020304" pitchFamily="18" charset="0"/>
                <a:cs typeface="Times New Roman" panose="02020603050405020304" pitchFamily="18" charset="0"/>
              </a:rPr>
              <a:t>giáo</a:t>
            </a:r>
            <a:r>
              <a:rPr lang="en-US" sz="2400" b="1" i="1" dirty="0">
                <a:solidFill>
                  <a:srgbClr val="D13B0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65369137"/>
              </p:ext>
            </p:extLst>
          </p:nvPr>
        </p:nvGraphicFramePr>
        <p:xfrm>
          <a:off x="448234" y="1649508"/>
          <a:ext cx="11367247" cy="5020620"/>
        </p:xfrm>
        <a:graphic>
          <a:graphicData uri="http://schemas.openxmlformats.org/drawingml/2006/table">
            <a:tbl>
              <a:tblPr firstRow="1" firstCol="1" bandRow="1">
                <a:tableStyleId>{BC89EF96-8CEA-46FF-86C4-4CE0E7609802}</a:tableStyleId>
              </a:tblPr>
              <a:tblGrid>
                <a:gridCol w="3074532"/>
                <a:gridCol w="8292715"/>
              </a:tblGrid>
              <a:tr h="658338">
                <a:tc>
                  <a:txBody>
                    <a:bodyPr/>
                    <a:lstStyle/>
                    <a:p>
                      <a:pPr algn="just">
                        <a:lnSpc>
                          <a:spcPct val="115000"/>
                        </a:lnSpc>
                        <a:spcAft>
                          <a:spcPts val="1000"/>
                        </a:spcAft>
                      </a:pPr>
                      <a:r>
                        <a:rPr lang="en-US" sz="2800" dirty="0" err="1">
                          <a:effectLst/>
                          <a:latin typeface="Times New Roman" pitchFamily="18" charset="0"/>
                          <a:cs typeface="Times New Roman" pitchFamily="18" charset="0"/>
                        </a:rPr>
                        <a:t>Thời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gian</a:t>
                      </a:r>
                      <a:endParaRPr lang="en-US" sz="2400" dirty="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Địa điểm</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Người đứng đầu</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a:effectLst/>
                          <a:latin typeface="Times New Roman" pitchFamily="18" charset="0"/>
                          <a:cs typeface="Times New Roman" pitchFamily="18" charset="0"/>
                        </a:rPr>
                        <a:t> </a:t>
                      </a:r>
                      <a:endParaRPr lang="en-US" sz="2400">
                        <a:effectLst/>
                        <a:latin typeface="Times New Roman" pitchFamily="18" charset="0"/>
                        <a:ea typeface="Times New Roman"/>
                        <a:cs typeface="Times New Roman" pitchFamily="18" charset="0"/>
                      </a:endParaRPr>
                    </a:p>
                  </a:txBody>
                  <a:tcPr marL="68580" marR="68580" marT="0" marB="0"/>
                </a:tc>
              </a:tr>
              <a:tr h="658338">
                <a:tc>
                  <a:txBody>
                    <a:bodyPr/>
                    <a:lstStyle/>
                    <a:p>
                      <a:pPr algn="just">
                        <a:lnSpc>
                          <a:spcPct val="115000"/>
                        </a:lnSpc>
                        <a:spcAft>
                          <a:spcPts val="1000"/>
                        </a:spcAft>
                      </a:pPr>
                      <a:r>
                        <a:rPr lang="en-US" sz="2800">
                          <a:effectLst/>
                          <a:latin typeface="Times New Roman" pitchFamily="18" charset="0"/>
                          <a:cs typeface="Times New Roman" pitchFamily="18" charset="0"/>
                        </a:rPr>
                        <a:t>Thiên chúa giáo là gì?</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pPr>
                      <a:r>
                        <a:rPr lang="en-US" sz="28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68580" marR="68580" marT="0" marB="0"/>
                </a:tc>
              </a:tr>
              <a:tr h="2064150">
                <a:tc>
                  <a:txBody>
                    <a:bodyPr/>
                    <a:lstStyle/>
                    <a:p>
                      <a:pPr algn="just">
                        <a:lnSpc>
                          <a:spcPct val="115000"/>
                        </a:lnSpc>
                        <a:spcAft>
                          <a:spcPts val="1000"/>
                        </a:spcAft>
                      </a:pPr>
                      <a:r>
                        <a:rPr lang="en-US" sz="2800">
                          <a:effectLst/>
                          <a:latin typeface="Times New Roman" pitchFamily="18" charset="0"/>
                          <a:cs typeface="Times New Roman" pitchFamily="18" charset="0"/>
                        </a:rPr>
                        <a:t>Vai trò của Thiên Chúa giáo thời kì trung đại ở Tây Âu?</a:t>
                      </a:r>
                      <a:endParaRPr lang="en-US" sz="2400">
                        <a:effectLst/>
                        <a:latin typeface="Times New Roman" pitchFamily="18" charset="0"/>
                        <a:ea typeface="Times New Roman"/>
                        <a:cs typeface="Times New Roman" pitchFamily="18" charset="0"/>
                      </a:endParaRPr>
                    </a:p>
                  </a:txBody>
                  <a:tcPr marL="68580" marR="68580" marT="0" marB="0"/>
                </a:tc>
                <a:tc>
                  <a:txBody>
                    <a:bodyPr/>
                    <a:lstStyle/>
                    <a:p>
                      <a:pPr algn="just">
                        <a:lnSpc>
                          <a:spcPct val="115000"/>
                        </a:lnSpc>
                        <a:spcAft>
                          <a:spcPts val="1000"/>
                        </a:spcAft>
                        <a:tabLst>
                          <a:tab pos="2023745" algn="l"/>
                        </a:tabLst>
                      </a:pPr>
                      <a:r>
                        <a:rPr lang="en-US" sz="2800" dirty="0">
                          <a:effectLst/>
                          <a:latin typeface="Times New Roman" pitchFamily="18" charset="0"/>
                          <a:cs typeface="Times New Roman" pitchFamily="18" charset="0"/>
                        </a:rPr>
                        <a:t> </a:t>
                      </a:r>
                      <a:endParaRPr lang="en-US" sz="24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8" name="TextBox 7">
            <a:extLst>
              <a:ext uri="{FF2B5EF4-FFF2-40B4-BE49-F238E27FC236}">
                <a16:creationId xmlns="" xmlns:a16="http://schemas.microsoft.com/office/drawing/2014/main" id="{85D9A376-C3A7-49E1-B1CD-DEAB47FD0FD1}"/>
              </a:ext>
            </a:extLst>
          </p:cNvPr>
          <p:cNvSpPr txBox="1"/>
          <p:nvPr/>
        </p:nvSpPr>
        <p:spPr>
          <a:xfrm>
            <a:off x="3899683" y="965605"/>
            <a:ext cx="4200939" cy="523220"/>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PHIẾU HỌC TẬP SỐ </a:t>
            </a:r>
            <a:r>
              <a:rPr kumimoji="0" lang="en-US" sz="28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3</a:t>
            </a:r>
            <a:endPar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Tree>
    <p:extLst>
      <p:ext uri="{BB962C8B-B14F-4D97-AF65-F5344CB8AC3E}">
        <p14:creationId xmlns:p14="http://schemas.microsoft.com/office/powerpoint/2010/main" val="4148010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5D9A376-C3A7-49E1-B1CD-DEAB47FD0FD1}"/>
              </a:ext>
            </a:extLst>
          </p:cNvPr>
          <p:cNvSpPr txBox="1"/>
          <p:nvPr/>
        </p:nvSpPr>
        <p:spPr>
          <a:xfrm>
            <a:off x="3899682" y="0"/>
            <a:ext cx="4200939" cy="523220"/>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en-US" sz="2800" b="1" i="1" dirty="0">
                <a:solidFill>
                  <a:prstClr val="black">
                    <a:lumMod val="95000"/>
                    <a:lumOff val="5000"/>
                  </a:prstClr>
                </a:solidFill>
                <a:latin typeface="Times New Roman" panose="02020603050405020304" pitchFamily="18" charset="0"/>
                <a:cs typeface="Times New Roman" panose="02020603050405020304" pitchFamily="18" charset="0"/>
              </a:rPr>
              <a:t>PHIẾU HỌC TẬP SỐ </a:t>
            </a:r>
            <a:r>
              <a:rPr lang="en-US" sz="2800" b="1" i="1" dirty="0" smtClean="0">
                <a:solidFill>
                  <a:prstClr val="black">
                    <a:lumMod val="95000"/>
                    <a:lumOff val="5000"/>
                  </a:prstClr>
                </a:solidFill>
                <a:latin typeface="Times New Roman" panose="02020603050405020304" pitchFamily="18" charset="0"/>
                <a:cs typeface="Times New Roman" panose="02020603050405020304" pitchFamily="18" charset="0"/>
              </a:rPr>
              <a:t>3</a:t>
            </a:r>
            <a:endParaRPr lang="en-US" dirty="0">
              <a:solidFill>
                <a:prstClr val="black">
                  <a:lumMod val="95000"/>
                  <a:lumOff val="5000"/>
                </a:prst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109653291"/>
              </p:ext>
            </p:extLst>
          </p:nvPr>
        </p:nvGraphicFramePr>
        <p:xfrm>
          <a:off x="230953" y="765390"/>
          <a:ext cx="11745894" cy="5587272"/>
        </p:xfrm>
        <a:graphic>
          <a:graphicData uri="http://schemas.openxmlformats.org/drawingml/2006/table">
            <a:tbl>
              <a:tblPr firstRow="1" firstCol="1" bandRow="1"/>
              <a:tblGrid>
                <a:gridCol w="3195010"/>
                <a:gridCol w="8550884"/>
              </a:tblGrid>
              <a:tr h="561386">
                <a:tc>
                  <a:txBody>
                    <a:bodyPr/>
                    <a:lstStyle/>
                    <a:p>
                      <a:pPr algn="just">
                        <a:lnSpc>
                          <a:spcPct val="115000"/>
                        </a:lnSpc>
                        <a:spcAft>
                          <a:spcPts val="1000"/>
                        </a:spcAft>
                      </a:pPr>
                      <a:r>
                        <a:rPr lang="en-US" sz="2800" b="1" dirty="0" err="1">
                          <a:effectLst/>
                          <a:latin typeface="Times New Roman"/>
                          <a:ea typeface="Times New Roman"/>
                        </a:rPr>
                        <a:t>Thời</a:t>
                      </a:r>
                      <a:r>
                        <a:rPr lang="en-US" sz="2800" b="1" dirty="0">
                          <a:effectLst/>
                          <a:latin typeface="Times New Roman"/>
                          <a:ea typeface="Times New Roman"/>
                        </a:rPr>
                        <a:t> </a:t>
                      </a:r>
                      <a:r>
                        <a:rPr lang="en-US" sz="2800" b="1" dirty="0" err="1">
                          <a:effectLst/>
                          <a:latin typeface="Times New Roman"/>
                          <a:ea typeface="Times New Roman"/>
                        </a:rPr>
                        <a:t>gian</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5812">
                <a:tc>
                  <a:txBody>
                    <a:bodyPr/>
                    <a:lstStyle/>
                    <a:p>
                      <a:pPr algn="just">
                        <a:lnSpc>
                          <a:spcPct val="115000"/>
                        </a:lnSpc>
                        <a:spcAft>
                          <a:spcPts val="1000"/>
                        </a:spcAft>
                      </a:pPr>
                      <a:r>
                        <a:rPr lang="en-US" sz="2800" b="1" dirty="0" err="1">
                          <a:effectLst/>
                          <a:latin typeface="Times New Roman"/>
                          <a:ea typeface="Times New Roman"/>
                        </a:rPr>
                        <a:t>Địa</a:t>
                      </a:r>
                      <a:r>
                        <a:rPr lang="en-US" sz="2800" b="1" dirty="0">
                          <a:effectLst/>
                          <a:latin typeface="Times New Roman"/>
                          <a:ea typeface="Times New Roman"/>
                        </a:rPr>
                        <a:t> </a:t>
                      </a:r>
                      <a:r>
                        <a:rPr lang="en-US" sz="2800" b="1" dirty="0" err="1">
                          <a:effectLst/>
                          <a:latin typeface="Times New Roman"/>
                          <a:ea typeface="Times New Roman"/>
                        </a:rPr>
                        <a:t>điểm</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082">
                <a:tc>
                  <a:txBody>
                    <a:bodyPr/>
                    <a:lstStyle/>
                    <a:p>
                      <a:pPr algn="just">
                        <a:lnSpc>
                          <a:spcPct val="115000"/>
                        </a:lnSpc>
                        <a:spcAft>
                          <a:spcPts val="1000"/>
                        </a:spcAft>
                      </a:pPr>
                      <a:r>
                        <a:rPr lang="en-US" sz="2800" b="1">
                          <a:effectLst/>
                          <a:latin typeface="Times New Roman"/>
                          <a:ea typeface="Times New Roman"/>
                        </a:rPr>
                        <a:t>Người đứng đầu</a:t>
                      </a:r>
                      <a:endParaRPr lang="en-US"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082">
                <a:tc>
                  <a:txBody>
                    <a:bodyPr/>
                    <a:lstStyle/>
                    <a:p>
                      <a:pPr algn="just">
                        <a:lnSpc>
                          <a:spcPct val="115000"/>
                        </a:lnSpc>
                        <a:spcAft>
                          <a:spcPts val="1000"/>
                        </a:spcAft>
                      </a:pPr>
                      <a:r>
                        <a:rPr lang="en-US" sz="2800" b="1" dirty="0" err="1">
                          <a:effectLst/>
                          <a:latin typeface="Times New Roman"/>
                          <a:ea typeface="Times New Roman"/>
                        </a:rPr>
                        <a:t>Thiên</a:t>
                      </a:r>
                      <a:r>
                        <a:rPr lang="en-US" sz="2800" b="1" dirty="0">
                          <a:effectLst/>
                          <a:latin typeface="Times New Roman"/>
                          <a:ea typeface="Times New Roman"/>
                        </a:rPr>
                        <a:t> </a:t>
                      </a:r>
                      <a:r>
                        <a:rPr lang="en-US" sz="2800" b="1" dirty="0" err="1">
                          <a:effectLst/>
                          <a:latin typeface="Times New Roman"/>
                          <a:ea typeface="Times New Roman"/>
                        </a:rPr>
                        <a:t>chúa</a:t>
                      </a:r>
                      <a:r>
                        <a:rPr lang="en-US" sz="2800" b="1" dirty="0">
                          <a:effectLst/>
                          <a:latin typeface="Times New Roman"/>
                          <a:ea typeface="Times New Roman"/>
                        </a:rPr>
                        <a:t> </a:t>
                      </a:r>
                      <a:r>
                        <a:rPr lang="en-US" sz="2800" b="1" dirty="0" err="1">
                          <a:effectLst/>
                          <a:latin typeface="Times New Roman"/>
                          <a:ea typeface="Times New Roman"/>
                        </a:rPr>
                        <a:t>giáo</a:t>
                      </a:r>
                      <a:r>
                        <a:rPr lang="en-US" sz="2800" b="1" dirty="0">
                          <a:effectLst/>
                          <a:latin typeface="Times New Roman"/>
                          <a:ea typeface="Times New Roman"/>
                        </a:rPr>
                        <a:t> </a:t>
                      </a:r>
                      <a:r>
                        <a:rPr lang="en-US" sz="2800" b="1" dirty="0" err="1">
                          <a:effectLst/>
                          <a:latin typeface="Times New Roman"/>
                          <a:ea typeface="Times New Roman"/>
                        </a:rPr>
                        <a:t>là</a:t>
                      </a:r>
                      <a:r>
                        <a:rPr lang="en-US" sz="2800" b="1" dirty="0">
                          <a:effectLst/>
                          <a:latin typeface="Times New Roman"/>
                          <a:ea typeface="Times New Roman"/>
                        </a:rPr>
                        <a:t> </a:t>
                      </a:r>
                      <a:r>
                        <a:rPr lang="en-US" sz="2800" b="1" dirty="0" err="1">
                          <a:effectLst/>
                          <a:latin typeface="Times New Roman"/>
                          <a:ea typeface="Times New Roman"/>
                        </a:rPr>
                        <a:t>gì</a:t>
                      </a:r>
                      <a:r>
                        <a:rPr lang="en-US" sz="2800" b="1" dirty="0" smtClean="0">
                          <a:effectLst/>
                          <a:latin typeface="Times New Roman"/>
                          <a:ea typeface="Times New Roman"/>
                        </a:rPr>
                        <a:t>?</a:t>
                      </a:r>
                    </a:p>
                    <a:p>
                      <a:pPr algn="just">
                        <a:lnSpc>
                          <a:spcPct val="115000"/>
                        </a:lnSpc>
                        <a:spcAft>
                          <a:spcPts val="1000"/>
                        </a:spcAf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endParaRPr lang="en-US" sz="24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3">
                <a:tc>
                  <a:txBody>
                    <a:bodyPr/>
                    <a:lstStyle/>
                    <a:p>
                      <a:pPr algn="just">
                        <a:lnSpc>
                          <a:spcPct val="115000"/>
                        </a:lnSpc>
                        <a:spcAft>
                          <a:spcPts val="1000"/>
                        </a:spcAft>
                      </a:pPr>
                      <a:r>
                        <a:rPr lang="en-US" sz="2800" b="1">
                          <a:effectLst/>
                          <a:latin typeface="Times New Roman"/>
                          <a:ea typeface="Times New Roman"/>
                        </a:rPr>
                        <a:t>Vai trò của Thiên Chúa giáo thời kì trung đại ở Tây Âu?</a:t>
                      </a:r>
                      <a:endParaRPr lang="en-US"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tabLst>
                          <a:tab pos="2023745" algn="l"/>
                        </a:tabLst>
                      </a:pP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3675529" y="753566"/>
            <a:ext cx="3872753" cy="548099"/>
          </a:xfrm>
          <a:prstGeom prst="rect">
            <a:avLst/>
          </a:prstGeom>
          <a:noFill/>
        </p:spPr>
        <p:txBody>
          <a:bodyPr wrap="square" rtlCol="0">
            <a:spAutoFit/>
          </a:bodyPr>
          <a:lstStyle/>
          <a:p>
            <a:pPr lvl="0" algn="just">
              <a:lnSpc>
                <a:spcPct val="115000"/>
              </a:lnSpc>
              <a:spcAft>
                <a:spcPts val="1000"/>
              </a:spcAft>
            </a:pP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Đầu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nguyên</a:t>
            </a:r>
            <a:endParaRPr lang="en-US" sz="2400" dirty="0">
              <a:solidFill>
                <a:srgbClr val="FF0000"/>
              </a:solidFill>
              <a:latin typeface="Times New Roman"/>
              <a:ea typeface="Times New Roman"/>
            </a:endParaRPr>
          </a:p>
        </p:txBody>
      </p:sp>
      <p:sp>
        <p:nvSpPr>
          <p:cNvPr id="7" name="TextBox 6"/>
          <p:cNvSpPr txBox="1"/>
          <p:nvPr/>
        </p:nvSpPr>
        <p:spPr>
          <a:xfrm>
            <a:off x="3594846" y="1312538"/>
            <a:ext cx="8408894" cy="587853"/>
          </a:xfrm>
          <a:prstGeom prst="rect">
            <a:avLst/>
          </a:prstGeom>
          <a:noFill/>
        </p:spPr>
        <p:txBody>
          <a:bodyPr wrap="square" rtlCol="0">
            <a:spAutoFit/>
          </a:bodyPr>
          <a:lstStyle/>
          <a:p>
            <a:pPr lvl="0" algn="just">
              <a:lnSpc>
                <a:spcPct val="115000"/>
              </a:lnSpc>
              <a:spcAft>
                <a:spcPts val="1000"/>
              </a:spcAft>
            </a:pP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Vùng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Giê-ru-sa-lem</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thuộc</a:t>
            </a:r>
            <a:r>
              <a:rPr lang="en-US" sz="2800" dirty="0">
                <a:solidFill>
                  <a:srgbClr val="FF0000"/>
                </a:solidFill>
                <a:latin typeface="Times New Roman"/>
                <a:ea typeface="Times New Roman"/>
              </a:rPr>
              <a:t> Pa-le-</a:t>
            </a:r>
            <a:r>
              <a:rPr lang="en-US" sz="2800" dirty="0" err="1">
                <a:solidFill>
                  <a:srgbClr val="FF0000"/>
                </a:solidFill>
                <a:latin typeface="Times New Roman"/>
                <a:ea typeface="Times New Roman"/>
              </a:rPr>
              <a:t>xtin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ngày</a:t>
            </a:r>
            <a:r>
              <a:rPr lang="en-US" sz="2800" dirty="0">
                <a:solidFill>
                  <a:srgbClr val="FF0000"/>
                </a:solidFill>
                <a:latin typeface="Times New Roman"/>
                <a:ea typeface="Times New Roman"/>
              </a:rPr>
              <a:t> nay).</a:t>
            </a:r>
            <a:endParaRPr lang="en-US" sz="2400" dirty="0">
              <a:solidFill>
                <a:srgbClr val="FF0000"/>
              </a:solidFill>
              <a:latin typeface="Times New Roman"/>
              <a:ea typeface="Times New Roman"/>
            </a:endParaRPr>
          </a:p>
        </p:txBody>
      </p:sp>
      <p:sp>
        <p:nvSpPr>
          <p:cNvPr id="9" name="TextBox 8"/>
          <p:cNvSpPr txBox="1"/>
          <p:nvPr/>
        </p:nvSpPr>
        <p:spPr>
          <a:xfrm>
            <a:off x="3594846" y="1900391"/>
            <a:ext cx="4374777" cy="548099"/>
          </a:xfrm>
          <a:prstGeom prst="rect">
            <a:avLst/>
          </a:prstGeom>
          <a:noFill/>
        </p:spPr>
        <p:txBody>
          <a:bodyPr wrap="square" rtlCol="0">
            <a:spAutoFit/>
          </a:bodyPr>
          <a:lstStyle/>
          <a:p>
            <a:pPr lvl="0" algn="just">
              <a:lnSpc>
                <a:spcPct val="115000"/>
              </a:lnSpc>
              <a:spcAft>
                <a:spcPts val="1000"/>
              </a:spcAft>
            </a:pP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Giáo</a:t>
            </a:r>
            <a:r>
              <a:rPr lang="en-US" sz="2800" dirty="0" smtClean="0">
                <a:solidFill>
                  <a:srgbClr val="FF0000"/>
                </a:solidFill>
                <a:latin typeface="Times New Roman"/>
                <a:ea typeface="Times New Roman"/>
              </a:rPr>
              <a:t> </a:t>
            </a:r>
            <a:r>
              <a:rPr lang="en-US" sz="2800" dirty="0" err="1">
                <a:solidFill>
                  <a:srgbClr val="FF0000"/>
                </a:solidFill>
                <a:latin typeface="Times New Roman"/>
                <a:ea typeface="Times New Roman"/>
              </a:rPr>
              <a:t>hoàng</a:t>
            </a:r>
            <a:endParaRPr lang="en-US" sz="2400" dirty="0">
              <a:solidFill>
                <a:srgbClr val="FF0000"/>
              </a:solidFill>
              <a:latin typeface="Times New Roman"/>
              <a:ea typeface="Times New Roman"/>
            </a:endParaRPr>
          </a:p>
        </p:txBody>
      </p:sp>
      <p:sp>
        <p:nvSpPr>
          <p:cNvPr id="10" name="TextBox 9"/>
          <p:cNvSpPr txBox="1"/>
          <p:nvPr/>
        </p:nvSpPr>
        <p:spPr>
          <a:xfrm>
            <a:off x="3406588" y="2868706"/>
            <a:ext cx="8597152" cy="1083374"/>
          </a:xfrm>
          <a:prstGeom prst="rect">
            <a:avLst/>
          </a:prstGeom>
          <a:noFill/>
        </p:spPr>
        <p:txBody>
          <a:bodyPr wrap="square" rtlCol="0">
            <a:spAutoFit/>
          </a:bodyPr>
          <a:lstStyle/>
          <a:p>
            <a:pPr lvl="0" algn="just">
              <a:lnSpc>
                <a:spcPct val="115000"/>
              </a:lnSpc>
              <a:spcAft>
                <a:spcPts val="1000"/>
              </a:spcAft>
            </a:pPr>
            <a:r>
              <a:rPr lang="en-US" sz="2800" dirty="0" smtClean="0">
                <a:solidFill>
                  <a:srgbClr val="FF0000"/>
                </a:solidFill>
                <a:latin typeface="Times New Roman"/>
                <a:ea typeface="Times New Roman"/>
              </a:rPr>
              <a:t>- </a:t>
            </a:r>
            <a:r>
              <a:rPr lang="en-US" sz="2800" dirty="0" err="1" smtClean="0">
                <a:solidFill>
                  <a:srgbClr val="FF0000"/>
                </a:solidFill>
                <a:latin typeface="Times New Roman"/>
                <a:ea typeface="Times New Roman"/>
              </a:rPr>
              <a:t>Thiên</a:t>
            </a:r>
            <a:r>
              <a:rPr lang="en-US" sz="2800" dirty="0" smtClean="0">
                <a:solidFill>
                  <a:srgbClr val="FF0000"/>
                </a:solidFill>
                <a:latin typeface="Times New Roman"/>
                <a:ea typeface="Times New Roman"/>
              </a:rPr>
              <a:t> </a:t>
            </a:r>
            <a:r>
              <a:rPr lang="en-US" sz="2800" dirty="0" err="1">
                <a:solidFill>
                  <a:srgbClr val="FF0000"/>
                </a:solidFill>
                <a:latin typeface="Times New Roman"/>
                <a:ea typeface="Times New Roman"/>
              </a:rPr>
              <a:t>Chúa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thờ</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Chúa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làm</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vua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cõi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Đấng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đã</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dựng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ra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vạn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vật</a:t>
            </a:r>
            <a:r>
              <a:rPr lang="en-US" sz="2800" dirty="0">
                <a:solidFill>
                  <a:srgbClr val="FF0000"/>
                </a:solidFill>
                <a:latin typeface="Times New Roman"/>
                <a:ea typeface="Times New Roman"/>
              </a:rPr>
              <a:t>.</a:t>
            </a:r>
            <a:endParaRPr lang="en-US" sz="2400" dirty="0">
              <a:solidFill>
                <a:srgbClr val="FF0000"/>
              </a:solidFill>
              <a:latin typeface="Times New Roman"/>
              <a:ea typeface="Times New Roman"/>
            </a:endParaRPr>
          </a:p>
        </p:txBody>
      </p:sp>
      <p:sp>
        <p:nvSpPr>
          <p:cNvPr id="11" name="TextBox 10"/>
          <p:cNvSpPr txBox="1"/>
          <p:nvPr/>
        </p:nvSpPr>
        <p:spPr>
          <a:xfrm>
            <a:off x="3675529" y="4482353"/>
            <a:ext cx="8408894" cy="1578894"/>
          </a:xfrm>
          <a:prstGeom prst="rect">
            <a:avLst/>
          </a:prstGeom>
          <a:noFill/>
        </p:spPr>
        <p:txBody>
          <a:bodyPr wrap="square" rtlCol="0">
            <a:spAutoFit/>
          </a:bodyPr>
          <a:lstStyle/>
          <a:p>
            <a:pPr lvl="0" algn="just">
              <a:lnSpc>
                <a:spcPct val="115000"/>
              </a:lnSpc>
              <a:spcAft>
                <a:spcPts val="1000"/>
              </a:spcAft>
              <a:tabLst>
                <a:tab pos="2023745" algn="l"/>
              </a:tabLst>
            </a:pPr>
            <a:r>
              <a:rPr lang="en-US" sz="2800" dirty="0">
                <a:solidFill>
                  <a:srgbClr val="FF0000"/>
                </a:solidFill>
                <a:latin typeface="Times New Roman"/>
                <a:ea typeface="Times New Roman"/>
              </a:rPr>
              <a:t>- Ban </a:t>
            </a:r>
            <a:r>
              <a:rPr lang="en-US" sz="2800" dirty="0" err="1">
                <a:solidFill>
                  <a:srgbClr val="FF0000"/>
                </a:solidFill>
                <a:latin typeface="Times New Roman"/>
                <a:ea typeface="Times New Roman"/>
              </a:rPr>
              <a:t>đầu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đó</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là</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tôn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giáo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của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những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người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nghèo</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khổ</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bị</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áp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bức</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nhưng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sau</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đó</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trở</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thành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công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cụ</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cai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trị</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về</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mặt</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tinh</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thần</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của</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giai</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cấp</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thống</a:t>
            </a:r>
            <a:r>
              <a:rPr lang="en-US" sz="2800" dirty="0">
                <a:solidFill>
                  <a:srgbClr val="FF0000"/>
                </a:solidFill>
                <a:latin typeface="Times New Roman"/>
                <a:ea typeface="Times New Roman"/>
              </a:rPr>
              <a:t> </a:t>
            </a:r>
            <a:r>
              <a:rPr lang="en-US" sz="2800" dirty="0" err="1">
                <a:solidFill>
                  <a:srgbClr val="FF0000"/>
                </a:solidFill>
                <a:latin typeface="Times New Roman"/>
                <a:ea typeface="Times New Roman"/>
              </a:rPr>
              <a:t>trị</a:t>
            </a:r>
            <a:r>
              <a:rPr lang="en-US" sz="2800" dirty="0">
                <a:solidFill>
                  <a:srgbClr val="FF0000"/>
                </a:solidFill>
                <a:latin typeface="Times New Roman"/>
                <a:ea typeface="Times New Roman"/>
              </a:rPr>
              <a:t>.</a:t>
            </a:r>
            <a:endParaRPr lang="en-US" sz="2400" dirty="0">
              <a:solidFill>
                <a:srgbClr val="FF0000"/>
              </a:solidFill>
              <a:latin typeface="Times New Roman"/>
              <a:ea typeface="Times New Roman"/>
            </a:endParaRPr>
          </a:p>
        </p:txBody>
      </p:sp>
    </p:spTree>
    <p:extLst>
      <p:ext uri="{BB962C8B-B14F-4D97-AF65-F5344CB8AC3E}">
        <p14:creationId xmlns:p14="http://schemas.microsoft.com/office/powerpoint/2010/main" val="2554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Vertical)">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082329" y="1028744"/>
            <a:ext cx="3285622" cy="735651"/>
          </a:xfrm>
          <a:prstGeom prst="rect">
            <a:avLst/>
          </a:prstGeom>
        </p:spPr>
        <p:txBody>
          <a:bodyPr wrap="square" lIns="0" tIns="0" rIns="0" bIns="0" rtlCol="0" anchor="t">
            <a:spAutoFit/>
          </a:bodyPr>
          <a:lstStyle/>
          <a:p>
            <a:pPr>
              <a:lnSpc>
                <a:spcPts val="6067"/>
              </a:lnSpc>
              <a:spcBef>
                <a:spcPct val="0"/>
              </a:spcBef>
            </a:pPr>
            <a:r>
              <a:rPr lang="en-US" sz="4400" dirty="0" err="1">
                <a:solidFill>
                  <a:srgbClr val="D13B00"/>
                </a:solidFill>
                <a:latin typeface="TT Norms ExtraBold"/>
              </a:rPr>
              <a:t>Chúa</a:t>
            </a:r>
            <a:r>
              <a:rPr lang="en-US" sz="4400" dirty="0">
                <a:solidFill>
                  <a:srgbClr val="D13B00"/>
                </a:solidFill>
                <a:latin typeface="TT Norms ExtraBold"/>
              </a:rPr>
              <a:t> </a:t>
            </a:r>
            <a:r>
              <a:rPr lang="en-US" sz="4400" dirty="0" err="1">
                <a:solidFill>
                  <a:srgbClr val="D13B00"/>
                </a:solidFill>
                <a:latin typeface="TT Norms ExtraBold"/>
              </a:rPr>
              <a:t>Giê-su</a:t>
            </a:r>
            <a:endParaRPr lang="en-US" sz="4400" dirty="0">
              <a:solidFill>
                <a:srgbClr val="D13B00"/>
              </a:solidFill>
              <a:latin typeface="TT Norms ExtraBold"/>
            </a:endParaRPr>
          </a:p>
        </p:txBody>
      </p:sp>
      <p:sp>
        <p:nvSpPr>
          <p:cNvPr id="5" name="AutoShape 5"/>
          <p:cNvSpPr/>
          <p:nvPr/>
        </p:nvSpPr>
        <p:spPr>
          <a:xfrm>
            <a:off x="701059" y="1952443"/>
            <a:ext cx="5721235" cy="636406"/>
          </a:xfrm>
          <a:prstGeom prst="rect">
            <a:avLst/>
          </a:prstGeom>
          <a:solidFill>
            <a:srgbClr val="22524C"/>
          </a:solidFill>
        </p:spPr>
      </p:sp>
      <p:sp>
        <p:nvSpPr>
          <p:cNvPr id="6" name="TextBox 6"/>
          <p:cNvSpPr txBox="1"/>
          <p:nvPr/>
        </p:nvSpPr>
        <p:spPr>
          <a:xfrm>
            <a:off x="667253" y="2086675"/>
            <a:ext cx="5740940" cy="359073"/>
          </a:xfrm>
          <a:prstGeom prst="rect">
            <a:avLst/>
          </a:prstGeom>
        </p:spPr>
        <p:txBody>
          <a:bodyPr wrap="square" lIns="0" tIns="0" rIns="0" bIns="0" rtlCol="0" anchor="t">
            <a:spAutoFit/>
          </a:bodyPr>
          <a:lstStyle/>
          <a:p>
            <a:pPr algn="ctr">
              <a:lnSpc>
                <a:spcPts val="2800"/>
              </a:lnSpc>
              <a:spcBef>
                <a:spcPct val="0"/>
              </a:spcBef>
            </a:pPr>
            <a:r>
              <a:rPr lang="en-US" sz="2400" b="1" dirty="0">
                <a:solidFill>
                  <a:srgbClr val="FFE770"/>
                </a:solidFill>
                <a:latin typeface="Times New Roman" pitchFamily="18" charset="0"/>
                <a:cs typeface="Times New Roman" pitchFamily="18" charset="0"/>
              </a:rPr>
              <a:t>(</a:t>
            </a:r>
            <a:r>
              <a:rPr lang="en-US" sz="2400" b="1" dirty="0" err="1">
                <a:solidFill>
                  <a:srgbClr val="FFE770"/>
                </a:solidFill>
                <a:latin typeface="Times New Roman" pitchFamily="18" charset="0"/>
                <a:cs typeface="Times New Roman" pitchFamily="18" charset="0"/>
              </a:rPr>
              <a:t>khoảng</a:t>
            </a:r>
            <a:r>
              <a:rPr lang="en-US" sz="2400" b="1" dirty="0">
                <a:solidFill>
                  <a:srgbClr val="FFE770"/>
                </a:solidFill>
                <a:latin typeface="Times New Roman" pitchFamily="18" charset="0"/>
                <a:cs typeface="Times New Roman" pitchFamily="18" charset="0"/>
              </a:rPr>
              <a:t> 4 TCN – 3 </a:t>
            </a:r>
            <a:r>
              <a:rPr lang="en-US" sz="2400" b="1" dirty="0" err="1">
                <a:solidFill>
                  <a:srgbClr val="FFE770"/>
                </a:solidFill>
                <a:latin typeface="Times New Roman" pitchFamily="18" charset="0"/>
                <a:cs typeface="Times New Roman" pitchFamily="18" charset="0"/>
              </a:rPr>
              <a:t>tháng</a:t>
            </a:r>
            <a:r>
              <a:rPr lang="en-US" sz="2400" b="1" dirty="0">
                <a:solidFill>
                  <a:srgbClr val="FFE770"/>
                </a:solidFill>
                <a:latin typeface="Times New Roman" pitchFamily="18" charset="0"/>
                <a:cs typeface="Times New Roman" pitchFamily="18" charset="0"/>
              </a:rPr>
              <a:t> 4, 33 SCN)</a:t>
            </a:r>
          </a:p>
        </p:txBody>
      </p:sp>
      <p:sp>
        <p:nvSpPr>
          <p:cNvPr id="7" name="TextBox 7"/>
          <p:cNvSpPr txBox="1"/>
          <p:nvPr/>
        </p:nvSpPr>
        <p:spPr>
          <a:xfrm>
            <a:off x="650617" y="2885343"/>
            <a:ext cx="5763175" cy="2743380"/>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Giê-su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Giê</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Yêsu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Jesus, Gia-</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Giêsu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Jesus Christ, hay Gia-</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Cơ-đốc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erson in a white robe&#10;&#10;Description automatically generated with low confidence">
            <a:extLst>
              <a:ext uri="{FF2B5EF4-FFF2-40B4-BE49-F238E27FC236}">
                <a16:creationId xmlns="" xmlns:a16="http://schemas.microsoft.com/office/drawing/2014/main" id="{4339E102-EEFC-44D8-9C71-965EEAC63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202" y="606923"/>
            <a:ext cx="4750416" cy="5131251"/>
          </a:xfrm>
          <a:prstGeom prst="rect">
            <a:avLst/>
          </a:prstGeom>
          <a:ln>
            <a:noFill/>
          </a:ln>
          <a:effectLst>
            <a:softEdge rad="112500"/>
          </a:effectLst>
        </p:spPr>
      </p:pic>
      <p:pic>
        <p:nvPicPr>
          <p:cNvPr id="11" name="Picture 8">
            <a:extLst>
              <a:ext uri="{FF2B5EF4-FFF2-40B4-BE49-F238E27FC236}">
                <a16:creationId xmlns="" xmlns:a16="http://schemas.microsoft.com/office/drawing/2014/main" id="{35DCB1D1-E64E-4F1E-80EB-708F57BA20D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78969">
            <a:off x="6925603" y="5083533"/>
            <a:ext cx="1309281" cy="13092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23952">
            <a:off x="569023" y="2967701"/>
            <a:ext cx="3254273" cy="2848966"/>
          </a:xfrm>
          <a:prstGeom prst="rect">
            <a:avLst/>
          </a:prstGeom>
          <a:solidFill>
            <a:srgbClr val="FEFFED"/>
          </a:solidFill>
        </p:spPr>
      </p:sp>
      <p:sp>
        <p:nvSpPr>
          <p:cNvPr id="3" name="AutoShape 3"/>
          <p:cNvSpPr/>
          <p:nvPr/>
        </p:nvSpPr>
        <p:spPr>
          <a:xfrm rot="-83010">
            <a:off x="8209202" y="2539485"/>
            <a:ext cx="3822098" cy="2762646"/>
          </a:xfrm>
          <a:prstGeom prst="rect">
            <a:avLst/>
          </a:prstGeom>
          <a:solidFill>
            <a:srgbClr val="00B050"/>
          </a:solidFill>
        </p:spPr>
      </p:sp>
      <p:sp>
        <p:nvSpPr>
          <p:cNvPr id="4" name="AutoShape 4"/>
          <p:cNvSpPr/>
          <p:nvPr/>
        </p:nvSpPr>
        <p:spPr>
          <a:xfrm rot="66748">
            <a:off x="4252256" y="2486068"/>
            <a:ext cx="3584473" cy="3003463"/>
          </a:xfrm>
          <a:prstGeom prst="rect">
            <a:avLst/>
          </a:prstGeom>
          <a:solidFill>
            <a:srgbClr val="22524C"/>
          </a:solidFill>
        </p:spPr>
      </p:sp>
      <p:sp>
        <p:nvSpPr>
          <p:cNvPr id="5" name="TextBox 5"/>
          <p:cNvSpPr txBox="1"/>
          <p:nvPr/>
        </p:nvSpPr>
        <p:spPr>
          <a:xfrm>
            <a:off x="3762669" y="376013"/>
            <a:ext cx="4696566" cy="878638"/>
          </a:xfrm>
          <a:prstGeom prst="rect">
            <a:avLst/>
          </a:prstGeom>
        </p:spPr>
        <p:txBody>
          <a:bodyPr lIns="0" tIns="0" rIns="0" bIns="0" rtlCol="0" anchor="t">
            <a:spAutoFit/>
          </a:bodyPr>
          <a:lstStyle/>
          <a:p>
            <a:pPr>
              <a:lnSpc>
                <a:spcPts val="7537"/>
              </a:lnSpc>
              <a:spcBef>
                <a:spcPct val="0"/>
              </a:spcBef>
            </a:pPr>
            <a:r>
              <a:rPr lang="en-US" sz="5384" dirty="0" err="1">
                <a:solidFill>
                  <a:srgbClr val="FEFFED"/>
                </a:solidFill>
                <a:latin typeface="TT Norms ExtraBold"/>
              </a:rPr>
              <a:t>Số</a:t>
            </a:r>
            <a:r>
              <a:rPr lang="en-US" sz="5384" dirty="0">
                <a:solidFill>
                  <a:srgbClr val="FEFFED"/>
                </a:solidFill>
                <a:latin typeface="TT Norms ExtraBold"/>
              </a:rPr>
              <a:t> Pi </a:t>
            </a:r>
            <a:r>
              <a:rPr lang="en-US" sz="5384" dirty="0" err="1">
                <a:solidFill>
                  <a:srgbClr val="FEFFED"/>
                </a:solidFill>
                <a:latin typeface="TT Norms ExtraBold"/>
              </a:rPr>
              <a:t>quanh</a:t>
            </a:r>
            <a:r>
              <a:rPr lang="en-US" sz="5384" dirty="0">
                <a:solidFill>
                  <a:srgbClr val="FEFFED"/>
                </a:solidFill>
                <a:latin typeface="TT Norms ExtraBold"/>
              </a:rPr>
              <a:t> ta</a:t>
            </a:r>
          </a:p>
        </p:txBody>
      </p:sp>
      <p:sp>
        <p:nvSpPr>
          <p:cNvPr id="6" name="TextBox 6"/>
          <p:cNvSpPr txBox="1"/>
          <p:nvPr/>
        </p:nvSpPr>
        <p:spPr>
          <a:xfrm rot="21223913">
            <a:off x="1691417" y="5161217"/>
            <a:ext cx="2375840" cy="833883"/>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400" b="1" dirty="0" err="1">
                <a:solidFill>
                  <a:srgbClr val="000000"/>
                </a:solidFill>
                <a:effectLst/>
                <a:latin typeface="Times New Roman" panose="02020603050405020304" pitchFamily="18" charset="0"/>
                <a:ea typeface="Calibri" panose="020F0502020204030204" pitchFamily="34" charset="0"/>
              </a:rPr>
              <a:t>Người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đứng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đầu</a:t>
            </a:r>
            <a:endParaRPr lang="en-US" sz="2400" b="1" dirty="0">
              <a:solidFill>
                <a:srgbClr val="000000"/>
              </a:solidFill>
              <a:effectLst/>
              <a:latin typeface="Times New Roman" panose="02020603050405020304" pitchFamily="18" charset="0"/>
              <a:ea typeface="Calibri" panose="020F0502020204030204" pitchFamily="34" charset="0"/>
            </a:endParaRPr>
          </a:p>
          <a:p>
            <a:pPr algn="ctr">
              <a:lnSpc>
                <a:spcPts val="3414"/>
              </a:lnSpc>
              <a:spcBef>
                <a:spcPct val="0"/>
              </a:spcBef>
            </a:pPr>
            <a:r>
              <a:rPr lang="en-US" sz="2400" dirty="0" err="1">
                <a:effectLst/>
                <a:latin typeface="Times New Roman" panose="02020603050405020304" pitchFamily="18" charset="0"/>
                <a:ea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hoàng</a:t>
            </a:r>
            <a:endParaRPr lang="en-US" sz="2800" dirty="0">
              <a:solidFill>
                <a:srgbClr val="22524C"/>
              </a:solidFill>
              <a:latin typeface="Lato Bold"/>
            </a:endParaRPr>
          </a:p>
        </p:txBody>
      </p:sp>
      <p:sp>
        <p:nvSpPr>
          <p:cNvPr id="7" name="TextBox 7"/>
          <p:cNvSpPr txBox="1"/>
          <p:nvPr/>
        </p:nvSpPr>
        <p:spPr>
          <a:xfrm>
            <a:off x="8312781" y="2634505"/>
            <a:ext cx="3623497" cy="3285066"/>
          </a:xfrm>
          <a:prstGeom prst="rect">
            <a:avLst/>
          </a:prstGeom>
        </p:spPr>
        <p:txBody>
          <a:bodyPr wrap="square" lIns="0" tIns="0" rIns="0" bIns="0" rtlCol="0" anchor="t">
            <a:spAutoFit/>
          </a:bodyPr>
          <a:lstStyle/>
          <a:p>
            <a:pPr algn="ctr">
              <a:lnSpc>
                <a:spcPts val="3253"/>
              </a:lnSpc>
              <a:spcBef>
                <a:spcPct val="0"/>
              </a:spcBef>
            </a:pPr>
            <a:r>
              <a:rPr lang="en-US" sz="2400" b="1" dirty="0" err="1">
                <a:effectLst/>
                <a:latin typeface="Times New Roman" panose="02020603050405020304" pitchFamily="18" charset="0"/>
                <a:ea typeface="Calibri" panose="020F0502020204030204" pitchFamily="34" charset="0"/>
              </a:rPr>
              <a:t>Vai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trò</a:t>
            </a:r>
            <a:endParaRPr lang="en-US" sz="2400" b="1" dirty="0">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3253"/>
              </a:lnSpc>
              <a:spcBef>
                <a:spcPct val="0"/>
              </a:spcBef>
            </a:pPr>
            <a:r>
              <a:rPr lang="en-US" sz="2400" b="1" dirty="0">
                <a:effectLst/>
                <a:latin typeface="Times New Roman" panose="02020603050405020304" pitchFamily="18" charset="0"/>
                <a:ea typeface="Calibri" panose="020F0502020204030204" pitchFamily="34" charset="0"/>
              </a:rPr>
              <a:t> </a:t>
            </a:r>
            <a:endParaRPr lang="en-US" sz="2400" dirty="0">
              <a:solidFill>
                <a:srgbClr val="22524C"/>
              </a:solidFill>
              <a:latin typeface="Lato Bold"/>
            </a:endParaRPr>
          </a:p>
        </p:txBody>
      </p:sp>
      <p:sp>
        <p:nvSpPr>
          <p:cNvPr id="8" name="TextBox 8"/>
          <p:cNvSpPr txBox="1"/>
          <p:nvPr/>
        </p:nvSpPr>
        <p:spPr>
          <a:xfrm>
            <a:off x="4483306" y="2724449"/>
            <a:ext cx="3119372" cy="2663486"/>
          </a:xfrm>
          <a:prstGeom prst="rect">
            <a:avLst/>
          </a:prstGeom>
        </p:spPr>
        <p:txBody>
          <a:bodyPr wrap="square" lIns="0" tIns="0" rIns="0" bIns="0" rtlCol="0" anchor="t">
            <a:spAutoFit/>
          </a:bodyPr>
          <a:lstStyle/>
          <a:p>
            <a:pPr algn="ctr">
              <a:lnSpc>
                <a:spcPts val="3494"/>
              </a:lnSpc>
              <a:spcBef>
                <a:spcPct val="0"/>
              </a:spcBef>
            </a:pPr>
            <a:r>
              <a:rPr lang="en-US" sz="2800" dirty="0" err="1">
                <a:solidFill>
                  <a:schemeClr val="bg1"/>
                </a:solidFill>
                <a:effectLst/>
                <a:latin typeface="Times New Roman" panose="02020603050405020304" pitchFamily="18" charset="0"/>
                <a:ea typeface="Calibri" panose="020F0502020204030204" pitchFamily="34" charset="0"/>
              </a:rPr>
              <a:t>Thiên</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Chúa</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Giáo</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là</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đạo</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thờ</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Đức</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Chúa</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Trời</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Tức</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là</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Đấng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làm</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vua</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cõi</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Trời</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Đấng</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đã</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tạo</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dựng</a:t>
            </a:r>
            <a:r>
              <a:rPr lang="en-US" sz="2800" dirty="0">
                <a:solidFill>
                  <a:schemeClr val="bg1"/>
                </a:solidFill>
                <a:effectLst/>
                <a:latin typeface="Times New Roman" panose="02020603050405020304" pitchFamily="18" charset="0"/>
                <a:ea typeface="Calibri" panose="020F0502020204030204" pitchFamily="34" charset="0"/>
              </a:rPr>
              <a:t> ra </a:t>
            </a:r>
            <a:r>
              <a:rPr lang="en-US" sz="2800" dirty="0" err="1">
                <a:solidFill>
                  <a:schemeClr val="bg1"/>
                </a:solidFill>
                <a:effectLst/>
                <a:latin typeface="Times New Roman" panose="02020603050405020304" pitchFamily="18" charset="0"/>
                <a:ea typeface="Calibri" panose="020F0502020204030204" pitchFamily="34" charset="0"/>
              </a:rPr>
              <a:t>vạn</a:t>
            </a:r>
            <a:r>
              <a:rPr lang="en-US" sz="2800" dirty="0">
                <a:solidFill>
                  <a:schemeClr val="bg1"/>
                </a:solidFill>
                <a:effectLst/>
                <a:latin typeface="Times New Roman" panose="02020603050405020304" pitchFamily="18" charset="0"/>
                <a:ea typeface="Calibri" panose="020F0502020204030204" pitchFamily="34" charset="0"/>
              </a:rPr>
              <a:t> </a:t>
            </a:r>
            <a:r>
              <a:rPr lang="en-US" sz="2800" dirty="0" err="1">
                <a:solidFill>
                  <a:schemeClr val="bg1"/>
                </a:solidFill>
                <a:effectLst/>
                <a:latin typeface="Times New Roman" panose="02020603050405020304" pitchFamily="18" charset="0"/>
                <a:ea typeface="Calibri" panose="020F0502020204030204" pitchFamily="34" charset="0"/>
              </a:rPr>
              <a:t>vật</a:t>
            </a:r>
            <a:r>
              <a:rPr lang="en-US" sz="2800" dirty="0">
                <a:solidFill>
                  <a:schemeClr val="bg1"/>
                </a:solidFill>
                <a:effectLst/>
                <a:latin typeface="Times New Roman" panose="02020603050405020304" pitchFamily="18" charset="0"/>
                <a:ea typeface="Calibri" panose="020F0502020204030204" pitchFamily="34" charset="0"/>
              </a:rPr>
              <a:t>.</a:t>
            </a:r>
            <a:endParaRPr lang="en-US" sz="3200" dirty="0">
              <a:solidFill>
                <a:schemeClr val="bg1"/>
              </a:solidFill>
              <a:latin typeface="Lato Bold"/>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82212">
            <a:off x="356906" y="2191026"/>
            <a:ext cx="767654" cy="77186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25676" flipH="1">
            <a:off x="11492996" y="6268416"/>
            <a:ext cx="589398" cy="592631"/>
          </a:xfrm>
          <a:prstGeom prst="rect">
            <a:avLst/>
          </a:prstGeom>
        </p:spPr>
      </p:pic>
      <p:sp>
        <p:nvSpPr>
          <p:cNvPr id="11" name="TextBox 6">
            <a:extLst>
              <a:ext uri="{FF2B5EF4-FFF2-40B4-BE49-F238E27FC236}">
                <a16:creationId xmlns="" xmlns:a16="http://schemas.microsoft.com/office/drawing/2014/main" id="{0914D930-F35D-4D4E-8114-0990898BE5D0}"/>
              </a:ext>
            </a:extLst>
          </p:cNvPr>
          <p:cNvSpPr txBox="1"/>
          <p:nvPr/>
        </p:nvSpPr>
        <p:spPr>
          <a:xfrm rot="878600">
            <a:off x="1857778" y="1541415"/>
            <a:ext cx="2375840" cy="833883"/>
          </a:xfrm>
          <a:prstGeom prst="rect">
            <a:avLst/>
          </a:prstGeom>
          <a:solidFill>
            <a:srgbClr val="00B050"/>
          </a:solidFill>
        </p:spPr>
        <p:txBody>
          <a:bodyPr wrap="square" lIns="0" tIns="0" rIns="0" bIns="0" rtlCol="0" anchor="t">
            <a:spAutoFit/>
          </a:bodyPr>
          <a:lstStyle/>
          <a:p>
            <a:pPr algn="ctr">
              <a:lnSpc>
                <a:spcPts val="3414"/>
              </a:lnSpc>
              <a:spcBef>
                <a:spcPct val="0"/>
              </a:spcBef>
            </a:pPr>
            <a:r>
              <a:rPr lang="en-US" sz="2400" b="1" dirty="0" err="1">
                <a:solidFill>
                  <a:srgbClr val="000000"/>
                </a:solidFill>
                <a:effectLst/>
                <a:latin typeface="Times New Roman" panose="02020603050405020304" pitchFamily="18" charset="0"/>
                <a:ea typeface="Calibri" panose="020F0502020204030204" pitchFamily="34" charset="0"/>
              </a:rPr>
              <a:t>Thời</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gian</a:t>
            </a:r>
            <a:endParaRPr lang="en-US" sz="2400" dirty="0">
              <a:solidFill>
                <a:srgbClr val="000000"/>
              </a:solidFill>
              <a:effectLst/>
              <a:latin typeface="Times New Roman" panose="02020603050405020304" pitchFamily="18" charset="0"/>
              <a:ea typeface="Calibri" panose="020F0502020204030204" pitchFamily="34" charset="0"/>
            </a:endParaRPr>
          </a:p>
          <a:p>
            <a:pPr algn="ctr">
              <a:lnSpc>
                <a:spcPts val="3414"/>
              </a:lnSpc>
              <a:spcBef>
                <a:spcPct val="0"/>
              </a:spcBef>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Đầu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công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nguyên</a:t>
            </a:r>
            <a:endParaRPr lang="en-US" sz="2800" dirty="0">
              <a:solidFill>
                <a:srgbClr val="22524C"/>
              </a:solidFill>
              <a:latin typeface="Lato Bold"/>
            </a:endParaRPr>
          </a:p>
        </p:txBody>
      </p:sp>
      <p:sp>
        <p:nvSpPr>
          <p:cNvPr id="12" name="TextBox 7">
            <a:extLst>
              <a:ext uri="{FF2B5EF4-FFF2-40B4-BE49-F238E27FC236}">
                <a16:creationId xmlns="" xmlns:a16="http://schemas.microsoft.com/office/drawing/2014/main" id="{C25416AF-F7B4-4891-988B-A3C90D491253}"/>
              </a:ext>
            </a:extLst>
          </p:cNvPr>
          <p:cNvSpPr txBox="1"/>
          <p:nvPr/>
        </p:nvSpPr>
        <p:spPr>
          <a:xfrm>
            <a:off x="1501300" y="3068110"/>
            <a:ext cx="2570577" cy="1646028"/>
          </a:xfrm>
          <a:prstGeom prst="rect">
            <a:avLst/>
          </a:prstGeom>
          <a:solidFill>
            <a:srgbClr val="00B050"/>
          </a:solidFill>
        </p:spPr>
        <p:txBody>
          <a:bodyPr lIns="0" tIns="0" rIns="0" bIns="0" rtlCol="0" anchor="t">
            <a:spAutoFit/>
          </a:bodyPr>
          <a:lstStyle/>
          <a:p>
            <a:pPr algn="ctr">
              <a:lnSpc>
                <a:spcPts val="3253"/>
              </a:lnSpc>
              <a:spcBef>
                <a:spcPct val="0"/>
              </a:spcBef>
            </a:pPr>
            <a:r>
              <a:rPr lang="en-US" sz="2400" b="1" dirty="0" err="1">
                <a:solidFill>
                  <a:srgbClr val="000000"/>
                </a:solidFill>
                <a:effectLst/>
                <a:latin typeface="Times New Roman" panose="02020603050405020304" pitchFamily="18" charset="0"/>
                <a:ea typeface="Calibri" panose="020F0502020204030204" pitchFamily="34" charset="0"/>
              </a:rPr>
              <a:t>Địa</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điểm</a:t>
            </a:r>
            <a:endParaRPr lang="en-US" sz="2400" b="1" dirty="0">
              <a:solidFill>
                <a:srgbClr val="000000"/>
              </a:solidFill>
              <a:effectLst/>
              <a:latin typeface="Times New Roman" panose="02020603050405020304" pitchFamily="18" charset="0"/>
              <a:ea typeface="Calibri" panose="020F0502020204030204" pitchFamily="34" charset="0"/>
            </a:endParaRPr>
          </a:p>
          <a:p>
            <a:pPr algn="ctr">
              <a:lnSpc>
                <a:spcPts val="3253"/>
              </a:lnSpc>
              <a:spcBef>
                <a:spcPct val="0"/>
              </a:spcBef>
            </a:pP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Giê-ru-sa-lem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rPr>
              <a:t> Pa-le-</a:t>
            </a:r>
            <a:r>
              <a:rPr lang="en-US" sz="2400" dirty="0" err="1">
                <a:effectLst/>
                <a:latin typeface="Times New Roman" panose="02020603050405020304" pitchFamily="18" charset="0"/>
                <a:ea typeface="Times New Roman" panose="02020603050405020304" pitchFamily="18" charset="0"/>
              </a:rPr>
              <a:t>xtin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rPr>
              <a:t> nay)</a:t>
            </a:r>
            <a:endParaRPr lang="en-US" sz="2800" dirty="0">
              <a:solidFill>
                <a:srgbClr val="22524C"/>
              </a:solidFill>
              <a:latin typeface="Lato Bold"/>
            </a:endParaRPr>
          </a:p>
        </p:txBody>
      </p:sp>
      <p:sp>
        <p:nvSpPr>
          <p:cNvPr id="13" name="TextBox 12">
            <a:extLst>
              <a:ext uri="{FF2B5EF4-FFF2-40B4-BE49-F238E27FC236}">
                <a16:creationId xmlns="" xmlns:a16="http://schemas.microsoft.com/office/drawing/2014/main" id="{162BE2E1-C4B0-4CFE-B7EA-F2C74B7CFEB4}"/>
              </a:ext>
            </a:extLst>
          </p:cNvPr>
          <p:cNvSpPr txBox="1"/>
          <p:nvPr/>
        </p:nvSpPr>
        <p:spPr>
          <a:xfrm>
            <a:off x="2240840" y="281756"/>
            <a:ext cx="8324143" cy="468077"/>
          </a:xfrm>
          <a:prstGeom prst="rect">
            <a:avLst/>
          </a:prstGeom>
          <a:solidFill>
            <a:schemeClr val="accent4">
              <a:lumMod val="60000"/>
              <a:lumOff val="40000"/>
            </a:schemeClr>
          </a:solidFill>
        </p:spPr>
        <p:txBody>
          <a:bodyPr wrap="square">
            <a:spAutoFit/>
          </a:bodyPr>
          <a:lstStyle/>
          <a:p>
            <a:pPr marL="0" marR="0" algn="ctr">
              <a:lnSpc>
                <a:spcPct val="107000"/>
              </a:lnSpc>
              <a:spcBef>
                <a:spcPts val="0"/>
              </a:spcBef>
              <a:spcAft>
                <a:spcPts val="80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775791" y="5609223"/>
            <a:ext cx="2888974" cy="615553"/>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D13B00"/>
                </a:solidFill>
                <a:effectLst/>
                <a:uLnTx/>
                <a:uFillTx/>
                <a:latin typeface="TT Norms ExtraBold"/>
                <a:ea typeface="+mn-ea"/>
                <a:cs typeface="+mn-cs"/>
              </a:rPr>
              <a:t>Chúa</a:t>
            </a:r>
            <a:r>
              <a:rPr kumimoji="0" lang="en-US" sz="4000" b="0" i="0" u="none" strike="noStrike" kern="1200" cap="none" spc="0" normalizeH="0" baseline="0" noProof="0" dirty="0">
                <a:ln>
                  <a:noFill/>
                </a:ln>
                <a:solidFill>
                  <a:srgbClr val="D13B00"/>
                </a:solidFill>
                <a:effectLst/>
                <a:uLnTx/>
                <a:uFillTx/>
                <a:latin typeface="TT Norms ExtraBold"/>
                <a:ea typeface="+mn-ea"/>
                <a:cs typeface="+mn-cs"/>
              </a:rPr>
              <a:t> </a:t>
            </a:r>
            <a:r>
              <a:rPr kumimoji="0" lang="en-US" sz="4000" b="0" i="0" u="none" strike="noStrike" kern="1200" cap="none" spc="0" normalizeH="0" baseline="0" noProof="0" dirty="0" err="1">
                <a:ln>
                  <a:noFill/>
                </a:ln>
                <a:solidFill>
                  <a:srgbClr val="D13B00"/>
                </a:solidFill>
                <a:effectLst/>
                <a:uLnTx/>
                <a:uFillTx/>
                <a:latin typeface="TT Norms ExtraBold"/>
                <a:ea typeface="+mn-ea"/>
                <a:cs typeface="+mn-cs"/>
              </a:rPr>
              <a:t>Giê-su</a:t>
            </a:r>
            <a:endParaRPr kumimoji="0" lang="en-US" sz="4000" b="0" i="0" u="none" strike="noStrike" kern="1200" cap="none" spc="0" normalizeH="0" baseline="0" noProof="0" dirty="0">
              <a:ln>
                <a:noFill/>
              </a:ln>
              <a:solidFill>
                <a:srgbClr val="D13B00"/>
              </a:solidFill>
              <a:effectLst/>
              <a:uLnTx/>
              <a:uFillTx/>
              <a:latin typeface="TT Norms ExtraBold"/>
              <a:ea typeface="+mn-ea"/>
              <a:cs typeface="+mn-cs"/>
            </a:endParaRPr>
          </a:p>
        </p:txBody>
      </p:sp>
      <p:sp>
        <p:nvSpPr>
          <p:cNvPr id="9" name="TextBox 8">
            <a:extLst>
              <a:ext uri="{FF2B5EF4-FFF2-40B4-BE49-F238E27FC236}">
                <a16:creationId xmlns="" xmlns:a16="http://schemas.microsoft.com/office/drawing/2014/main" id="{AFFFE5B8-E954-43AC-94A9-D2D9C6CE1E86}"/>
              </a:ext>
            </a:extLst>
          </p:cNvPr>
          <p:cNvSpPr txBox="1"/>
          <p:nvPr/>
        </p:nvSpPr>
        <p:spPr>
          <a:xfrm>
            <a:off x="6219157" y="578883"/>
            <a:ext cx="5057868" cy="991618"/>
          </a:xfrm>
          <a:prstGeom prst="rect">
            <a:avLst/>
          </a:prstGeom>
          <a:solidFill>
            <a:schemeClr val="accent6">
              <a:lumMod val="60000"/>
              <a:lumOff val="40000"/>
            </a:schemeClr>
          </a:solidFill>
        </p:spPr>
        <p:txBody>
          <a:bodyPr wrap="square">
            <a:spAutoFit/>
          </a:bodyPr>
          <a:lstStyle/>
          <a:p>
            <a:pPr marL="0" marR="0" algn="just">
              <a:lnSpc>
                <a:spcPct val="107000"/>
              </a:lnSpc>
              <a:spcBef>
                <a:spcPts val="0"/>
              </a:spcBef>
              <a:spcAft>
                <a:spcPts val="80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erson in a white robe&#10;&#10;Description automatically generated with low confidence">
            <a:extLst>
              <a:ext uri="{FF2B5EF4-FFF2-40B4-BE49-F238E27FC236}">
                <a16:creationId xmlns="" xmlns:a16="http://schemas.microsoft.com/office/drawing/2014/main" id="{41AD9B56-1710-45AA-872A-2BF7F829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43" y="578883"/>
            <a:ext cx="4750416" cy="5131251"/>
          </a:xfrm>
          <a:prstGeom prst="rect">
            <a:avLst/>
          </a:prstGeom>
          <a:ln>
            <a:noFill/>
          </a:ln>
          <a:effectLst>
            <a:softEdge rad="112500"/>
          </a:effectLst>
        </p:spPr>
      </p:pic>
      <p:pic>
        <p:nvPicPr>
          <p:cNvPr id="14" name="Picture 8">
            <a:extLst>
              <a:ext uri="{FF2B5EF4-FFF2-40B4-BE49-F238E27FC236}">
                <a16:creationId xmlns="" xmlns:a16="http://schemas.microsoft.com/office/drawing/2014/main" id="{7DD286B4-AB7F-4D23-8CDE-7D4CB29C79F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78969">
            <a:off x="32508" y="4954583"/>
            <a:ext cx="1309281" cy="1309281"/>
          </a:xfrm>
          <a:prstGeom prst="rect">
            <a:avLst/>
          </a:prstGeom>
        </p:spPr>
      </p:pic>
      <p:sp>
        <p:nvSpPr>
          <p:cNvPr id="16" name="TextBox 15">
            <a:extLst>
              <a:ext uri="{FF2B5EF4-FFF2-40B4-BE49-F238E27FC236}">
                <a16:creationId xmlns="" xmlns:a16="http://schemas.microsoft.com/office/drawing/2014/main" id="{A7EBE6FD-13C9-4900-8B76-66F7FA151EEE}"/>
              </a:ext>
            </a:extLst>
          </p:cNvPr>
          <p:cNvSpPr txBox="1"/>
          <p:nvPr/>
        </p:nvSpPr>
        <p:spPr>
          <a:xfrm>
            <a:off x="5563018" y="1685506"/>
            <a:ext cx="6370145" cy="1653594"/>
          </a:xfrm>
          <a:prstGeom prst="rect">
            <a:avLst/>
          </a:prstGeom>
          <a:noFill/>
        </p:spPr>
        <p:txBody>
          <a:bodyPr wrap="square">
            <a:spAutoFit/>
          </a:bodyPr>
          <a:lstStyle/>
          <a:p>
            <a:pPr algn="just">
              <a:lnSpc>
                <a:spcPct val="107000"/>
              </a:lnSpc>
              <a:spcAft>
                <a:spcPts val="8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Việt Nam, Thiên Chúa giáo được truyền bá từ cuối thế kỉ XVI bởi Alếcxăng Đơ Rốt và hiện nay nước ta có khoảng 7% người dân theo đạo Thiên Chúa.</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48758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3860" y="-185192"/>
            <a:ext cx="4963279" cy="7475130"/>
            <a:chOff x="0" y="0"/>
            <a:chExt cx="78933337" cy="101912096"/>
          </a:xfrm>
        </p:grpSpPr>
        <p:sp>
          <p:nvSpPr>
            <p:cNvPr id="3" name="Freeform 3"/>
            <p:cNvSpPr/>
            <p:nvPr/>
          </p:nvSpPr>
          <p:spPr>
            <a:xfrm>
              <a:off x="72390" y="72390"/>
              <a:ext cx="78788558" cy="101767316"/>
            </a:xfrm>
            <a:custGeom>
              <a:avLst/>
              <a:gdLst/>
              <a:ahLst/>
              <a:cxnLst/>
              <a:rect l="l" t="t" r="r" b="b"/>
              <a:pathLst>
                <a:path w="78788558" h="101767316">
                  <a:moveTo>
                    <a:pt x="0" y="0"/>
                  </a:moveTo>
                  <a:lnTo>
                    <a:pt x="78788558" y="0"/>
                  </a:lnTo>
                  <a:lnTo>
                    <a:pt x="78788558" y="101767316"/>
                  </a:lnTo>
                  <a:lnTo>
                    <a:pt x="0" y="101767316"/>
                  </a:lnTo>
                  <a:lnTo>
                    <a:pt x="0" y="0"/>
                  </a:lnTo>
                  <a:close/>
                </a:path>
              </a:pathLst>
            </a:custGeom>
            <a:solidFill>
              <a:srgbClr val="FFDD91"/>
            </a:solidFill>
          </p:spPr>
        </p:sp>
        <p:sp>
          <p:nvSpPr>
            <p:cNvPr id="4" name="Freeform 4"/>
            <p:cNvSpPr/>
            <p:nvPr/>
          </p:nvSpPr>
          <p:spPr>
            <a:xfrm>
              <a:off x="0" y="0"/>
              <a:ext cx="78933340" cy="101912099"/>
            </a:xfrm>
            <a:custGeom>
              <a:avLst/>
              <a:gdLst/>
              <a:ahLst/>
              <a:cxnLst/>
              <a:rect l="l" t="t" r="r" b="b"/>
              <a:pathLst>
                <a:path w="78933340" h="101912099">
                  <a:moveTo>
                    <a:pt x="78788555" y="101767314"/>
                  </a:moveTo>
                  <a:lnTo>
                    <a:pt x="78933340" y="101767314"/>
                  </a:lnTo>
                  <a:lnTo>
                    <a:pt x="78933340" y="101912099"/>
                  </a:lnTo>
                  <a:lnTo>
                    <a:pt x="78788555" y="101912099"/>
                  </a:lnTo>
                  <a:lnTo>
                    <a:pt x="78788555" y="101767314"/>
                  </a:lnTo>
                  <a:close/>
                  <a:moveTo>
                    <a:pt x="0" y="144780"/>
                  </a:moveTo>
                  <a:lnTo>
                    <a:pt x="144780" y="144780"/>
                  </a:lnTo>
                  <a:lnTo>
                    <a:pt x="144780" y="101767314"/>
                  </a:lnTo>
                  <a:lnTo>
                    <a:pt x="0" y="101767314"/>
                  </a:lnTo>
                  <a:lnTo>
                    <a:pt x="0" y="144780"/>
                  </a:lnTo>
                  <a:close/>
                  <a:moveTo>
                    <a:pt x="0" y="101767314"/>
                  </a:moveTo>
                  <a:lnTo>
                    <a:pt x="144780" y="101767314"/>
                  </a:lnTo>
                  <a:lnTo>
                    <a:pt x="144780" y="101912099"/>
                  </a:lnTo>
                  <a:lnTo>
                    <a:pt x="0" y="101912099"/>
                  </a:lnTo>
                  <a:lnTo>
                    <a:pt x="0" y="101767314"/>
                  </a:lnTo>
                  <a:close/>
                  <a:moveTo>
                    <a:pt x="78788555" y="144780"/>
                  </a:moveTo>
                  <a:lnTo>
                    <a:pt x="78933340" y="144780"/>
                  </a:lnTo>
                  <a:lnTo>
                    <a:pt x="78933340" y="101767314"/>
                  </a:lnTo>
                  <a:lnTo>
                    <a:pt x="78788555" y="101767314"/>
                  </a:lnTo>
                  <a:lnTo>
                    <a:pt x="78788555" y="144780"/>
                  </a:lnTo>
                  <a:close/>
                  <a:moveTo>
                    <a:pt x="144780" y="101767314"/>
                  </a:moveTo>
                  <a:lnTo>
                    <a:pt x="78788555" y="101767314"/>
                  </a:lnTo>
                  <a:lnTo>
                    <a:pt x="78788555" y="101912099"/>
                  </a:lnTo>
                  <a:lnTo>
                    <a:pt x="144780" y="101912099"/>
                  </a:lnTo>
                  <a:lnTo>
                    <a:pt x="144780" y="101767314"/>
                  </a:lnTo>
                  <a:close/>
                  <a:moveTo>
                    <a:pt x="78788555" y="0"/>
                  </a:moveTo>
                  <a:lnTo>
                    <a:pt x="78933340" y="0"/>
                  </a:lnTo>
                  <a:lnTo>
                    <a:pt x="78933340" y="144780"/>
                  </a:lnTo>
                  <a:lnTo>
                    <a:pt x="78788555" y="144780"/>
                  </a:lnTo>
                  <a:lnTo>
                    <a:pt x="78788555" y="0"/>
                  </a:lnTo>
                  <a:close/>
                  <a:moveTo>
                    <a:pt x="0" y="0"/>
                  </a:moveTo>
                  <a:lnTo>
                    <a:pt x="144780" y="0"/>
                  </a:lnTo>
                  <a:lnTo>
                    <a:pt x="144780" y="144780"/>
                  </a:lnTo>
                  <a:lnTo>
                    <a:pt x="0" y="144780"/>
                  </a:lnTo>
                  <a:lnTo>
                    <a:pt x="0" y="0"/>
                  </a:lnTo>
                  <a:close/>
                  <a:moveTo>
                    <a:pt x="144780" y="0"/>
                  </a:moveTo>
                  <a:lnTo>
                    <a:pt x="78788555" y="0"/>
                  </a:lnTo>
                  <a:lnTo>
                    <a:pt x="78788555" y="144780"/>
                  </a:lnTo>
                  <a:lnTo>
                    <a:pt x="144780" y="144780"/>
                  </a:lnTo>
                  <a:lnTo>
                    <a:pt x="144780" y="0"/>
                  </a:lnTo>
                  <a:close/>
                </a:path>
              </a:pathLst>
            </a:custGeom>
            <a:solidFill>
              <a:srgbClr val="000000"/>
            </a:solidFill>
          </p:spPr>
        </p:sp>
      </p:grpSp>
      <p:pic>
        <p:nvPicPr>
          <p:cNvPr id="9" name="Picture 8" descr="Aerial view of a city&#10;&#10;Description automatically generated with medium confidence">
            <a:extLst>
              <a:ext uri="{FF2B5EF4-FFF2-40B4-BE49-F238E27FC236}">
                <a16:creationId xmlns="" xmlns:a16="http://schemas.microsoft.com/office/drawing/2014/main" id="{4882EAE3-2753-48DF-840C-1C612F43BAE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065" y="295179"/>
            <a:ext cx="6956380" cy="5727933"/>
          </a:xfrm>
          <a:prstGeom prst="rect">
            <a:avLst/>
          </a:prstGeom>
        </p:spPr>
      </p:pic>
      <p:sp>
        <p:nvSpPr>
          <p:cNvPr id="11" name="TextBox 10">
            <a:extLst>
              <a:ext uri="{FF2B5EF4-FFF2-40B4-BE49-F238E27FC236}">
                <a16:creationId xmlns="" xmlns:a16="http://schemas.microsoft.com/office/drawing/2014/main" id="{D4738528-E265-490B-BD8F-A114A6EA42B5}"/>
              </a:ext>
            </a:extLst>
          </p:cNvPr>
          <p:cNvSpPr txBox="1"/>
          <p:nvPr/>
        </p:nvSpPr>
        <p:spPr>
          <a:xfrm>
            <a:off x="671399" y="6072808"/>
            <a:ext cx="6251712" cy="372025"/>
          </a:xfrm>
          <a:prstGeom prst="rect">
            <a:avLst/>
          </a:prstGeom>
          <a:noFill/>
        </p:spPr>
        <p:txBody>
          <a:bodyPr wrap="square">
            <a:spAutoFit/>
          </a:bodyPr>
          <a:lstStyle/>
          <a:p>
            <a:pPr marL="0" marR="0" algn="ctr">
              <a:lnSpc>
                <a:spcPct val="106000"/>
              </a:lnSpc>
              <a:spcBef>
                <a:spcPts val="0"/>
              </a:spcBef>
              <a:spcAft>
                <a:spcPts val="800"/>
              </a:spcAft>
            </a:pP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Quảng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Thánh</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Phêrô</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(Vatican)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C9B67F53-B088-4A22-8D56-ABC3CDBBB455}"/>
              </a:ext>
            </a:extLst>
          </p:cNvPr>
          <p:cNvSpPr txBox="1"/>
          <p:nvPr/>
        </p:nvSpPr>
        <p:spPr>
          <a:xfrm>
            <a:off x="7653132" y="1556174"/>
            <a:ext cx="4366590" cy="3597460"/>
          </a:xfrm>
          <a:prstGeom prst="rect">
            <a:avLst/>
          </a:prstGeom>
          <a:noFill/>
        </p:spPr>
        <p:txBody>
          <a:bodyPr wrap="square">
            <a:spAutoFit/>
          </a:bodyPr>
          <a:lstStyle/>
          <a:p>
            <a:pPr marL="0" marR="0" algn="just">
              <a:lnSpc>
                <a:spcPct val="106000"/>
              </a:lnSpc>
              <a:spcBef>
                <a:spcPts val="0"/>
              </a:spcBef>
              <a:spcAft>
                <a:spcPts val="8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Vatican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Roma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Ý, Vatican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vỏn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vẹn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44ha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1.000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tín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Vatican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coi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mảnh</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9066808" y="0"/>
            <a:ext cx="3590346" cy="6858000"/>
            <a:chOff x="0" y="0"/>
            <a:chExt cx="1821768" cy="3479800"/>
          </a:xfrm>
        </p:grpSpPr>
        <p:sp>
          <p:nvSpPr>
            <p:cNvPr id="3" name="Freeform 3"/>
            <p:cNvSpPr/>
            <p:nvPr/>
          </p:nvSpPr>
          <p:spPr>
            <a:xfrm>
              <a:off x="0" y="0"/>
              <a:ext cx="1821768" cy="3479800"/>
            </a:xfrm>
            <a:custGeom>
              <a:avLst/>
              <a:gdLst/>
              <a:ahLst/>
              <a:cxnLst/>
              <a:rect l="l" t="t" r="r" b="b"/>
              <a:pathLst>
                <a:path w="1821768" h="3479800">
                  <a:moveTo>
                    <a:pt x="1697308" y="3479800"/>
                  </a:moveTo>
                  <a:lnTo>
                    <a:pt x="124460" y="3479800"/>
                  </a:lnTo>
                  <a:cubicBezTo>
                    <a:pt x="55880" y="3479800"/>
                    <a:pt x="0" y="3423920"/>
                    <a:pt x="0" y="3355340"/>
                  </a:cubicBezTo>
                  <a:lnTo>
                    <a:pt x="0" y="124460"/>
                  </a:lnTo>
                  <a:cubicBezTo>
                    <a:pt x="0" y="55880"/>
                    <a:pt x="55880" y="0"/>
                    <a:pt x="124460" y="0"/>
                  </a:cubicBezTo>
                  <a:lnTo>
                    <a:pt x="1697308" y="0"/>
                  </a:lnTo>
                  <a:cubicBezTo>
                    <a:pt x="1765888" y="0"/>
                    <a:pt x="1821768" y="55880"/>
                    <a:pt x="1821768" y="124460"/>
                  </a:cubicBezTo>
                  <a:lnTo>
                    <a:pt x="1821768" y="3355340"/>
                  </a:lnTo>
                  <a:cubicBezTo>
                    <a:pt x="1821768" y="3423920"/>
                    <a:pt x="1765888" y="3479800"/>
                    <a:pt x="1697308" y="3479800"/>
                  </a:cubicBezTo>
                  <a:close/>
                </a:path>
              </a:pathLst>
            </a:custGeom>
            <a:solidFill>
              <a:srgbClr val="F6D8B6"/>
            </a:solidFill>
          </p:spPr>
        </p:sp>
      </p:grpSp>
      <p:pic>
        <p:nvPicPr>
          <p:cNvPr id="11" name="Picture 10" descr="A picture containing text, vestment, fabric&#10;&#10;Description automatically generated">
            <a:extLst>
              <a:ext uri="{FF2B5EF4-FFF2-40B4-BE49-F238E27FC236}">
                <a16:creationId xmlns="" xmlns:a16="http://schemas.microsoft.com/office/drawing/2014/main" id="{F950B1D4-84BC-4657-953F-786F9861E4A5}"/>
              </a:ext>
            </a:extLst>
          </p:cNvPr>
          <p:cNvPicPr/>
          <p:nvPr/>
        </p:nvPicPr>
        <p:blipFill>
          <a:blip r:embed="rId2">
            <a:extLst>
              <a:ext uri="{28A0092B-C50C-407E-A947-70E740481C1C}">
                <a14:useLocalDpi xmlns:a14="http://schemas.microsoft.com/office/drawing/2010/main" val="0"/>
              </a:ext>
            </a:extLst>
          </a:blip>
          <a:stretch>
            <a:fillRect/>
          </a:stretch>
        </p:blipFill>
        <p:spPr>
          <a:xfrm>
            <a:off x="7509802" y="365252"/>
            <a:ext cx="3590347" cy="5977270"/>
          </a:xfrm>
          <a:prstGeom prst="rect">
            <a:avLst/>
          </a:prstGeom>
        </p:spPr>
      </p:pic>
      <p:sp>
        <p:nvSpPr>
          <p:cNvPr id="4" name="Speech Bubble: Oval 3">
            <a:extLst>
              <a:ext uri="{FF2B5EF4-FFF2-40B4-BE49-F238E27FC236}">
                <a16:creationId xmlns="" xmlns:a16="http://schemas.microsoft.com/office/drawing/2014/main" id="{4A632C2E-0D7A-487D-88E8-FBE9D690F69B}"/>
              </a:ext>
            </a:extLst>
          </p:cNvPr>
          <p:cNvSpPr/>
          <p:nvPr/>
        </p:nvSpPr>
        <p:spPr>
          <a:xfrm>
            <a:off x="4921109" y="107743"/>
            <a:ext cx="2063376" cy="1334124"/>
          </a:xfrm>
          <a:prstGeom prst="wedgeEllipseCallout">
            <a:avLst>
              <a:gd name="adj1" fmla="val 75790"/>
              <a:gd name="adj2" fmla="val 6699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anose="02020603050405020304" pitchFamily="18" charset="0"/>
                <a:cs typeface="Times New Roman" panose="02020603050405020304" pitchFamily="18" charset="0"/>
              </a:rPr>
              <a:t>Tôi</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a:t>
            </a:r>
            <a:r>
              <a:rPr lang="en-US" sz="2400" b="1" i="1" dirty="0">
                <a:solidFill>
                  <a:schemeClr val="tx1"/>
                </a:solidFill>
                <a:latin typeface="Times New Roman" panose="02020603050405020304" pitchFamily="18" charset="0"/>
                <a:cs typeface="Times New Roman" panose="02020603050405020304" pitchFamily="18" charset="0"/>
              </a:rPr>
              <a:t> ai?</a:t>
            </a:r>
          </a:p>
        </p:txBody>
      </p:sp>
      <p:sp>
        <p:nvSpPr>
          <p:cNvPr id="10" name="TextBox 9">
            <a:extLst>
              <a:ext uri="{FF2B5EF4-FFF2-40B4-BE49-F238E27FC236}">
                <a16:creationId xmlns="" xmlns:a16="http://schemas.microsoft.com/office/drawing/2014/main" id="{57410791-291C-4E63-9524-7A8D43F9278D}"/>
              </a:ext>
            </a:extLst>
          </p:cNvPr>
          <p:cNvSpPr txBox="1"/>
          <p:nvPr/>
        </p:nvSpPr>
        <p:spPr>
          <a:xfrm>
            <a:off x="809787" y="2453482"/>
            <a:ext cx="5436115" cy="3416320"/>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Sáclơmanho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Charlemagne)</a:t>
            </a:r>
            <a:r>
              <a:rPr lang="en-US" sz="2400" b="1"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Carôlanhgiêng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46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55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móng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đẻ</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1A429CD-8235-4CE5-9CB4-96F8CA580DF9}"/>
              </a:ext>
            </a:extLst>
          </p:cNvPr>
          <p:cNvSpPr txBox="1"/>
          <p:nvPr/>
        </p:nvSpPr>
        <p:spPr>
          <a:xfrm>
            <a:off x="1028160" y="1441867"/>
            <a:ext cx="4671888" cy="954107"/>
          </a:xfrm>
          <a:prstGeom prst="rect">
            <a:avLst/>
          </a:prstGeom>
          <a:noFill/>
        </p:spPr>
        <p:txBody>
          <a:bodyPr wrap="square">
            <a:spAutoFit/>
          </a:bodyPr>
          <a:lstStyle/>
          <a:p>
            <a:pPr algn="ctr"/>
            <a:r>
              <a:rPr lang="en-US" sz="2800" b="1" i="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Sáclơmanho</a:t>
            </a:r>
            <a:r>
              <a:rPr lang="en-US" sz="2800" b="1" i="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Charlemagne)</a:t>
            </a:r>
          </a:p>
          <a:p>
            <a:pPr algn="ctr"/>
            <a:r>
              <a:rPr lang="en-US" sz="28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b="1" i="1" dirty="0">
                <a:solidFill>
                  <a:schemeClr val="accent6">
                    <a:lumMod val="50000"/>
                  </a:schemeClr>
                </a:solidFill>
                <a:effectLst/>
                <a:latin typeface="Times New Roman" panose="02020603050405020304" pitchFamily="18" charset="0"/>
                <a:cs typeface="Times New Roman" panose="02020603050405020304" pitchFamily="18" charset="0"/>
              </a:rPr>
              <a:t>28 </a:t>
            </a:r>
            <a:r>
              <a:rPr lang="en-US" sz="2800" b="1" i="1" dirty="0" err="1">
                <a:solidFill>
                  <a:schemeClr val="accent6">
                    <a:lumMod val="50000"/>
                  </a:schemeClr>
                </a:solidFill>
                <a:effectLst/>
                <a:latin typeface="Times New Roman" panose="02020603050405020304" pitchFamily="18" charset="0"/>
                <a:cs typeface="Times New Roman" panose="02020603050405020304" pitchFamily="18" charset="0"/>
              </a:rPr>
              <a:t>tháng</a:t>
            </a:r>
            <a:r>
              <a:rPr lang="en-US" sz="2800" b="1" i="1" dirty="0">
                <a:solidFill>
                  <a:schemeClr val="accent6">
                    <a:lumMod val="50000"/>
                  </a:schemeClr>
                </a:solidFill>
                <a:effectLst/>
                <a:latin typeface="Times New Roman" panose="02020603050405020304" pitchFamily="18" charset="0"/>
                <a:cs typeface="Times New Roman" panose="02020603050405020304" pitchFamily="18" charset="0"/>
              </a:rPr>
              <a:t> 1, 814 Sau CN)</a:t>
            </a:r>
            <a:r>
              <a:rPr lang="en-US" sz="2800" b="1" i="1"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3860" y="-185192"/>
            <a:ext cx="4963279" cy="7475130"/>
            <a:chOff x="0" y="0"/>
            <a:chExt cx="78933337" cy="101912096"/>
          </a:xfrm>
        </p:grpSpPr>
        <p:sp>
          <p:nvSpPr>
            <p:cNvPr id="3" name="Freeform 3"/>
            <p:cNvSpPr/>
            <p:nvPr/>
          </p:nvSpPr>
          <p:spPr>
            <a:xfrm>
              <a:off x="72390" y="72390"/>
              <a:ext cx="78788558" cy="101767316"/>
            </a:xfrm>
            <a:custGeom>
              <a:avLst/>
              <a:gdLst/>
              <a:ahLst/>
              <a:cxnLst/>
              <a:rect l="l" t="t" r="r" b="b"/>
              <a:pathLst>
                <a:path w="78788558" h="101767316">
                  <a:moveTo>
                    <a:pt x="0" y="0"/>
                  </a:moveTo>
                  <a:lnTo>
                    <a:pt x="78788558" y="0"/>
                  </a:lnTo>
                  <a:lnTo>
                    <a:pt x="78788558" y="101767316"/>
                  </a:lnTo>
                  <a:lnTo>
                    <a:pt x="0" y="101767316"/>
                  </a:lnTo>
                  <a:lnTo>
                    <a:pt x="0" y="0"/>
                  </a:lnTo>
                  <a:close/>
                </a:path>
              </a:pathLst>
            </a:custGeom>
            <a:solidFill>
              <a:srgbClr val="FFDD91"/>
            </a:solidFill>
          </p:spPr>
        </p:sp>
        <p:sp>
          <p:nvSpPr>
            <p:cNvPr id="4" name="Freeform 4"/>
            <p:cNvSpPr/>
            <p:nvPr/>
          </p:nvSpPr>
          <p:spPr>
            <a:xfrm>
              <a:off x="0" y="0"/>
              <a:ext cx="78933340" cy="101912099"/>
            </a:xfrm>
            <a:custGeom>
              <a:avLst/>
              <a:gdLst/>
              <a:ahLst/>
              <a:cxnLst/>
              <a:rect l="l" t="t" r="r" b="b"/>
              <a:pathLst>
                <a:path w="78933340" h="101912099">
                  <a:moveTo>
                    <a:pt x="78788555" y="101767314"/>
                  </a:moveTo>
                  <a:lnTo>
                    <a:pt x="78933340" y="101767314"/>
                  </a:lnTo>
                  <a:lnTo>
                    <a:pt x="78933340" y="101912099"/>
                  </a:lnTo>
                  <a:lnTo>
                    <a:pt x="78788555" y="101912099"/>
                  </a:lnTo>
                  <a:lnTo>
                    <a:pt x="78788555" y="101767314"/>
                  </a:lnTo>
                  <a:close/>
                  <a:moveTo>
                    <a:pt x="0" y="144780"/>
                  </a:moveTo>
                  <a:lnTo>
                    <a:pt x="144780" y="144780"/>
                  </a:lnTo>
                  <a:lnTo>
                    <a:pt x="144780" y="101767314"/>
                  </a:lnTo>
                  <a:lnTo>
                    <a:pt x="0" y="101767314"/>
                  </a:lnTo>
                  <a:lnTo>
                    <a:pt x="0" y="144780"/>
                  </a:lnTo>
                  <a:close/>
                  <a:moveTo>
                    <a:pt x="0" y="101767314"/>
                  </a:moveTo>
                  <a:lnTo>
                    <a:pt x="144780" y="101767314"/>
                  </a:lnTo>
                  <a:lnTo>
                    <a:pt x="144780" y="101912099"/>
                  </a:lnTo>
                  <a:lnTo>
                    <a:pt x="0" y="101912099"/>
                  </a:lnTo>
                  <a:lnTo>
                    <a:pt x="0" y="101767314"/>
                  </a:lnTo>
                  <a:close/>
                  <a:moveTo>
                    <a:pt x="78788555" y="144780"/>
                  </a:moveTo>
                  <a:lnTo>
                    <a:pt x="78933340" y="144780"/>
                  </a:lnTo>
                  <a:lnTo>
                    <a:pt x="78933340" y="101767314"/>
                  </a:lnTo>
                  <a:lnTo>
                    <a:pt x="78788555" y="101767314"/>
                  </a:lnTo>
                  <a:lnTo>
                    <a:pt x="78788555" y="144780"/>
                  </a:lnTo>
                  <a:close/>
                  <a:moveTo>
                    <a:pt x="144780" y="101767314"/>
                  </a:moveTo>
                  <a:lnTo>
                    <a:pt x="78788555" y="101767314"/>
                  </a:lnTo>
                  <a:lnTo>
                    <a:pt x="78788555" y="101912099"/>
                  </a:lnTo>
                  <a:lnTo>
                    <a:pt x="144780" y="101912099"/>
                  </a:lnTo>
                  <a:lnTo>
                    <a:pt x="144780" y="101767314"/>
                  </a:lnTo>
                  <a:close/>
                  <a:moveTo>
                    <a:pt x="78788555" y="0"/>
                  </a:moveTo>
                  <a:lnTo>
                    <a:pt x="78933340" y="0"/>
                  </a:lnTo>
                  <a:lnTo>
                    <a:pt x="78933340" y="144780"/>
                  </a:lnTo>
                  <a:lnTo>
                    <a:pt x="78788555" y="144780"/>
                  </a:lnTo>
                  <a:lnTo>
                    <a:pt x="78788555" y="0"/>
                  </a:lnTo>
                  <a:close/>
                  <a:moveTo>
                    <a:pt x="0" y="0"/>
                  </a:moveTo>
                  <a:lnTo>
                    <a:pt x="144780" y="0"/>
                  </a:lnTo>
                  <a:lnTo>
                    <a:pt x="144780" y="144780"/>
                  </a:lnTo>
                  <a:lnTo>
                    <a:pt x="0" y="144780"/>
                  </a:lnTo>
                  <a:lnTo>
                    <a:pt x="0" y="0"/>
                  </a:lnTo>
                  <a:close/>
                  <a:moveTo>
                    <a:pt x="144780" y="0"/>
                  </a:moveTo>
                  <a:lnTo>
                    <a:pt x="78788555" y="0"/>
                  </a:lnTo>
                  <a:lnTo>
                    <a:pt x="78788555" y="144780"/>
                  </a:lnTo>
                  <a:lnTo>
                    <a:pt x="144780" y="144780"/>
                  </a:lnTo>
                  <a:lnTo>
                    <a:pt x="144780" y="0"/>
                  </a:lnTo>
                  <a:close/>
                </a:path>
              </a:pathLst>
            </a:custGeom>
            <a:solidFill>
              <a:srgbClr val="000000"/>
            </a:solidFill>
          </p:spPr>
        </p:sp>
      </p:grpSp>
      <p:sp>
        <p:nvSpPr>
          <p:cNvPr id="11" name="TextBox 10">
            <a:extLst>
              <a:ext uri="{FF2B5EF4-FFF2-40B4-BE49-F238E27FC236}">
                <a16:creationId xmlns="" xmlns:a16="http://schemas.microsoft.com/office/drawing/2014/main" id="{D4738528-E265-490B-BD8F-A114A6EA42B5}"/>
              </a:ext>
            </a:extLst>
          </p:cNvPr>
          <p:cNvSpPr txBox="1"/>
          <p:nvPr/>
        </p:nvSpPr>
        <p:spPr>
          <a:xfrm>
            <a:off x="669686" y="5670336"/>
            <a:ext cx="6251712" cy="468077"/>
          </a:xfrm>
          <a:prstGeom prst="rect">
            <a:avLst/>
          </a:prstGeom>
          <a:noFill/>
        </p:spPr>
        <p:txBody>
          <a:bodyPr wrap="square">
            <a:spAutoFit/>
          </a:bodyPr>
          <a:lstStyle/>
          <a:p>
            <a:pPr marL="0" marR="0" algn="ctr">
              <a:lnSpc>
                <a:spcPct val="107000"/>
              </a:lnSpc>
              <a:spcBef>
                <a:spcPts val="0"/>
              </a:spcBef>
              <a:spcAft>
                <a:spcPts val="800"/>
              </a:spcAft>
            </a:pP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Đức</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 Francis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AD322500-3A46-42F7-B0D5-B08BF70AC88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91548" y="536713"/>
            <a:ext cx="7007989" cy="5133623"/>
          </a:xfrm>
          <a:prstGeom prst="rect">
            <a:avLst/>
          </a:prstGeom>
        </p:spPr>
      </p:pic>
      <p:sp>
        <p:nvSpPr>
          <p:cNvPr id="10" name="TextBox 9">
            <a:extLst>
              <a:ext uri="{FF2B5EF4-FFF2-40B4-BE49-F238E27FC236}">
                <a16:creationId xmlns="" xmlns:a16="http://schemas.microsoft.com/office/drawing/2014/main" id="{3E4CC3EC-E94C-4ACD-9FCD-856DE41C4A66}"/>
              </a:ext>
            </a:extLst>
          </p:cNvPr>
          <p:cNvSpPr txBox="1"/>
          <p:nvPr/>
        </p:nvSpPr>
        <p:spPr>
          <a:xfrm>
            <a:off x="7801315" y="2134028"/>
            <a:ext cx="4099137" cy="1938992"/>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Giáo</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Hoàng</a:t>
            </a:r>
            <a:r>
              <a:rPr lang="en-US" sz="2400" i="1" dirty="0">
                <a:solidFill>
                  <a:srgbClr val="000000"/>
                </a:solidFill>
                <a:effectLst/>
                <a:latin typeface="Times New Roman" panose="02020603050405020304" pitchFamily="18" charset="0"/>
                <a:ea typeface="Calibri" panose="020F0502020204030204" pitchFamily="34" charset="0"/>
              </a:rPr>
              <a:t> là </a:t>
            </a:r>
            <a:r>
              <a:rPr lang="en-US" sz="2400" i="1" dirty="0" err="1">
                <a:solidFill>
                  <a:srgbClr val="000000"/>
                </a:solidFill>
                <a:effectLst/>
                <a:latin typeface="Times New Roman" panose="02020603050405020304" pitchFamily="18" charset="0"/>
                <a:ea typeface="Calibri" panose="020F0502020204030204" pitchFamily="34" charset="0"/>
              </a:rPr>
              <a:t>chức</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vụ</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đứng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đầu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Giáo</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Hội</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Công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Giáo</a:t>
            </a:r>
            <a:r>
              <a:rPr lang="en-US" sz="2400" i="1" dirty="0">
                <a:solidFill>
                  <a:srgbClr val="000000"/>
                </a:solidFill>
                <a:effectLst/>
                <a:latin typeface="Times New Roman" panose="02020603050405020304" pitchFamily="18" charset="0"/>
                <a:ea typeface="Calibri" panose="020F0502020204030204" pitchFamily="34" charset="0"/>
              </a:rPr>
              <a:t>, do </a:t>
            </a:r>
            <a:r>
              <a:rPr lang="en-US" sz="2400" i="1" dirty="0" err="1">
                <a:solidFill>
                  <a:srgbClr val="000000"/>
                </a:solidFill>
                <a:effectLst/>
                <a:latin typeface="Times New Roman" panose="02020603050405020304" pitchFamily="18" charset="0"/>
                <a:ea typeface="Calibri" panose="020F0502020204030204" pitchFamily="34" charset="0"/>
              </a:rPr>
              <a:t>hội</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đồng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Hồng</a:t>
            </a:r>
            <a:r>
              <a:rPr lang="en-US" sz="2400" i="1" dirty="0">
                <a:solidFill>
                  <a:srgbClr val="000000"/>
                </a:solidFill>
                <a:effectLst/>
                <a:latin typeface="Times New Roman" panose="02020603050405020304" pitchFamily="18" charset="0"/>
                <a:ea typeface="Calibri" panose="020F0502020204030204" pitchFamily="34" charset="0"/>
              </a:rPr>
              <a:t> Y </a:t>
            </a:r>
            <a:r>
              <a:rPr lang="en-US" sz="2400" i="1" dirty="0" err="1">
                <a:solidFill>
                  <a:srgbClr val="000000"/>
                </a:solidFill>
                <a:effectLst/>
                <a:latin typeface="Times New Roman" panose="02020603050405020304" pitchFamily="18" charset="0"/>
                <a:ea typeface="Calibri" panose="020F0502020204030204" pitchFamily="34" charset="0"/>
              </a:rPr>
              <a:t>giáo</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chủ</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bầu</a:t>
            </a:r>
            <a:r>
              <a:rPr lang="en-US" sz="2400" i="1" dirty="0">
                <a:solidFill>
                  <a:srgbClr val="000000"/>
                </a:solidFill>
                <a:effectLst/>
                <a:latin typeface="Times New Roman" panose="02020603050405020304" pitchFamily="18" charset="0"/>
                <a:ea typeface="Calibri" panose="020F0502020204030204" pitchFamily="34" charset="0"/>
              </a:rPr>
              <a:t> ra, </a:t>
            </a:r>
            <a:r>
              <a:rPr lang="en-US" sz="2400" i="1" dirty="0" err="1">
                <a:solidFill>
                  <a:srgbClr val="000000"/>
                </a:solidFill>
                <a:effectLst/>
                <a:latin typeface="Times New Roman" panose="02020603050405020304" pitchFamily="18" charset="0"/>
                <a:ea typeface="Calibri" panose="020F0502020204030204" pitchFamily="34" charset="0"/>
              </a:rPr>
              <a:t>giữ</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chức</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từ</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khi</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đăng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quang</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tới</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khi</a:t>
            </a:r>
            <a:r>
              <a:rPr lang="en-US" sz="2400" i="1" dirty="0">
                <a:solidFill>
                  <a:srgbClr val="000000"/>
                </a:solidFill>
                <a:effectLst/>
                <a:latin typeface="Times New Roman" panose="02020603050405020304" pitchFamily="18" charset="0"/>
                <a:ea typeface="Calibri" panose="020F0502020204030204" pitchFamily="34" charset="0"/>
              </a:rPr>
              <a:t> qua </a:t>
            </a:r>
            <a:r>
              <a:rPr lang="en-US" sz="2400" i="1" dirty="0" err="1">
                <a:solidFill>
                  <a:srgbClr val="000000"/>
                </a:solidFill>
                <a:effectLst/>
                <a:latin typeface="Times New Roman" panose="02020603050405020304" pitchFamily="18" charset="0"/>
                <a:ea typeface="Calibri" panose="020F0502020204030204" pitchFamily="34" charset="0"/>
              </a:rPr>
              <a:t>đời</a:t>
            </a:r>
            <a:r>
              <a:rPr lang="en-US" sz="2400" i="1" dirty="0">
                <a:solidFill>
                  <a:srgbClr val="000000"/>
                </a:solidFill>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945830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5401894" y="-444727"/>
            <a:ext cx="6790106" cy="7904173"/>
            <a:chOff x="0" y="0"/>
            <a:chExt cx="124276505" cy="107761445"/>
          </a:xfrm>
        </p:grpSpPr>
        <p:sp>
          <p:nvSpPr>
            <p:cNvPr id="3" name="Freeform 3"/>
            <p:cNvSpPr/>
            <p:nvPr/>
          </p:nvSpPr>
          <p:spPr>
            <a:xfrm>
              <a:off x="72390" y="72390"/>
              <a:ext cx="124131725" cy="107616665"/>
            </a:xfrm>
            <a:custGeom>
              <a:avLst/>
              <a:gdLst/>
              <a:ahLst/>
              <a:cxnLst/>
              <a:rect l="l" t="t" r="r" b="b"/>
              <a:pathLst>
                <a:path w="124131725" h="107616665">
                  <a:moveTo>
                    <a:pt x="0" y="0"/>
                  </a:moveTo>
                  <a:lnTo>
                    <a:pt x="124131725" y="0"/>
                  </a:lnTo>
                  <a:lnTo>
                    <a:pt x="124131725" y="107616665"/>
                  </a:lnTo>
                  <a:lnTo>
                    <a:pt x="0" y="107616665"/>
                  </a:lnTo>
                  <a:lnTo>
                    <a:pt x="0" y="0"/>
                  </a:lnTo>
                  <a:close/>
                </a:path>
              </a:pathLst>
            </a:custGeom>
            <a:solidFill>
              <a:srgbClr val="F4F4F4"/>
            </a:solidFill>
          </p:spPr>
        </p:sp>
        <p:sp>
          <p:nvSpPr>
            <p:cNvPr id="4" name="Freeform 4"/>
            <p:cNvSpPr/>
            <p:nvPr/>
          </p:nvSpPr>
          <p:spPr>
            <a:xfrm>
              <a:off x="0" y="0"/>
              <a:ext cx="124276507" cy="107761447"/>
            </a:xfrm>
            <a:custGeom>
              <a:avLst/>
              <a:gdLst/>
              <a:ahLst/>
              <a:cxnLst/>
              <a:rect l="l" t="t" r="r" b="b"/>
              <a:pathLst>
                <a:path w="124276507" h="107761447">
                  <a:moveTo>
                    <a:pt x="124131722" y="107616662"/>
                  </a:moveTo>
                  <a:lnTo>
                    <a:pt x="124276507" y="107616662"/>
                  </a:lnTo>
                  <a:lnTo>
                    <a:pt x="124276507" y="107761447"/>
                  </a:lnTo>
                  <a:lnTo>
                    <a:pt x="124131722" y="107761447"/>
                  </a:lnTo>
                  <a:lnTo>
                    <a:pt x="12413172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124131722" y="144780"/>
                  </a:moveTo>
                  <a:lnTo>
                    <a:pt x="124276507" y="144780"/>
                  </a:lnTo>
                  <a:lnTo>
                    <a:pt x="124276507" y="107616662"/>
                  </a:lnTo>
                  <a:lnTo>
                    <a:pt x="124131722" y="107616662"/>
                  </a:lnTo>
                  <a:lnTo>
                    <a:pt x="124131722" y="144780"/>
                  </a:lnTo>
                  <a:close/>
                  <a:moveTo>
                    <a:pt x="144780" y="107616662"/>
                  </a:moveTo>
                  <a:lnTo>
                    <a:pt x="124131722" y="107616662"/>
                  </a:lnTo>
                  <a:lnTo>
                    <a:pt x="124131722" y="107761447"/>
                  </a:lnTo>
                  <a:lnTo>
                    <a:pt x="144780" y="107761447"/>
                  </a:lnTo>
                  <a:lnTo>
                    <a:pt x="144780" y="107616662"/>
                  </a:lnTo>
                  <a:close/>
                  <a:moveTo>
                    <a:pt x="124131722" y="0"/>
                  </a:moveTo>
                  <a:lnTo>
                    <a:pt x="124276507" y="0"/>
                  </a:lnTo>
                  <a:lnTo>
                    <a:pt x="124276507" y="144780"/>
                  </a:lnTo>
                  <a:lnTo>
                    <a:pt x="124131722" y="144780"/>
                  </a:lnTo>
                  <a:lnTo>
                    <a:pt x="124131722" y="0"/>
                  </a:lnTo>
                  <a:close/>
                  <a:moveTo>
                    <a:pt x="0" y="0"/>
                  </a:moveTo>
                  <a:lnTo>
                    <a:pt x="144780" y="0"/>
                  </a:lnTo>
                  <a:lnTo>
                    <a:pt x="144780" y="144780"/>
                  </a:lnTo>
                  <a:lnTo>
                    <a:pt x="0" y="144780"/>
                  </a:lnTo>
                  <a:lnTo>
                    <a:pt x="0" y="0"/>
                  </a:lnTo>
                  <a:close/>
                  <a:moveTo>
                    <a:pt x="144780" y="0"/>
                  </a:moveTo>
                  <a:lnTo>
                    <a:pt x="124131722" y="0"/>
                  </a:lnTo>
                  <a:lnTo>
                    <a:pt x="124131722" y="144780"/>
                  </a:lnTo>
                  <a:lnTo>
                    <a:pt x="144780" y="144780"/>
                  </a:lnTo>
                  <a:lnTo>
                    <a:pt x="144780" y="0"/>
                  </a:lnTo>
                  <a:close/>
                </a:path>
              </a:pathLst>
            </a:custGeom>
            <a:solidFill>
              <a:srgbClr val="000000"/>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0998" y="2236657"/>
            <a:ext cx="5270896" cy="2929729"/>
          </a:xfrm>
          <a:prstGeom prst="rect">
            <a:avLst/>
          </a:prstGeom>
        </p:spPr>
      </p:pic>
      <p:sp>
        <p:nvSpPr>
          <p:cNvPr id="9" name="TextBox 8">
            <a:extLst>
              <a:ext uri="{FF2B5EF4-FFF2-40B4-BE49-F238E27FC236}">
                <a16:creationId xmlns="" xmlns:a16="http://schemas.microsoft.com/office/drawing/2014/main" id="{27DC1224-6673-49C8-8AEF-1CEC727386DF}"/>
              </a:ext>
            </a:extLst>
          </p:cNvPr>
          <p:cNvSpPr txBox="1"/>
          <p:nvPr/>
        </p:nvSpPr>
        <p:spPr>
          <a:xfrm>
            <a:off x="917496" y="3286024"/>
            <a:ext cx="4020628" cy="830997"/>
          </a:xfrm>
          <a:prstGeom prst="rect">
            <a:avLst/>
          </a:prstGeom>
          <a:noFill/>
        </p:spPr>
        <p:txBody>
          <a:bodyPr wrap="square">
            <a:spAutoFit/>
          </a:bodyPr>
          <a:lstStyle/>
          <a:p>
            <a:pPr lvl="0" algn="ctr"/>
            <a:r>
              <a:rPr lang="en-US" sz="2400" b="1" dirty="0">
                <a:solidFill>
                  <a:prstClr val="black"/>
                </a:solidFill>
                <a:latin typeface="Times New Roman" panose="02020603050405020304" pitchFamily="18" charset="0"/>
                <a:ea typeface="Calibri" panose="020F0502020204030204" pitchFamily="34" charset="0"/>
              </a:rPr>
              <a:t>3. </a:t>
            </a:r>
            <a:r>
              <a:rPr lang="en-US" sz="2400" b="1" dirty="0" err="1">
                <a:solidFill>
                  <a:prstClr val="black"/>
                </a:solidFill>
                <a:latin typeface="Times New Roman" panose="02020603050405020304" pitchFamily="18" charset="0"/>
                <a:ea typeface="Calibri" panose="020F0502020204030204" pitchFamily="34" charset="0"/>
              </a:rPr>
              <a:t>Sự</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ra</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đời</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của</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Thiên</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Chúa</a:t>
            </a:r>
            <a:r>
              <a:rPr lang="en-US" sz="2400" b="1" dirty="0">
                <a:solidFill>
                  <a:prstClr val="black"/>
                </a:solidFill>
                <a:latin typeface="Times New Roman" panose="02020603050405020304" pitchFamily="18" charset="0"/>
                <a:ea typeface="Calibri" panose="020F0502020204030204" pitchFamily="34" charset="0"/>
              </a:rPr>
              <a:t> </a:t>
            </a:r>
            <a:r>
              <a:rPr lang="en-US" sz="2400" b="1" dirty="0" err="1">
                <a:solidFill>
                  <a:prstClr val="black"/>
                </a:solidFill>
                <a:latin typeface="Times New Roman" panose="02020603050405020304" pitchFamily="18" charset="0"/>
                <a:ea typeface="Calibri" panose="020F0502020204030204" pitchFamily="34" charset="0"/>
              </a:rPr>
              <a:t>giáo</a:t>
            </a:r>
            <a:endParaRPr lang="en-US" sz="2400" dirty="0">
              <a:solidFill>
                <a:prstClr val="black"/>
              </a:solidFill>
            </a:endParaRPr>
          </a:p>
        </p:txBody>
      </p:sp>
      <p:sp>
        <p:nvSpPr>
          <p:cNvPr id="13" name="TextBox 12">
            <a:extLst>
              <a:ext uri="{FF2B5EF4-FFF2-40B4-BE49-F238E27FC236}">
                <a16:creationId xmlns="" xmlns:a16="http://schemas.microsoft.com/office/drawing/2014/main" id="{3416330F-E9B2-4F34-99D8-8FADFCA09D1F}"/>
              </a:ext>
            </a:extLst>
          </p:cNvPr>
          <p:cNvSpPr txBox="1"/>
          <p:nvPr/>
        </p:nvSpPr>
        <p:spPr>
          <a:xfrm>
            <a:off x="6181323" y="483205"/>
            <a:ext cx="5231247" cy="5605637"/>
          </a:xfrm>
          <a:prstGeom prst="rect">
            <a:avLst/>
          </a:prstGeom>
          <a:solidFill>
            <a:schemeClr val="accent6">
              <a:lumMod val="20000"/>
              <a:lumOff val="80000"/>
            </a:schemeClr>
          </a:solidFill>
        </p:spPr>
        <p:txBody>
          <a:bodyPr wrap="square">
            <a:spAutoFit/>
          </a:bodyPr>
          <a:lstStyle/>
          <a:p>
            <a:pPr algn="just">
              <a:lnSpc>
                <a:spcPct val="115000"/>
              </a:lnSpc>
              <a:spcAft>
                <a:spcPts val="1000"/>
              </a:spcAft>
            </a:pPr>
            <a:r>
              <a:rPr lang="en-US" sz="2800" b="1" dirty="0">
                <a:latin typeface="Times New Roman"/>
                <a:ea typeface="Times New Roman"/>
              </a:rPr>
              <a:t>- </a:t>
            </a:r>
            <a:r>
              <a:rPr lang="en-US" sz="2800" dirty="0" err="1">
                <a:latin typeface="Times New Roman"/>
                <a:ea typeface="Times New Roman"/>
              </a:rPr>
              <a:t>Thiên</a:t>
            </a:r>
            <a:r>
              <a:rPr lang="en-US" sz="2800" dirty="0">
                <a:latin typeface="Times New Roman"/>
                <a:ea typeface="Times New Roman"/>
              </a:rPr>
              <a:t> </a:t>
            </a:r>
            <a:r>
              <a:rPr lang="en-US" sz="2800" dirty="0" err="1">
                <a:latin typeface="Times New Roman"/>
                <a:ea typeface="Times New Roman"/>
              </a:rPr>
              <a:t>Chúa</a:t>
            </a:r>
            <a:r>
              <a:rPr lang="en-US" sz="2800" dirty="0">
                <a:latin typeface="Times New Roman"/>
                <a:ea typeface="Times New Roman"/>
              </a:rPr>
              <a:t> </a:t>
            </a:r>
            <a:r>
              <a:rPr lang="en-US" sz="2800" dirty="0" err="1">
                <a:latin typeface="Times New Roman"/>
                <a:ea typeface="Times New Roman"/>
              </a:rPr>
              <a:t>giáo</a:t>
            </a:r>
            <a:r>
              <a:rPr lang="en-US" sz="2800" dirty="0">
                <a:latin typeface="Times New Roman"/>
                <a:ea typeface="Times New Roman"/>
              </a:rPr>
              <a:t> </a:t>
            </a:r>
            <a:r>
              <a:rPr lang="en-US" sz="2800" dirty="0" err="1">
                <a:latin typeface="Times New Roman"/>
                <a:ea typeface="Times New Roman"/>
              </a:rPr>
              <a:t>ra</a:t>
            </a:r>
            <a:r>
              <a:rPr lang="en-US" sz="2800" dirty="0">
                <a:latin typeface="Times New Roman"/>
                <a:ea typeface="Times New Roman"/>
              </a:rPr>
              <a:t> </a:t>
            </a:r>
            <a:r>
              <a:rPr lang="en-US" sz="2800" dirty="0" err="1">
                <a:latin typeface="Times New Roman"/>
                <a:ea typeface="Times New Roman"/>
              </a:rPr>
              <a:t>đời</a:t>
            </a:r>
            <a:r>
              <a:rPr lang="en-US" sz="2800" dirty="0">
                <a:latin typeface="Times New Roman"/>
                <a:ea typeface="Times New Roman"/>
              </a:rPr>
              <a:t> </a:t>
            </a:r>
            <a:r>
              <a:rPr lang="en-US" sz="2800" dirty="0" err="1">
                <a:latin typeface="Times New Roman"/>
                <a:ea typeface="Times New Roman"/>
              </a:rPr>
              <a:t>vào</a:t>
            </a:r>
            <a:r>
              <a:rPr lang="en-US" sz="2800" dirty="0">
                <a:latin typeface="Times New Roman"/>
                <a:ea typeface="Times New Roman"/>
              </a:rPr>
              <a:t> </a:t>
            </a:r>
            <a:r>
              <a:rPr lang="en-US" sz="2800" dirty="0" err="1">
                <a:latin typeface="Times New Roman"/>
                <a:ea typeface="Times New Roman"/>
              </a:rPr>
              <a:t>đầu</a:t>
            </a:r>
            <a:r>
              <a:rPr lang="en-US" sz="2800" dirty="0">
                <a:latin typeface="Times New Roman"/>
                <a:ea typeface="Times New Roman"/>
              </a:rPr>
              <a:t> </a:t>
            </a:r>
            <a:r>
              <a:rPr lang="en-US" sz="2800" dirty="0" err="1">
                <a:latin typeface="Times New Roman"/>
                <a:ea typeface="Times New Roman"/>
              </a:rPr>
              <a:t>công</a:t>
            </a:r>
            <a:r>
              <a:rPr lang="en-US" sz="2800" dirty="0">
                <a:latin typeface="Times New Roman"/>
                <a:ea typeface="Times New Roman"/>
              </a:rPr>
              <a:t> </a:t>
            </a:r>
            <a:r>
              <a:rPr lang="en-US" sz="2800" dirty="0" err="1">
                <a:latin typeface="Times New Roman"/>
                <a:ea typeface="Times New Roman"/>
              </a:rPr>
              <a:t>nguyên</a:t>
            </a:r>
            <a:r>
              <a:rPr lang="en-US" sz="2800" dirty="0">
                <a:latin typeface="Times New Roman"/>
                <a:ea typeface="Times New Roman"/>
              </a:rPr>
              <a:t> ở </a:t>
            </a:r>
            <a:r>
              <a:rPr lang="en-US" sz="2800" dirty="0" err="1">
                <a:latin typeface="Times New Roman"/>
                <a:ea typeface="Times New Roman"/>
              </a:rPr>
              <a:t>vùng</a:t>
            </a:r>
            <a:r>
              <a:rPr lang="en-US" sz="2800" dirty="0">
                <a:latin typeface="Times New Roman"/>
                <a:ea typeface="Times New Roman"/>
              </a:rPr>
              <a:t> </a:t>
            </a:r>
            <a:r>
              <a:rPr lang="en-US" sz="2800" dirty="0" err="1">
                <a:latin typeface="Times New Roman"/>
                <a:ea typeface="Times New Roman"/>
              </a:rPr>
              <a:t>Giê-ru-sa-lem</a:t>
            </a:r>
            <a:r>
              <a:rPr lang="en-US" sz="2800" dirty="0">
                <a:latin typeface="Times New Roman"/>
                <a:ea typeface="Times New Roman"/>
              </a:rPr>
              <a:t> (</a:t>
            </a:r>
            <a:r>
              <a:rPr lang="en-US" sz="2800" dirty="0" err="1">
                <a:latin typeface="Times New Roman"/>
                <a:ea typeface="Times New Roman"/>
              </a:rPr>
              <a:t>thuộc</a:t>
            </a:r>
            <a:r>
              <a:rPr lang="en-US" sz="2800" dirty="0">
                <a:latin typeface="Times New Roman"/>
                <a:ea typeface="Times New Roman"/>
              </a:rPr>
              <a:t> Pa-le-</a:t>
            </a:r>
            <a:r>
              <a:rPr lang="en-US" sz="2800" dirty="0" err="1">
                <a:latin typeface="Times New Roman"/>
                <a:ea typeface="Times New Roman"/>
              </a:rPr>
              <a:t>xtin</a:t>
            </a:r>
            <a:r>
              <a:rPr lang="en-US" sz="2800" dirty="0">
                <a:latin typeface="Times New Roman"/>
                <a:ea typeface="Times New Roman"/>
              </a:rPr>
              <a:t> </a:t>
            </a:r>
            <a:r>
              <a:rPr lang="en-US" sz="2800" dirty="0" err="1">
                <a:latin typeface="Times New Roman"/>
                <a:ea typeface="Times New Roman"/>
              </a:rPr>
              <a:t>ngày</a:t>
            </a:r>
            <a:r>
              <a:rPr lang="en-US" sz="2800" dirty="0">
                <a:latin typeface="Times New Roman"/>
                <a:ea typeface="Times New Roman"/>
              </a:rPr>
              <a:t> nay).</a:t>
            </a:r>
          </a:p>
          <a:p>
            <a:pPr algn="just">
              <a:lnSpc>
                <a:spcPct val="115000"/>
              </a:lnSpc>
              <a:spcAft>
                <a:spcPts val="1000"/>
              </a:spcAft>
            </a:pPr>
            <a:r>
              <a:rPr lang="en-US" sz="2800" dirty="0">
                <a:latin typeface="Times New Roman"/>
                <a:ea typeface="Times New Roman"/>
              </a:rPr>
              <a:t>- Ban </a:t>
            </a:r>
            <a:r>
              <a:rPr lang="en-US" sz="2800" dirty="0" err="1">
                <a:latin typeface="Times New Roman"/>
                <a:ea typeface="Times New Roman"/>
              </a:rPr>
              <a:t>đầu</a:t>
            </a:r>
            <a:r>
              <a:rPr lang="en-US" sz="2800" dirty="0">
                <a:latin typeface="Times New Roman"/>
                <a:ea typeface="Times New Roman"/>
              </a:rPr>
              <a:t>, </a:t>
            </a:r>
            <a:r>
              <a:rPr lang="en-US" sz="2800" dirty="0" err="1">
                <a:latin typeface="Times New Roman"/>
                <a:ea typeface="Times New Roman"/>
              </a:rPr>
              <a:t>đó</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tôn</a:t>
            </a:r>
            <a:r>
              <a:rPr lang="en-US" sz="2800" dirty="0">
                <a:latin typeface="Times New Roman"/>
                <a:ea typeface="Times New Roman"/>
              </a:rPr>
              <a:t> </a:t>
            </a:r>
            <a:r>
              <a:rPr lang="en-US" sz="2800" dirty="0" err="1">
                <a:latin typeface="Times New Roman"/>
                <a:ea typeface="Times New Roman"/>
              </a:rPr>
              <a:t>giáo</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những</a:t>
            </a:r>
            <a:r>
              <a:rPr lang="en-US" sz="2800" dirty="0">
                <a:latin typeface="Times New Roman"/>
                <a:ea typeface="Times New Roman"/>
              </a:rPr>
              <a:t> </a:t>
            </a:r>
            <a:r>
              <a:rPr lang="en-US" sz="2800" dirty="0" err="1">
                <a:latin typeface="Times New Roman"/>
                <a:ea typeface="Times New Roman"/>
              </a:rPr>
              <a:t>người</a:t>
            </a:r>
            <a:r>
              <a:rPr lang="en-US" sz="2800" dirty="0">
                <a:latin typeface="Times New Roman"/>
                <a:ea typeface="Times New Roman"/>
              </a:rPr>
              <a:t> </a:t>
            </a:r>
            <a:r>
              <a:rPr lang="en-US" sz="2800" dirty="0" err="1">
                <a:latin typeface="Times New Roman"/>
                <a:ea typeface="Times New Roman"/>
              </a:rPr>
              <a:t>nghèo</a:t>
            </a:r>
            <a:r>
              <a:rPr lang="en-US" sz="2800" dirty="0">
                <a:latin typeface="Times New Roman"/>
                <a:ea typeface="Times New Roman"/>
              </a:rPr>
              <a:t> </a:t>
            </a:r>
            <a:r>
              <a:rPr lang="en-US" sz="2800" dirty="0" err="1">
                <a:latin typeface="Times New Roman"/>
                <a:ea typeface="Times New Roman"/>
              </a:rPr>
              <a:t>khổ</a:t>
            </a:r>
            <a:r>
              <a:rPr lang="en-US" sz="2800" dirty="0">
                <a:latin typeface="Times New Roman"/>
                <a:ea typeface="Times New Roman"/>
              </a:rPr>
              <a:t>, </a:t>
            </a:r>
            <a:r>
              <a:rPr lang="en-US" sz="2800" dirty="0" err="1">
                <a:latin typeface="Times New Roman"/>
                <a:ea typeface="Times New Roman"/>
              </a:rPr>
              <a:t>bị</a:t>
            </a:r>
            <a:r>
              <a:rPr lang="en-US" sz="2800" dirty="0">
                <a:latin typeface="Times New Roman"/>
                <a:ea typeface="Times New Roman"/>
              </a:rPr>
              <a:t> </a:t>
            </a:r>
            <a:r>
              <a:rPr lang="en-US" sz="2800" dirty="0" err="1">
                <a:latin typeface="Times New Roman"/>
                <a:ea typeface="Times New Roman"/>
              </a:rPr>
              <a:t>áp</a:t>
            </a:r>
            <a:r>
              <a:rPr lang="en-US" sz="2800" dirty="0">
                <a:latin typeface="Times New Roman"/>
                <a:ea typeface="Times New Roman"/>
              </a:rPr>
              <a:t> </a:t>
            </a:r>
            <a:r>
              <a:rPr lang="en-US" sz="2800" dirty="0" err="1">
                <a:latin typeface="Times New Roman"/>
                <a:ea typeface="Times New Roman"/>
              </a:rPr>
              <a:t>bức</a:t>
            </a:r>
            <a:r>
              <a:rPr lang="en-US" sz="2800" dirty="0">
                <a:latin typeface="Times New Roman"/>
                <a:ea typeface="Times New Roman"/>
              </a:rPr>
              <a:t> </a:t>
            </a:r>
            <a:r>
              <a:rPr lang="en-US" sz="2800" dirty="0" err="1">
                <a:latin typeface="Times New Roman"/>
                <a:ea typeface="Times New Roman"/>
              </a:rPr>
              <a:t>nhưng</a:t>
            </a:r>
            <a:r>
              <a:rPr lang="en-US" sz="2800" dirty="0">
                <a:latin typeface="Times New Roman"/>
                <a:ea typeface="Times New Roman"/>
              </a:rPr>
              <a:t> </a:t>
            </a:r>
            <a:r>
              <a:rPr lang="en-US" sz="2800" dirty="0" err="1">
                <a:latin typeface="Times New Roman"/>
                <a:ea typeface="Times New Roman"/>
              </a:rPr>
              <a:t>sau</a:t>
            </a:r>
            <a:r>
              <a:rPr lang="en-US" sz="2800" dirty="0">
                <a:latin typeface="Times New Roman"/>
                <a:ea typeface="Times New Roman"/>
              </a:rPr>
              <a:t> </a:t>
            </a:r>
            <a:r>
              <a:rPr lang="en-US" sz="2800" dirty="0" err="1">
                <a:latin typeface="Times New Roman"/>
                <a:ea typeface="Times New Roman"/>
              </a:rPr>
              <a:t>đó</a:t>
            </a:r>
            <a:r>
              <a:rPr lang="en-US" sz="2800" dirty="0">
                <a:latin typeface="Times New Roman"/>
                <a:ea typeface="Times New Roman"/>
              </a:rPr>
              <a:t> </a:t>
            </a:r>
            <a:r>
              <a:rPr lang="en-US" sz="2800" dirty="0" err="1">
                <a:latin typeface="Times New Roman"/>
                <a:ea typeface="Times New Roman"/>
              </a:rPr>
              <a:t>trở</a:t>
            </a:r>
            <a:r>
              <a:rPr lang="en-US" sz="2800" dirty="0">
                <a:latin typeface="Times New Roman"/>
                <a:ea typeface="Times New Roman"/>
              </a:rPr>
              <a:t> </a:t>
            </a:r>
            <a:r>
              <a:rPr lang="en-US" sz="2800" dirty="0" err="1">
                <a:latin typeface="Times New Roman"/>
                <a:ea typeface="Times New Roman"/>
              </a:rPr>
              <a:t>thành</a:t>
            </a:r>
            <a:r>
              <a:rPr lang="en-US" sz="2800" dirty="0">
                <a:latin typeface="Times New Roman"/>
                <a:ea typeface="Times New Roman"/>
              </a:rPr>
              <a:t> </a:t>
            </a:r>
            <a:r>
              <a:rPr lang="en-US" sz="2800" dirty="0" err="1">
                <a:latin typeface="Times New Roman"/>
                <a:ea typeface="Times New Roman"/>
              </a:rPr>
              <a:t>công</a:t>
            </a:r>
            <a:r>
              <a:rPr lang="en-US" sz="2800" dirty="0">
                <a:latin typeface="Times New Roman"/>
                <a:ea typeface="Times New Roman"/>
              </a:rPr>
              <a:t> </a:t>
            </a:r>
            <a:r>
              <a:rPr lang="en-US" sz="2800" dirty="0" err="1">
                <a:latin typeface="Times New Roman"/>
                <a:ea typeface="Times New Roman"/>
              </a:rPr>
              <a:t>cụ</a:t>
            </a:r>
            <a:r>
              <a:rPr lang="en-US" sz="2800" dirty="0">
                <a:latin typeface="Times New Roman"/>
                <a:ea typeface="Times New Roman"/>
              </a:rPr>
              <a:t> </a:t>
            </a:r>
            <a:r>
              <a:rPr lang="en-US" sz="2800" dirty="0" err="1">
                <a:latin typeface="Times New Roman"/>
                <a:ea typeface="Times New Roman"/>
              </a:rPr>
              <a:t>cai</a:t>
            </a:r>
            <a:r>
              <a:rPr lang="en-US" sz="2800" dirty="0">
                <a:latin typeface="Times New Roman"/>
                <a:ea typeface="Times New Roman"/>
              </a:rPr>
              <a:t> </a:t>
            </a:r>
            <a:r>
              <a:rPr lang="en-US" sz="2800" dirty="0" err="1">
                <a:latin typeface="Times New Roman"/>
                <a:ea typeface="Times New Roman"/>
              </a:rPr>
              <a:t>trị</a:t>
            </a:r>
            <a:r>
              <a:rPr lang="en-US" sz="2800" dirty="0">
                <a:latin typeface="Times New Roman"/>
                <a:ea typeface="Times New Roman"/>
              </a:rPr>
              <a:t> </a:t>
            </a:r>
            <a:r>
              <a:rPr lang="en-US" sz="2800" dirty="0" err="1">
                <a:latin typeface="Times New Roman"/>
                <a:ea typeface="Times New Roman"/>
              </a:rPr>
              <a:t>về</a:t>
            </a:r>
            <a:r>
              <a:rPr lang="en-US" sz="2800" dirty="0">
                <a:latin typeface="Times New Roman"/>
                <a:ea typeface="Times New Roman"/>
              </a:rPr>
              <a:t> </a:t>
            </a:r>
            <a:r>
              <a:rPr lang="en-US" sz="2800" dirty="0" err="1">
                <a:latin typeface="Times New Roman"/>
                <a:ea typeface="Times New Roman"/>
              </a:rPr>
              <a:t>mặt</a:t>
            </a:r>
            <a:r>
              <a:rPr lang="en-US" sz="2800" dirty="0">
                <a:latin typeface="Times New Roman"/>
                <a:ea typeface="Times New Roman"/>
              </a:rPr>
              <a:t> </a:t>
            </a:r>
            <a:r>
              <a:rPr lang="en-US" sz="2800" dirty="0" err="1">
                <a:latin typeface="Times New Roman"/>
                <a:ea typeface="Times New Roman"/>
              </a:rPr>
              <a:t>tinh</a:t>
            </a:r>
            <a:r>
              <a:rPr lang="en-US" sz="2800" dirty="0">
                <a:latin typeface="Times New Roman"/>
                <a:ea typeface="Times New Roman"/>
              </a:rPr>
              <a:t> </a:t>
            </a:r>
            <a:r>
              <a:rPr lang="en-US" sz="2800" dirty="0" err="1">
                <a:latin typeface="Times New Roman"/>
                <a:ea typeface="Times New Roman"/>
              </a:rPr>
              <a:t>thần</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giai</a:t>
            </a:r>
            <a:r>
              <a:rPr lang="en-US" sz="2800" dirty="0">
                <a:latin typeface="Times New Roman"/>
                <a:ea typeface="Times New Roman"/>
              </a:rPr>
              <a:t> </a:t>
            </a:r>
            <a:r>
              <a:rPr lang="en-US" sz="2800" dirty="0" err="1">
                <a:latin typeface="Times New Roman"/>
                <a:ea typeface="Times New Roman"/>
              </a:rPr>
              <a:t>cấp</a:t>
            </a:r>
            <a:r>
              <a:rPr lang="en-US" sz="2800" dirty="0">
                <a:latin typeface="Times New Roman"/>
                <a:ea typeface="Times New Roman"/>
              </a:rPr>
              <a:t> </a:t>
            </a:r>
            <a:r>
              <a:rPr lang="en-US" sz="2800" dirty="0" err="1">
                <a:latin typeface="Times New Roman"/>
                <a:ea typeface="Times New Roman"/>
              </a:rPr>
              <a:t>thống</a:t>
            </a:r>
            <a:r>
              <a:rPr lang="en-US" sz="2800" dirty="0">
                <a:latin typeface="Times New Roman"/>
                <a:ea typeface="Times New Roman"/>
              </a:rPr>
              <a:t> </a:t>
            </a:r>
            <a:r>
              <a:rPr lang="en-US" sz="2800" dirty="0" err="1">
                <a:latin typeface="Times New Roman"/>
                <a:ea typeface="Times New Roman"/>
              </a:rPr>
              <a:t>trị</a:t>
            </a:r>
            <a:r>
              <a:rPr lang="en-US" sz="2800" dirty="0">
                <a:latin typeface="Times New Roman"/>
                <a:ea typeface="Times New Roman"/>
              </a:rPr>
              <a:t>.</a:t>
            </a:r>
          </a:p>
          <a:p>
            <a:r>
              <a:rPr lang="en-US" sz="2800" dirty="0">
                <a:latin typeface="Times New Roman"/>
                <a:ea typeface="Times New Roman"/>
              </a:rPr>
              <a:t>- </a:t>
            </a:r>
            <a:r>
              <a:rPr lang="en-US" sz="2800" dirty="0" err="1">
                <a:latin typeface="Times New Roman"/>
                <a:ea typeface="Times New Roman"/>
              </a:rPr>
              <a:t>Đến</a:t>
            </a:r>
            <a:r>
              <a:rPr lang="en-US" sz="2800" dirty="0">
                <a:latin typeface="Times New Roman"/>
                <a:ea typeface="Times New Roman"/>
              </a:rPr>
              <a:t> </a:t>
            </a:r>
            <a:r>
              <a:rPr lang="en-US" sz="2800" dirty="0" err="1">
                <a:latin typeface="Times New Roman"/>
                <a:ea typeface="Times New Roman"/>
              </a:rPr>
              <a:t>thế</a:t>
            </a:r>
            <a:r>
              <a:rPr lang="en-US" sz="2800" dirty="0">
                <a:latin typeface="Times New Roman"/>
                <a:ea typeface="Times New Roman"/>
              </a:rPr>
              <a:t> </a:t>
            </a:r>
            <a:r>
              <a:rPr lang="en-US" sz="2800" dirty="0" err="1">
                <a:latin typeface="Times New Roman"/>
                <a:ea typeface="Times New Roman"/>
              </a:rPr>
              <a:t>kỉ</a:t>
            </a:r>
            <a:r>
              <a:rPr lang="en-US" sz="2800" dirty="0">
                <a:latin typeface="Times New Roman"/>
                <a:ea typeface="Times New Roman"/>
              </a:rPr>
              <a:t> IV, </a:t>
            </a:r>
            <a:r>
              <a:rPr lang="en-US" sz="2800" dirty="0" err="1">
                <a:latin typeface="Times New Roman"/>
                <a:ea typeface="Times New Roman"/>
              </a:rPr>
              <a:t>Thiên</a:t>
            </a:r>
            <a:r>
              <a:rPr lang="en-US" sz="2800" dirty="0">
                <a:latin typeface="Times New Roman"/>
                <a:ea typeface="Times New Roman"/>
              </a:rPr>
              <a:t> </a:t>
            </a:r>
            <a:r>
              <a:rPr lang="en-US" sz="2800" dirty="0" err="1">
                <a:latin typeface="Times New Roman"/>
                <a:ea typeface="Times New Roman"/>
              </a:rPr>
              <a:t>Chúa</a:t>
            </a:r>
            <a:r>
              <a:rPr lang="en-US" sz="2800" dirty="0">
                <a:latin typeface="Times New Roman"/>
                <a:ea typeface="Times New Roman"/>
              </a:rPr>
              <a:t> </a:t>
            </a:r>
            <a:r>
              <a:rPr lang="en-US" sz="2800" dirty="0" err="1">
                <a:latin typeface="Times New Roman"/>
                <a:ea typeface="Times New Roman"/>
              </a:rPr>
              <a:t>giáo</a:t>
            </a:r>
            <a:r>
              <a:rPr lang="en-US" sz="2800" dirty="0">
                <a:latin typeface="Times New Roman"/>
                <a:ea typeface="Times New Roman"/>
              </a:rPr>
              <a:t> </a:t>
            </a:r>
            <a:r>
              <a:rPr lang="en-US" sz="2800" dirty="0" err="1">
                <a:latin typeface="Times New Roman"/>
                <a:ea typeface="Times New Roman"/>
              </a:rPr>
              <a:t>được</a:t>
            </a:r>
            <a:r>
              <a:rPr lang="en-US" sz="2800" dirty="0">
                <a:latin typeface="Times New Roman"/>
                <a:ea typeface="Times New Roman"/>
              </a:rPr>
              <a:t> </a:t>
            </a:r>
            <a:r>
              <a:rPr lang="en-US" sz="2800" dirty="0" err="1">
                <a:latin typeface="Times New Roman"/>
                <a:ea typeface="Times New Roman"/>
              </a:rPr>
              <a:t>công</a:t>
            </a:r>
            <a:r>
              <a:rPr lang="en-US" sz="2800" dirty="0">
                <a:latin typeface="Times New Roman"/>
                <a:ea typeface="Times New Roman"/>
              </a:rPr>
              <a:t> </a:t>
            </a:r>
            <a:r>
              <a:rPr lang="en-US" sz="2800" dirty="0" err="1">
                <a:latin typeface="Times New Roman"/>
                <a:ea typeface="Times New Roman"/>
              </a:rPr>
              <a:t>nhận</a:t>
            </a:r>
            <a:r>
              <a:rPr lang="en-US" sz="2800" dirty="0">
                <a:latin typeface="Times New Roman"/>
                <a:ea typeface="Times New Roman"/>
              </a:rPr>
              <a:t> </a:t>
            </a:r>
            <a:r>
              <a:rPr lang="en-US" sz="2800" dirty="0" err="1">
                <a:latin typeface="Times New Roman"/>
                <a:ea typeface="Times New Roman"/>
              </a:rPr>
              <a:t>là</a:t>
            </a:r>
            <a:r>
              <a:rPr lang="en-US" sz="2800" dirty="0">
                <a:latin typeface="Times New Roman"/>
                <a:ea typeface="Times New Roman"/>
              </a:rPr>
              <a:t> </a:t>
            </a:r>
            <a:r>
              <a:rPr lang="en-US" sz="2800" dirty="0" err="1">
                <a:latin typeface="Times New Roman"/>
                <a:ea typeface="Times New Roman"/>
              </a:rPr>
              <a:t>quốc</a:t>
            </a:r>
            <a:r>
              <a:rPr lang="en-US" sz="2800" dirty="0">
                <a:latin typeface="Times New Roman"/>
                <a:ea typeface="Times New Roman"/>
              </a:rPr>
              <a:t> </a:t>
            </a:r>
            <a:r>
              <a:rPr lang="en-US" sz="2800" dirty="0" err="1">
                <a:latin typeface="Times New Roman"/>
                <a:ea typeface="Times New Roman"/>
              </a:rPr>
              <a:t>giáo</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đế</a:t>
            </a:r>
            <a:r>
              <a:rPr lang="en-US" sz="2800" dirty="0">
                <a:latin typeface="Times New Roman"/>
                <a:ea typeface="Times New Roman"/>
              </a:rPr>
              <a:t> </a:t>
            </a:r>
            <a:r>
              <a:rPr lang="en-US" sz="2800" dirty="0" err="1">
                <a:latin typeface="Times New Roman"/>
                <a:ea typeface="Times New Roman"/>
              </a:rPr>
              <a:t>quốc</a:t>
            </a:r>
            <a:r>
              <a:rPr lang="en-US" sz="2800" dirty="0">
                <a:latin typeface="Times New Roman"/>
                <a:ea typeface="Times New Roman"/>
              </a:rPr>
              <a:t> La </a:t>
            </a:r>
            <a:r>
              <a:rPr lang="en-US" sz="2800" dirty="0" err="1">
                <a:latin typeface="Times New Roman"/>
                <a:ea typeface="Times New Roman"/>
              </a:rPr>
              <a:t>Mã</a:t>
            </a:r>
            <a:r>
              <a:rPr lang="en-US" sz="2800" dirty="0">
                <a:latin typeface="Times New Roman"/>
                <a:ea typeface="Times New Roman"/>
              </a:rPr>
              <a:t>. </a:t>
            </a:r>
            <a:endParaRPr lang="vi-VN"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526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0127664" y="5564082"/>
            <a:ext cx="2102437" cy="133836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664" y="-31750"/>
            <a:ext cx="2102437" cy="13383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flipV="1">
            <a:off x="-44450" y="-38100"/>
            <a:ext cx="2102437" cy="1338368"/>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44450" y="5557732"/>
            <a:ext cx="2102437" cy="1338368"/>
          </a:xfrm>
          <a:prstGeom prst="rect">
            <a:avLst/>
          </a:prstGeom>
        </p:spPr>
      </p:pic>
      <p:sp>
        <p:nvSpPr>
          <p:cNvPr id="9" name="TextBox 9">
            <a:extLst>
              <a:ext uri="{FF2B5EF4-FFF2-40B4-BE49-F238E27FC236}">
                <a16:creationId xmlns="" xmlns:a16="http://schemas.microsoft.com/office/drawing/2014/main" id="{DD004D52-E9D0-4817-AE03-172817DB73A7}"/>
              </a:ext>
            </a:extLst>
          </p:cNvPr>
          <p:cNvSpPr txBox="1"/>
          <p:nvPr/>
        </p:nvSpPr>
        <p:spPr>
          <a:xfrm>
            <a:off x="1784619" y="629111"/>
            <a:ext cx="8851433" cy="1317220"/>
          </a:xfrm>
          <a:prstGeom prst="rect">
            <a:avLst/>
          </a:prstGeom>
        </p:spPr>
        <p:txBody>
          <a:bodyPr lIns="0" tIns="0" rIns="0" bIns="0" rtlCol="0" anchor="t">
            <a:spAutoFit/>
          </a:bodyPr>
          <a:lstStyle/>
          <a:p>
            <a:pPr marL="0" marR="10414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a:t>
            </a: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 QUÁ TRÌNH HÌNH THÀNH VÀ PHÁT TRIỂN CỦA CHẾ ĐỘ PHONG KIẾN Ở TÂY ÂU</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A84A4620-62B2-4155-ACA1-FBB77DC3DFF6}"/>
              </a:ext>
            </a:extLst>
          </p:cNvPr>
          <p:cNvSpPr txBox="1"/>
          <p:nvPr/>
        </p:nvSpPr>
        <p:spPr>
          <a:xfrm>
            <a:off x="725337" y="2051100"/>
            <a:ext cx="9746879" cy="468077"/>
          </a:xfrm>
          <a:prstGeom prst="rect">
            <a:avLst/>
          </a:prstGeom>
          <a:noFill/>
        </p:spPr>
        <p:txBody>
          <a:bodyPr wrap="square">
            <a:spAutoFit/>
          </a:bodyPr>
          <a:lstStyle/>
          <a:p>
            <a:pPr marL="0" marR="10414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Tây</a:t>
            </a:r>
            <a:r>
              <a:rPr kumimoji="0" lang="en-US" sz="2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endParaRPr kumimoji="0" lang="en-US" sz="24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1ACFE577-F57C-4873-A955-A1E34930D03E}"/>
              </a:ext>
            </a:extLst>
          </p:cNvPr>
          <p:cNvSpPr txBox="1"/>
          <p:nvPr/>
        </p:nvSpPr>
        <p:spPr>
          <a:xfrm>
            <a:off x="725337" y="2673613"/>
            <a:ext cx="9746878" cy="86325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A36CBC40-F773-40CE-BB7C-6404787C9368}"/>
              </a:ext>
            </a:extLst>
          </p:cNvPr>
          <p:cNvSpPr txBox="1"/>
          <p:nvPr/>
        </p:nvSpPr>
        <p:spPr>
          <a:xfrm>
            <a:off x="725337" y="4071969"/>
            <a:ext cx="6138152" cy="487506"/>
          </a:xfrm>
          <a:prstGeom prst="rect">
            <a:avLst/>
          </a:prstGeom>
          <a:noFill/>
        </p:spPr>
        <p:txBody>
          <a:bodyPr wrap="square">
            <a:spAutoFit/>
          </a:bodyPr>
          <a:lstStyle/>
          <a:p>
            <a:pPr marL="0" marR="0" algn="just">
              <a:lnSpc>
                <a:spcPct val="107000"/>
              </a:lnSpc>
              <a:spcBef>
                <a:spcPts val="0"/>
              </a:spcBef>
              <a:spcAft>
                <a:spcPts val="80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4</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7B9157A2-A2DD-46B0-8ACB-C38CD531D284}"/>
              </a:ext>
            </a:extLst>
          </p:cNvPr>
          <p:cNvSpPr txBox="1"/>
          <p:nvPr/>
        </p:nvSpPr>
        <p:spPr>
          <a:xfrm>
            <a:off x="725337" y="3576789"/>
            <a:ext cx="6132442" cy="461665"/>
          </a:xfrm>
          <a:prstGeom prst="rect">
            <a:avLst/>
          </a:prstGeom>
          <a:noFill/>
        </p:spPr>
        <p:txBody>
          <a:bodyPr wrap="square">
            <a:spAutoFit/>
          </a:bodyPr>
          <a:lstStyle/>
          <a:p>
            <a:r>
              <a:rPr lang="en-US" sz="2400" b="1" dirty="0">
                <a:latin typeface="Times New Roman" panose="02020603050405020304" pitchFamily="18" charset="0"/>
                <a:ea typeface="Calibri" panose="020F0502020204030204" pitchFamily="34" charset="0"/>
              </a:rPr>
              <a:t>3</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Sự</a:t>
            </a:r>
            <a:r>
              <a:rPr lang="en-US" sz="2400" b="1" dirty="0">
                <a:effectLst/>
                <a:latin typeface="Times New Roman" panose="02020603050405020304" pitchFamily="18" charset="0"/>
                <a:ea typeface="Calibri" panose="020F0502020204030204" pitchFamily="34" charset="0"/>
              </a:rPr>
              <a:t> ra </a:t>
            </a:r>
            <a:r>
              <a:rPr lang="en-US" sz="2400" b="1" dirty="0" err="1">
                <a:effectLst/>
                <a:latin typeface="Times New Roman" panose="02020603050405020304" pitchFamily="18" charset="0"/>
                <a:ea typeface="Calibri" panose="020F0502020204030204" pitchFamily="34" charset="0"/>
              </a:rPr>
              <a:t>đời</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của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Thiên</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Chúa</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giáo</a:t>
            </a:r>
            <a:endParaRPr lang="en-US" sz="2400" dirty="0"/>
          </a:p>
        </p:txBody>
      </p:sp>
    </p:spTree>
    <p:extLst>
      <p:ext uri="{BB962C8B-B14F-4D97-AF65-F5344CB8AC3E}">
        <p14:creationId xmlns:p14="http://schemas.microsoft.com/office/powerpoint/2010/main" val="1045706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140" y="4144081"/>
            <a:ext cx="12931641" cy="2998056"/>
            <a:chOff x="0" y="0"/>
            <a:chExt cx="174539708" cy="46510553"/>
          </a:xfrm>
        </p:grpSpPr>
        <p:sp>
          <p:nvSpPr>
            <p:cNvPr id="3" name="Freeform 3"/>
            <p:cNvSpPr/>
            <p:nvPr/>
          </p:nvSpPr>
          <p:spPr>
            <a:xfrm>
              <a:off x="72390" y="72390"/>
              <a:ext cx="174394927" cy="46365774"/>
            </a:xfrm>
            <a:custGeom>
              <a:avLst/>
              <a:gdLst/>
              <a:ahLst/>
              <a:cxnLst/>
              <a:rect l="l" t="t" r="r" b="b"/>
              <a:pathLst>
                <a:path w="174394927" h="46365774">
                  <a:moveTo>
                    <a:pt x="0" y="0"/>
                  </a:moveTo>
                  <a:lnTo>
                    <a:pt x="174394927" y="0"/>
                  </a:lnTo>
                  <a:lnTo>
                    <a:pt x="174394927" y="46365774"/>
                  </a:lnTo>
                  <a:lnTo>
                    <a:pt x="0" y="46365774"/>
                  </a:lnTo>
                  <a:lnTo>
                    <a:pt x="0" y="0"/>
                  </a:lnTo>
                  <a:close/>
                </a:path>
              </a:pathLst>
            </a:custGeom>
            <a:solidFill>
              <a:srgbClr val="F4F4F4"/>
            </a:solidFill>
          </p:spPr>
        </p:sp>
        <p:sp>
          <p:nvSpPr>
            <p:cNvPr id="4" name="Freeform 4"/>
            <p:cNvSpPr/>
            <p:nvPr/>
          </p:nvSpPr>
          <p:spPr>
            <a:xfrm>
              <a:off x="0" y="0"/>
              <a:ext cx="174539709" cy="46510553"/>
            </a:xfrm>
            <a:custGeom>
              <a:avLst/>
              <a:gdLst/>
              <a:ahLst/>
              <a:cxnLst/>
              <a:rect l="l" t="t" r="r" b="b"/>
              <a:pathLst>
                <a:path w="174539709" h="46510553">
                  <a:moveTo>
                    <a:pt x="174394924" y="46365775"/>
                  </a:moveTo>
                  <a:lnTo>
                    <a:pt x="174539709" y="46365775"/>
                  </a:lnTo>
                  <a:lnTo>
                    <a:pt x="174539709" y="46510553"/>
                  </a:lnTo>
                  <a:lnTo>
                    <a:pt x="174394924" y="46510553"/>
                  </a:lnTo>
                  <a:lnTo>
                    <a:pt x="174394924" y="46365775"/>
                  </a:lnTo>
                  <a:close/>
                  <a:moveTo>
                    <a:pt x="0" y="144780"/>
                  </a:moveTo>
                  <a:lnTo>
                    <a:pt x="144780" y="144780"/>
                  </a:lnTo>
                  <a:lnTo>
                    <a:pt x="144780" y="46365775"/>
                  </a:lnTo>
                  <a:lnTo>
                    <a:pt x="0" y="46365775"/>
                  </a:lnTo>
                  <a:lnTo>
                    <a:pt x="0" y="144780"/>
                  </a:lnTo>
                  <a:close/>
                  <a:moveTo>
                    <a:pt x="0" y="46365775"/>
                  </a:moveTo>
                  <a:lnTo>
                    <a:pt x="144780" y="46365775"/>
                  </a:lnTo>
                  <a:lnTo>
                    <a:pt x="144780" y="46510553"/>
                  </a:lnTo>
                  <a:lnTo>
                    <a:pt x="0" y="46510553"/>
                  </a:lnTo>
                  <a:lnTo>
                    <a:pt x="0" y="46365775"/>
                  </a:lnTo>
                  <a:close/>
                  <a:moveTo>
                    <a:pt x="174394924" y="144780"/>
                  </a:moveTo>
                  <a:lnTo>
                    <a:pt x="174539709" y="144780"/>
                  </a:lnTo>
                  <a:lnTo>
                    <a:pt x="174539709" y="46365775"/>
                  </a:lnTo>
                  <a:lnTo>
                    <a:pt x="174394924" y="46365775"/>
                  </a:lnTo>
                  <a:lnTo>
                    <a:pt x="174394924" y="144780"/>
                  </a:lnTo>
                  <a:close/>
                  <a:moveTo>
                    <a:pt x="144780" y="46365775"/>
                  </a:moveTo>
                  <a:lnTo>
                    <a:pt x="174394924" y="46365775"/>
                  </a:lnTo>
                  <a:lnTo>
                    <a:pt x="174394924" y="46510553"/>
                  </a:lnTo>
                  <a:lnTo>
                    <a:pt x="144780" y="46510553"/>
                  </a:lnTo>
                  <a:lnTo>
                    <a:pt x="144780" y="46365775"/>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34368" y="3591494"/>
            <a:ext cx="2951054" cy="1212153"/>
          </a:xfrm>
          <a:prstGeom prst="rect">
            <a:avLst/>
          </a:prstGeom>
        </p:spPr>
      </p:pic>
      <p:sp>
        <p:nvSpPr>
          <p:cNvPr id="6" name="TextBox 6"/>
          <p:cNvSpPr txBox="1"/>
          <p:nvPr/>
        </p:nvSpPr>
        <p:spPr>
          <a:xfrm>
            <a:off x="1431596" y="4029930"/>
            <a:ext cx="2156597" cy="327013"/>
          </a:xfrm>
          <a:prstGeom prst="rect">
            <a:avLst/>
          </a:prstGeom>
        </p:spPr>
        <p:txBody>
          <a:bodyPr lIns="0" tIns="0" rIns="0" bIns="0" rtlCol="0" anchor="t">
            <a:spAutoFit/>
          </a:bodyPr>
          <a:lstStyle/>
          <a:p>
            <a:pPr algn="ctr">
              <a:lnSpc>
                <a:spcPts val="2426"/>
              </a:lnSpc>
              <a:spcBef>
                <a:spcPct val="0"/>
              </a:spcBef>
            </a:pPr>
            <a:r>
              <a:rPr lang="en-US" sz="3200" dirty="0" err="1">
                <a:solidFill>
                  <a:schemeClr val="bg1"/>
                </a:solidFill>
                <a:latin typeface="Times New Roman" panose="02020603050405020304" pitchFamily="18" charset="0"/>
                <a:cs typeface="Times New Roman" panose="02020603050405020304" pitchFamily="18" charset="0"/>
              </a:rPr>
              <a:t>Nhóm</a:t>
            </a:r>
            <a:r>
              <a:rPr lang="en-US" sz="3200" dirty="0">
                <a:solidFill>
                  <a:schemeClr val="bg1"/>
                </a:solidFill>
                <a:latin typeface="Times New Roman" panose="02020603050405020304" pitchFamily="18" charset="0"/>
                <a:cs typeface="Times New Roman" panose="02020603050405020304" pitchFamily="18" charset="0"/>
              </a:rPr>
              <a:t> 1,2</a:t>
            </a:r>
          </a:p>
        </p:txBody>
      </p:sp>
      <p:sp>
        <p:nvSpPr>
          <p:cNvPr id="7" name="TextBox 7"/>
          <p:cNvSpPr txBox="1"/>
          <p:nvPr/>
        </p:nvSpPr>
        <p:spPr>
          <a:xfrm>
            <a:off x="1002347" y="5023556"/>
            <a:ext cx="2951054" cy="1128514"/>
          </a:xfrm>
          <a:prstGeom prst="rect">
            <a:avLst/>
          </a:prstGeom>
        </p:spPr>
        <p:txBody>
          <a:bodyPr lIns="0" tIns="0" rIns="0" bIns="0" rtlCol="0" anchor="t">
            <a:spAutoFit/>
          </a:bodyPr>
          <a:lstStyle/>
          <a:p>
            <a:pPr algn="ctr">
              <a:lnSpc>
                <a:spcPts val="2239"/>
              </a:lnSpc>
            </a:pPr>
            <a:r>
              <a:rPr lang="pt-BR" sz="2000" b="1" i="1" dirty="0">
                <a:effectLst/>
                <a:latin typeface="Times New Roman" panose="02020603050405020304" pitchFamily="18" charset="0"/>
                <a:ea typeface="Times New Roman" panose="02020603050405020304" pitchFamily="18" charset="0"/>
              </a:rPr>
              <a:t>Nguyên nhân dẫn tới sự xuất hiện Thành thị trung đại? Cư dân thành thị bao gồm những ai?</a:t>
            </a:r>
            <a:endParaRPr lang="en-US" dirty="0">
              <a:solidFill>
                <a:srgbClr val="000000"/>
              </a:solidFill>
              <a:latin typeface="Public Sans"/>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24446" y="3608739"/>
            <a:ext cx="2951054" cy="1212153"/>
          </a:xfrm>
          <a:prstGeom prst="rect">
            <a:avLst/>
          </a:prstGeom>
        </p:spPr>
      </p:pic>
      <p:sp>
        <p:nvSpPr>
          <p:cNvPr id="10" name="TextBox 10"/>
          <p:cNvSpPr txBox="1"/>
          <p:nvPr/>
        </p:nvSpPr>
        <p:spPr>
          <a:xfrm>
            <a:off x="8235075" y="4047175"/>
            <a:ext cx="2156597" cy="327013"/>
          </a:xfrm>
          <a:prstGeom prst="rect">
            <a:avLst/>
          </a:prstGeom>
        </p:spPr>
        <p:txBody>
          <a:bodyPr lIns="0" tIns="0" rIns="0" bIns="0" rtlCol="0" anchor="t">
            <a:spAutoFit/>
          </a:bodyPr>
          <a:lstStyle/>
          <a:p>
            <a:pPr algn="ctr">
              <a:lnSpc>
                <a:spcPts val="2426"/>
              </a:lnSpc>
              <a:spcBef>
                <a:spcPct val="0"/>
              </a:spcBef>
            </a:pPr>
            <a:r>
              <a:rPr lang="en-US" sz="3200" dirty="0" err="1">
                <a:solidFill>
                  <a:schemeClr val="bg1"/>
                </a:solidFill>
                <a:latin typeface="Times New Roman" panose="02020603050405020304" pitchFamily="18" charset="0"/>
                <a:cs typeface="Times New Roman" panose="02020603050405020304" pitchFamily="18" charset="0"/>
              </a:rPr>
              <a:t>Nhóm</a:t>
            </a:r>
            <a:r>
              <a:rPr lang="en-US" sz="3200" dirty="0">
                <a:solidFill>
                  <a:schemeClr val="bg1"/>
                </a:solidFill>
                <a:latin typeface="Times New Roman" panose="02020603050405020304" pitchFamily="18" charset="0"/>
                <a:cs typeface="Times New Roman" panose="02020603050405020304" pitchFamily="18" charset="0"/>
              </a:rPr>
              <a:t> 3,4</a:t>
            </a:r>
          </a:p>
        </p:txBody>
      </p:sp>
      <p:sp>
        <p:nvSpPr>
          <p:cNvPr id="11" name="TextBox 11"/>
          <p:cNvSpPr txBox="1"/>
          <p:nvPr/>
        </p:nvSpPr>
        <p:spPr>
          <a:xfrm>
            <a:off x="7824446" y="5023556"/>
            <a:ext cx="2951054" cy="1128514"/>
          </a:xfrm>
          <a:prstGeom prst="rect">
            <a:avLst/>
          </a:prstGeom>
        </p:spPr>
        <p:txBody>
          <a:bodyPr lIns="0" tIns="0" rIns="0" bIns="0" rtlCol="0" anchor="t">
            <a:spAutoFit/>
          </a:bodyPr>
          <a:lstStyle/>
          <a:p>
            <a:pPr algn="ctr">
              <a:lnSpc>
                <a:spcPts val="2239"/>
              </a:lnSpc>
            </a:pPr>
            <a:r>
              <a:rPr lang="pt-BR" sz="2000" b="1" i="1" dirty="0">
                <a:effectLst/>
                <a:latin typeface="Times New Roman" panose="02020603050405020304" pitchFamily="18" charset="0"/>
                <a:ea typeface="Times New Roman" panose="02020603050405020304" pitchFamily="18" charset="0"/>
              </a:rPr>
              <a:t>Thành thị trung đại có vai trò như thế nào? Vì sao nói “Thành thị là hình ảnh tương phản với lãnh địa”?</a:t>
            </a:r>
            <a:endParaRPr lang="en-US" dirty="0">
              <a:solidFill>
                <a:srgbClr val="000000"/>
              </a:solidFill>
              <a:latin typeface="Public Sans"/>
            </a:endParaRPr>
          </a:p>
        </p:txBody>
      </p:sp>
      <p:sp>
        <p:nvSpPr>
          <p:cNvPr id="19" name="TextBox 18">
            <a:extLst>
              <a:ext uri="{FF2B5EF4-FFF2-40B4-BE49-F238E27FC236}">
                <a16:creationId xmlns="" xmlns:a16="http://schemas.microsoft.com/office/drawing/2014/main" id="{47D20C97-D438-4FC9-BD72-9DD550264847}"/>
              </a:ext>
            </a:extLst>
          </p:cNvPr>
          <p:cNvSpPr txBox="1"/>
          <p:nvPr/>
        </p:nvSpPr>
        <p:spPr>
          <a:xfrm>
            <a:off x="3673861" y="2811853"/>
            <a:ext cx="4303948" cy="400110"/>
          </a:xfrm>
          <a:prstGeom prst="rect">
            <a:avLst/>
          </a:prstGeom>
          <a:noFill/>
        </p:spPr>
        <p:txBody>
          <a:bodyPr wrap="square">
            <a:spAutoFit/>
          </a:bodyPr>
          <a:lstStyle/>
          <a:p>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góc</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phố</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Phi-ren-</a:t>
            </a:r>
            <a:r>
              <a:rPr kumimoji="0" lang="en-US" sz="20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xê</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(Italia</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en-US" sz="1400" dirty="0"/>
          </a:p>
        </p:txBody>
      </p:sp>
      <p:sp>
        <p:nvSpPr>
          <p:cNvPr id="22" name="TextBox 2">
            <a:extLst>
              <a:ext uri="{FF2B5EF4-FFF2-40B4-BE49-F238E27FC236}">
                <a16:creationId xmlns="" xmlns:a16="http://schemas.microsoft.com/office/drawing/2014/main" id="{FA4BF97D-6233-42B5-BBC8-9A15B2006E0A}"/>
              </a:ext>
            </a:extLst>
          </p:cNvPr>
          <p:cNvSpPr txBox="1"/>
          <p:nvPr/>
        </p:nvSpPr>
        <p:spPr>
          <a:xfrm>
            <a:off x="526983" y="884660"/>
            <a:ext cx="2713741" cy="2274020"/>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2800" b="1" i="1" dirty="0">
                <a:latin typeface="Times New Roman" panose="02020603050405020304" pitchFamily="18" charset="0"/>
                <a:ea typeface="Times New Roman" panose="02020603050405020304" pitchFamily="18" charset="0"/>
              </a:rPr>
              <a:t>Q</a:t>
            </a:r>
            <a:r>
              <a:rPr lang="en-US" sz="2800" b="1" i="1" dirty="0">
                <a:effectLst/>
                <a:latin typeface="Times New Roman" panose="02020603050405020304" pitchFamily="18" charset="0"/>
                <a:ea typeface="Times New Roman" panose="02020603050405020304" pitchFamily="18" charset="0"/>
              </a:rPr>
              <a:t>uan </a:t>
            </a:r>
            <a:r>
              <a:rPr lang="en-US" sz="2800" b="1" i="1" dirty="0" err="1">
                <a:effectLst/>
                <a:latin typeface="Times New Roman" panose="02020603050405020304" pitchFamily="18" charset="0"/>
                <a:ea typeface="Times New Roman" panose="02020603050405020304" pitchFamily="18" charset="0"/>
              </a:rPr>
              <a:t>sát</a:t>
            </a:r>
            <a:r>
              <a:rPr lang="en-US" sz="2800" b="1" i="1" dirty="0">
                <a:effectLst/>
                <a:latin typeface="Times New Roman" panose="02020603050405020304" pitchFamily="18" charset="0"/>
                <a:ea typeface="Times New Roman" panose="02020603050405020304" pitchFamily="18" charset="0"/>
              </a:rPr>
              <a:t> H6,7 </a:t>
            </a:r>
            <a:r>
              <a:rPr lang="en-US" sz="2800" b="1" i="1" dirty="0" err="1">
                <a:effectLst/>
                <a:latin typeface="Times New Roman" panose="02020603050405020304" pitchFamily="18" charset="0"/>
                <a:ea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đọc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liệu</a:t>
            </a:r>
            <a:r>
              <a:rPr lang="en-US" sz="2800" b="1" i="1" dirty="0">
                <a:effectLst/>
                <a:latin typeface="Times New Roman" panose="02020603050405020304" pitchFamily="18" charset="0"/>
                <a:ea typeface="Times New Roman" panose="02020603050405020304" pitchFamily="18" charset="0"/>
              </a:rPr>
              <a:t> 1.5 </a:t>
            </a:r>
            <a:r>
              <a:rPr lang="en-US" sz="2800" b="1" i="1" dirty="0" err="1">
                <a:effectLst/>
                <a:latin typeface="Times New Roman" panose="02020603050405020304" pitchFamily="18" charset="0"/>
                <a:ea typeface="Times New Roman" panose="02020603050405020304" pitchFamily="18" charset="0"/>
              </a:rPr>
              <a:t>thực</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hiện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nhiệm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vụ</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theo</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kĩ</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thuật</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công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đoạn</a:t>
            </a:r>
            <a:r>
              <a:rPr lang="en-US" sz="2800" b="1" i="1" dirty="0">
                <a:effectLst/>
                <a:latin typeface="Times New Roman" panose="02020603050405020304" pitchFamily="18" charset="0"/>
                <a:ea typeface="Times New Roman" panose="02020603050405020304" pitchFamily="18" charset="0"/>
              </a:rPr>
              <a:t>)</a:t>
            </a:r>
            <a:endParaRPr lang="en-US" sz="2800" b="1"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Arrow: Up-Down 24">
            <a:extLst>
              <a:ext uri="{FF2B5EF4-FFF2-40B4-BE49-F238E27FC236}">
                <a16:creationId xmlns="" xmlns:a16="http://schemas.microsoft.com/office/drawing/2014/main" id="{5492F9D8-6DBF-4B8A-A838-C19043023668}"/>
              </a:ext>
            </a:extLst>
          </p:cNvPr>
          <p:cNvSpPr/>
          <p:nvPr/>
        </p:nvSpPr>
        <p:spPr>
          <a:xfrm rot="5400000">
            <a:off x="5726264" y="4415959"/>
            <a:ext cx="662608" cy="1641766"/>
          </a:xfrm>
          <a:prstGeom prst="up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uilding, outdoor, mountain, old&#10;&#10;Description automatically generated">
            <a:extLst>
              <a:ext uri="{FF2B5EF4-FFF2-40B4-BE49-F238E27FC236}">
                <a16:creationId xmlns="" xmlns:a16="http://schemas.microsoft.com/office/drawing/2014/main" id="{33D59349-DD91-4E8C-AEBE-38D364503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914" y="293054"/>
            <a:ext cx="3833024" cy="2539379"/>
          </a:xfrm>
          <a:prstGeom prst="rect">
            <a:avLst/>
          </a:prstGeom>
        </p:spPr>
      </p:pic>
      <p:pic>
        <p:nvPicPr>
          <p:cNvPr id="14" name="Picture 13" descr="A picture containing building, mountain&#10;&#10;Description automatically generated">
            <a:extLst>
              <a:ext uri="{FF2B5EF4-FFF2-40B4-BE49-F238E27FC236}">
                <a16:creationId xmlns="" xmlns:a16="http://schemas.microsoft.com/office/drawing/2014/main" id="{20697BE6-C887-41B9-9E6C-14C3124181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5408" y="459568"/>
            <a:ext cx="3469609" cy="2602206"/>
          </a:xfrm>
          <a:prstGeom prst="rect">
            <a:avLst/>
          </a:prstGeom>
        </p:spPr>
      </p:pic>
      <p:sp>
        <p:nvSpPr>
          <p:cNvPr id="20" name="TextBox 19">
            <a:extLst>
              <a:ext uri="{FF2B5EF4-FFF2-40B4-BE49-F238E27FC236}">
                <a16:creationId xmlns="" xmlns:a16="http://schemas.microsoft.com/office/drawing/2014/main" id="{B971CB29-EA54-471A-8907-B1F0629E288F}"/>
              </a:ext>
            </a:extLst>
          </p:cNvPr>
          <p:cNvSpPr txBox="1"/>
          <p:nvPr/>
        </p:nvSpPr>
        <p:spPr>
          <a:xfrm>
            <a:off x="8155652" y="3019499"/>
            <a:ext cx="3705044" cy="400110"/>
          </a:xfrm>
          <a:prstGeom prst="rect">
            <a:avLst/>
          </a:prstGeom>
          <a:noFill/>
        </p:spPr>
        <p:txBody>
          <a:bodyPr wrap="square">
            <a:spAutoFit/>
          </a:bodyPr>
          <a:lstStyle/>
          <a:p>
            <a:r>
              <a:rPr lang="en-US" sz="2000" b="1" i="1" dirty="0" err="1">
                <a:solidFill>
                  <a:prstClr val="black"/>
                </a:solidFill>
                <a:latin typeface="Times New Roman" panose="02020603050405020304" pitchFamily="18" charset="0"/>
                <a:ea typeface="Times New Roman" panose="02020603050405020304" pitchFamily="18" charset="0"/>
              </a:rPr>
              <a:t>Trường</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Đại</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học</a:t>
            </a:r>
            <a:r>
              <a:rPr lang="en-US" sz="2000" b="1" i="1" dirty="0">
                <a:solidFill>
                  <a:prstClr val="black"/>
                </a:solidFill>
                <a:latin typeface="Times New Roman" panose="02020603050405020304" pitchFamily="18" charset="0"/>
                <a:ea typeface="Times New Roman" panose="02020603050405020304" pitchFamily="18" charset="0"/>
              </a:rPr>
              <a:t> </a:t>
            </a:r>
            <a:r>
              <a:rPr lang="en-US" sz="2000" b="1" i="1" dirty="0" err="1">
                <a:solidFill>
                  <a:prstClr val="black"/>
                </a:solidFill>
                <a:latin typeface="Times New Roman" panose="02020603050405020304" pitchFamily="18" charset="0"/>
                <a:ea typeface="Times New Roman" panose="02020603050405020304" pitchFamily="18" charset="0"/>
              </a:rPr>
              <a:t>Bô-lô-na</a:t>
            </a:r>
            <a:r>
              <a:rPr lang="en-US" sz="2000" b="1" i="1" dirty="0">
                <a:solidFill>
                  <a:prstClr val="black"/>
                </a:solidFill>
                <a:latin typeface="Times New Roman" panose="02020603050405020304" pitchFamily="18" charset="0"/>
                <a:ea typeface="Times New Roman" panose="02020603050405020304" pitchFamily="18" charset="0"/>
              </a:rPr>
              <a:t> </a:t>
            </a:r>
            <a:r>
              <a:rPr kumimoji="0" lang="en-US" sz="20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(Italia</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28109">
            <a:off x="3287912" y="4736302"/>
            <a:ext cx="1467435" cy="14674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292723">
            <a:off x="459288" y="491156"/>
            <a:ext cx="767654" cy="771864"/>
          </a:xfrm>
          <a:prstGeom prst="rect">
            <a:avLst/>
          </a:prstGeom>
        </p:spPr>
      </p:pic>
      <p:grpSp>
        <p:nvGrpSpPr>
          <p:cNvPr id="8" name="Group 8"/>
          <p:cNvGrpSpPr/>
          <p:nvPr/>
        </p:nvGrpSpPr>
        <p:grpSpPr>
          <a:xfrm>
            <a:off x="4391615" y="2891774"/>
            <a:ext cx="1119695" cy="643015"/>
            <a:chOff x="0" y="0"/>
            <a:chExt cx="12826313" cy="5808472"/>
          </a:xfrm>
        </p:grpSpPr>
        <p:sp>
          <p:nvSpPr>
            <p:cNvPr id="9" name="Freeform 9"/>
            <p:cNvSpPr/>
            <p:nvPr/>
          </p:nvSpPr>
          <p:spPr>
            <a:xfrm>
              <a:off x="0" y="0"/>
              <a:ext cx="12826313" cy="5808472"/>
            </a:xfrm>
            <a:custGeom>
              <a:avLst/>
              <a:gdLst/>
              <a:ahLst/>
              <a:cxnLst/>
              <a:rect l="l" t="t" r="r" b="b"/>
              <a:pathLst>
                <a:path w="12826313" h="5808472">
                  <a:moveTo>
                    <a:pt x="9922077" y="5808472"/>
                  </a:moveTo>
                  <a:lnTo>
                    <a:pt x="9068002" y="4954397"/>
                  </a:lnTo>
                  <a:lnTo>
                    <a:pt x="10514278" y="3508121"/>
                  </a:lnTo>
                  <a:lnTo>
                    <a:pt x="0" y="3508121"/>
                  </a:lnTo>
                  <a:lnTo>
                    <a:pt x="0" y="2300224"/>
                  </a:lnTo>
                  <a:lnTo>
                    <a:pt x="10514151" y="2300224"/>
                  </a:lnTo>
                  <a:lnTo>
                    <a:pt x="9068002" y="854075"/>
                  </a:lnTo>
                  <a:lnTo>
                    <a:pt x="9922077" y="0"/>
                  </a:lnTo>
                  <a:lnTo>
                    <a:pt x="12826313" y="2904236"/>
                  </a:lnTo>
                  <a:lnTo>
                    <a:pt x="9922077" y="5808472"/>
                  </a:lnTo>
                  <a:close/>
                </a:path>
              </a:pathLst>
            </a:custGeom>
            <a:solidFill>
              <a:srgbClr val="FFE770"/>
            </a:solidFill>
          </p:spPr>
        </p:sp>
      </p:grpSp>
      <p:pic>
        <p:nvPicPr>
          <p:cNvPr id="12" name="Picture 5">
            <a:extLst>
              <a:ext uri="{FF2B5EF4-FFF2-40B4-BE49-F238E27FC236}">
                <a16:creationId xmlns="" xmlns:a16="http://schemas.microsoft.com/office/drawing/2014/main" id="{7FBF0046-216F-403C-923D-9505251FFE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9389" y="2483181"/>
            <a:ext cx="3712196" cy="1594038"/>
          </a:xfrm>
          <a:prstGeom prst="rect">
            <a:avLst/>
          </a:prstGeom>
        </p:spPr>
      </p:pic>
      <p:sp>
        <p:nvSpPr>
          <p:cNvPr id="13" name="TextBox 6">
            <a:extLst>
              <a:ext uri="{FF2B5EF4-FFF2-40B4-BE49-F238E27FC236}">
                <a16:creationId xmlns="" xmlns:a16="http://schemas.microsoft.com/office/drawing/2014/main" id="{55E944D3-ED13-4362-9F81-E04DA335DEE6}"/>
              </a:ext>
            </a:extLst>
          </p:cNvPr>
          <p:cNvSpPr txBox="1"/>
          <p:nvPr/>
        </p:nvSpPr>
        <p:spPr>
          <a:xfrm>
            <a:off x="986713" y="3049776"/>
            <a:ext cx="2628970" cy="327013"/>
          </a:xfrm>
          <a:prstGeom prst="rect">
            <a:avLst/>
          </a:prstGeom>
        </p:spPr>
        <p:txBody>
          <a:bodyPr wrap="square" lIns="0" tIns="0" rIns="0" bIns="0" rtlCol="0" anchor="t">
            <a:spAutoFit/>
          </a:bodyPr>
          <a:lstStyle/>
          <a:p>
            <a:pPr algn="ctr">
              <a:lnSpc>
                <a:spcPts val="2426"/>
              </a:lnSpc>
              <a:spcBef>
                <a:spcPct val="0"/>
              </a:spcBef>
            </a:pPr>
            <a:r>
              <a:rPr lang="en-US" sz="3200" b="1" dirty="0" err="1">
                <a:solidFill>
                  <a:schemeClr val="bg1"/>
                </a:solidFill>
                <a:latin typeface="Times New Roman" panose="02020603050405020304" pitchFamily="18" charset="0"/>
                <a:cs typeface="Times New Roman" panose="02020603050405020304" pitchFamily="18" charset="0"/>
              </a:rPr>
              <a:t>Nhóm</a:t>
            </a:r>
            <a:r>
              <a:rPr lang="en-US" sz="3200" b="1" dirty="0">
                <a:solidFill>
                  <a:schemeClr val="bg1"/>
                </a:solidFill>
                <a:latin typeface="Times New Roman" panose="02020603050405020304" pitchFamily="18" charset="0"/>
                <a:cs typeface="Times New Roman" panose="02020603050405020304" pitchFamily="18" charset="0"/>
              </a:rPr>
              <a:t> 1,2</a:t>
            </a:r>
          </a:p>
        </p:txBody>
      </p:sp>
      <p:sp>
        <p:nvSpPr>
          <p:cNvPr id="16" name="TextBox 15">
            <a:extLst>
              <a:ext uri="{FF2B5EF4-FFF2-40B4-BE49-F238E27FC236}">
                <a16:creationId xmlns="" xmlns:a16="http://schemas.microsoft.com/office/drawing/2014/main" id="{C889BF49-60D1-4114-8FA5-7D0B04FF60EA}"/>
              </a:ext>
            </a:extLst>
          </p:cNvPr>
          <p:cNvSpPr txBox="1"/>
          <p:nvPr/>
        </p:nvSpPr>
        <p:spPr>
          <a:xfrm>
            <a:off x="5511310" y="210817"/>
            <a:ext cx="6374061" cy="6617196"/>
          </a:xfrm>
          <a:prstGeom prst="rect">
            <a:avLst/>
          </a:prstGeom>
          <a:noFill/>
        </p:spPr>
        <p:txBody>
          <a:bodyPr wrap="square">
            <a:spAutoFit/>
          </a:bodyPr>
          <a:lstStyle/>
          <a:p>
            <a:pPr marL="0" marR="0" algn="just">
              <a:spcBef>
                <a:spcPts val="0"/>
              </a:spcBef>
              <a:spcAft>
                <a:spcPts val="800"/>
              </a:spcAft>
              <a:tabLst>
                <a:tab pos="342900" algn="l"/>
              </a:tabLs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400" b="1" i="1" dirty="0">
                <a:effectLst/>
                <a:latin typeface="Times New Roman" panose="02020603050405020304" pitchFamily="18" charset="0"/>
                <a:ea typeface="Times New Roman" panose="02020603050405020304" pitchFamily="18" charset="0"/>
                <a:cs typeface="Times New Roman" panose="02020603050405020304" pitchFamily="18" charset="0"/>
              </a:rPr>
              <a:t>Nguyên nhân dẫn tới sự xuất hiện Thành thị trung đại:</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28109">
            <a:off x="3671326" y="4753253"/>
            <a:ext cx="1467435" cy="146743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292723">
            <a:off x="459288" y="491156"/>
            <a:ext cx="767654" cy="771864"/>
          </a:xfrm>
          <a:prstGeom prst="rect">
            <a:avLst/>
          </a:prstGeom>
        </p:spPr>
      </p:pic>
      <p:grpSp>
        <p:nvGrpSpPr>
          <p:cNvPr id="8" name="Group 8"/>
          <p:cNvGrpSpPr/>
          <p:nvPr/>
        </p:nvGrpSpPr>
        <p:grpSpPr>
          <a:xfrm>
            <a:off x="4593464" y="2719785"/>
            <a:ext cx="992328" cy="643015"/>
            <a:chOff x="0" y="0"/>
            <a:chExt cx="12826313" cy="5808472"/>
          </a:xfrm>
        </p:grpSpPr>
        <p:sp>
          <p:nvSpPr>
            <p:cNvPr id="9" name="Freeform 9"/>
            <p:cNvSpPr/>
            <p:nvPr/>
          </p:nvSpPr>
          <p:spPr>
            <a:xfrm>
              <a:off x="0" y="0"/>
              <a:ext cx="12826313" cy="5808472"/>
            </a:xfrm>
            <a:custGeom>
              <a:avLst/>
              <a:gdLst/>
              <a:ahLst/>
              <a:cxnLst/>
              <a:rect l="l" t="t" r="r" b="b"/>
              <a:pathLst>
                <a:path w="12826313" h="5808472">
                  <a:moveTo>
                    <a:pt x="9922077" y="5808472"/>
                  </a:moveTo>
                  <a:lnTo>
                    <a:pt x="9068002" y="4954397"/>
                  </a:lnTo>
                  <a:lnTo>
                    <a:pt x="10514278" y="3508121"/>
                  </a:lnTo>
                  <a:lnTo>
                    <a:pt x="0" y="3508121"/>
                  </a:lnTo>
                  <a:lnTo>
                    <a:pt x="0" y="2300224"/>
                  </a:lnTo>
                  <a:lnTo>
                    <a:pt x="10514151" y="2300224"/>
                  </a:lnTo>
                  <a:lnTo>
                    <a:pt x="9068002" y="854075"/>
                  </a:lnTo>
                  <a:lnTo>
                    <a:pt x="9922077" y="0"/>
                  </a:lnTo>
                  <a:lnTo>
                    <a:pt x="12826313" y="2904236"/>
                  </a:lnTo>
                  <a:lnTo>
                    <a:pt x="9922077" y="5808472"/>
                  </a:lnTo>
                  <a:close/>
                </a:path>
              </a:pathLst>
            </a:custGeom>
            <a:solidFill>
              <a:srgbClr val="FFE770"/>
            </a:solidFill>
          </p:spPr>
        </p:sp>
      </p:grpSp>
      <p:pic>
        <p:nvPicPr>
          <p:cNvPr id="10" name="Picture 9">
            <a:extLst>
              <a:ext uri="{FF2B5EF4-FFF2-40B4-BE49-F238E27FC236}">
                <a16:creationId xmlns="" xmlns:a16="http://schemas.microsoft.com/office/drawing/2014/main" id="{D5978420-C7AF-49F5-8FBC-68A6EB4981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0067" y="2179912"/>
            <a:ext cx="3863044" cy="1586755"/>
          </a:xfrm>
          <a:prstGeom prst="rect">
            <a:avLst/>
          </a:prstGeom>
        </p:spPr>
      </p:pic>
      <p:sp>
        <p:nvSpPr>
          <p:cNvPr id="11" name="TextBox 10">
            <a:extLst>
              <a:ext uri="{FF2B5EF4-FFF2-40B4-BE49-F238E27FC236}">
                <a16:creationId xmlns="" xmlns:a16="http://schemas.microsoft.com/office/drawing/2014/main" id="{FE63EA14-38BC-46AB-B4CC-07C628DBD815}"/>
              </a:ext>
            </a:extLst>
          </p:cNvPr>
          <p:cNvSpPr txBox="1"/>
          <p:nvPr/>
        </p:nvSpPr>
        <p:spPr>
          <a:xfrm>
            <a:off x="1473290" y="2880321"/>
            <a:ext cx="2156597" cy="327013"/>
          </a:xfrm>
          <a:prstGeom prst="rect">
            <a:avLst/>
          </a:prstGeom>
        </p:spPr>
        <p:txBody>
          <a:bodyPr wrap="square" lIns="0" tIns="0" rIns="0" bIns="0" rtlCol="0" anchor="t">
            <a:spAutoFit/>
          </a:bodyPr>
          <a:lstStyle/>
          <a:p>
            <a:pPr algn="ctr">
              <a:lnSpc>
                <a:spcPts val="2426"/>
              </a:lnSpc>
              <a:spcBef>
                <a:spcPct val="0"/>
              </a:spcBef>
            </a:pPr>
            <a:r>
              <a:rPr lang="en-US" sz="3200" b="1" dirty="0" err="1">
                <a:solidFill>
                  <a:schemeClr val="bg1"/>
                </a:solidFill>
                <a:latin typeface="Times New Roman" panose="02020603050405020304" pitchFamily="18" charset="0"/>
                <a:cs typeface="Times New Roman" panose="02020603050405020304" pitchFamily="18" charset="0"/>
              </a:rPr>
              <a:t>Nhóm</a:t>
            </a:r>
            <a:r>
              <a:rPr lang="en-US" sz="3200" b="1" dirty="0">
                <a:solidFill>
                  <a:schemeClr val="bg1"/>
                </a:solidFill>
                <a:latin typeface="Times New Roman" panose="02020603050405020304" pitchFamily="18" charset="0"/>
                <a:cs typeface="Times New Roman" panose="02020603050405020304" pitchFamily="18" charset="0"/>
              </a:rPr>
              <a:t> 3,4</a:t>
            </a:r>
          </a:p>
        </p:txBody>
      </p:sp>
      <p:sp>
        <p:nvSpPr>
          <p:cNvPr id="12" name="TextBox 11">
            <a:extLst>
              <a:ext uri="{FF2B5EF4-FFF2-40B4-BE49-F238E27FC236}">
                <a16:creationId xmlns="" xmlns:a16="http://schemas.microsoft.com/office/drawing/2014/main" id="{07DAFED6-610A-435C-A441-9AC9C95C64D5}"/>
              </a:ext>
            </a:extLst>
          </p:cNvPr>
          <p:cNvSpPr txBox="1"/>
          <p:nvPr/>
        </p:nvSpPr>
        <p:spPr>
          <a:xfrm>
            <a:off x="5643136" y="232665"/>
            <a:ext cx="6469349" cy="6418873"/>
          </a:xfrm>
          <a:prstGeom prst="rect">
            <a:avLst/>
          </a:prstGeom>
          <a:noFill/>
        </p:spPr>
        <p:txBody>
          <a:bodyPr wrap="square">
            <a:spAutoFit/>
          </a:bodyPr>
          <a:lstStyle/>
          <a:p>
            <a:pPr marL="0" marR="0" algn="just">
              <a:lnSpc>
                <a:spcPct val="107000"/>
              </a:lnSpc>
              <a:spcBef>
                <a:spcPts val="0"/>
              </a:spcBef>
              <a:spcAft>
                <a:spcPts val="800"/>
              </a:spcAft>
            </a:pPr>
            <a:r>
              <a:rPr lang="pt-BR" sz="2400" b="1" i="1" dirty="0">
                <a:effectLst/>
                <a:latin typeface="Times New Roman" panose="02020603050405020304" pitchFamily="18" charset="0"/>
                <a:ea typeface="Times New Roman" panose="02020603050405020304" pitchFamily="18" charset="0"/>
                <a:cs typeface="Times New Roman" panose="02020603050405020304" pitchFamily="18" charset="0"/>
              </a:rPr>
              <a:t>Vai trò:</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Phá vỡ nền kinh tế tự nhiên của các lãnh địa.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Tạo điều kiện cho sự hình thành và phát triển của nền kinh tế hàng hóa.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Góp phần xóa bỏ chế độ phong kiến phân quyền, xây dựng chế độ phong kiến tập quyền.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Đưa đến sự xuất hiện của tầng lớp thị dân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Tạo cơ sở để xây dựng nền văn hóa mới, nhiều trường đại học được thành lập.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Mang lại không khí tự do, cởi mở.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“Thành thị là hình ảnh tương phản với lãnh địa”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Vì:</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dirty="0">
                <a:effectLst/>
                <a:latin typeface="Times New Roman" panose="02020603050405020304" pitchFamily="18" charset="0"/>
                <a:ea typeface="Calibri" panose="020F0502020204030204" pitchFamily="34" charset="0"/>
                <a:cs typeface="Times New Roman" panose="02020603050405020304" pitchFamily="18" charset="0"/>
              </a:rPr>
              <a:t>Trong lãnh địa, kinh tế mang tính chất “tự cung, tự cấp”; còn trong thành thị đã có sự buôn bán, trao đổi sản phẩm.</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343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fade">
                                      <p:cBhvr>
                                        <p:cTn id="24" dur="500"/>
                                        <p:tgtEl>
                                          <p:spTgt spid="12">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fade">
                                      <p:cBhvr>
                                        <p:cTn id="30" dur="500"/>
                                        <p:tgtEl>
                                          <p:spTgt spid="1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500"/>
                                        <p:tgtEl>
                                          <p:spTgt spid="12">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8" end="8"/>
                                            </p:txEl>
                                          </p:spTgt>
                                        </p:tgtEl>
                                        <p:attrNameLst>
                                          <p:attrName>style.visibility</p:attrName>
                                        </p:attrNameLst>
                                      </p:cBhvr>
                                      <p:to>
                                        <p:strVal val="visible"/>
                                      </p:to>
                                    </p:set>
                                    <p:animEffect transition="in" filter="fade">
                                      <p:cBhvr>
                                        <p:cTn id="38"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 xmlns:a16="http://schemas.microsoft.com/office/drawing/2014/main" id="{C5A077FF-703F-4482-A464-9659F21CFECD}"/>
              </a:ext>
            </a:extLst>
          </p:cNvPr>
          <p:cNvGrpSpPr/>
          <p:nvPr/>
        </p:nvGrpSpPr>
        <p:grpSpPr>
          <a:xfrm>
            <a:off x="616225" y="493502"/>
            <a:ext cx="6329396" cy="6151183"/>
            <a:chOff x="0" y="0"/>
            <a:chExt cx="6806891" cy="3697118"/>
          </a:xfrm>
        </p:grpSpPr>
        <p:sp>
          <p:nvSpPr>
            <p:cNvPr id="3" name="Freeform 7">
              <a:extLst>
                <a:ext uri="{FF2B5EF4-FFF2-40B4-BE49-F238E27FC236}">
                  <a16:creationId xmlns="" xmlns:a16="http://schemas.microsoft.com/office/drawing/2014/main" id="{710E1F18-B5BA-41F8-B8F0-DBAA98774C88}"/>
                </a:ext>
              </a:extLst>
            </p:cNvPr>
            <p:cNvSpPr/>
            <p:nvPr/>
          </p:nvSpPr>
          <p:spPr>
            <a:xfrm>
              <a:off x="31750" y="31750"/>
              <a:ext cx="6743391" cy="3633618"/>
            </a:xfrm>
            <a:custGeom>
              <a:avLst/>
              <a:gdLst/>
              <a:ahLst/>
              <a:cxnLst/>
              <a:rect l="l" t="t" r="r" b="b"/>
              <a:pathLst>
                <a:path w="6743391" h="3633618">
                  <a:moveTo>
                    <a:pt x="6650682" y="3633618"/>
                  </a:moveTo>
                  <a:lnTo>
                    <a:pt x="92710" y="3633618"/>
                  </a:lnTo>
                  <a:cubicBezTo>
                    <a:pt x="41910" y="3633618"/>
                    <a:pt x="0" y="3591708"/>
                    <a:pt x="0" y="3540908"/>
                  </a:cubicBezTo>
                  <a:lnTo>
                    <a:pt x="0" y="92710"/>
                  </a:lnTo>
                  <a:cubicBezTo>
                    <a:pt x="0" y="41910"/>
                    <a:pt x="41910" y="0"/>
                    <a:pt x="92710" y="0"/>
                  </a:cubicBezTo>
                  <a:lnTo>
                    <a:pt x="6649411" y="0"/>
                  </a:lnTo>
                  <a:cubicBezTo>
                    <a:pt x="6700211" y="0"/>
                    <a:pt x="6742122" y="41910"/>
                    <a:pt x="6742122" y="92710"/>
                  </a:cubicBezTo>
                  <a:lnTo>
                    <a:pt x="6742122" y="3539637"/>
                  </a:lnTo>
                  <a:cubicBezTo>
                    <a:pt x="6743391" y="3591708"/>
                    <a:pt x="6701482" y="3633618"/>
                    <a:pt x="6650682" y="3633618"/>
                  </a:cubicBezTo>
                  <a:close/>
                </a:path>
              </a:pathLst>
            </a:custGeom>
            <a:solidFill>
              <a:srgbClr val="FFFFFF"/>
            </a:solidFill>
          </p:spPr>
        </p:sp>
        <p:sp>
          <p:nvSpPr>
            <p:cNvPr id="4" name="Freeform 8">
              <a:extLst>
                <a:ext uri="{FF2B5EF4-FFF2-40B4-BE49-F238E27FC236}">
                  <a16:creationId xmlns="" xmlns:a16="http://schemas.microsoft.com/office/drawing/2014/main" id="{F2CE1596-4243-4983-B4DD-3C965FF2F016}"/>
                </a:ext>
              </a:extLst>
            </p:cNvPr>
            <p:cNvSpPr/>
            <p:nvPr/>
          </p:nvSpPr>
          <p:spPr>
            <a:xfrm>
              <a:off x="0" y="0"/>
              <a:ext cx="6806891" cy="3697118"/>
            </a:xfrm>
            <a:custGeom>
              <a:avLst/>
              <a:gdLst/>
              <a:ahLst/>
              <a:cxnLst/>
              <a:rect l="l" t="t" r="r" b="b"/>
              <a:pathLst>
                <a:path w="6806891" h="3697118">
                  <a:moveTo>
                    <a:pt x="6682432" y="59690"/>
                  </a:moveTo>
                  <a:cubicBezTo>
                    <a:pt x="6717991" y="59690"/>
                    <a:pt x="6747201" y="88900"/>
                    <a:pt x="6747201" y="124460"/>
                  </a:cubicBezTo>
                  <a:lnTo>
                    <a:pt x="6747201" y="3572658"/>
                  </a:lnTo>
                  <a:cubicBezTo>
                    <a:pt x="6747201" y="3608218"/>
                    <a:pt x="6717991" y="3637428"/>
                    <a:pt x="6682432" y="3637428"/>
                  </a:cubicBezTo>
                  <a:lnTo>
                    <a:pt x="124460" y="3637428"/>
                  </a:lnTo>
                  <a:cubicBezTo>
                    <a:pt x="88900" y="3637428"/>
                    <a:pt x="59690" y="3608218"/>
                    <a:pt x="59690" y="3572658"/>
                  </a:cubicBezTo>
                  <a:lnTo>
                    <a:pt x="59690" y="124460"/>
                  </a:lnTo>
                  <a:cubicBezTo>
                    <a:pt x="59690" y="88900"/>
                    <a:pt x="88900" y="59690"/>
                    <a:pt x="124460" y="59690"/>
                  </a:cubicBezTo>
                  <a:lnTo>
                    <a:pt x="6682432" y="59690"/>
                  </a:lnTo>
                  <a:moveTo>
                    <a:pt x="6682432" y="0"/>
                  </a:moveTo>
                  <a:lnTo>
                    <a:pt x="124460" y="0"/>
                  </a:lnTo>
                  <a:cubicBezTo>
                    <a:pt x="55880" y="0"/>
                    <a:pt x="0" y="55880"/>
                    <a:pt x="0" y="124460"/>
                  </a:cubicBezTo>
                  <a:lnTo>
                    <a:pt x="0" y="3572658"/>
                  </a:lnTo>
                  <a:cubicBezTo>
                    <a:pt x="0" y="3641238"/>
                    <a:pt x="55880" y="3697118"/>
                    <a:pt x="124460" y="3697118"/>
                  </a:cubicBezTo>
                  <a:lnTo>
                    <a:pt x="6682432" y="3697118"/>
                  </a:lnTo>
                  <a:cubicBezTo>
                    <a:pt x="6751012" y="3697118"/>
                    <a:pt x="6806891" y="3641238"/>
                    <a:pt x="6806891" y="3572658"/>
                  </a:cubicBezTo>
                  <a:lnTo>
                    <a:pt x="6806891" y="124460"/>
                  </a:lnTo>
                  <a:cubicBezTo>
                    <a:pt x="6806891" y="55880"/>
                    <a:pt x="6751012" y="0"/>
                    <a:pt x="6682432" y="0"/>
                  </a:cubicBezTo>
                  <a:close/>
                </a:path>
              </a:pathLst>
            </a:custGeom>
            <a:solidFill>
              <a:schemeClr val="accent6">
                <a:lumMod val="75000"/>
              </a:schemeClr>
            </a:solidFill>
          </p:spPr>
        </p:sp>
      </p:grpSp>
      <p:sp>
        <p:nvSpPr>
          <p:cNvPr id="6" name="TextBox 18">
            <a:extLst>
              <a:ext uri="{FF2B5EF4-FFF2-40B4-BE49-F238E27FC236}">
                <a16:creationId xmlns="" xmlns:a16="http://schemas.microsoft.com/office/drawing/2014/main" id="{414A733C-94F4-4153-B8C7-9B9A9F0A09A4}"/>
              </a:ext>
            </a:extLst>
          </p:cNvPr>
          <p:cNvSpPr txBox="1"/>
          <p:nvPr/>
        </p:nvSpPr>
        <p:spPr>
          <a:xfrm>
            <a:off x="829296" y="762965"/>
            <a:ext cx="5766112" cy="5601533"/>
          </a:xfrm>
          <a:prstGeom prst="rect">
            <a:avLst/>
          </a:prstGeom>
        </p:spPr>
        <p:txBody>
          <a:bodyPr wrap="square" lIns="0" tIns="0" rIns="0" bIns="0" rtlCol="0" anchor="t">
            <a:spAutoFit/>
          </a:bodyPr>
          <a:lstStyle/>
          <a:p>
            <a:pPr algn="ctr" defTabSz="609630"/>
            <a:r>
              <a:rPr lang="en-US" sz="2800" b="1" i="1" dirty="0" err="1">
                <a:solidFill>
                  <a:srgbClr val="FF0000"/>
                </a:solidFill>
                <a:latin typeface="Times New Roman" panose="02020603050405020304" pitchFamily="18" charset="0"/>
                <a:cs typeface="Times New Roman" panose="02020603050405020304" pitchFamily="18" charset="0"/>
              </a:rPr>
              <a:t>Luật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thành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thị</a:t>
            </a:r>
            <a:endParaRPr lang="en-US" sz="2800" b="1" i="1" dirty="0">
              <a:solidFill>
                <a:srgbClr val="FF0000"/>
              </a:solidFill>
              <a:latin typeface="Times New Roman" panose="02020603050405020304" pitchFamily="18" charset="0"/>
              <a:cs typeface="Times New Roman" panose="02020603050405020304" pitchFamily="18" charset="0"/>
            </a:endParaRP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1.Tự do: </a:t>
            </a:r>
            <a:r>
              <a:rPr lang="en-US" sz="2400" i="1" dirty="0" err="1">
                <a:solidFill>
                  <a:srgbClr val="000000"/>
                </a:solidFill>
                <a:latin typeface="Times New Roman" panose="02020603050405020304" pitchFamily="18" charset="0"/>
                <a:cs typeface="Times New Roman" panose="02020603050405020304" pitchFamily="18" charset="0"/>
              </a:rPr>
              <a:t>Bất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cứ</a:t>
            </a:r>
            <a:r>
              <a:rPr lang="en-US" sz="2400" i="1" dirty="0">
                <a:solidFill>
                  <a:srgbClr val="000000"/>
                </a:solidFill>
                <a:latin typeface="Times New Roman" panose="02020603050405020304" pitchFamily="18" charset="0"/>
                <a:cs typeface="Times New Roman" panose="02020603050405020304" pitchFamily="18" charset="0"/>
              </a:rPr>
              <a:t> ai, bao </a:t>
            </a:r>
            <a:r>
              <a:rPr lang="en-US" sz="2400" i="1" dirty="0" err="1">
                <a:solidFill>
                  <a:srgbClr val="000000"/>
                </a:solidFill>
                <a:latin typeface="Times New Roman" panose="02020603050405020304" pitchFamily="18" charset="0"/>
                <a:cs typeface="Times New Roman" panose="02020603050405020304" pitchFamily="18" charset="0"/>
              </a:rPr>
              <a:t>gồm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cả</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người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nông</a:t>
            </a:r>
            <a:r>
              <a:rPr lang="en-US" sz="2400" i="1" dirty="0">
                <a:solidFill>
                  <a:srgbClr val="000000"/>
                </a:solidFill>
                <a:latin typeface="Times New Roman" panose="02020603050405020304" pitchFamily="18" charset="0"/>
                <a:cs typeface="Times New Roman" panose="02020603050405020304" pitchFamily="18" charset="0"/>
              </a:rPr>
              <a:t> no </a:t>
            </a:r>
            <a:r>
              <a:rPr lang="en-US" sz="2400" i="1" dirty="0" err="1">
                <a:solidFill>
                  <a:srgbClr val="000000"/>
                </a:solidFill>
                <a:latin typeface="Times New Roman" panose="02020603050405020304" pitchFamily="18" charset="0"/>
                <a:cs typeface="Times New Roman" panose="02020603050405020304" pitchFamily="18" charset="0"/>
              </a:rPr>
              <a:t>trốn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thoát</a:t>
            </a:r>
            <a:r>
              <a:rPr lang="en-US" sz="2400" i="1" dirty="0">
                <a:solidFill>
                  <a:srgbClr val="000000"/>
                </a:solidFill>
                <a:latin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cs typeface="Times New Roman" panose="02020603050405020304" pitchFamily="18" charset="0"/>
              </a:rPr>
              <a:t>từ</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lãnh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địa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sống</a:t>
            </a:r>
            <a:r>
              <a:rPr lang="en-US" sz="2400" i="1" dirty="0">
                <a:solidFill>
                  <a:srgbClr val="000000"/>
                </a:solidFill>
                <a:latin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đủ</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năm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ngày</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đều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do. </a:t>
            </a: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2. </a:t>
            </a:r>
            <a:r>
              <a:rPr lang="en-US" sz="2400" b="1" i="1" dirty="0" err="1">
                <a:solidFill>
                  <a:srgbClr val="FF0000"/>
                </a:solidFill>
                <a:latin typeface="Times New Roman" panose="02020603050405020304" pitchFamily="18" charset="0"/>
                <a:cs typeface="Times New Roman" panose="02020603050405020304" pitchFamily="18" charset="0"/>
              </a:rPr>
              <a:t>Miễn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giảm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quyền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miễn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không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phải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làm</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việc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lãnh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địa</a:t>
            </a:r>
            <a:endParaRPr lang="en-US" sz="2400" i="1" dirty="0">
              <a:solidFill>
                <a:srgbClr val="000000"/>
              </a:solidFill>
              <a:latin typeface="Times New Roman" panose="02020603050405020304" pitchFamily="18" charset="0"/>
              <a:cs typeface="Times New Roman" panose="02020603050405020304" pitchFamily="18" charset="0"/>
            </a:endParaRP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3. </a:t>
            </a:r>
            <a:r>
              <a:rPr lang="en-US" sz="2400" b="1" i="1" dirty="0" err="1">
                <a:solidFill>
                  <a:srgbClr val="FF0000"/>
                </a:solidFill>
                <a:latin typeface="Times New Roman" panose="02020603050405020304" pitchFamily="18" charset="0"/>
                <a:cs typeface="Times New Roman" panose="02020603050405020304" pitchFamily="18" charset="0"/>
              </a:rPr>
              <a:t>Tư</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pháp</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tòa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riêng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công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uy</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tín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bầu</a:t>
            </a:r>
            <a:r>
              <a:rPr lang="en-US" sz="2400" i="1" dirty="0">
                <a:solidFill>
                  <a:srgbClr val="000000"/>
                </a:solidFill>
                <a:latin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cs typeface="Times New Roman" panose="02020603050405020304" pitchFamily="18" charset="0"/>
              </a:rPr>
              <a:t>để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xử</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các</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vụ</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liên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quan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đến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a:t>
            </a:r>
          </a:p>
          <a:p>
            <a:pPr algn="just" defTabSz="609630"/>
            <a:r>
              <a:rPr lang="en-US" sz="2400" b="1" i="1" dirty="0">
                <a:solidFill>
                  <a:srgbClr val="FF0000"/>
                </a:solidFill>
                <a:latin typeface="Times New Roman" panose="02020603050405020304" pitchFamily="18" charset="0"/>
                <a:cs typeface="Times New Roman" panose="02020603050405020304" pitchFamily="18" charset="0"/>
              </a:rPr>
              <a:t>4.Đặc </a:t>
            </a:r>
            <a:r>
              <a:rPr lang="en-US" sz="2400" b="1" i="1" dirty="0" err="1">
                <a:solidFill>
                  <a:srgbClr val="FF0000"/>
                </a:solidFill>
                <a:latin typeface="Times New Roman" panose="02020603050405020304" pitchFamily="18" charset="0"/>
                <a:cs typeface="Times New Roman" panose="02020603050405020304" pitchFamily="18" charset="0"/>
              </a:rPr>
              <a:t>quyền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thương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mại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dân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bán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hàng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do </a:t>
            </a:r>
            <a:r>
              <a:rPr lang="en-US" sz="2400" i="1" dirty="0" err="1">
                <a:solidFill>
                  <a:srgbClr val="000000"/>
                </a:solidFill>
                <a:latin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chợ</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họ</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thể</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thu</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phí</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đối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với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người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ngoài</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thành</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thị</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muốn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giao</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dịch</a:t>
            </a:r>
            <a:r>
              <a:rPr lang="en-US" sz="2400" i="1" dirty="0">
                <a:solidFill>
                  <a:srgbClr val="000000"/>
                </a:solidFill>
                <a:latin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cs typeface="Times New Roman" panose="02020603050405020304" pitchFamily="18" charset="0"/>
              </a:rPr>
              <a:t>đó</a:t>
            </a:r>
            <a:r>
              <a:rPr lang="en-US" sz="2400" i="1" dirty="0">
                <a:solidFill>
                  <a:srgbClr val="000000"/>
                </a:solidFill>
                <a:latin typeface="Times New Roman" panose="02020603050405020304" pitchFamily="18" charset="0"/>
                <a:cs typeface="Times New Roman" panose="02020603050405020304" pitchFamily="18" charset="0"/>
              </a:rPr>
              <a:t>.</a:t>
            </a:r>
          </a:p>
          <a:p>
            <a:pPr algn="just" defTabSz="609630"/>
            <a:endParaRPr lang="en-US" sz="2400" i="1"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24A8860F-B93D-48A7-9244-2782E9C56D9D}"/>
              </a:ext>
            </a:extLst>
          </p:cNvPr>
          <p:cNvSpPr txBox="1"/>
          <p:nvPr/>
        </p:nvSpPr>
        <p:spPr>
          <a:xfrm>
            <a:off x="7408859" y="762965"/>
            <a:ext cx="4378950" cy="991618"/>
          </a:xfrm>
          <a:prstGeom prst="rect">
            <a:avLst/>
          </a:prstGeom>
          <a:solidFill>
            <a:schemeClr val="accent6">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lnSpc>
                <a:spcPct val="107000"/>
              </a:lnSpc>
              <a:spcBef>
                <a:spcPts val="0"/>
              </a:spcBef>
              <a:spcAft>
                <a:spcPts val="800"/>
              </a:spcAft>
            </a:pPr>
            <a:r>
              <a:rPr lang="pt-BR" sz="2800" b="1" i="1" dirty="0">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luật Thành thị trung đại?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CDD616AB-609F-4C68-9D98-64727781C828}"/>
              </a:ext>
            </a:extLst>
          </p:cNvPr>
          <p:cNvSpPr txBox="1"/>
          <p:nvPr/>
        </p:nvSpPr>
        <p:spPr>
          <a:xfrm>
            <a:off x="7408859" y="1904612"/>
            <a:ext cx="4408473" cy="2938305"/>
          </a:xfrm>
          <a:prstGeom prst="rect">
            <a:avLst/>
          </a:prstGeom>
          <a:noFill/>
        </p:spPr>
        <p:txBody>
          <a:bodyPr wrap="square">
            <a:spAutoFit/>
          </a:bodyPr>
          <a:lstStyle/>
          <a:p>
            <a:pPr marL="0" marR="0" algn="just">
              <a:lnSpc>
                <a:spcPct val="107000"/>
              </a:lnSpc>
              <a:spcBef>
                <a:spcPts val="0"/>
              </a:spcBef>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Mang lại không khí tự do, cởi mở.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Là cơ sở cho sự phát triển và ảnh hưởng đến xã hội Tây Âu về chính trị, kinh tế, văn hóa.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8614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28607" y="2573650"/>
            <a:ext cx="3314057" cy="1024639"/>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2800" b="1" i="1" dirty="0" smtClean="0">
                <a:latin typeface="Times New Roman" panose="02020603050405020304" pitchFamily="18" charset="0"/>
                <a:ea typeface="Calibri" panose="020F0502020204030204" pitchFamily="34" charset="0"/>
                <a:cs typeface="Times New Roman" panose="02020603050405020304" pitchFamily="18" charset="0"/>
              </a:rPr>
              <a:t>4</a:t>
            </a:r>
            <a:r>
              <a:rPr lang="en-US" sz="2800" b="1" i="1" dirty="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smtClean="0">
                <a:effectLst/>
                <a:latin typeface="Times New Roman" panose="02020603050405020304" pitchFamily="18" charset="0"/>
                <a:ea typeface="Calibri" panose="020F0502020204030204" pitchFamily="34" charset="0"/>
                <a:cs typeface="Times New Roman" panose="02020603050405020304" pitchFamily="18" charset="0"/>
              </a:rPr>
              <a:t>Sự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5"/>
          <p:cNvGrpSpPr/>
          <p:nvPr/>
        </p:nvGrpSpPr>
        <p:grpSpPr>
          <a:xfrm>
            <a:off x="3927007" y="968456"/>
            <a:ext cx="8092715" cy="1158907"/>
            <a:chOff x="-1365170" y="340241"/>
            <a:chExt cx="12017896" cy="2317814"/>
          </a:xfrm>
        </p:grpSpPr>
        <p:sp>
          <p:nvSpPr>
            <p:cNvPr id="6" name="TextBox 6"/>
            <p:cNvSpPr txBox="1"/>
            <p:nvPr/>
          </p:nvSpPr>
          <p:spPr>
            <a:xfrm>
              <a:off x="-1365170" y="830759"/>
              <a:ext cx="4078563" cy="668388"/>
            </a:xfrm>
            <a:prstGeom prst="rect">
              <a:avLst/>
            </a:prstGeom>
          </p:spPr>
          <p:txBody>
            <a:bodyPr wrap="square" lIns="0" tIns="0" rIns="0" bIns="0" rtlCol="0" anchor="t">
              <a:spAutoFit/>
            </a:bodyPr>
            <a:lstStyle/>
            <a:p>
              <a:pPr>
                <a:lnSpc>
                  <a:spcPts val="2560"/>
                </a:lnSpc>
                <a:spcBef>
                  <a:spcPct val="0"/>
                </a:spcBef>
              </a:pPr>
              <a:r>
                <a:rPr lang="en-US" sz="2800" b="1" i="1" spc="-43" dirty="0" err="1">
                  <a:solidFill>
                    <a:schemeClr val="accent6">
                      <a:lumMod val="75000"/>
                    </a:schemeClr>
                  </a:solidFill>
                  <a:latin typeface="Times New Roman" panose="02020603050405020304" pitchFamily="18" charset="0"/>
                  <a:cs typeface="Times New Roman" panose="02020603050405020304" pitchFamily="18" charset="0"/>
                </a:rPr>
                <a:t>Nguyên</a:t>
              </a:r>
              <a:r>
                <a:rPr lang="en-US" sz="2800" b="1" i="1" spc="-43"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spc="-43" dirty="0" err="1">
                  <a:solidFill>
                    <a:schemeClr val="accent6">
                      <a:lumMod val="75000"/>
                    </a:schemeClr>
                  </a:solidFill>
                  <a:latin typeface="Times New Roman" panose="02020603050405020304" pitchFamily="18" charset="0"/>
                  <a:cs typeface="Times New Roman" panose="02020603050405020304" pitchFamily="18" charset="0"/>
                </a:rPr>
                <a:t>nhân</a:t>
              </a:r>
              <a:endParaRPr lang="en-US" sz="2800" b="1" i="1" spc="-43"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145188" y="340241"/>
              <a:ext cx="8507538" cy="2317814"/>
            </a:xfrm>
            <a:prstGeom prst="rect">
              <a:avLst/>
            </a:prstGeom>
            <a:solidFill>
              <a:schemeClr val="accent5">
                <a:lumMod val="40000"/>
                <a:lumOff val="60000"/>
              </a:schemeClr>
            </a:solidFill>
          </p:spPr>
          <p:txBody>
            <a:bodyPr wrap="square" lIns="0" tIns="0" rIns="0" bIns="0" rtlCol="0" anchor="t">
              <a:spAutoFit/>
            </a:bodyPr>
            <a:lstStyle/>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Cuối thế kỉ XI, sản xuất phát triển, hàng hóa thừa được đi bán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Thành thị trung đại xuất hiện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1" name="Group 11"/>
          <p:cNvGrpSpPr/>
          <p:nvPr/>
        </p:nvGrpSpPr>
        <p:grpSpPr>
          <a:xfrm>
            <a:off x="3927007" y="2332216"/>
            <a:ext cx="8092715" cy="4042902"/>
            <a:chOff x="-1339839" y="-1929699"/>
            <a:chExt cx="11918776" cy="5500690"/>
          </a:xfrm>
        </p:grpSpPr>
        <p:sp>
          <p:nvSpPr>
            <p:cNvPr id="12" name="TextBox 12"/>
            <p:cNvSpPr txBox="1"/>
            <p:nvPr/>
          </p:nvSpPr>
          <p:spPr>
            <a:xfrm>
              <a:off x="-1339839" y="366995"/>
              <a:ext cx="1790245" cy="453651"/>
            </a:xfrm>
            <a:prstGeom prst="rect">
              <a:avLst/>
            </a:prstGeom>
          </p:spPr>
          <p:txBody>
            <a:bodyPr wrap="square" lIns="0" tIns="0" rIns="0" bIns="0" rtlCol="0" anchor="t">
              <a:spAutoFit/>
            </a:bodyPr>
            <a:lstStyle/>
            <a:p>
              <a:pPr>
                <a:lnSpc>
                  <a:spcPts val="2560"/>
                </a:lnSpc>
                <a:spcBef>
                  <a:spcPct val="0"/>
                </a:spcBef>
              </a:pPr>
              <a:r>
                <a:rPr lang="en-US" sz="2800" b="1" i="1" spc="-43" dirty="0" err="1">
                  <a:solidFill>
                    <a:schemeClr val="accent6">
                      <a:lumMod val="75000"/>
                    </a:schemeClr>
                  </a:solidFill>
                  <a:latin typeface="Times New Roman" panose="02020603050405020304" pitchFamily="18" charset="0"/>
                  <a:cs typeface="Times New Roman" panose="02020603050405020304" pitchFamily="18" charset="0"/>
                </a:rPr>
                <a:t>Vai</a:t>
              </a:r>
              <a:r>
                <a:rPr lang="en-US" sz="2800" b="1" i="1" spc="-43"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spc="-43" dirty="0" err="1">
                  <a:solidFill>
                    <a:schemeClr val="accent6">
                      <a:lumMod val="75000"/>
                    </a:schemeClr>
                  </a:solidFill>
                  <a:latin typeface="Times New Roman" panose="02020603050405020304" pitchFamily="18" charset="0"/>
                  <a:cs typeface="Times New Roman" panose="02020603050405020304" pitchFamily="18" charset="0"/>
                </a:rPr>
                <a:t>trò</a:t>
              </a:r>
              <a:endParaRPr lang="en-US" sz="2800" b="1" i="1" spc="-43"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141566" y="-1929699"/>
              <a:ext cx="8437371" cy="5500690"/>
            </a:xfrm>
            <a:prstGeom prst="rect">
              <a:avLst/>
            </a:prstGeom>
            <a:solidFill>
              <a:schemeClr val="accent6">
                <a:lumMod val="20000"/>
                <a:lumOff val="80000"/>
              </a:schemeClr>
            </a:solidFill>
          </p:spPr>
          <p:txBody>
            <a:bodyPr wrap="square" lIns="0" tIns="0" rIns="0" bIns="0" rtlCol="0" anchor="t">
              <a:spAutoFit/>
            </a:bodyPr>
            <a:lstStyle/>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Phá vỡ nền kinh tế tự nhiên của các lãnh địa.</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Tạo điều kiện hình thành và phát triển nền kinh tế hàng hóa.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Góp phần xóa bỏ chế độ phong kiến phân quyền, xây dựng chế độ phong kiến tập quyền.</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Đưa đến sự xuất hiện của tầng lớp thị dân</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Tạo cơ sở để xây dựng nền văn hóa mới, nhiều trường đại học được thành lập.</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pt-BR" sz="2400" i="1" dirty="0">
                  <a:effectLst/>
                  <a:latin typeface="Times New Roman" panose="02020603050405020304" pitchFamily="18" charset="0"/>
                  <a:ea typeface="Times New Roman" panose="02020603050405020304" pitchFamily="18" charset="0"/>
                  <a:cs typeface="Times New Roman" panose="02020603050405020304" pitchFamily="18" charset="0"/>
                </a:rPr>
                <a:t>- Mang lại không khí tự do, cởi mở.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588527" y="4338723"/>
            <a:ext cx="3683780" cy="302739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6400" y="-403139"/>
            <a:ext cx="1397963" cy="14398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 xmlns:a16="http://schemas.microsoft.com/office/drawing/2014/main" id="{98B923B9-5291-46B3-AA8A-30E9F79FC6E2}"/>
              </a:ext>
            </a:extLst>
          </p:cNvPr>
          <p:cNvSpPr txBox="1"/>
          <p:nvPr/>
        </p:nvSpPr>
        <p:spPr>
          <a:xfrm>
            <a:off x="2146986" y="5937519"/>
            <a:ext cx="4076700" cy="461665"/>
          </a:xfrm>
          <a:prstGeom prst="rect">
            <a:avLst/>
          </a:prstGeom>
          <a:noFill/>
        </p:spPr>
        <p:txBody>
          <a:bodyPr wrap="square">
            <a:spAutoFit/>
          </a:bodyPr>
          <a:lstStyle/>
          <a:p>
            <a:pPr algn="ctr"/>
            <a:r>
              <a:rPr lang="pt-BR" sz="2400" b="1" i="1" dirty="0">
                <a:effectLst/>
                <a:latin typeface="Times New Roman" panose="02020603050405020304" pitchFamily="18" charset="0"/>
                <a:ea typeface="Times New Roman" panose="02020603050405020304" pitchFamily="18" charset="0"/>
              </a:rPr>
              <a:t>Phi-ren-xê (Firenze) - Italia</a:t>
            </a:r>
            <a:endParaRPr lang="en-US" sz="2400" i="1" dirty="0"/>
          </a:p>
        </p:txBody>
      </p:sp>
      <p:sp>
        <p:nvSpPr>
          <p:cNvPr id="16" name="TextBox 15">
            <a:extLst>
              <a:ext uri="{FF2B5EF4-FFF2-40B4-BE49-F238E27FC236}">
                <a16:creationId xmlns="" xmlns:a16="http://schemas.microsoft.com/office/drawing/2014/main" id="{AACE5C3E-BF7B-4AFD-8734-8B2262A9F559}"/>
              </a:ext>
            </a:extLst>
          </p:cNvPr>
          <p:cNvSpPr txBox="1"/>
          <p:nvPr/>
        </p:nvSpPr>
        <p:spPr>
          <a:xfrm>
            <a:off x="8299689" y="726470"/>
            <a:ext cx="3490650" cy="5262979"/>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phố</a:t>
            </a:r>
            <a:r>
              <a:rPr lang="en-US" sz="2800" dirty="0">
                <a:solidFill>
                  <a:srgbClr val="000000"/>
                </a:solidFill>
                <a:effectLst/>
                <a:latin typeface="Times New Roman" panose="02020603050405020304" pitchFamily="18" charset="0"/>
                <a:ea typeface="Calibri" panose="020F0502020204030204" pitchFamily="34" charset="0"/>
              </a:rPr>
              <a:t> Firenze </a:t>
            </a:r>
            <a:r>
              <a:rPr lang="en-US" sz="2800" dirty="0" err="1">
                <a:solidFill>
                  <a:srgbClr val="000000"/>
                </a:solidFill>
                <a:effectLst/>
                <a:latin typeface="Times New Roman" panose="02020603050405020304" pitchFamily="18" charset="0"/>
                <a:ea typeface="Calibri" panose="020F0502020204030204" pitchFamily="34" charset="0"/>
              </a:rPr>
              <a:t>thuộc</a:t>
            </a:r>
            <a:r>
              <a:rPr lang="en-US" sz="2800" dirty="0">
                <a:solidFill>
                  <a:srgbClr val="000000"/>
                </a:solidFill>
                <a:effectLst/>
                <a:latin typeface="Times New Roman" panose="02020603050405020304" pitchFamily="18" charset="0"/>
                <a:ea typeface="Calibri" panose="020F0502020204030204" pitchFamily="34" charset="0"/>
              </a:rPr>
              <a:t> Ý. Firenze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vùng</a:t>
            </a:r>
            <a:r>
              <a:rPr lang="en-US" sz="2800" dirty="0">
                <a:solidFill>
                  <a:srgbClr val="000000"/>
                </a:solidFill>
                <a:effectLst/>
                <a:latin typeface="Times New Roman" panose="02020603050405020304" pitchFamily="18" charset="0"/>
                <a:ea typeface="Calibri" panose="020F0502020204030204" pitchFamily="34" charset="0"/>
              </a:rPr>
              <a:t> Toscana, Ý.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1865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1870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quốc</a:t>
            </a:r>
            <a:r>
              <a:rPr lang="en-US" sz="2800" dirty="0">
                <a:solidFill>
                  <a:srgbClr val="000000"/>
                </a:solidFill>
                <a:effectLst/>
                <a:latin typeface="Times New Roman" panose="02020603050405020304" pitchFamily="18" charset="0"/>
                <a:ea typeface="Calibri" panose="020F0502020204030204" pitchFamily="34" charset="0"/>
              </a:rPr>
              <a:t> Ý.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cổ</a:t>
            </a:r>
            <a:r>
              <a:rPr lang="en-US" sz="2800" dirty="0">
                <a:solidFill>
                  <a:srgbClr val="000000"/>
                </a:solidFill>
                <a:effectLst/>
                <a:latin typeface="Times New Roman" panose="02020603050405020304" pitchFamily="18" charset="0"/>
                <a:ea typeface="Calibri" panose="020F0502020204030204" pitchFamily="34" charset="0"/>
              </a:rPr>
              <a:t> Firenze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châu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Âu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Ý</a:t>
            </a:r>
            <a:endParaRPr lang="en-US" sz="2800" dirty="0"/>
          </a:p>
        </p:txBody>
      </p:sp>
      <p:pic>
        <p:nvPicPr>
          <p:cNvPr id="5" name="Picture 4" descr="A large building with a clock tower&#10;&#10;Description automatically generated with low confidence">
            <a:extLst>
              <a:ext uri="{FF2B5EF4-FFF2-40B4-BE49-F238E27FC236}">
                <a16:creationId xmlns="" xmlns:a16="http://schemas.microsoft.com/office/drawing/2014/main" id="{28152045-2390-435E-82F9-757BB11CDC3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1661" y="458816"/>
            <a:ext cx="7589400" cy="5478703"/>
          </a:xfrm>
          <a:prstGeom prst="rect">
            <a:avLst/>
          </a:prstGeom>
        </p:spPr>
      </p:pic>
    </p:spTree>
    <p:extLst>
      <p:ext uri="{BB962C8B-B14F-4D97-AF65-F5344CB8AC3E}">
        <p14:creationId xmlns:p14="http://schemas.microsoft.com/office/powerpoint/2010/main" val="1979326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69835" y="-288889"/>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82212">
            <a:off x="202762" y="1632338"/>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2212" flipH="1">
            <a:off x="6022779" y="3242687"/>
            <a:ext cx="1054238" cy="1060020"/>
          </a:xfrm>
          <a:prstGeom prst="rect">
            <a:avLst/>
          </a:prstGeom>
        </p:spPr>
      </p:pic>
      <p:sp>
        <p:nvSpPr>
          <p:cNvPr id="15" name="TextBox 15"/>
          <p:cNvSpPr txBox="1"/>
          <p:nvPr/>
        </p:nvSpPr>
        <p:spPr>
          <a:xfrm>
            <a:off x="1682144" y="2631922"/>
            <a:ext cx="4686234" cy="797078"/>
          </a:xfrm>
          <a:prstGeom prst="rect">
            <a:avLst/>
          </a:prstGeom>
        </p:spPr>
        <p:txBody>
          <a:bodyPr wrap="square" lIns="0" tIns="0" rIns="0" bIns="0" rtlCol="0" anchor="t">
            <a:spAutoFit/>
          </a:bodyPr>
          <a:lstStyle/>
          <a:p>
            <a:pPr>
              <a:lnSpc>
                <a:spcPts val="6627"/>
              </a:lnSpc>
              <a:spcBef>
                <a:spcPct val="0"/>
              </a:spcBef>
            </a:pPr>
            <a:r>
              <a:rPr lang="en-US" sz="5400" b="1" dirty="0">
                <a:solidFill>
                  <a:srgbClr val="D13B00"/>
                </a:solidFill>
                <a:latin typeface="Times New Roman" panose="02020603050405020304" pitchFamily="18" charset="0"/>
                <a:cs typeface="Times New Roman" panose="02020603050405020304" pitchFamily="18" charset="0"/>
              </a:rPr>
              <a:t>LUYỆN TẬP</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15308" y="-205603"/>
            <a:ext cx="4861163" cy="7269205"/>
            <a:chOff x="0" y="0"/>
            <a:chExt cx="66274602" cy="99104619"/>
          </a:xfrm>
        </p:grpSpPr>
        <p:sp>
          <p:nvSpPr>
            <p:cNvPr id="6" name="Freeform 6"/>
            <p:cNvSpPr/>
            <p:nvPr/>
          </p:nvSpPr>
          <p:spPr>
            <a:xfrm>
              <a:off x="72390" y="72390"/>
              <a:ext cx="66129820" cy="98959841"/>
            </a:xfrm>
            <a:custGeom>
              <a:avLst/>
              <a:gdLst/>
              <a:ahLst/>
              <a:cxnLst/>
              <a:rect l="l" t="t" r="r" b="b"/>
              <a:pathLst>
                <a:path w="66129820" h="98959841">
                  <a:moveTo>
                    <a:pt x="0" y="0"/>
                  </a:moveTo>
                  <a:lnTo>
                    <a:pt x="66129820" y="0"/>
                  </a:lnTo>
                  <a:lnTo>
                    <a:pt x="66129820" y="98959841"/>
                  </a:lnTo>
                  <a:lnTo>
                    <a:pt x="0" y="98959841"/>
                  </a:lnTo>
                  <a:lnTo>
                    <a:pt x="0" y="0"/>
                  </a:lnTo>
                  <a:close/>
                </a:path>
              </a:pathLst>
            </a:custGeom>
            <a:solidFill>
              <a:srgbClr val="FFDD91"/>
            </a:solidFill>
          </p:spPr>
        </p:sp>
        <p:sp>
          <p:nvSpPr>
            <p:cNvPr id="7" name="Freeform 7"/>
            <p:cNvSpPr/>
            <p:nvPr/>
          </p:nvSpPr>
          <p:spPr>
            <a:xfrm>
              <a:off x="0" y="0"/>
              <a:ext cx="66274603" cy="99104617"/>
            </a:xfrm>
            <a:custGeom>
              <a:avLst/>
              <a:gdLst/>
              <a:ahLst/>
              <a:cxnLst/>
              <a:rect l="l" t="t" r="r" b="b"/>
              <a:pathLst>
                <a:path w="66274603" h="99104617">
                  <a:moveTo>
                    <a:pt x="66129824" y="98959839"/>
                  </a:moveTo>
                  <a:lnTo>
                    <a:pt x="66274603" y="98959839"/>
                  </a:lnTo>
                  <a:lnTo>
                    <a:pt x="66274603" y="99104617"/>
                  </a:lnTo>
                  <a:lnTo>
                    <a:pt x="66129824" y="99104617"/>
                  </a:lnTo>
                  <a:lnTo>
                    <a:pt x="66129824" y="98959839"/>
                  </a:lnTo>
                  <a:close/>
                  <a:moveTo>
                    <a:pt x="0" y="144780"/>
                  </a:moveTo>
                  <a:lnTo>
                    <a:pt x="144780" y="144780"/>
                  </a:lnTo>
                  <a:lnTo>
                    <a:pt x="144780" y="98959839"/>
                  </a:lnTo>
                  <a:lnTo>
                    <a:pt x="0" y="98959839"/>
                  </a:lnTo>
                  <a:lnTo>
                    <a:pt x="0" y="144780"/>
                  </a:lnTo>
                  <a:close/>
                  <a:moveTo>
                    <a:pt x="0" y="98959839"/>
                  </a:moveTo>
                  <a:lnTo>
                    <a:pt x="144780" y="98959839"/>
                  </a:lnTo>
                  <a:lnTo>
                    <a:pt x="144780" y="99104617"/>
                  </a:lnTo>
                  <a:lnTo>
                    <a:pt x="0" y="99104617"/>
                  </a:lnTo>
                  <a:lnTo>
                    <a:pt x="0" y="98959839"/>
                  </a:lnTo>
                  <a:close/>
                  <a:moveTo>
                    <a:pt x="66129824" y="144780"/>
                  </a:moveTo>
                  <a:lnTo>
                    <a:pt x="66274603" y="144780"/>
                  </a:lnTo>
                  <a:lnTo>
                    <a:pt x="66274603" y="98959839"/>
                  </a:lnTo>
                  <a:lnTo>
                    <a:pt x="66129824" y="98959839"/>
                  </a:lnTo>
                  <a:lnTo>
                    <a:pt x="66129824" y="144780"/>
                  </a:lnTo>
                  <a:close/>
                  <a:moveTo>
                    <a:pt x="144780" y="98959839"/>
                  </a:moveTo>
                  <a:lnTo>
                    <a:pt x="66129824" y="98959839"/>
                  </a:lnTo>
                  <a:lnTo>
                    <a:pt x="66129824" y="99104617"/>
                  </a:lnTo>
                  <a:lnTo>
                    <a:pt x="144780" y="99104617"/>
                  </a:lnTo>
                  <a:lnTo>
                    <a:pt x="144780" y="98959839"/>
                  </a:lnTo>
                  <a:close/>
                  <a:moveTo>
                    <a:pt x="66129824" y="0"/>
                  </a:moveTo>
                  <a:lnTo>
                    <a:pt x="66274603" y="0"/>
                  </a:lnTo>
                  <a:lnTo>
                    <a:pt x="66274603" y="144780"/>
                  </a:lnTo>
                  <a:lnTo>
                    <a:pt x="66129824" y="144780"/>
                  </a:lnTo>
                  <a:lnTo>
                    <a:pt x="66129824" y="0"/>
                  </a:lnTo>
                  <a:close/>
                  <a:moveTo>
                    <a:pt x="0" y="0"/>
                  </a:moveTo>
                  <a:lnTo>
                    <a:pt x="144780" y="0"/>
                  </a:lnTo>
                  <a:lnTo>
                    <a:pt x="144780" y="144780"/>
                  </a:lnTo>
                  <a:lnTo>
                    <a:pt x="0" y="144780"/>
                  </a:lnTo>
                  <a:lnTo>
                    <a:pt x="0" y="0"/>
                  </a:lnTo>
                  <a:close/>
                  <a:moveTo>
                    <a:pt x="144780" y="0"/>
                  </a:moveTo>
                  <a:lnTo>
                    <a:pt x="66129824" y="0"/>
                  </a:lnTo>
                  <a:lnTo>
                    <a:pt x="66129824"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11552" y="685800"/>
            <a:ext cx="3222751" cy="1323754"/>
          </a:xfrm>
          <a:prstGeom prst="rect">
            <a:avLst/>
          </a:prstGeom>
        </p:spPr>
      </p:pic>
      <p:sp>
        <p:nvSpPr>
          <p:cNvPr id="16" name="TextBox 16"/>
          <p:cNvSpPr txBox="1"/>
          <p:nvPr/>
        </p:nvSpPr>
        <p:spPr>
          <a:xfrm>
            <a:off x="1073806" y="1046848"/>
            <a:ext cx="2498242" cy="643574"/>
          </a:xfrm>
          <a:prstGeom prst="rect">
            <a:avLst/>
          </a:prstGeom>
        </p:spPr>
        <p:txBody>
          <a:bodyPr lIns="0" tIns="0" rIns="0" bIns="0" rtlCol="0" anchor="t">
            <a:spAutoFit/>
          </a:bodyPr>
          <a:lstStyle/>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LỊCH SỬ 7</a:t>
            </a:r>
          </a:p>
          <a:p>
            <a:pPr marL="0" marR="0" lvl="0" indent="0" algn="ctr" defTabSz="914400" rtl="0" eaLnBrk="1" fontAlgn="auto" latinLnBrk="0" hangingPunct="1">
              <a:lnSpc>
                <a:spcPts val="2600"/>
              </a:lnSpc>
              <a:spcBef>
                <a:spcPct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tri </a:t>
            </a:r>
            <a:r>
              <a:rPr kumimoji="0" lang="en-US" sz="20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6">
            <a:extLst>
              <a:ext uri="{FF2B5EF4-FFF2-40B4-BE49-F238E27FC236}">
                <a16:creationId xmlns="" xmlns:a16="http://schemas.microsoft.com/office/drawing/2014/main" id="{A5165550-0C54-4559-828D-EB70E1BE1CB0}"/>
              </a:ext>
            </a:extLst>
          </p:cNvPr>
          <p:cNvSpPr txBox="1"/>
          <p:nvPr/>
        </p:nvSpPr>
        <p:spPr>
          <a:xfrm>
            <a:off x="5350059" y="612989"/>
            <a:ext cx="6311853" cy="1475404"/>
          </a:xfrm>
          <a:prstGeom prst="rect">
            <a:avLst/>
          </a:prstGeom>
          <a:noFill/>
        </p:spPr>
        <p:txBody>
          <a:bodyPr wrap="square">
            <a:spAutoFit/>
          </a:bodyPr>
          <a:lstStyle/>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CHƯƠNG 1: </a:t>
            </a:r>
            <a:endPar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TÂY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ÂU TỪ THẾ KỈ V ĐẾN </a:t>
            </a:r>
          </a:p>
          <a:p>
            <a:pPr marL="0" marR="69430" lvl="0" indent="0"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NỬA ĐẦU THẾ KỈ XVI</a:t>
            </a:r>
            <a:endPar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9">
            <a:extLst>
              <a:ext uri="{FF2B5EF4-FFF2-40B4-BE49-F238E27FC236}">
                <a16:creationId xmlns="" xmlns:a16="http://schemas.microsoft.com/office/drawing/2014/main" id="{B902CAF1-FDDB-4F8D-BCE2-572EBAE11BD9}"/>
              </a:ext>
            </a:extLst>
          </p:cNvPr>
          <p:cNvSpPr txBox="1"/>
          <p:nvPr/>
        </p:nvSpPr>
        <p:spPr>
          <a:xfrm>
            <a:off x="4763479" y="2646267"/>
            <a:ext cx="7104014" cy="2568780"/>
          </a:xfrm>
          <a:prstGeom prst="rect">
            <a:avLst/>
          </a:prstGeom>
        </p:spPr>
        <p:txBody>
          <a:bodyPr wrap="square" lIns="0" tIns="0" rIns="0" bIns="0" rtlCol="0" anchor="t">
            <a:spAutoFit/>
          </a:bodyPr>
          <a:lstStyle/>
          <a:p>
            <a:pPr marL="0" marR="10414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a:t>
            </a:r>
            <a:r>
              <a:rPr kumimoji="0" lang="en-US" sz="2800" b="1" i="1" u="none" strike="noStrike" kern="1200" cap="none" spc="0" normalizeH="0" baseline="0" noProof="0" dirty="0" smtClean="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1+2+3 </a:t>
            </a:r>
            <a:endParaRPr kumimoji="0" lang="en-US" sz="2800" b="1" i="1" u="none" strike="noStrike" kern="1200" cap="none" spc="0" normalizeH="0" baseline="0" noProof="0" dirty="0">
              <a:ln>
                <a:noFill/>
              </a:ln>
              <a:solidFill>
                <a:srgbClr val="C0504D">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 </a:t>
            </a:r>
            <a:endPar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104140" lvl="0" indent="0" algn="ctr" defTabSz="9144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 </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 HÌNH THÀNH VÀ PHÁT TRIỂN CỦA CHẾ ĐỘ PHONG KIẾN Ở TÂY ÂU</a:t>
            </a:r>
            <a:endPar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A picture containing tree, sky, outdoor, building&#10;&#10;Description automatically generated">
            <a:extLst>
              <a:ext uri="{FF2B5EF4-FFF2-40B4-BE49-F238E27FC236}">
                <a16:creationId xmlns="" xmlns:a16="http://schemas.microsoft.com/office/drawing/2014/main" id="{15F35B5D-AA94-4913-968C-77C782DC7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67" y="2151459"/>
            <a:ext cx="3718519" cy="4615611"/>
          </a:xfrm>
          <a:prstGeom prst="rect">
            <a:avLst/>
          </a:prstGeom>
        </p:spPr>
      </p:pic>
      <p:pic>
        <p:nvPicPr>
          <p:cNvPr id="20" name="Picture 13">
            <a:extLst>
              <a:ext uri="{FF2B5EF4-FFF2-40B4-BE49-F238E27FC236}">
                <a16:creationId xmlns="" xmlns:a16="http://schemas.microsoft.com/office/drawing/2014/main" id="{A78AEBA7-5453-4691-B275-A411F2818F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19003" y="6465909"/>
            <a:ext cx="1861109" cy="602323"/>
          </a:xfrm>
          <a:prstGeom prst="rect">
            <a:avLst/>
          </a:prstGeom>
        </p:spPr>
      </p:pic>
      <p:pic>
        <p:nvPicPr>
          <p:cNvPr id="21" name="Picture 5">
            <a:extLst>
              <a:ext uri="{FF2B5EF4-FFF2-40B4-BE49-F238E27FC236}">
                <a16:creationId xmlns="" xmlns:a16="http://schemas.microsoft.com/office/drawing/2014/main" id="{77FE2DB7-386C-4396-95BC-27FB686F82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11197333" y="6245010"/>
            <a:ext cx="1032768" cy="657439"/>
          </a:xfrm>
          <a:prstGeom prst="rect">
            <a:avLst/>
          </a:prstGeom>
        </p:spPr>
      </p:pic>
      <p:pic>
        <p:nvPicPr>
          <p:cNvPr id="22" name="Picture 6">
            <a:extLst>
              <a:ext uri="{FF2B5EF4-FFF2-40B4-BE49-F238E27FC236}">
                <a16:creationId xmlns="" xmlns:a16="http://schemas.microsoft.com/office/drawing/2014/main" id="{2ABFB0D6-4280-4AE0-98E2-9884639A41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1217283" y="-31749"/>
            <a:ext cx="1012817" cy="644738"/>
          </a:xfrm>
          <a:prstGeom prst="rect">
            <a:avLst/>
          </a:prstGeom>
        </p:spPr>
      </p:pic>
    </p:spTree>
    <p:extLst>
      <p:ext uri="{BB962C8B-B14F-4D97-AF65-F5344CB8AC3E}">
        <p14:creationId xmlns:p14="http://schemas.microsoft.com/office/powerpoint/2010/main" val="519386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8713" y="1049586"/>
            <a:ext cx="2714205" cy="1077218"/>
          </a:xfrm>
          <a:prstGeom prst="rect">
            <a:avLst/>
          </a:prstGeom>
          <a:noFill/>
        </p:spPr>
        <p:txBody>
          <a:bodyPr wrap="none" rtlCol="0">
            <a:spAutoFit/>
          </a:bodyPr>
          <a:lstStyle/>
          <a:p>
            <a:pPr algn="ctr" defTabSz="1219170"/>
            <a:r>
              <a:rPr lang="en-US" sz="3200" b="1" dirty="0">
                <a:solidFill>
                  <a:srgbClr val="008000"/>
                </a:solidFill>
                <a:latin typeface="Arial" panose="020B0604020202020204" pitchFamily="34" charset="0"/>
                <a:cs typeface="Arial" panose="020B0604020202020204" pitchFamily="34" charset="0"/>
              </a:rPr>
              <a:t>BẢO VỆ</a:t>
            </a:r>
          </a:p>
          <a:p>
            <a:pPr algn="ctr" defTabSz="1219170"/>
            <a:r>
              <a:rPr lang="en-US" sz="3200" b="1" dirty="0">
                <a:solidFill>
                  <a:srgbClr val="008000"/>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63530" y="1467543"/>
            <a:ext cx="8569739" cy="3046988"/>
          </a:xfrm>
          <a:prstGeom prst="rect">
            <a:avLst/>
          </a:prstGeom>
          <a:solidFill>
            <a:schemeClr val="bg1">
              <a:lumMod val="95000"/>
            </a:schemeClr>
          </a:solidFill>
        </p:spPr>
        <p:txBody>
          <a:bodyPr wrap="square" rtlCol="0">
            <a:spAutoFit/>
          </a:bodyPr>
          <a:lstStyle/>
          <a:p>
            <a:pPr algn="ctr" defTabSz="1219170"/>
            <a:r>
              <a:rPr lang="en-US" sz="4800" b="1" dirty="0" err="1">
                <a:solidFill>
                  <a:srgbClr val="00B050"/>
                </a:solidFill>
                <a:latin typeface="Times New Roman" panose="02020603050405020304" pitchFamily="18" charset="0"/>
                <a:cs typeface="Times New Roman" panose="02020603050405020304" pitchFamily="18" charset="0"/>
              </a:rPr>
              <a:t>Trả</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lời</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đúng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câu</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hỏi</a:t>
            </a:r>
            <a:r>
              <a:rPr lang="en-US" sz="4800" b="1" dirty="0">
                <a:solidFill>
                  <a:srgbClr val="00B050"/>
                </a:solidFill>
                <a:latin typeface="Times New Roman" panose="02020603050405020304" pitchFamily="18" charset="0"/>
                <a:cs typeface="Times New Roman" panose="02020603050405020304" pitchFamily="18" charset="0"/>
              </a:rPr>
              <a:t> </a:t>
            </a:r>
          </a:p>
          <a:p>
            <a:pPr algn="ctr" defTabSz="1219170"/>
            <a:r>
              <a:rPr lang="en-US" sz="4800" b="1" dirty="0" err="1">
                <a:solidFill>
                  <a:srgbClr val="00B050"/>
                </a:solidFill>
                <a:latin typeface="Times New Roman" panose="02020603050405020304" pitchFamily="18" charset="0"/>
                <a:cs typeface="Times New Roman" panose="02020603050405020304" pitchFamily="18" charset="0"/>
              </a:rPr>
              <a:t>để</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giúp</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các</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chú</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khỉ</a:t>
            </a:r>
            <a:r>
              <a:rPr lang="en-US" sz="4800" b="1" dirty="0">
                <a:solidFill>
                  <a:srgbClr val="00B050"/>
                </a:solidFill>
                <a:latin typeface="Times New Roman" panose="02020603050405020304" pitchFamily="18" charset="0"/>
                <a:cs typeface="Times New Roman" panose="02020603050405020304" pitchFamily="18" charset="0"/>
              </a:rPr>
              <a:t> </a:t>
            </a:r>
          </a:p>
          <a:p>
            <a:pPr algn="ctr" defTabSz="1219170"/>
            <a:r>
              <a:rPr lang="en-US" sz="4800" b="1" dirty="0" err="1">
                <a:solidFill>
                  <a:srgbClr val="00B050"/>
                </a:solidFill>
                <a:latin typeface="Times New Roman" panose="02020603050405020304" pitchFamily="18" charset="0"/>
                <a:cs typeface="Times New Roman" panose="02020603050405020304" pitchFamily="18" charset="0"/>
              </a:rPr>
              <a:t>ngăn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chặn</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hành</a:t>
            </a:r>
            <a:r>
              <a:rPr lang="en-US" sz="4800" b="1" dirty="0">
                <a:solidFill>
                  <a:srgbClr val="00B050"/>
                </a:solidFill>
                <a:latin typeface="Times New Roman" panose="02020603050405020304" pitchFamily="18" charset="0"/>
                <a:cs typeface="Times New Roman" panose="02020603050405020304" pitchFamily="18" charset="0"/>
              </a:rPr>
              <a:t> vi </a:t>
            </a:r>
          </a:p>
          <a:p>
            <a:pPr algn="ctr" defTabSz="1219170"/>
            <a:r>
              <a:rPr lang="en-US" sz="4800" b="1" dirty="0" err="1">
                <a:solidFill>
                  <a:srgbClr val="00B050"/>
                </a:solidFill>
                <a:latin typeface="Times New Roman" panose="02020603050405020304" pitchFamily="18" charset="0"/>
                <a:cs typeface="Times New Roman" panose="02020603050405020304" pitchFamily="18" charset="0"/>
              </a:rPr>
              <a:t>phá</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rừng</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của</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nhóm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lâm</a:t>
            </a:r>
            <a:r>
              <a:rPr lang="en-US" sz="4800" b="1" dirty="0">
                <a:solidFill>
                  <a:srgbClr val="00B050"/>
                </a:solidFill>
                <a:latin typeface="Times New Roman" panose="02020603050405020304" pitchFamily="18" charset="0"/>
                <a:cs typeface="Times New Roman" panose="02020603050405020304" pitchFamily="18" charset="0"/>
              </a:rPr>
              <a:t> </a:t>
            </a:r>
            <a:r>
              <a:rPr lang="en-US" sz="4800" b="1" dirty="0" err="1">
                <a:solidFill>
                  <a:srgbClr val="00B050"/>
                </a:solidFill>
                <a:latin typeface="Times New Roman" panose="02020603050405020304" pitchFamily="18" charset="0"/>
                <a:cs typeface="Times New Roman" panose="02020603050405020304" pitchFamily="18" charset="0"/>
              </a:rPr>
              <a:t>tặc</a:t>
            </a:r>
            <a:endParaRPr lang="en-US" sz="4800" b="1" dirty="0">
              <a:solidFill>
                <a:srgbClr val="00B050"/>
              </a:solidFill>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Calibri"/>
              </a:rPr>
              <a:t>5</a:t>
            </a:r>
          </a:p>
        </p:txBody>
      </p:sp>
      <p:sp>
        <p:nvSpPr>
          <p:cNvPr id="8" name="Arrow: Down 7">
            <a:extLst>
              <a:ext uri="{FF2B5EF4-FFF2-40B4-BE49-F238E27FC236}">
                <a16:creationId xmlns="" xmlns:a16="http://schemas.microsoft.com/office/drawing/2014/main" id="{FE83DDF2-13DF-481F-AFEF-15904922A68C}"/>
              </a:ext>
            </a:extLst>
          </p:cNvPr>
          <p:cNvSpPr/>
          <p:nvPr/>
        </p:nvSpPr>
        <p:spPr>
          <a:xfrm>
            <a:off x="11157052" y="-47934"/>
            <a:ext cx="979777" cy="80450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LT</a:t>
            </a: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638135" y="4858742"/>
            <a:ext cx="5066472"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xâm</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Giéc</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-man.</a:t>
            </a:r>
            <a:endPar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48085841-7BCF-4469-A814-E0D6F9EA495D}"/>
              </a:ext>
            </a:extLst>
          </p:cNvPr>
          <p:cNvSpPr txBox="1"/>
          <p:nvPr/>
        </p:nvSpPr>
        <p:spPr>
          <a:xfrm>
            <a:off x="2796209" y="706898"/>
            <a:ext cx="6453807" cy="21236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V,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Giéc</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-man.</a:t>
            </a:r>
            <a:endParaRPr lang="en-US" sz="2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D81AC4CE-11BF-4070-8BA6-0B6492BDB3AD}"/>
              </a:ext>
            </a:extLst>
          </p:cNvPr>
          <p:cNvSpPr txBox="1"/>
          <p:nvPr/>
        </p:nvSpPr>
        <p:spPr>
          <a:xfrm>
            <a:off x="2761419" y="746693"/>
            <a:ext cx="6554859" cy="2246769"/>
          </a:xfrm>
          <a:prstGeom prst="rect">
            <a:avLst/>
          </a:prstGeom>
          <a:solidFill>
            <a:schemeClr val="bg1">
              <a:lumMod val="95000"/>
            </a:schemeClr>
          </a:solidFill>
        </p:spPr>
        <p:txBody>
          <a:bodyPr wrap="square">
            <a:spAutoFit/>
          </a:bodyPr>
          <a:lstStyle/>
          <a:p>
            <a:pPr marL="0" marR="0" algn="just">
              <a:spcBef>
                <a:spcPts val="0"/>
              </a:spcBef>
              <a:spcAft>
                <a:spcPts val="0"/>
              </a:spcAft>
            </a:pP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Giec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-man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diệt</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Rô</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n-US" sz="2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loạt</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 Chia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Giec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-man.</a:t>
            </a:r>
            <a:endParaRPr lang="en-US" sz="2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F9448A9B-B3B3-45AB-BDDE-D880304B4235}"/>
              </a:ext>
            </a:extLst>
          </p:cNvPr>
          <p:cNvSpPr txBox="1"/>
          <p:nvPr/>
        </p:nvSpPr>
        <p:spPr>
          <a:xfrm>
            <a:off x="3655393" y="4723212"/>
            <a:ext cx="5038033" cy="646331"/>
          </a:xfrm>
          <a:prstGeom prst="rect">
            <a:avLst/>
          </a:prstGeom>
          <a:solidFill>
            <a:schemeClr val="bg1">
              <a:lumMod val="95000"/>
            </a:schemeClr>
          </a:solidFill>
        </p:spPr>
        <p:txBody>
          <a:bodyPr wrap="square">
            <a:spAutoFit/>
          </a:bodyPr>
          <a:lstStyle/>
          <a:p>
            <a:pPr marL="0" marR="0" algn="just">
              <a:spcBef>
                <a:spcPts val="0"/>
              </a:spcBef>
              <a:spcAft>
                <a:spcPts val="0"/>
              </a:spcAft>
            </a:pP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Chia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Giec</a:t>
            </a:r>
            <a:r>
              <a:rPr lang="en-US" sz="1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-man.</a:t>
            </a:r>
            <a:endParaRPr lang="en-US" sz="1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B7ECF4FD-D40C-4171-AEFF-61BF7CE563F0}"/>
              </a:ext>
            </a:extLst>
          </p:cNvPr>
          <p:cNvSpPr txBox="1"/>
          <p:nvPr/>
        </p:nvSpPr>
        <p:spPr>
          <a:xfrm>
            <a:off x="2782957" y="686298"/>
            <a:ext cx="641405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3: Hai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dân</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dân</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273F6B5A-EA70-4144-9759-FD68FD51F4CE}"/>
              </a:ext>
            </a:extLst>
          </p:cNvPr>
          <p:cNvSpPr txBox="1"/>
          <p:nvPr/>
        </p:nvSpPr>
        <p:spPr>
          <a:xfrm>
            <a:off x="3639102" y="4893256"/>
            <a:ext cx="5064537" cy="5756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lnSpc>
                <a:spcPts val="1800"/>
              </a:lnSpc>
              <a:spcBef>
                <a:spcPts val="0"/>
              </a:spcBef>
              <a:spcAft>
                <a:spcPts val="0"/>
              </a:spcAft>
            </a:pPr>
            <a:endPar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1800"/>
              </a:lnSpc>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endParaRPr lang="en-US"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553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9880CC4-440F-46AC-B38A-630CFE6AFF02}"/>
              </a:ext>
            </a:extLst>
          </p:cNvPr>
          <p:cNvSpPr txBox="1"/>
          <p:nvPr/>
        </p:nvSpPr>
        <p:spPr>
          <a:xfrm>
            <a:off x="2716970" y="588531"/>
            <a:ext cx="6554860" cy="2431435"/>
          </a:xfrm>
          <a:prstGeom prst="rect">
            <a:avLst/>
          </a:prstGeom>
          <a:solidFill>
            <a:schemeClr val="bg1">
              <a:lumMod val="95000"/>
            </a:schemeClr>
          </a:solidFill>
        </p:spPr>
        <p:txBody>
          <a:bodyPr wrap="square">
            <a:spAutoFit/>
          </a:bodyPr>
          <a:lstStyle/>
          <a:p>
            <a:pPr marL="0" marR="0" algn="just">
              <a:spcBef>
                <a:spcPts val="0"/>
              </a:spcBef>
              <a:spcAft>
                <a:spcPts val="0"/>
              </a:spcAft>
            </a:pP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4: Ý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i="1" u="sng"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900" b="1" i="1" u="sng"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i="1" u="sng"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9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14300" algn="just">
              <a:spcBef>
                <a:spcPts val="0"/>
              </a:spcBef>
              <a:spcAft>
                <a:spcPts val="0"/>
              </a:spcAft>
            </a:pP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14300" algn="just">
              <a:spcBef>
                <a:spcPts val="0"/>
              </a:spcBef>
              <a:spcAft>
                <a:spcPts val="0"/>
              </a:spcAft>
            </a:pP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14300" algn="just">
              <a:spcBef>
                <a:spcPts val="0"/>
              </a:spcBef>
              <a:spcAft>
                <a:spcPts val="0"/>
              </a:spcAft>
            </a:pP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114300" algn="just">
              <a:spcBef>
                <a:spcPts val="0"/>
              </a:spcBef>
              <a:spcAft>
                <a:spcPts val="0"/>
              </a:spcAft>
            </a:pP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19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35A6AED0-6354-4381-9051-0A8A1A3B6A54}"/>
              </a:ext>
            </a:extLst>
          </p:cNvPr>
          <p:cNvSpPr txBox="1"/>
          <p:nvPr/>
        </p:nvSpPr>
        <p:spPr>
          <a:xfrm>
            <a:off x="3681897" y="4719417"/>
            <a:ext cx="5064537"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dirty="0">
                <a:solidFill>
                  <a:srgbClr val="00B050"/>
                </a:solidFill>
                <a:effectLst/>
                <a:latin typeface="Times New Roman" panose="02020603050405020304" pitchFamily="18" charset="0"/>
                <a:ea typeface="Times New Roman" panose="02020603050405020304" pitchFamily="18" charset="0"/>
              </a:rPr>
              <a:t>A. </a:t>
            </a:r>
            <a:r>
              <a:rPr lang="en-US" sz="2400" b="1" dirty="0" err="1">
                <a:solidFill>
                  <a:srgbClr val="00B050"/>
                </a:solidFill>
                <a:effectLst/>
                <a:latin typeface="Times New Roman" panose="02020603050405020304" pitchFamily="18" charset="0"/>
                <a:ea typeface="Times New Roman" panose="02020603050405020304" pitchFamily="18" charset="0"/>
              </a:rPr>
              <a:t>Lãnh</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địa</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là</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trung</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tâm</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giao</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lưu</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buôn</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bán</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thời</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phong</a:t>
            </a:r>
            <a:r>
              <a:rPr lang="en-US" sz="2400" b="1" dirty="0">
                <a:solidFill>
                  <a:srgbClr val="00B050"/>
                </a:solidFill>
                <a:effectLst/>
                <a:latin typeface="Times New Roman" panose="02020603050405020304" pitchFamily="18" charset="0"/>
                <a:ea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rPr>
              <a:t>kiến</a:t>
            </a:r>
            <a:r>
              <a:rPr lang="en-US" sz="2400" b="1" dirty="0">
                <a:solidFill>
                  <a:srgbClr val="00B050"/>
                </a:solidFill>
                <a:effectLst/>
                <a:latin typeface="Times New Roman" panose="02020603050405020304" pitchFamily="18" charset="0"/>
                <a:ea typeface="Times New Roman" panose="02020603050405020304" pitchFamily="18" charset="0"/>
              </a:rPr>
              <a:t>.</a:t>
            </a:r>
            <a:endParaRPr lang="en-US" sz="2400" dirty="0">
              <a:solidFill>
                <a:srgbClr val="00B050"/>
              </a:solidFill>
            </a:endParaRPr>
          </a:p>
        </p:txBody>
      </p:sp>
    </p:spTree>
    <p:extLst>
      <p:ext uri="{BB962C8B-B14F-4D97-AF65-F5344CB8AC3E}">
        <p14:creationId xmlns:p14="http://schemas.microsoft.com/office/powerpoint/2010/main" val="28507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889329AB-F50A-4CFA-8D11-4F14F58583C6}"/>
              </a:ext>
            </a:extLst>
          </p:cNvPr>
          <p:cNvSpPr txBox="1"/>
          <p:nvPr/>
        </p:nvSpPr>
        <p:spPr>
          <a:xfrm>
            <a:off x="2801175" y="685138"/>
            <a:ext cx="6422337" cy="2308324"/>
          </a:xfrm>
          <a:prstGeom prst="rect">
            <a:avLst/>
          </a:prstGeom>
          <a:solidFill>
            <a:schemeClr val="bg1">
              <a:lumMod val="95000"/>
            </a:schemeClr>
          </a:solidFill>
        </p:spPr>
        <p:txBody>
          <a:bodyPr wrap="square">
            <a:spAutoFit/>
          </a:bodyPr>
          <a:lstStyle/>
          <a:p>
            <a:pPr marL="0" marR="0" algn="just">
              <a:spcBef>
                <a:spcPts val="0"/>
              </a:spcBef>
              <a:spcAft>
                <a:spcPts val="0"/>
              </a:spcAft>
            </a:pP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chúa</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Rô</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Rô</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Giec</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-man</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do</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D415AD83-307A-4B63-843D-6B92A829054D}"/>
              </a:ext>
            </a:extLst>
          </p:cNvPr>
          <p:cNvSpPr txBox="1"/>
          <p:nvPr/>
        </p:nvSpPr>
        <p:spPr>
          <a:xfrm>
            <a:off x="3653458" y="4725841"/>
            <a:ext cx="5035826"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lĩnh</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quý</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tộc</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Giec</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a:t>
            </a:r>
            <a:endParaRPr lang="en-US" b="1" dirty="0"/>
          </a:p>
        </p:txBody>
      </p:sp>
    </p:spTree>
    <p:extLst>
      <p:ext uri="{BB962C8B-B14F-4D97-AF65-F5344CB8AC3E}">
        <p14:creationId xmlns:p14="http://schemas.microsoft.com/office/powerpoint/2010/main" val="41795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82212">
            <a:off x="2128839" y="260531"/>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2212" flipH="1">
            <a:off x="8693422" y="695680"/>
            <a:ext cx="1054238" cy="1060020"/>
          </a:xfrm>
          <a:prstGeom prst="rect">
            <a:avLst/>
          </a:prstGeom>
        </p:spPr>
      </p:pic>
      <p:sp>
        <p:nvSpPr>
          <p:cNvPr id="15" name="TextBox 15"/>
          <p:cNvSpPr txBox="1"/>
          <p:nvPr/>
        </p:nvSpPr>
        <p:spPr>
          <a:xfrm>
            <a:off x="4055693" y="666935"/>
            <a:ext cx="4686234" cy="797078"/>
          </a:xfrm>
          <a:prstGeom prst="rect">
            <a:avLst/>
          </a:prstGeom>
        </p:spPr>
        <p:txBody>
          <a:bodyPr wrap="square" lIns="0" tIns="0" rIns="0" bIns="0" rtlCol="0" anchor="t">
            <a:spAutoFit/>
          </a:bodyPr>
          <a:lstStyle/>
          <a:p>
            <a:pPr marL="0" marR="0" lvl="0" indent="0" algn="l" defTabSz="914400" rtl="0" eaLnBrk="1" fontAlgn="auto" latinLnBrk="0" hangingPunct="1">
              <a:lnSpc>
                <a:spcPts val="6627"/>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D13B00"/>
                </a:solidFill>
                <a:effectLst/>
                <a:uLnTx/>
                <a:uFillTx/>
                <a:latin typeface="Times New Roman" panose="02020603050405020304" pitchFamily="18" charset="0"/>
                <a:ea typeface="+mn-ea"/>
                <a:cs typeface="Times New Roman" panose="02020603050405020304" pitchFamily="18" charset="0"/>
              </a:rPr>
              <a:t>LUYỆN TẬP</a:t>
            </a:r>
          </a:p>
        </p:txBody>
      </p:sp>
      <p:sp>
        <p:nvSpPr>
          <p:cNvPr id="9" name="TextBox 8">
            <a:extLst>
              <a:ext uri="{FF2B5EF4-FFF2-40B4-BE49-F238E27FC236}">
                <a16:creationId xmlns="" xmlns:a16="http://schemas.microsoft.com/office/drawing/2014/main" id="{95984AD1-4B00-475C-AD13-925C98EC9215}"/>
              </a:ext>
            </a:extLst>
          </p:cNvPr>
          <p:cNvSpPr txBox="1"/>
          <p:nvPr/>
        </p:nvSpPr>
        <p:spPr>
          <a:xfrm>
            <a:off x="1538894" y="1843072"/>
            <a:ext cx="9341674"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 xmlns:a16="http://schemas.microsoft.com/office/drawing/2014/main" id="{9ADDA8C2-FCBB-48B7-9036-7A30A8CA3E2F}"/>
              </a:ext>
            </a:extLst>
          </p:cNvPr>
          <p:cNvGraphicFramePr>
            <a:graphicFrameLocks noGrp="1"/>
          </p:cNvGraphicFramePr>
          <p:nvPr>
            <p:extLst>
              <p:ext uri="{D42A27DB-BD31-4B8C-83A1-F6EECF244321}">
                <p14:modId xmlns:p14="http://schemas.microsoft.com/office/powerpoint/2010/main" val="581643428"/>
              </p:ext>
            </p:extLst>
          </p:nvPr>
        </p:nvGraphicFramePr>
        <p:xfrm>
          <a:off x="998308" y="2546212"/>
          <a:ext cx="10132168" cy="3192648"/>
        </p:xfrm>
        <a:graphic>
          <a:graphicData uri="http://schemas.openxmlformats.org/drawingml/2006/table">
            <a:tbl>
              <a:tblPr firstRow="1" firstCol="1" bandRow="1"/>
              <a:tblGrid>
                <a:gridCol w="2727531">
                  <a:extLst>
                    <a:ext uri="{9D8B030D-6E8A-4147-A177-3AD203B41FA5}">
                      <a16:colId xmlns="" xmlns:a16="http://schemas.microsoft.com/office/drawing/2014/main" val="1223398099"/>
                    </a:ext>
                  </a:extLst>
                </a:gridCol>
                <a:gridCol w="3657600">
                  <a:extLst>
                    <a:ext uri="{9D8B030D-6E8A-4147-A177-3AD203B41FA5}">
                      <a16:colId xmlns="" xmlns:a16="http://schemas.microsoft.com/office/drawing/2014/main" val="1709702282"/>
                    </a:ext>
                  </a:extLst>
                </a:gridCol>
                <a:gridCol w="3747037">
                  <a:extLst>
                    <a:ext uri="{9D8B030D-6E8A-4147-A177-3AD203B41FA5}">
                      <a16:colId xmlns="" xmlns:a16="http://schemas.microsoft.com/office/drawing/2014/main" val="3855433735"/>
                    </a:ext>
                  </a:extLst>
                </a:gridCol>
              </a:tblGrid>
              <a:tr h="610765">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Lãnh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kiến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433216945"/>
                  </a:ext>
                </a:extLst>
              </a:tr>
              <a:tr h="717830">
                <a:tc>
                  <a:txBody>
                    <a:bodyPr/>
                    <a:lstStyle/>
                    <a:p>
                      <a:pPr marL="0" marR="0" algn="just">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58545444"/>
                  </a:ext>
                </a:extLst>
              </a:tr>
              <a:tr h="610765">
                <a:tc>
                  <a:txBody>
                    <a:bodyPr/>
                    <a:lstStyle/>
                    <a:p>
                      <a:pPr marL="0" marR="0" algn="just">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03849629"/>
                  </a:ext>
                </a:extLst>
              </a:tr>
              <a:tr h="1253288">
                <a:tc>
                  <a:txBody>
                    <a:bodyPr/>
                    <a:lstStyle/>
                    <a:p>
                      <a:pPr marL="0" marR="0" algn="just">
                        <a:lnSpc>
                          <a:spcPct val="107000"/>
                        </a:lnSpc>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Hoạt động kinh tế chủ yếu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29064604"/>
                  </a:ext>
                </a:extLst>
              </a:tr>
            </a:tbl>
          </a:graphicData>
        </a:graphic>
      </p:graphicFrame>
      <p:sp>
        <p:nvSpPr>
          <p:cNvPr id="14" name="TextBox 13">
            <a:extLst>
              <a:ext uri="{FF2B5EF4-FFF2-40B4-BE49-F238E27FC236}">
                <a16:creationId xmlns="" xmlns:a16="http://schemas.microsoft.com/office/drawing/2014/main" id="{5B7633DA-B832-444F-BB5F-2B30FD698E53}"/>
              </a:ext>
            </a:extLst>
          </p:cNvPr>
          <p:cNvSpPr txBox="1"/>
          <p:nvPr/>
        </p:nvSpPr>
        <p:spPr>
          <a:xfrm>
            <a:off x="3730439" y="3151344"/>
            <a:ext cx="3504492"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Đầu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kỉ</a:t>
            </a:r>
            <a:r>
              <a:rPr lang="en-US" sz="2400" dirty="0">
                <a:effectLst/>
                <a:latin typeface="Times New Roman" panose="02020603050405020304" pitchFamily="18" charset="0"/>
                <a:ea typeface="Calibri" panose="020F0502020204030204" pitchFamily="34" charset="0"/>
              </a:rPr>
              <a:t> V </a:t>
            </a:r>
            <a:r>
              <a:rPr lang="en-US" sz="2400" dirty="0" err="1">
                <a:effectLst/>
                <a:latin typeface="Times New Roman" panose="02020603050405020304" pitchFamily="18" charset="0"/>
                <a:ea typeface="Calibri" panose="020F0502020204030204" pitchFamily="34" charset="0"/>
              </a:rPr>
              <a:t>đến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kỉ</a:t>
            </a:r>
            <a:r>
              <a:rPr lang="en-US" sz="2400" dirty="0">
                <a:effectLst/>
                <a:latin typeface="Times New Roman" panose="02020603050405020304" pitchFamily="18" charset="0"/>
                <a:ea typeface="Calibri" panose="020F0502020204030204" pitchFamily="34" charset="0"/>
              </a:rPr>
              <a:t> IX</a:t>
            </a:r>
            <a:endParaRPr lang="en-US" sz="2400" dirty="0"/>
          </a:p>
        </p:txBody>
      </p:sp>
      <p:sp>
        <p:nvSpPr>
          <p:cNvPr id="16" name="TextBox 15">
            <a:extLst>
              <a:ext uri="{FF2B5EF4-FFF2-40B4-BE49-F238E27FC236}">
                <a16:creationId xmlns="" xmlns:a16="http://schemas.microsoft.com/office/drawing/2014/main" id="{A4A29437-62B2-441C-8615-D878D1EF540B}"/>
              </a:ext>
            </a:extLst>
          </p:cNvPr>
          <p:cNvSpPr txBox="1"/>
          <p:nvPr/>
        </p:nvSpPr>
        <p:spPr>
          <a:xfrm>
            <a:off x="7466909" y="3135942"/>
            <a:ext cx="2165484"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thế</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kỉ</a:t>
            </a:r>
            <a:r>
              <a:rPr lang="en-US" sz="2400" dirty="0">
                <a:effectLst/>
                <a:latin typeface="Times New Roman" panose="02020603050405020304" pitchFamily="18" charset="0"/>
                <a:ea typeface="Calibri" panose="020F0502020204030204" pitchFamily="34" charset="0"/>
              </a:rPr>
              <a:t> X</a:t>
            </a:r>
            <a:endParaRPr lang="en-US" sz="2400" dirty="0"/>
          </a:p>
        </p:txBody>
      </p:sp>
      <p:sp>
        <p:nvSpPr>
          <p:cNvPr id="17" name="TextBox 16">
            <a:extLst>
              <a:ext uri="{FF2B5EF4-FFF2-40B4-BE49-F238E27FC236}">
                <a16:creationId xmlns="" xmlns:a16="http://schemas.microsoft.com/office/drawing/2014/main" id="{6B3EB577-93BC-4470-91C1-75867FFB1826}"/>
              </a:ext>
            </a:extLst>
          </p:cNvPr>
          <p:cNvSpPr txBox="1"/>
          <p:nvPr/>
        </p:nvSpPr>
        <p:spPr>
          <a:xfrm>
            <a:off x="3761031" y="3839192"/>
            <a:ext cx="3234854"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Lãnh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chúa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nô</a:t>
            </a:r>
            <a:endParaRPr lang="en-US" sz="2400" dirty="0"/>
          </a:p>
        </p:txBody>
      </p:sp>
      <p:sp>
        <p:nvSpPr>
          <p:cNvPr id="18" name="TextBox 17">
            <a:extLst>
              <a:ext uri="{FF2B5EF4-FFF2-40B4-BE49-F238E27FC236}">
                <a16:creationId xmlns="" xmlns:a16="http://schemas.microsoft.com/office/drawing/2014/main" id="{9D1E783E-2B5B-4859-AE17-5B646E460AD9}"/>
              </a:ext>
            </a:extLst>
          </p:cNvPr>
          <p:cNvSpPr txBox="1"/>
          <p:nvPr/>
        </p:nvSpPr>
        <p:spPr>
          <a:xfrm>
            <a:off x="7348036" y="3843731"/>
            <a:ext cx="3952310"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Thương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công</a:t>
            </a:r>
            <a:endParaRPr lang="en-US" sz="2400" dirty="0"/>
          </a:p>
        </p:txBody>
      </p:sp>
      <p:sp>
        <p:nvSpPr>
          <p:cNvPr id="20" name="TextBox 19">
            <a:extLst>
              <a:ext uri="{FF2B5EF4-FFF2-40B4-BE49-F238E27FC236}">
                <a16:creationId xmlns="" xmlns:a16="http://schemas.microsoft.com/office/drawing/2014/main" id="{3AE097A0-D85E-4FD4-B6F7-0C125C1EB36E}"/>
              </a:ext>
            </a:extLst>
          </p:cNvPr>
          <p:cNvSpPr txBox="1"/>
          <p:nvPr/>
        </p:nvSpPr>
        <p:spPr>
          <a:xfrm>
            <a:off x="3774628" y="4471021"/>
            <a:ext cx="2347750" cy="461665"/>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Nông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nghiệp</a:t>
            </a:r>
            <a:endParaRPr lang="en-US" sz="2400" dirty="0"/>
          </a:p>
        </p:txBody>
      </p:sp>
      <p:sp>
        <p:nvSpPr>
          <p:cNvPr id="22" name="TextBox 21">
            <a:extLst>
              <a:ext uri="{FF2B5EF4-FFF2-40B4-BE49-F238E27FC236}">
                <a16:creationId xmlns="" xmlns:a16="http://schemas.microsoft.com/office/drawing/2014/main" id="{F361F654-E9CC-40E5-82AB-8ED692676A71}"/>
              </a:ext>
            </a:extLst>
          </p:cNvPr>
          <p:cNvSpPr txBox="1"/>
          <p:nvPr/>
        </p:nvSpPr>
        <p:spPr>
          <a:xfrm>
            <a:off x="7348036" y="4517187"/>
            <a:ext cx="3215331" cy="830997"/>
          </a:xfrm>
          <a:prstGeom prst="rect">
            <a:avLst/>
          </a:prstGeom>
          <a:noFill/>
        </p:spPr>
        <p:txBody>
          <a:bodyPr wrap="square">
            <a:spAutoFit/>
          </a:bodyPr>
          <a:lstStyle/>
          <a:p>
            <a:r>
              <a:rPr lang="en-US" sz="2400" dirty="0" err="1">
                <a:effectLst/>
                <a:latin typeface="Times New Roman" panose="02020603050405020304" pitchFamily="18" charset="0"/>
                <a:ea typeface="Calibri" panose="020F0502020204030204" pitchFamily="34" charset="0"/>
              </a:rPr>
              <a:t>Thủ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nghiệp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nghiệp</a:t>
            </a:r>
            <a:endParaRPr lang="en-US" sz="2400" dirty="0"/>
          </a:p>
        </p:txBody>
      </p:sp>
    </p:spTree>
    <p:extLst>
      <p:ext uri="{BB962C8B-B14F-4D97-AF65-F5344CB8AC3E}">
        <p14:creationId xmlns:p14="http://schemas.microsoft.com/office/powerpoint/2010/main" val="1928754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82212">
            <a:off x="2128839" y="260531"/>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2212" flipH="1">
            <a:off x="8693422" y="695680"/>
            <a:ext cx="1054238" cy="1060020"/>
          </a:xfrm>
          <a:prstGeom prst="rect">
            <a:avLst/>
          </a:prstGeom>
        </p:spPr>
      </p:pic>
      <p:sp>
        <p:nvSpPr>
          <p:cNvPr id="15" name="TextBox 15"/>
          <p:cNvSpPr txBox="1"/>
          <p:nvPr/>
        </p:nvSpPr>
        <p:spPr>
          <a:xfrm>
            <a:off x="4269467" y="651193"/>
            <a:ext cx="4686234" cy="797078"/>
          </a:xfrm>
          <a:prstGeom prst="rect">
            <a:avLst/>
          </a:prstGeom>
        </p:spPr>
        <p:txBody>
          <a:bodyPr wrap="square" lIns="0" tIns="0" rIns="0" bIns="0" rtlCol="0" anchor="t">
            <a:spAutoFit/>
          </a:bodyPr>
          <a:lstStyle/>
          <a:p>
            <a:pPr marL="0" marR="0" lvl="0" indent="0" algn="l" defTabSz="914400" rtl="0" eaLnBrk="1" fontAlgn="auto" latinLnBrk="0" hangingPunct="1">
              <a:lnSpc>
                <a:spcPts val="6627"/>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D13B00"/>
                </a:solidFill>
                <a:effectLst/>
                <a:uLnTx/>
                <a:uFillTx/>
                <a:latin typeface="Times New Roman" panose="02020603050405020304" pitchFamily="18" charset="0"/>
                <a:ea typeface="+mn-ea"/>
                <a:cs typeface="Times New Roman" panose="02020603050405020304" pitchFamily="18" charset="0"/>
              </a:rPr>
              <a:t>VẬN</a:t>
            </a:r>
            <a:r>
              <a:rPr kumimoji="0" lang="en-US" sz="5400" b="1" i="0" u="none" strike="noStrike" kern="1200" cap="none" spc="0" normalizeH="0" noProof="0" dirty="0">
                <a:ln>
                  <a:noFill/>
                </a:ln>
                <a:solidFill>
                  <a:srgbClr val="D13B00"/>
                </a:solidFill>
                <a:effectLst/>
                <a:uLnTx/>
                <a:uFillTx/>
                <a:latin typeface="Times New Roman" panose="02020603050405020304" pitchFamily="18" charset="0"/>
                <a:ea typeface="+mn-ea"/>
                <a:cs typeface="Times New Roman" panose="02020603050405020304" pitchFamily="18" charset="0"/>
              </a:rPr>
              <a:t> DỤNG</a:t>
            </a:r>
            <a:endParaRPr kumimoji="0" lang="en-US" sz="5400" b="1" i="0" u="none" strike="noStrike" kern="1200" cap="none" spc="0" normalizeH="0" baseline="0" noProof="0" dirty="0">
              <a:ln>
                <a:noFill/>
              </a:ln>
              <a:solidFill>
                <a:srgbClr val="D13B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 xmlns:a16="http://schemas.microsoft.com/office/drawing/2014/main" id="{26D59434-49B6-4CA2-B65F-8D7304096B34}"/>
              </a:ext>
            </a:extLst>
          </p:cNvPr>
          <p:cNvSpPr txBox="1"/>
          <p:nvPr/>
        </p:nvSpPr>
        <p:spPr>
          <a:xfrm>
            <a:off x="779428" y="1612934"/>
            <a:ext cx="11088317" cy="1452642"/>
          </a:xfrm>
          <a:prstGeom prst="rect">
            <a:avLst/>
          </a:prstGeom>
          <a:noFill/>
        </p:spPr>
        <p:txBody>
          <a:bodyPr wrap="square">
            <a:spAutoFit/>
          </a:bodyPr>
          <a:lstStyle/>
          <a:p>
            <a:pPr marL="0" marR="0" algn="just">
              <a:lnSpc>
                <a:spcPct val="107000"/>
              </a:lnSpc>
              <a:spcBef>
                <a:spcPts val="0"/>
              </a:spcBef>
              <a:spcAft>
                <a:spcPts val="0"/>
              </a:spcAft>
            </a:pP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nay. </a:t>
            </a:r>
            <a:endParaRPr lang="en-US"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471670BF-90F9-463D-8775-DC4E98852674}"/>
              </a:ext>
            </a:extLst>
          </p:cNvPr>
          <p:cNvSpPr txBox="1"/>
          <p:nvPr/>
        </p:nvSpPr>
        <p:spPr>
          <a:xfrm>
            <a:off x="5877638" y="3422420"/>
            <a:ext cx="5136105" cy="19053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Ox-</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phớt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Bô-lô-nha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Săm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 xmlns:a16="http://schemas.microsoft.com/office/drawing/2014/main" id="{03BA3CA4-9746-4EAC-B1EB-C8B98BA6DB29}"/>
              </a:ext>
            </a:extLst>
          </p:cNvPr>
          <p:cNvSpPr txBox="1"/>
          <p:nvPr/>
        </p:nvSpPr>
        <p:spPr>
          <a:xfrm>
            <a:off x="2323011" y="3436068"/>
            <a:ext cx="3095915" cy="19053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Phi-ren-</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Giê-nô-va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-xi-a,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2299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barn(inVertical)">
                                      <p:cBhvr>
                                        <p:cTn id="7" dur="500"/>
                                        <p:tgtEl>
                                          <p:spTgt spid="2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4">
                                            <p:txEl>
                                              <p:pRg st="2" end="2"/>
                                            </p:txEl>
                                          </p:spTgt>
                                        </p:tgtEl>
                                        <p:attrNameLst>
                                          <p:attrName>style.visibility</p:attrName>
                                        </p:attrNameLst>
                                      </p:cBhvr>
                                      <p:to>
                                        <p:strVal val="visible"/>
                                      </p:to>
                                    </p:set>
                                    <p:animEffect transition="in" filter="barn(inVertical)">
                                      <p:cBhvr>
                                        <p:cTn id="10" dur="500"/>
                                        <p:tgtEl>
                                          <p:spTgt spid="2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animEffect transition="in" filter="barn(inVertical)">
                                      <p:cBhvr>
                                        <p:cTn id="13" dur="500"/>
                                        <p:tgtEl>
                                          <p:spTgt spid="2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barn(inVertical)">
                                      <p:cBhvr>
                                        <p:cTn id="18" dur="500"/>
                                        <p:tgtEl>
                                          <p:spTgt spid="2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barn(inVertical)">
                                      <p:cBhvr>
                                        <p:cTn id="21" dur="500"/>
                                        <p:tgtEl>
                                          <p:spTgt spid="2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barn(inVertical)">
                                      <p:cBhvr>
                                        <p:cTn id="26"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49501" y="1202980"/>
            <a:ext cx="3223952" cy="256480"/>
          </a:xfrm>
          <a:prstGeom prst="rect">
            <a:avLst/>
          </a:prstGeom>
        </p:spPr>
        <p:txBody>
          <a:bodyPr wrap="square" lIns="0" tIns="0" rIns="0" bIns="0" rtlCol="0" anchor="t">
            <a:spAutoFit/>
          </a:bodyPr>
          <a:lstStyle/>
          <a:p>
            <a:pPr>
              <a:lnSpc>
                <a:spcPts val="1993"/>
              </a:lnSpc>
            </a:pPr>
            <a:r>
              <a:rPr lang="en-US" sz="3200" b="1" dirty="0" err="1">
                <a:solidFill>
                  <a:srgbClr val="1D4E89"/>
                </a:solidFill>
                <a:latin typeface="Times New Roman" panose="02020603050405020304" pitchFamily="18" charset="0"/>
                <a:cs typeface="Times New Roman" panose="02020603050405020304" pitchFamily="18" charset="0"/>
              </a:rPr>
              <a:t>Kiến</a:t>
            </a:r>
            <a:r>
              <a:rPr lang="en-US" sz="3200" b="1" dirty="0">
                <a:solidFill>
                  <a:srgbClr val="1D4E89"/>
                </a:solidFill>
                <a:latin typeface="Times New Roman" panose="02020603050405020304" pitchFamily="18" charset="0"/>
                <a:cs typeface="Times New Roman" panose="02020603050405020304" pitchFamily="18" charset="0"/>
              </a:rPr>
              <a:t> </a:t>
            </a:r>
            <a:r>
              <a:rPr lang="en-US" sz="3200" b="1" dirty="0" err="1">
                <a:solidFill>
                  <a:srgbClr val="1D4E89"/>
                </a:solidFill>
                <a:latin typeface="Times New Roman" panose="02020603050405020304" pitchFamily="18" charset="0"/>
                <a:cs typeface="Times New Roman" panose="02020603050405020304" pitchFamily="18" charset="0"/>
              </a:rPr>
              <a:t>thức</a:t>
            </a:r>
            <a:endParaRPr lang="en-US" sz="3200" b="1" dirty="0">
              <a:solidFill>
                <a:srgbClr val="1D4E89"/>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673702" y="1214447"/>
            <a:ext cx="2921668" cy="298159"/>
          </a:xfrm>
          <a:prstGeom prst="rect">
            <a:avLst/>
          </a:prstGeom>
        </p:spPr>
        <p:txBody>
          <a:bodyPr lIns="0" tIns="0" rIns="0" bIns="0" rtlCol="0" anchor="t">
            <a:spAutoFit/>
          </a:bodyPr>
          <a:lstStyle/>
          <a:p>
            <a:pPr>
              <a:lnSpc>
                <a:spcPts val="2058"/>
              </a:lnSpc>
            </a:pPr>
            <a:r>
              <a:rPr lang="en-US" sz="3200" b="1" dirty="0" err="1">
                <a:solidFill>
                  <a:srgbClr val="1D4E89"/>
                </a:solidFill>
                <a:latin typeface="Times New Roman" panose="02020603050405020304" pitchFamily="18" charset="0"/>
                <a:cs typeface="Times New Roman" panose="02020603050405020304" pitchFamily="18" charset="0"/>
              </a:rPr>
              <a:t>Phẩm</a:t>
            </a:r>
            <a:r>
              <a:rPr lang="en-US" sz="3200" b="1" dirty="0">
                <a:solidFill>
                  <a:srgbClr val="1D4E89"/>
                </a:solidFill>
                <a:latin typeface="Times New Roman" panose="02020603050405020304" pitchFamily="18" charset="0"/>
                <a:cs typeface="Times New Roman" panose="02020603050405020304" pitchFamily="18" charset="0"/>
              </a:rPr>
              <a:t> </a:t>
            </a:r>
            <a:r>
              <a:rPr lang="en-US" sz="3200" b="1" dirty="0" err="1">
                <a:solidFill>
                  <a:srgbClr val="1D4E89"/>
                </a:solidFill>
                <a:latin typeface="Times New Roman" panose="02020603050405020304" pitchFamily="18" charset="0"/>
                <a:cs typeface="Times New Roman" panose="02020603050405020304" pitchFamily="18" charset="0"/>
              </a:rPr>
              <a:t>chất</a:t>
            </a:r>
            <a:endParaRPr lang="en-US" sz="3200" b="1" dirty="0">
              <a:solidFill>
                <a:srgbClr val="1D4E89"/>
              </a:solidFill>
              <a:latin typeface="Times New Roman" panose="02020603050405020304" pitchFamily="18" charset="0"/>
              <a:cs typeface="Times New Roman" panose="02020603050405020304" pitchFamily="18" charset="0"/>
            </a:endParaRPr>
          </a:p>
        </p:txBody>
      </p:sp>
      <p:grpSp>
        <p:nvGrpSpPr>
          <p:cNvPr id="6" name="Group 6"/>
          <p:cNvGrpSpPr/>
          <p:nvPr/>
        </p:nvGrpSpPr>
        <p:grpSpPr>
          <a:xfrm>
            <a:off x="214010" y="1475366"/>
            <a:ext cx="6577422" cy="4732177"/>
            <a:chOff x="0" y="0"/>
            <a:chExt cx="2688663" cy="2715896"/>
          </a:xfrm>
        </p:grpSpPr>
        <p:sp>
          <p:nvSpPr>
            <p:cNvPr id="7" name="Freeform 7"/>
            <p:cNvSpPr/>
            <p:nvPr/>
          </p:nvSpPr>
          <p:spPr>
            <a:xfrm>
              <a:off x="0" y="0"/>
              <a:ext cx="2688663" cy="2715896"/>
            </a:xfrm>
            <a:custGeom>
              <a:avLst/>
              <a:gdLst/>
              <a:ahLst/>
              <a:cxnLst/>
              <a:rect l="l" t="t" r="r" b="b"/>
              <a:pathLst>
                <a:path w="2688663" h="2715896">
                  <a:moveTo>
                    <a:pt x="2564203" y="2715896"/>
                  </a:moveTo>
                  <a:lnTo>
                    <a:pt x="124460" y="2715896"/>
                  </a:lnTo>
                  <a:cubicBezTo>
                    <a:pt x="55880" y="2715896"/>
                    <a:pt x="0" y="2660016"/>
                    <a:pt x="0" y="2591436"/>
                  </a:cubicBezTo>
                  <a:lnTo>
                    <a:pt x="0" y="124460"/>
                  </a:lnTo>
                  <a:cubicBezTo>
                    <a:pt x="0" y="55880"/>
                    <a:pt x="55880" y="0"/>
                    <a:pt x="124460" y="0"/>
                  </a:cubicBezTo>
                  <a:lnTo>
                    <a:pt x="2564203" y="0"/>
                  </a:lnTo>
                  <a:cubicBezTo>
                    <a:pt x="2632783" y="0"/>
                    <a:pt x="2688663" y="55880"/>
                    <a:pt x="2688663" y="124460"/>
                  </a:cubicBezTo>
                  <a:lnTo>
                    <a:pt x="2688663" y="2591436"/>
                  </a:lnTo>
                  <a:cubicBezTo>
                    <a:pt x="2688663" y="2660016"/>
                    <a:pt x="2632783" y="2715896"/>
                    <a:pt x="2564203" y="2715896"/>
                  </a:cubicBezTo>
                  <a:close/>
                </a:path>
              </a:pathLst>
            </a:custGeom>
            <a:solidFill>
              <a:srgbClr val="EDECED"/>
            </a:solidFill>
          </p:spPr>
        </p:sp>
      </p:grpSp>
      <p:grpSp>
        <p:nvGrpSpPr>
          <p:cNvPr id="10" name="Group 10"/>
          <p:cNvGrpSpPr/>
          <p:nvPr/>
        </p:nvGrpSpPr>
        <p:grpSpPr>
          <a:xfrm>
            <a:off x="7023370" y="1510509"/>
            <a:ext cx="4766553" cy="4617156"/>
            <a:chOff x="0" y="0"/>
            <a:chExt cx="2688663" cy="2715896"/>
          </a:xfrm>
        </p:grpSpPr>
        <p:sp>
          <p:nvSpPr>
            <p:cNvPr id="11" name="Freeform 11"/>
            <p:cNvSpPr/>
            <p:nvPr/>
          </p:nvSpPr>
          <p:spPr>
            <a:xfrm>
              <a:off x="0" y="0"/>
              <a:ext cx="2688663" cy="2715896"/>
            </a:xfrm>
            <a:custGeom>
              <a:avLst/>
              <a:gdLst/>
              <a:ahLst/>
              <a:cxnLst/>
              <a:rect l="l" t="t" r="r" b="b"/>
              <a:pathLst>
                <a:path w="2688663" h="2715896">
                  <a:moveTo>
                    <a:pt x="2564203" y="2715896"/>
                  </a:moveTo>
                  <a:lnTo>
                    <a:pt x="124460" y="2715896"/>
                  </a:lnTo>
                  <a:cubicBezTo>
                    <a:pt x="55880" y="2715896"/>
                    <a:pt x="0" y="2660016"/>
                    <a:pt x="0" y="2591436"/>
                  </a:cubicBezTo>
                  <a:lnTo>
                    <a:pt x="0" y="124460"/>
                  </a:lnTo>
                  <a:cubicBezTo>
                    <a:pt x="0" y="55880"/>
                    <a:pt x="55880" y="0"/>
                    <a:pt x="124460" y="0"/>
                  </a:cubicBezTo>
                  <a:lnTo>
                    <a:pt x="2564203" y="0"/>
                  </a:lnTo>
                  <a:cubicBezTo>
                    <a:pt x="2632783" y="0"/>
                    <a:pt x="2688663" y="55880"/>
                    <a:pt x="2688663" y="124460"/>
                  </a:cubicBezTo>
                  <a:lnTo>
                    <a:pt x="2688663" y="2591436"/>
                  </a:lnTo>
                  <a:cubicBezTo>
                    <a:pt x="2688663" y="2660016"/>
                    <a:pt x="2632783" y="2715896"/>
                    <a:pt x="2564203" y="2715896"/>
                  </a:cubicBezTo>
                  <a:close/>
                </a:path>
              </a:pathLst>
            </a:custGeom>
            <a:solidFill>
              <a:srgbClr val="EDEC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601739" y="5354738"/>
            <a:ext cx="1733321" cy="150326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789248">
            <a:off x="-96531" y="5754542"/>
            <a:ext cx="2116476" cy="989844"/>
          </a:xfrm>
          <a:prstGeom prst="rect">
            <a:avLst/>
          </a:prstGeom>
        </p:spPr>
      </p:pic>
      <p:sp>
        <p:nvSpPr>
          <p:cNvPr id="16" name="TextBox 15">
            <a:extLst>
              <a:ext uri="{FF2B5EF4-FFF2-40B4-BE49-F238E27FC236}">
                <a16:creationId xmlns="" xmlns:a16="http://schemas.microsoft.com/office/drawing/2014/main" id="{FB46EB39-7BE6-4E3C-96C3-362419A2DA10}"/>
              </a:ext>
            </a:extLst>
          </p:cNvPr>
          <p:cNvSpPr txBox="1"/>
          <p:nvPr/>
        </p:nvSpPr>
        <p:spPr>
          <a:xfrm>
            <a:off x="188167" y="1415511"/>
            <a:ext cx="6577422" cy="4829335"/>
          </a:xfrm>
          <a:prstGeom prst="rect">
            <a:avLst/>
          </a:prstGeom>
          <a:noFill/>
        </p:spPr>
        <p:txBody>
          <a:bodyPr wrap="square">
            <a:spAutoFit/>
          </a:bodyPr>
          <a:lstStyle/>
          <a:p>
            <a:pPr algn="just"/>
            <a:r>
              <a:rPr lang="en-US" sz="2800" b="1"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Âu</a:t>
            </a:r>
            <a:r>
              <a:rPr lang="en-US" sz="2800"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a:t>
            </a:r>
          </a:p>
          <a:p>
            <a:pPr algn="just"/>
            <a:r>
              <a:rPr lang="en-US"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a:t>
            </a:r>
          </a:p>
          <a:p>
            <a:pPr marL="0" marR="104140" algn="just">
              <a:lnSpc>
                <a:spcPct val="107000"/>
              </a:lnSpc>
              <a:spcBef>
                <a:spcPts val="0"/>
              </a:spcBef>
              <a:spcAft>
                <a:spcPts val="0"/>
              </a:spcAft>
            </a:pPr>
            <a:endParaRPr lang="en-US" sz="2600" dirty="0">
              <a:effectLst/>
              <a:latin typeface="Times New Roman" pitchFamily="18" charset="0"/>
              <a:ea typeface="Calibri" panose="020F0502020204030204" pitchFamily="34" charset="0"/>
              <a:cs typeface="Times New Roman" pitchFamily="18" charset="0"/>
            </a:endParaRPr>
          </a:p>
        </p:txBody>
      </p:sp>
      <p:sp>
        <p:nvSpPr>
          <p:cNvPr id="18" name="TextBox 17">
            <a:extLst>
              <a:ext uri="{FF2B5EF4-FFF2-40B4-BE49-F238E27FC236}">
                <a16:creationId xmlns="" xmlns:a16="http://schemas.microsoft.com/office/drawing/2014/main" id="{7C889CC3-DEF1-40A7-8C7F-39DF9AE47A30}"/>
              </a:ext>
            </a:extLst>
          </p:cNvPr>
          <p:cNvSpPr txBox="1"/>
          <p:nvPr/>
        </p:nvSpPr>
        <p:spPr>
          <a:xfrm>
            <a:off x="7081165" y="1541720"/>
            <a:ext cx="4514205" cy="4352474"/>
          </a:xfrm>
          <a:prstGeom prst="rect">
            <a:avLst/>
          </a:prstGeom>
          <a:noFill/>
        </p:spPr>
        <p:txBody>
          <a:bodyPr wrap="square">
            <a:spAutoFit/>
          </a:bodyPr>
          <a:lstStyle/>
          <a:p>
            <a:pPr marL="0" marR="104140" algn="just">
              <a:lnSpc>
                <a:spcPct val="107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Âu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104140" algn="just">
              <a:lnSpc>
                <a:spcPct val="107000"/>
              </a:lnSpc>
              <a:spcBef>
                <a:spcPts val="0"/>
              </a:spcBef>
              <a:spcAft>
                <a:spcPts val="0"/>
              </a:spcAft>
            </a:pP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Trân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Chúa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hiệp</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5">
            <a:extLst>
              <a:ext uri="{FF2B5EF4-FFF2-40B4-BE49-F238E27FC236}">
                <a16:creationId xmlns="" xmlns:a16="http://schemas.microsoft.com/office/drawing/2014/main" id="{EE70C80B-149F-4F98-93E0-071012055416}"/>
              </a:ext>
            </a:extLst>
          </p:cNvPr>
          <p:cNvSpPr txBox="1"/>
          <p:nvPr/>
        </p:nvSpPr>
        <p:spPr>
          <a:xfrm>
            <a:off x="4200057" y="342402"/>
            <a:ext cx="4686234" cy="797078"/>
          </a:xfrm>
          <a:prstGeom prst="rect">
            <a:avLst/>
          </a:prstGeom>
        </p:spPr>
        <p:txBody>
          <a:bodyPr wrap="square" lIns="0" tIns="0" rIns="0" bIns="0" rtlCol="0" anchor="t">
            <a:spAutoFit/>
          </a:bodyPr>
          <a:lstStyle/>
          <a:p>
            <a:pPr>
              <a:lnSpc>
                <a:spcPts val="6627"/>
              </a:lnSpc>
              <a:spcBef>
                <a:spcPct val="0"/>
              </a:spcBef>
            </a:pPr>
            <a:r>
              <a:rPr lang="en-US" sz="5400" b="1" dirty="0">
                <a:solidFill>
                  <a:srgbClr val="D13B00"/>
                </a:solidFill>
                <a:latin typeface="Times New Roman" panose="02020603050405020304" pitchFamily="18" charset="0"/>
                <a:cs typeface="Times New Roman" panose="02020603050405020304" pitchFamily="18" charset="0"/>
              </a:rPr>
              <a:t>MỤC TIÊU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9450" y="-235303"/>
            <a:ext cx="6350" cy="7328605"/>
          </a:xfrm>
          <a:prstGeom prst="rect">
            <a:avLst/>
          </a:prstGeom>
          <a:solidFill>
            <a:srgbClr val="373636"/>
          </a:solidFill>
        </p:spPr>
      </p:sp>
      <p:grpSp>
        <p:nvGrpSpPr>
          <p:cNvPr id="3" name="Group 3"/>
          <p:cNvGrpSpPr/>
          <p:nvPr/>
        </p:nvGrpSpPr>
        <p:grpSpPr>
          <a:xfrm>
            <a:off x="423210" y="685801"/>
            <a:ext cx="525181" cy="378943"/>
            <a:chOff x="0" y="0"/>
            <a:chExt cx="1050363" cy="757887"/>
          </a:xfrm>
        </p:grpSpPr>
        <p:sp>
          <p:nvSpPr>
            <p:cNvPr id="4" name="AutoShape 4"/>
            <p:cNvSpPr/>
            <p:nvPr/>
          </p:nvSpPr>
          <p:spPr>
            <a:xfrm>
              <a:off x="0" y="0"/>
              <a:ext cx="1050363" cy="757887"/>
            </a:xfrm>
            <a:prstGeom prst="rect">
              <a:avLst/>
            </a:prstGeom>
            <a:solidFill>
              <a:srgbClr val="FFFFFF"/>
            </a:solidFill>
          </p:spPr>
        </p:sp>
        <p:sp>
          <p:nvSpPr>
            <p:cNvPr id="5" name="TextBox 5"/>
            <p:cNvSpPr txBox="1"/>
            <p:nvPr/>
          </p:nvSpPr>
          <p:spPr>
            <a:xfrm>
              <a:off x="78124" y="227896"/>
              <a:ext cx="894115" cy="307776"/>
            </a:xfrm>
            <a:prstGeom prst="rect">
              <a:avLst/>
            </a:prstGeom>
          </p:spPr>
          <p:txBody>
            <a:bodyPr lIns="0" tIns="0" rIns="0" bIns="0" rtlCol="0" anchor="t">
              <a:spAutoFit/>
            </a:bodyPr>
            <a:lstStyle/>
            <a:p>
              <a:pPr algn="ctr">
                <a:lnSpc>
                  <a:spcPts val="1173"/>
                </a:lnSpc>
              </a:pPr>
              <a:r>
                <a:rPr lang="en-US" sz="1066">
                  <a:solidFill>
                    <a:srgbClr val="373636"/>
                  </a:solidFill>
                  <a:latin typeface="Fira Sans Bold"/>
                </a:rPr>
                <a:t>01</a:t>
              </a:r>
            </a:p>
          </p:txBody>
        </p:sp>
      </p:grpSp>
      <p:sp>
        <p:nvSpPr>
          <p:cNvPr id="8" name="AutoShape 8"/>
          <p:cNvSpPr/>
          <p:nvPr/>
        </p:nvSpPr>
        <p:spPr>
          <a:xfrm>
            <a:off x="0" y="5494737"/>
            <a:ext cx="12192000" cy="6350"/>
          </a:xfrm>
          <a:prstGeom prst="rect">
            <a:avLst/>
          </a:prstGeom>
          <a:solidFill>
            <a:srgbClr val="373636"/>
          </a:solidFill>
        </p:spPr>
      </p:sp>
      <p:sp>
        <p:nvSpPr>
          <p:cNvPr id="10" name="TextBox 10"/>
          <p:cNvSpPr txBox="1"/>
          <p:nvPr/>
        </p:nvSpPr>
        <p:spPr>
          <a:xfrm>
            <a:off x="6720419" y="5559452"/>
            <a:ext cx="5234816" cy="429926"/>
          </a:xfrm>
          <a:prstGeom prst="rect">
            <a:avLst/>
          </a:prstGeom>
        </p:spPr>
        <p:txBody>
          <a:bodyPr lIns="0" tIns="0" rIns="0" bIns="0" rtlCol="0" anchor="t">
            <a:spAutoFit/>
          </a:bodyPr>
          <a:lstStyle/>
          <a:p>
            <a:pPr marL="0" marR="0" algn="ctr">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 học Bo-lo-na (I-ta-li-a)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descr="A picture containing building, mountain&#10;&#10;Description automatically generated">
            <a:extLst>
              <a:ext uri="{FF2B5EF4-FFF2-40B4-BE49-F238E27FC236}">
                <a16:creationId xmlns="" xmlns:a16="http://schemas.microsoft.com/office/drawing/2014/main" id="{638DDF43-D664-47A1-B82A-94882F220E6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524905" y="55411"/>
            <a:ext cx="6667095" cy="5445676"/>
          </a:xfrm>
          <a:prstGeom prst="rect">
            <a:avLst/>
          </a:prstGeom>
        </p:spPr>
      </p:pic>
      <p:sp>
        <p:nvSpPr>
          <p:cNvPr id="13" name="TextBox 12">
            <a:extLst>
              <a:ext uri="{FF2B5EF4-FFF2-40B4-BE49-F238E27FC236}">
                <a16:creationId xmlns="" xmlns:a16="http://schemas.microsoft.com/office/drawing/2014/main" id="{B6692209-6B9B-46AF-B3D9-8601B75EE48B}"/>
              </a:ext>
            </a:extLst>
          </p:cNvPr>
          <p:cNvSpPr txBox="1"/>
          <p:nvPr/>
        </p:nvSpPr>
        <p:spPr>
          <a:xfrm>
            <a:off x="1085079" y="1172715"/>
            <a:ext cx="4040547" cy="3416320"/>
          </a:xfrm>
          <a:prstGeom prst="rect">
            <a:avLst/>
          </a:prstGeom>
          <a:noFill/>
        </p:spPr>
        <p:txBody>
          <a:bodyPr wrap="square">
            <a:spAutoFit/>
          </a:bodyPr>
          <a:lstStyle/>
          <a:p>
            <a:pPr algn="just"/>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Bologna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Bologna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vô</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Âu</a:t>
            </a:r>
            <a:r>
              <a:rPr lang="en-US"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9450" y="-235303"/>
            <a:ext cx="6350" cy="7328605"/>
          </a:xfrm>
          <a:prstGeom prst="rect">
            <a:avLst/>
          </a:prstGeom>
          <a:solidFill>
            <a:srgbClr val="373636"/>
          </a:solidFill>
        </p:spPr>
      </p:sp>
      <p:grpSp>
        <p:nvGrpSpPr>
          <p:cNvPr id="3" name="Group 3"/>
          <p:cNvGrpSpPr/>
          <p:nvPr/>
        </p:nvGrpSpPr>
        <p:grpSpPr>
          <a:xfrm>
            <a:off x="423210" y="685801"/>
            <a:ext cx="525181" cy="378943"/>
            <a:chOff x="0" y="0"/>
            <a:chExt cx="1050363" cy="757887"/>
          </a:xfrm>
        </p:grpSpPr>
        <p:sp>
          <p:nvSpPr>
            <p:cNvPr id="4" name="AutoShape 4"/>
            <p:cNvSpPr/>
            <p:nvPr/>
          </p:nvSpPr>
          <p:spPr>
            <a:xfrm>
              <a:off x="0" y="0"/>
              <a:ext cx="1050363" cy="757887"/>
            </a:xfrm>
            <a:prstGeom prst="rect">
              <a:avLst/>
            </a:prstGeom>
            <a:solidFill>
              <a:srgbClr val="FFFFFF"/>
            </a:solidFill>
          </p:spPr>
        </p:sp>
        <p:sp>
          <p:nvSpPr>
            <p:cNvPr id="5" name="TextBox 5"/>
            <p:cNvSpPr txBox="1"/>
            <p:nvPr/>
          </p:nvSpPr>
          <p:spPr>
            <a:xfrm>
              <a:off x="78124" y="227896"/>
              <a:ext cx="894115" cy="307776"/>
            </a:xfrm>
            <a:prstGeom prst="rect">
              <a:avLst/>
            </a:prstGeom>
          </p:spPr>
          <p:txBody>
            <a:bodyPr lIns="0" tIns="0" rIns="0" bIns="0" rtlCol="0" anchor="t">
              <a:spAutoFit/>
            </a:bodyPr>
            <a:lstStyle/>
            <a:p>
              <a:pPr marL="0" marR="0" lvl="0" indent="0" algn="ctr" defTabSz="914400" rtl="0" eaLnBrk="1" fontAlgn="auto" latinLnBrk="0" hangingPunct="1">
                <a:lnSpc>
                  <a:spcPts val="1173"/>
                </a:lnSpc>
                <a:spcBef>
                  <a:spcPts val="0"/>
                </a:spcBef>
                <a:spcAft>
                  <a:spcPts val="0"/>
                </a:spcAft>
                <a:buClrTx/>
                <a:buSzTx/>
                <a:buFontTx/>
                <a:buNone/>
                <a:tabLst/>
                <a:defRPr/>
              </a:pPr>
              <a:r>
                <a:rPr kumimoji="0" lang="en-US" sz="1066" b="0" i="0" u="none" strike="noStrike" kern="1200" cap="none" spc="0" normalizeH="0" baseline="0" noProof="0" dirty="0">
                  <a:ln>
                    <a:noFill/>
                  </a:ln>
                  <a:solidFill>
                    <a:srgbClr val="373636"/>
                  </a:solidFill>
                  <a:effectLst/>
                  <a:uLnTx/>
                  <a:uFillTx/>
                  <a:latin typeface="Fira Sans Bold"/>
                  <a:ea typeface="+mn-ea"/>
                  <a:cs typeface="+mn-cs"/>
                </a:rPr>
                <a:t>02</a:t>
              </a:r>
            </a:p>
          </p:txBody>
        </p:sp>
      </p:grpSp>
      <p:sp>
        <p:nvSpPr>
          <p:cNvPr id="8" name="AutoShape 8"/>
          <p:cNvSpPr/>
          <p:nvPr/>
        </p:nvSpPr>
        <p:spPr>
          <a:xfrm>
            <a:off x="0" y="5494737"/>
            <a:ext cx="12192000" cy="6350"/>
          </a:xfrm>
          <a:prstGeom prst="rect">
            <a:avLst/>
          </a:prstGeom>
          <a:solidFill>
            <a:srgbClr val="373636"/>
          </a:solidFill>
        </p:spPr>
      </p:sp>
      <p:sp>
        <p:nvSpPr>
          <p:cNvPr id="10" name="TextBox 10"/>
          <p:cNvSpPr txBox="1"/>
          <p:nvPr/>
        </p:nvSpPr>
        <p:spPr>
          <a:xfrm>
            <a:off x="6720419" y="5559452"/>
            <a:ext cx="5234816" cy="438262"/>
          </a:xfrm>
          <a:prstGeom prst="rect">
            <a:avLst/>
          </a:prstGeom>
        </p:spPr>
        <p:txBody>
          <a:bodyPr lIns="0" tIns="0" rIns="0" bIns="0" rtlCol="0" anchor="t">
            <a:spAutoFit/>
          </a:bodyPr>
          <a:lstStyle/>
          <a:p>
            <a:pPr marL="0" marR="0" algn="ctr">
              <a:lnSpc>
                <a:spcPct val="107000"/>
              </a:lnSpc>
              <a:spcBef>
                <a:spcPts val="0"/>
              </a:spcBef>
              <a:spcAft>
                <a:spcPts val="0"/>
              </a:spcAft>
            </a:pP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Oxford (Anh)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picture containing outdoor, building, old, place of worship&#10;&#10;Description automatically generated">
            <a:extLst>
              <a:ext uri="{FF2B5EF4-FFF2-40B4-BE49-F238E27FC236}">
                <a16:creationId xmlns="" xmlns:a16="http://schemas.microsoft.com/office/drawing/2014/main" id="{086C71DA-E95B-4BC6-9E38-78F65BEBEE4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337108" y="0"/>
            <a:ext cx="6858219" cy="5488386"/>
          </a:xfrm>
          <a:prstGeom prst="rect">
            <a:avLst/>
          </a:prstGeom>
        </p:spPr>
      </p:pic>
      <p:sp>
        <p:nvSpPr>
          <p:cNvPr id="14" name="TextBox 13">
            <a:extLst>
              <a:ext uri="{FF2B5EF4-FFF2-40B4-BE49-F238E27FC236}">
                <a16:creationId xmlns="" xmlns:a16="http://schemas.microsoft.com/office/drawing/2014/main" id="{73E875B7-EB88-4548-8C64-D30D9EB7EDAB}"/>
              </a:ext>
            </a:extLst>
          </p:cNvPr>
          <p:cNvSpPr txBox="1"/>
          <p:nvPr/>
        </p:nvSpPr>
        <p:spPr>
          <a:xfrm>
            <a:off x="753894" y="286020"/>
            <a:ext cx="4515120" cy="4916346"/>
          </a:xfrm>
          <a:prstGeom prst="rect">
            <a:avLst/>
          </a:prstGeom>
          <a:noFill/>
        </p:spPr>
        <p:txBody>
          <a:bodyPr wrap="square">
            <a:spAutoFit/>
          </a:bodyPr>
          <a:lstStyle/>
          <a:p>
            <a:pPr marL="0" marR="0" algn="just">
              <a:lnSpc>
                <a:spcPct val="107000"/>
              </a:lnSpc>
              <a:spcBef>
                <a:spcPts val="0"/>
              </a:spcBef>
              <a:spcAft>
                <a:spcPts val="0"/>
              </a:spcAft>
            </a:pPr>
            <a:r>
              <a:rPr lang="en-US" sz="23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Oxford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Anh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1201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tuyển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(chancellor)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1231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universitas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300" dirty="0" err="1">
                <a:solidFill>
                  <a:srgbClr val="000000"/>
                </a:solidFill>
                <a:effectLst/>
                <a:latin typeface="Times New Roman" panose="02020603050405020304" pitchFamily="18" charset="0"/>
                <a:ea typeface="Times New Roman" panose="02020603050405020304" pitchFamily="18" charset="0"/>
              </a:rPr>
              <a:t>Viện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Ðại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học</a:t>
            </a:r>
            <a:r>
              <a:rPr lang="en-US" sz="2300" dirty="0">
                <a:solidFill>
                  <a:srgbClr val="000000"/>
                </a:solidFill>
                <a:effectLst/>
                <a:latin typeface="Times New Roman" panose="02020603050405020304" pitchFamily="18" charset="0"/>
                <a:ea typeface="Times New Roman" panose="02020603050405020304" pitchFamily="18" charset="0"/>
              </a:rPr>
              <a:t> Oxford </a:t>
            </a:r>
            <a:r>
              <a:rPr lang="en-US" sz="2300" dirty="0" err="1">
                <a:solidFill>
                  <a:srgbClr val="000000"/>
                </a:solidFill>
                <a:effectLst/>
                <a:latin typeface="Times New Roman" panose="02020603050405020304" pitchFamily="18" charset="0"/>
                <a:ea typeface="Times New Roman" panose="02020603050405020304" pitchFamily="18" charset="0"/>
              </a:rPr>
              <a:t>thành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lập</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với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mục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đích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chính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đào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tu</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sĩ</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và</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linh</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mục</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Giáo</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hội</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Thiên</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Chúa</a:t>
            </a:r>
            <a:r>
              <a:rPr lang="en-US" sz="2300" dirty="0">
                <a:solidFill>
                  <a:srgbClr val="000000"/>
                </a:solidFill>
                <a:effectLst/>
                <a:latin typeface="Times New Roman" panose="02020603050405020304" pitchFamily="18" charset="0"/>
                <a:ea typeface="Times New Roman" panose="02020603050405020304" pitchFamily="18" charset="0"/>
              </a:rPr>
              <a:t> </a:t>
            </a:r>
            <a:r>
              <a:rPr lang="en-US" sz="2300" dirty="0" err="1">
                <a:solidFill>
                  <a:srgbClr val="000000"/>
                </a:solidFill>
                <a:effectLst/>
                <a:latin typeface="Times New Roman" panose="02020603050405020304" pitchFamily="18" charset="0"/>
                <a:ea typeface="Times New Roman" panose="02020603050405020304" pitchFamily="18" charset="0"/>
              </a:rPr>
              <a:t>giáo</a:t>
            </a:r>
            <a:r>
              <a:rPr lang="en-US" sz="2300" dirty="0">
                <a:solidFill>
                  <a:srgbClr val="000000"/>
                </a:solidFill>
                <a:effectLst/>
                <a:latin typeface="Times New Roman" panose="02020603050405020304" pitchFamily="18" charset="0"/>
                <a:ea typeface="Times New Roman" panose="02020603050405020304" pitchFamily="18" charset="0"/>
              </a:rPr>
              <a:t> La </a:t>
            </a:r>
            <a:r>
              <a:rPr lang="en-US" sz="2300" dirty="0" err="1">
                <a:solidFill>
                  <a:srgbClr val="000000"/>
                </a:solidFill>
                <a:effectLst/>
                <a:latin typeface="Times New Roman" panose="02020603050405020304" pitchFamily="18" charset="0"/>
                <a:ea typeface="Times New Roman" panose="02020603050405020304" pitchFamily="18" charset="0"/>
              </a:rPr>
              <a:t>Mã</a:t>
            </a:r>
            <a:r>
              <a:rPr lang="en-US" sz="2300" dirty="0">
                <a:solidFill>
                  <a:srgbClr val="000000"/>
                </a:solidFill>
                <a:effectLst/>
                <a:latin typeface="Times New Roman" panose="02020603050405020304" pitchFamily="18" charset="0"/>
                <a:ea typeface="Times New Roman" panose="02020603050405020304" pitchFamily="18" charset="0"/>
              </a:rPr>
              <a:t>. </a:t>
            </a:r>
            <a:endParaRPr lang="en-US" sz="2300" dirty="0"/>
          </a:p>
        </p:txBody>
      </p:sp>
    </p:spTree>
    <p:extLst>
      <p:ext uri="{BB962C8B-B14F-4D97-AF65-F5344CB8AC3E}">
        <p14:creationId xmlns:p14="http://schemas.microsoft.com/office/powerpoint/2010/main" val="1630081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760576" y="2089196"/>
            <a:ext cx="9003322" cy="900332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82212">
            <a:off x="1575219" y="228698"/>
            <a:ext cx="1232976" cy="112370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82212" flipH="1">
            <a:off x="9970207" y="446457"/>
            <a:ext cx="1054238" cy="1060020"/>
          </a:xfrm>
          <a:prstGeom prst="rect">
            <a:avLst/>
          </a:prstGeom>
        </p:spPr>
      </p:pic>
      <p:sp>
        <p:nvSpPr>
          <p:cNvPr id="15" name="TextBox 15"/>
          <p:cNvSpPr txBox="1"/>
          <p:nvPr/>
        </p:nvSpPr>
        <p:spPr>
          <a:xfrm>
            <a:off x="3042893" y="525043"/>
            <a:ext cx="6712691" cy="797078"/>
          </a:xfrm>
          <a:prstGeom prst="rect">
            <a:avLst/>
          </a:prstGeom>
        </p:spPr>
        <p:txBody>
          <a:bodyPr wrap="square" lIns="0" tIns="0" rIns="0" bIns="0" rtlCol="0" anchor="t">
            <a:spAutoFit/>
          </a:bodyPr>
          <a:lstStyle/>
          <a:p>
            <a:pPr marL="0" marR="0" lvl="0" indent="0" algn="l" defTabSz="914400" rtl="0" eaLnBrk="1" fontAlgn="auto" latinLnBrk="0" hangingPunct="1">
              <a:lnSpc>
                <a:spcPts val="6627"/>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D13B00"/>
                </a:solidFill>
                <a:effectLst/>
                <a:uLnTx/>
                <a:uFillTx/>
                <a:latin typeface="Times New Roman" panose="02020603050405020304" pitchFamily="18" charset="0"/>
                <a:ea typeface="+mn-ea"/>
                <a:cs typeface="Times New Roman" panose="02020603050405020304" pitchFamily="18" charset="0"/>
              </a:rPr>
              <a:t>NHIỆM VỤ Ở NHÀ </a:t>
            </a:r>
          </a:p>
        </p:txBody>
      </p:sp>
      <p:sp>
        <p:nvSpPr>
          <p:cNvPr id="10" name="TextBox 9">
            <a:extLst>
              <a:ext uri="{FF2B5EF4-FFF2-40B4-BE49-F238E27FC236}">
                <a16:creationId xmlns="" xmlns:a16="http://schemas.microsoft.com/office/drawing/2014/main" id="{5E0BBF73-5615-4AEC-B17B-59A4F585A25E}"/>
              </a:ext>
            </a:extLst>
          </p:cNvPr>
          <p:cNvSpPr txBox="1"/>
          <p:nvPr/>
        </p:nvSpPr>
        <p:spPr>
          <a:xfrm>
            <a:off x="677694" y="1718705"/>
            <a:ext cx="10836611" cy="4238853"/>
          </a:xfrm>
          <a:prstGeom prst="rect">
            <a:avLst/>
          </a:prstGeom>
          <a:noFill/>
        </p:spPr>
        <p:txBody>
          <a:bodyPr wrap="square">
            <a:spAutoFit/>
          </a:bodyPr>
          <a:lstStyle/>
          <a:p>
            <a:pPr marL="0" marR="0" algn="just">
              <a:lnSpc>
                <a:spcPct val="107000"/>
              </a:lnSpc>
              <a:spcBef>
                <a:spcPts val="0"/>
              </a:spcBef>
              <a:spcAft>
                <a:spcPts val="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Cô-lôm-bô</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Ma-</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gien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lăng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Ga-ma,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xơ</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i="1"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i="1" dirty="0">
                <a:effectLst/>
                <a:latin typeface="Times New Roman" panose="02020603050405020304" pitchFamily="18" charset="0"/>
                <a:ea typeface="Calibri" panose="020F0502020204030204" pitchFamily="34" charset="0"/>
              </a:rPr>
              <a:t/>
            </a:r>
            <a:br>
              <a:rPr lang="en-US" sz="3200" i="1" dirty="0">
                <a:effectLst/>
                <a:latin typeface="Times New Roman" panose="02020603050405020304" pitchFamily="18" charset="0"/>
                <a:ea typeface="Calibri" panose="020F0502020204030204" pitchFamily="34" charset="0"/>
              </a:rPr>
            </a:br>
            <a:endParaRPr lang="en-US" sz="3200" i="1" dirty="0"/>
          </a:p>
        </p:txBody>
      </p:sp>
    </p:spTree>
    <p:extLst>
      <p:ext uri="{BB962C8B-B14F-4D97-AF65-F5344CB8AC3E}">
        <p14:creationId xmlns:p14="http://schemas.microsoft.com/office/powerpoint/2010/main" val="2154435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solidFill>
                  <a:srgbClr val="FF0000"/>
                </a:solidFill>
                <a:latin typeface="Times New Roman" pitchFamily="18" charset="0"/>
                <a:cs typeface="Times New Roman" pitchFamily="18" charset="0"/>
              </a:rPr>
              <a:t>CẤU TRÚC BÀI HỌC</a:t>
            </a:r>
            <a:endParaRPr lang="en-US" sz="3600" b="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74312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060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0127664" y="5564082"/>
            <a:ext cx="2102437" cy="133836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27664" y="-31750"/>
            <a:ext cx="2102437" cy="13383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flipV="1">
            <a:off x="-44450" y="-38100"/>
            <a:ext cx="2102437" cy="1338368"/>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44450" y="5557732"/>
            <a:ext cx="2102437" cy="1338368"/>
          </a:xfrm>
          <a:prstGeom prst="rect">
            <a:avLst/>
          </a:prstGeom>
        </p:spPr>
      </p:pic>
      <p:sp>
        <p:nvSpPr>
          <p:cNvPr id="9" name="TextBox 9">
            <a:extLst>
              <a:ext uri="{FF2B5EF4-FFF2-40B4-BE49-F238E27FC236}">
                <a16:creationId xmlns="" xmlns:a16="http://schemas.microsoft.com/office/drawing/2014/main" id="{DD004D52-E9D0-4817-AE03-172817DB73A7}"/>
              </a:ext>
            </a:extLst>
          </p:cNvPr>
          <p:cNvSpPr txBox="1"/>
          <p:nvPr/>
        </p:nvSpPr>
        <p:spPr>
          <a:xfrm>
            <a:off x="1837628" y="917844"/>
            <a:ext cx="8851433" cy="1479379"/>
          </a:xfrm>
          <a:prstGeom prst="rect">
            <a:avLst/>
          </a:prstGeom>
        </p:spPr>
        <p:txBody>
          <a:bodyPr lIns="0" tIns="0" rIns="0" bIns="0" rtlCol="0" anchor="t">
            <a:spAutoFit/>
          </a:bodyPr>
          <a:lstStyle/>
          <a:p>
            <a:pPr marR="104140" algn="ctr">
              <a:lnSpc>
                <a:spcPct val="107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a:t>
            </a:r>
          </a:p>
          <a:p>
            <a:pPr marR="104140" algn="ctr">
              <a:lnSpc>
                <a:spcPct val="107000"/>
              </a:lnSpc>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 QUÁ TRÌNH HÌNH THÀNH VÀ PHÁT TRIỂN CỦA CHẾ ĐỘ PHONG KIẾN Ở TÂY ÂU</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A84A4620-62B2-4155-ACA1-FBB77DC3DFF6}"/>
              </a:ext>
            </a:extLst>
          </p:cNvPr>
          <p:cNvSpPr txBox="1"/>
          <p:nvPr/>
        </p:nvSpPr>
        <p:spPr>
          <a:xfrm>
            <a:off x="380785" y="2594439"/>
            <a:ext cx="9746879" cy="593304"/>
          </a:xfrm>
          <a:prstGeom prst="rect">
            <a:avLst/>
          </a:prstGeom>
          <a:noFill/>
        </p:spPr>
        <p:txBody>
          <a:bodyPr wrap="square">
            <a:spAutoFit/>
          </a:bodyPr>
          <a:lstStyle/>
          <a:p>
            <a:pPr marL="0" marR="104140" algn="just">
              <a:lnSpc>
                <a:spcPct val="107000"/>
              </a:lnSpc>
              <a:spcBef>
                <a:spcPts val="0"/>
              </a:spcBef>
              <a:spcAft>
                <a:spcPts val="0"/>
              </a:spcAft>
            </a:pP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Tây</a:t>
            </a:r>
            <a:r>
              <a:rPr lang="en-US"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Âu</a:t>
            </a:r>
            <a:endParaRPr lang="en-US" sz="32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AEFAE3AD-1333-44FF-95E1-BCA37854DEF7}"/>
              </a:ext>
            </a:extLst>
          </p:cNvPr>
          <p:cNvGraphicFramePr>
            <a:graphicFrameLocks noGrp="1"/>
          </p:cNvGraphicFramePr>
          <p:nvPr>
            <p:extLst>
              <p:ext uri="{D42A27DB-BD31-4B8C-83A1-F6EECF244321}">
                <p14:modId xmlns:p14="http://schemas.microsoft.com/office/powerpoint/2010/main" val="3149043794"/>
              </p:ext>
            </p:extLst>
          </p:nvPr>
        </p:nvGraphicFramePr>
        <p:xfrm>
          <a:off x="241301" y="1645216"/>
          <a:ext cx="11281392" cy="5160210"/>
        </p:xfrm>
        <a:graphic>
          <a:graphicData uri="http://schemas.openxmlformats.org/drawingml/2006/table">
            <a:tbl>
              <a:tblPr firstRow="1" firstCol="1" bandRow="1"/>
              <a:tblGrid>
                <a:gridCol w="4800553">
                  <a:extLst>
                    <a:ext uri="{9D8B030D-6E8A-4147-A177-3AD203B41FA5}">
                      <a16:colId xmlns="" xmlns:a16="http://schemas.microsoft.com/office/drawing/2014/main" val="2781591556"/>
                    </a:ext>
                  </a:extLst>
                </a:gridCol>
                <a:gridCol w="6480839">
                  <a:extLst>
                    <a:ext uri="{9D8B030D-6E8A-4147-A177-3AD203B41FA5}">
                      <a16:colId xmlns="" xmlns:a16="http://schemas.microsoft.com/office/drawing/2014/main" val="1322828149"/>
                    </a:ext>
                  </a:extLst>
                </a:gridCol>
              </a:tblGrid>
              <a:tr h="516691">
                <a:tc>
                  <a:txBody>
                    <a:bodyPr/>
                    <a:lstStyle/>
                    <a:p>
                      <a:pPr marL="0" marR="0" algn="ctr">
                        <a:lnSpc>
                          <a:spcPct val="107000"/>
                        </a:lnSpc>
                        <a:spcBef>
                          <a:spcPts val="0"/>
                        </a:spcBef>
                        <a:spcAft>
                          <a:spcPts val="0"/>
                        </a:spcAft>
                      </a:pP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7000"/>
                        </a:lnSpc>
                        <a:spcBef>
                          <a:spcPts val="0"/>
                        </a:spcBef>
                        <a:spcAft>
                          <a:spcPts val="0"/>
                        </a:spcAft>
                      </a:pP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i="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800" i="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 xmlns:a16="http://schemas.microsoft.com/office/drawing/2014/main" val="3361754890"/>
                  </a:ext>
                </a:extLst>
              </a:tr>
              <a:tr h="899111">
                <a:tc>
                  <a:txBody>
                    <a:bodyPr/>
                    <a:lstStyle/>
                    <a:p>
                      <a:pPr marL="0" marR="0" algn="just">
                        <a:lnSpc>
                          <a:spcPct val="107000"/>
                        </a:lnSpc>
                        <a:spcBef>
                          <a:spcPts val="0"/>
                        </a:spcBef>
                        <a:spcAft>
                          <a:spcPts val="0"/>
                        </a:spcAft>
                      </a:pPr>
                      <a:r>
                        <a:rPr lang="vi-VN"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When: Đế quốc La Mã suy yếu vào thời gian nào?</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481401143"/>
                  </a:ext>
                </a:extLst>
              </a:tr>
              <a:tr h="815090">
                <a:tc>
                  <a:txBody>
                    <a:bodyPr/>
                    <a:lstStyle/>
                    <a:p>
                      <a:pPr marL="0" marR="0" algn="just">
                        <a:lnSpc>
                          <a:spcPct val="107000"/>
                        </a:lnSpc>
                        <a:spcBef>
                          <a:spcPts val="0"/>
                        </a:spcBef>
                        <a:spcAft>
                          <a:spcPts val="0"/>
                        </a:spcAft>
                      </a:pPr>
                      <a:r>
                        <a:rPr lang="vi-VN" sz="2400" b="1" i="1" kern="1200" dirty="0" smtClean="0">
                          <a:solidFill>
                            <a:schemeClr val="tx1"/>
                          </a:solidFill>
                          <a:effectLst/>
                          <a:latin typeface="Times New Roman" panose="02020603050405020304" pitchFamily="18" charset="0"/>
                          <a:ea typeface="+mn-ea"/>
                          <a:cs typeface="Times New Roman" panose="02020603050405020304" pitchFamily="18" charset="0"/>
                        </a:rPr>
                        <a:t>? Who: Ai đã tràn xuống chiếm đất của La Mã?</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spcBef>
                          <a:spcPts val="375"/>
                        </a:spcBef>
                        <a:spcAft>
                          <a:spcPts val="375"/>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546031980"/>
                  </a:ext>
                </a:extLst>
              </a:tr>
              <a:tr h="749300">
                <a:tc>
                  <a:txBody>
                    <a:bodyPr/>
                    <a:lstStyle/>
                    <a:p>
                      <a:pPr marL="0" marR="0" algn="just">
                        <a:lnSpc>
                          <a:spcPct val="107000"/>
                        </a:lnSpc>
                        <a:spcBef>
                          <a:spcPts val="0"/>
                        </a:spcBef>
                        <a:spcAft>
                          <a:spcPts val="0"/>
                        </a:spcAft>
                      </a:pPr>
                      <a:r>
                        <a:rPr lang="vi-VN" sz="2400" b="1" dirty="0" smtClean="0">
                          <a:effectLst/>
                          <a:latin typeface="Times New Roman" panose="02020603050405020304" pitchFamily="18" charset="0"/>
                          <a:ea typeface="Calibri" panose="020F0502020204030204" pitchFamily="34" charset="0"/>
                          <a:cs typeface="Times New Roman" panose="02020603050405020304" pitchFamily="18" charset="0"/>
                        </a:rPr>
                        <a:t>? What: Khi tiến vào lãnh thổ của La Mã người Giéc man đã làm gì?</a:t>
                      </a: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80881776"/>
                  </a:ext>
                </a:extLst>
              </a:tr>
              <a:tr h="779399">
                <a:tc>
                  <a:txBody>
                    <a:bodyPr/>
                    <a:lstStyle/>
                    <a:p>
                      <a:pPr algn="just">
                        <a:lnSpc>
                          <a:spcPct val="115000"/>
                        </a:lnSpc>
                        <a:spcAft>
                          <a:spcPts val="0"/>
                        </a:spcAft>
                        <a:tabLst>
                          <a:tab pos="76200" algn="l"/>
                        </a:tabLst>
                      </a:pPr>
                      <a:r>
                        <a:rPr lang="en-US" sz="2400" b="1" dirty="0" smtClean="0">
                          <a:effectLst/>
                          <a:latin typeface="Times"/>
                          <a:ea typeface="Times"/>
                        </a:rPr>
                        <a:t>? Where: </a:t>
                      </a:r>
                      <a:r>
                        <a:rPr lang="vi-VN" sz="2400" b="1" dirty="0" smtClean="0">
                          <a:effectLst/>
                          <a:latin typeface="Times"/>
                          <a:ea typeface="Times"/>
                        </a:rPr>
                        <a:t>Quá trình phong kiến hóa diễn ra mạnh mẽ ở đâu?</a:t>
                      </a:r>
                      <a:endParaRPr lang="en-US" sz="2400" b="1"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1305369">
                <a:tc>
                  <a:txBody>
                    <a:bodyPr/>
                    <a:lstStyle/>
                    <a:p>
                      <a:pPr algn="just">
                        <a:lnSpc>
                          <a:spcPct val="115000"/>
                        </a:lnSpc>
                        <a:spcAft>
                          <a:spcPts val="0"/>
                        </a:spcAft>
                        <a:tabLst>
                          <a:tab pos="76200" algn="l"/>
                        </a:tabLst>
                      </a:pPr>
                      <a:r>
                        <a:rPr lang="en-US" sz="2400" b="1" dirty="0" smtClean="0">
                          <a:effectLst/>
                          <a:latin typeface="Times"/>
                          <a:ea typeface="Times"/>
                        </a:rPr>
                        <a:t>? How: </a:t>
                      </a:r>
                      <a:r>
                        <a:rPr lang="vi-VN" sz="2400" b="1" dirty="0" smtClean="0">
                          <a:effectLst/>
                          <a:latin typeface="Times"/>
                          <a:ea typeface="Times"/>
                        </a:rPr>
                        <a:t>Sự hình thành các giai cấp trong xã hội phong kiến như thế nào?</a:t>
                      </a:r>
                      <a:endParaRPr lang="en-US" sz="2400" b="1" dirty="0" smtClean="0">
                        <a:effectLst/>
                        <a:latin typeface="Times New Roman"/>
                        <a:ea typeface="Times New Roman"/>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just">
                        <a:lnSpc>
                          <a:spcPct val="107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4667" marR="24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bl>
          </a:graphicData>
        </a:graphic>
      </p:graphicFrame>
      <p:sp>
        <p:nvSpPr>
          <p:cNvPr id="3" name="TextBox 2">
            <a:extLst>
              <a:ext uri="{FF2B5EF4-FFF2-40B4-BE49-F238E27FC236}">
                <a16:creationId xmlns="" xmlns:a16="http://schemas.microsoft.com/office/drawing/2014/main" id="{85D9A376-C3A7-49E1-B1CD-DEAB47FD0FD1}"/>
              </a:ext>
            </a:extLst>
          </p:cNvPr>
          <p:cNvSpPr txBox="1"/>
          <p:nvPr/>
        </p:nvSpPr>
        <p:spPr>
          <a:xfrm>
            <a:off x="3588611" y="1000301"/>
            <a:ext cx="4200939"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kumimoji="0" lang="en-US" sz="2400" b="1" i="1"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PHIẾU HỌC TẬP SỐ 1</a:t>
            </a:r>
            <a:endParaRPr lang="en-US" sz="1600" dirty="0">
              <a:solidFill>
                <a:schemeClr val="tx1">
                  <a:lumMod val="95000"/>
                  <a:lumOff val="5000"/>
                </a:schemeClr>
              </a:solidFill>
            </a:endParaRPr>
          </a:p>
        </p:txBody>
      </p:sp>
      <p:pic>
        <p:nvPicPr>
          <p:cNvPr id="5" name="Picture 11">
            <a:extLst>
              <a:ext uri="{FF2B5EF4-FFF2-40B4-BE49-F238E27FC236}">
                <a16:creationId xmlns="" xmlns:a16="http://schemas.microsoft.com/office/drawing/2014/main" id="{87411D84-84CB-4D8F-BA85-EC464E36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380136">
            <a:off x="11275944" y="5771738"/>
            <a:ext cx="950515" cy="1161740"/>
          </a:xfrm>
          <a:prstGeom prst="rect">
            <a:avLst/>
          </a:prstGeom>
        </p:spPr>
      </p:pic>
      <p:sp>
        <p:nvSpPr>
          <p:cNvPr id="6" name="TextBox 5">
            <a:extLst>
              <a:ext uri="{FF2B5EF4-FFF2-40B4-BE49-F238E27FC236}">
                <a16:creationId xmlns="" xmlns:a16="http://schemas.microsoft.com/office/drawing/2014/main" id="{FD315371-56DB-43A8-AEF8-E8DF957D5AAD}"/>
              </a:ext>
            </a:extLst>
          </p:cNvPr>
          <p:cNvSpPr txBox="1"/>
          <p:nvPr/>
        </p:nvSpPr>
        <p:spPr>
          <a:xfrm>
            <a:off x="0" y="-30788"/>
            <a:ext cx="12065000" cy="707886"/>
          </a:xfrm>
          <a:prstGeom prst="rect">
            <a:avLst/>
          </a:prstGeom>
          <a:solidFill>
            <a:schemeClr val="accent5">
              <a:lumMod val="40000"/>
              <a:lumOff val="60000"/>
            </a:schemeClr>
          </a:solidFill>
        </p:spPr>
        <p:txBody>
          <a:bodyPr wrap="square">
            <a:spAutoFit/>
          </a:bodyPr>
          <a:lstStyle/>
          <a:p>
            <a:pPr algn="ctr"/>
            <a:r>
              <a:rPr lang="nl-NL" sz="2000" b="1" dirty="0">
                <a:solidFill>
                  <a:srgbClr val="FF0000"/>
                </a:solidFill>
                <a:effectLst/>
                <a:latin typeface="Times New Roman" panose="02020603050405020304" pitchFamily="18" charset="0"/>
                <a:ea typeface="Calibri" panose="020F0502020204030204" pitchFamily="34" charset="0"/>
              </a:rPr>
              <a:t>          NHIỆM VỤ </a:t>
            </a:r>
            <a:r>
              <a:rPr lang="nl-NL" sz="2000" b="1" dirty="0" smtClean="0">
                <a:solidFill>
                  <a:srgbClr val="FF0000"/>
                </a:solidFill>
                <a:effectLst/>
                <a:latin typeface="Times New Roman" panose="02020603050405020304" pitchFamily="18" charset="0"/>
                <a:ea typeface="Calibri" panose="020F0502020204030204" pitchFamily="34" charset="0"/>
              </a:rPr>
              <a:t>1:</a:t>
            </a:r>
          </a:p>
          <a:p>
            <a:pPr algn="ctr"/>
            <a:r>
              <a:rPr lang="vi-VN" sz="2000" dirty="0" smtClean="0">
                <a:latin typeface="Times New Roman" panose="02020603050405020304" pitchFamily="18" charset="0"/>
                <a:ea typeface="Calibri" panose="020F0502020204030204" pitchFamily="34" charset="0"/>
              </a:rPr>
              <a:t>HS </a:t>
            </a:r>
            <a:r>
              <a:rPr lang="vi-VN" sz="2000" dirty="0">
                <a:latin typeface="Times New Roman" panose="02020603050405020304" pitchFamily="18" charset="0"/>
                <a:ea typeface="Calibri" panose="020F0502020204030204" pitchFamily="34" charset="0"/>
              </a:rPr>
              <a:t>quan sát H2 và </a:t>
            </a:r>
            <a:r>
              <a:rPr lang="vi-VN" sz="2000" dirty="0" smtClean="0">
                <a:latin typeface="Times New Roman" panose="02020603050405020304" pitchFamily="18" charset="0"/>
                <a:ea typeface="Calibri" panose="020F0502020204030204" pitchFamily="34" charset="0"/>
              </a:rPr>
              <a:t>đọc </a:t>
            </a:r>
            <a:r>
              <a:rPr lang="vi-VN" sz="2000" dirty="0">
                <a:latin typeface="Times New Roman" panose="02020603050405020304" pitchFamily="18" charset="0"/>
                <a:ea typeface="Calibri" panose="020F0502020204030204" pitchFamily="34" charset="0"/>
              </a:rPr>
              <a:t>và khai thác thông tin tư liệu </a:t>
            </a:r>
            <a:r>
              <a:rPr lang="en-US" sz="2000" dirty="0" err="1" smtClean="0">
                <a:latin typeface="Times New Roman" panose="02020603050405020304" pitchFamily="18" charset="0"/>
                <a:ea typeface="Calibri" panose="020F0502020204030204" pitchFamily="34" charset="0"/>
              </a:rPr>
              <a:t>phần</a:t>
            </a:r>
            <a:r>
              <a:rPr lang="en-US" sz="2000" dirty="0" smtClean="0">
                <a:latin typeface="Times New Roman" panose="02020603050405020304" pitchFamily="18" charset="0"/>
                <a:ea typeface="Calibri" panose="020F0502020204030204" pitchFamily="34" charset="0"/>
              </a:rPr>
              <a:t> 1 </a:t>
            </a:r>
            <a:r>
              <a:rPr lang="en-US" sz="2000" dirty="0" err="1" smtClean="0">
                <a:latin typeface="Times New Roman" panose="02020603050405020304" pitchFamily="18" charset="0"/>
                <a:ea typeface="Calibri" panose="020F0502020204030204" pitchFamily="34" charset="0"/>
              </a:rPr>
              <a:t>trong</a:t>
            </a:r>
            <a:r>
              <a:rPr lang="en-US" sz="2000" dirty="0" smtClean="0">
                <a:latin typeface="Times New Roman" panose="02020603050405020304" pitchFamily="18" charset="0"/>
                <a:ea typeface="Calibri" panose="020F0502020204030204" pitchFamily="34" charset="0"/>
              </a:rPr>
              <a:t> </a:t>
            </a:r>
            <a:r>
              <a:rPr lang="vi-VN" sz="2000" dirty="0" smtClean="0">
                <a:latin typeface="Times New Roman" panose="02020603050405020304" pitchFamily="18" charset="0"/>
                <a:ea typeface="Calibri" panose="020F0502020204030204" pitchFamily="34" charset="0"/>
              </a:rPr>
              <a:t>SGK </a:t>
            </a:r>
            <a:r>
              <a:rPr lang="vi-VN" sz="2000" dirty="0">
                <a:latin typeface="Times New Roman" panose="02020603050405020304" pitchFamily="18" charset="0"/>
                <a:ea typeface="Calibri" panose="020F0502020204030204" pitchFamily="34" charset="0"/>
              </a:rPr>
              <a:t>(Tr9,10) để </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hoàn</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thành</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phiếu</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học</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tập</a:t>
            </a:r>
            <a:r>
              <a:rPr lang="en-US" sz="2000" dirty="0" smtClean="0">
                <a:latin typeface="Times New Roman" panose="02020603050405020304" pitchFamily="18" charset="0"/>
                <a:ea typeface="Calibri" panose="020F0502020204030204" pitchFamily="34" charset="0"/>
              </a:rPr>
              <a:t> </a:t>
            </a:r>
            <a:r>
              <a:rPr lang="en-US" sz="2000" dirty="0" err="1" smtClean="0">
                <a:latin typeface="Times New Roman" panose="02020603050405020304" pitchFamily="18" charset="0"/>
                <a:ea typeface="Calibri" panose="020F0502020204030204" pitchFamily="34" charset="0"/>
              </a:rPr>
              <a:t>số</a:t>
            </a:r>
            <a:r>
              <a:rPr lang="en-US" sz="2000" dirty="0" smtClean="0">
                <a:latin typeface="Times New Roman" panose="02020603050405020304" pitchFamily="18" charset="0"/>
                <a:ea typeface="Calibri" panose="020F0502020204030204" pitchFamily="34" charset="0"/>
              </a:rPr>
              <a:t> 1: </a:t>
            </a:r>
            <a:endParaRPr lang="nl-NL" sz="2000" dirty="0">
              <a:effectLst/>
              <a:latin typeface="Times New Roman" panose="02020603050405020304" pitchFamily="18" charset="0"/>
              <a:ea typeface="Calibri" panose="020F0502020204030204" pitchFamily="34" charset="0"/>
            </a:endParaRPr>
          </a:p>
        </p:txBody>
      </p:sp>
      <p:pic>
        <p:nvPicPr>
          <p:cNvPr id="7" name="Picture 10">
            <a:extLst>
              <a:ext uri="{FF2B5EF4-FFF2-40B4-BE49-F238E27FC236}">
                <a16:creationId xmlns="" xmlns:a16="http://schemas.microsoft.com/office/drawing/2014/main" id="{5F49145B-B562-4863-8393-874E632DDC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24339">
            <a:off x="309064" y="662029"/>
            <a:ext cx="610193" cy="745792"/>
          </a:xfrm>
          <a:prstGeom prst="rect">
            <a:avLst/>
          </a:prstGeom>
        </p:spPr>
      </p:pic>
    </p:spTree>
    <p:extLst>
      <p:ext uri="{BB962C8B-B14F-4D97-AF65-F5344CB8AC3E}">
        <p14:creationId xmlns:p14="http://schemas.microsoft.com/office/powerpoint/2010/main" val="421160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68957" y="1553484"/>
            <a:ext cx="5452539" cy="4087157"/>
            <a:chOff x="0" y="754569"/>
            <a:chExt cx="8490682" cy="7953708"/>
          </a:xfrm>
        </p:grpSpPr>
        <p:grpSp>
          <p:nvGrpSpPr>
            <p:cNvPr id="3" name="Group 3"/>
            <p:cNvGrpSpPr/>
            <p:nvPr/>
          </p:nvGrpSpPr>
          <p:grpSpPr>
            <a:xfrm>
              <a:off x="0" y="2592156"/>
              <a:ext cx="8490682" cy="6116121"/>
              <a:chOff x="0" y="-546829"/>
              <a:chExt cx="5143778" cy="3705236"/>
            </a:xfrm>
          </p:grpSpPr>
          <p:sp>
            <p:nvSpPr>
              <p:cNvPr id="4" name="Freeform 4"/>
              <p:cNvSpPr/>
              <p:nvPr/>
            </p:nvSpPr>
            <p:spPr>
              <a:xfrm>
                <a:off x="0" y="-546829"/>
                <a:ext cx="5143778" cy="3705236"/>
              </a:xfrm>
              <a:custGeom>
                <a:avLst/>
                <a:gdLst/>
                <a:ahLst/>
                <a:cxnLst/>
                <a:rect l="l" t="t" r="r" b="b"/>
                <a:pathLst>
                  <a:path w="5143778" h="3158407">
                    <a:moveTo>
                      <a:pt x="5019317" y="3158407"/>
                    </a:moveTo>
                    <a:lnTo>
                      <a:pt x="124460" y="3158407"/>
                    </a:lnTo>
                    <a:cubicBezTo>
                      <a:pt x="55880" y="3158407"/>
                      <a:pt x="0" y="3102527"/>
                      <a:pt x="0" y="3033947"/>
                    </a:cubicBezTo>
                    <a:lnTo>
                      <a:pt x="0" y="124460"/>
                    </a:lnTo>
                    <a:cubicBezTo>
                      <a:pt x="0" y="55880"/>
                      <a:pt x="55880" y="0"/>
                      <a:pt x="124460" y="0"/>
                    </a:cubicBezTo>
                    <a:lnTo>
                      <a:pt x="5019318" y="0"/>
                    </a:lnTo>
                    <a:cubicBezTo>
                      <a:pt x="5087898" y="0"/>
                      <a:pt x="5143778" y="55880"/>
                      <a:pt x="5143778" y="124460"/>
                    </a:cubicBezTo>
                    <a:lnTo>
                      <a:pt x="5143778" y="3033947"/>
                    </a:lnTo>
                    <a:cubicBezTo>
                      <a:pt x="5143778" y="3102527"/>
                      <a:pt x="5087898" y="3158407"/>
                      <a:pt x="5019318" y="3158407"/>
                    </a:cubicBezTo>
                    <a:close/>
                  </a:path>
                </a:pathLst>
              </a:custGeom>
              <a:solidFill>
                <a:srgbClr val="FFD4A9">
                  <a:alpha val="69804"/>
                </a:srgbClr>
              </a:solidFill>
            </p:spPr>
          </p:sp>
        </p:grpSp>
        <p:sp>
          <p:nvSpPr>
            <p:cNvPr id="5" name="TextBox 5"/>
            <p:cNvSpPr txBox="1"/>
            <p:nvPr/>
          </p:nvSpPr>
          <p:spPr>
            <a:xfrm>
              <a:off x="233772" y="754569"/>
              <a:ext cx="7855778" cy="1107996"/>
            </a:xfrm>
            <a:prstGeom prst="rect">
              <a:avLst/>
            </a:prstGeom>
          </p:spPr>
          <p:txBody>
            <a:bodyPr lIns="0" tIns="0" rIns="0" bIns="0" rtlCol="0" anchor="t">
              <a:spAutoFit/>
            </a:bodyPr>
            <a:lstStyle/>
            <a:p>
              <a:pPr algn="ctr">
                <a:lnSpc>
                  <a:spcPts val="4016"/>
                </a:lnSpc>
                <a:spcBef>
                  <a:spcPct val="0"/>
                </a:spcBef>
              </a:pPr>
              <a:r>
                <a:rPr lang="en-US" sz="4400" spc="-67" dirty="0" err="1">
                  <a:solidFill>
                    <a:srgbClr val="632B2B"/>
                  </a:solidFill>
                  <a:latin typeface="Josefin Sans Regular Bold"/>
                </a:rPr>
                <a:t>Góc</a:t>
              </a:r>
              <a:r>
                <a:rPr lang="en-US" sz="4400" spc="-67" dirty="0">
                  <a:solidFill>
                    <a:srgbClr val="632B2B"/>
                  </a:solidFill>
                  <a:latin typeface="Josefin Sans Regular Bold"/>
                </a:rPr>
                <a:t> </a:t>
              </a:r>
              <a:r>
                <a:rPr lang="en-US" sz="4400" spc="-67" dirty="0" err="1">
                  <a:solidFill>
                    <a:srgbClr val="632B2B"/>
                  </a:solidFill>
                  <a:latin typeface="Josefin Sans Regular Bold"/>
                </a:rPr>
                <a:t>góp</a:t>
              </a:r>
              <a:r>
                <a:rPr lang="en-US" sz="4400" spc="-67" dirty="0">
                  <a:solidFill>
                    <a:srgbClr val="632B2B"/>
                  </a:solidFill>
                  <a:latin typeface="Josefin Sans Regular Bold"/>
                </a:rPr>
                <a:t> ý .</a:t>
              </a:r>
            </a:p>
          </p:txBody>
        </p:sp>
        <p:sp>
          <p:nvSpPr>
            <p:cNvPr id="6" name="TextBox 6"/>
            <p:cNvSpPr txBox="1"/>
            <p:nvPr/>
          </p:nvSpPr>
          <p:spPr>
            <a:xfrm>
              <a:off x="542612" y="4192739"/>
              <a:ext cx="7405455" cy="2515552"/>
            </a:xfrm>
            <a:prstGeom prst="rect">
              <a:avLst/>
            </a:prstGeom>
          </p:spPr>
          <p:txBody>
            <a:bodyPr lIns="0" tIns="0" rIns="0" bIns="0" rtlCol="0" anchor="t">
              <a:spAutoFit/>
            </a:bodyPr>
            <a:lstStyle/>
            <a:p>
              <a:pPr algn="just">
                <a:spcBef>
                  <a:spcPct val="0"/>
                </a:spcBef>
              </a:pP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Nhận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xét</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phiếu</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học</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tập</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của</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các</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bạn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theo</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kĩ</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thuật</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321: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cho</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3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lời</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khen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2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hạn</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chế</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và</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1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lời</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a:t>
              </a:r>
              <a:r>
                <a:rPr lang="en-US" sz="2800" dirty="0" err="1">
                  <a:solidFill>
                    <a:schemeClr val="tx1">
                      <a:lumMod val="95000"/>
                      <a:lumOff val="5000"/>
                    </a:schemeClr>
                  </a:solidFill>
                  <a:effectLst/>
                  <a:latin typeface="Times New Roman" panose="02020603050405020304" pitchFamily="18" charset="0"/>
                  <a:ea typeface="Calibri" panose="020F0502020204030204" pitchFamily="34" charset="0"/>
                </a:rPr>
                <a:t>góp</a:t>
              </a:r>
              <a:r>
                <a:rPr lang="en-US" sz="2800" dirty="0">
                  <a:solidFill>
                    <a:schemeClr val="tx1">
                      <a:lumMod val="95000"/>
                      <a:lumOff val="5000"/>
                    </a:schemeClr>
                  </a:solidFill>
                  <a:effectLst/>
                  <a:latin typeface="Times New Roman" panose="02020603050405020304" pitchFamily="18" charset="0"/>
                  <a:ea typeface="Calibri" panose="020F0502020204030204" pitchFamily="34" charset="0"/>
                </a:rPr>
                <a:t> ý</a:t>
              </a:r>
              <a:endParaRPr lang="en-US" sz="2400" dirty="0">
                <a:solidFill>
                  <a:schemeClr val="tx1">
                    <a:lumMod val="95000"/>
                    <a:lumOff val="5000"/>
                  </a:schemeClr>
                </a:solidFill>
                <a:latin typeface="Josefin Sans Regular"/>
              </a:endParaRPr>
            </a:p>
          </p:txBody>
        </p:sp>
      </p:grpSp>
      <p:pic>
        <p:nvPicPr>
          <p:cNvPr id="7" name="Picture 7"/>
          <p:cNvPicPr>
            <a:picLocks noChangeAspect="1"/>
          </p:cNvPicPr>
          <p:nvPr/>
        </p:nvPicPr>
        <p:blipFill>
          <a:blip r:embed="rId2"/>
          <a:srcRect/>
          <a:stretch>
            <a:fillRect/>
          </a:stretch>
        </p:blipFill>
        <p:spPr>
          <a:xfrm>
            <a:off x="1555443" y="2122847"/>
            <a:ext cx="3340429" cy="3912655"/>
          </a:xfrm>
          <a:prstGeom prst="rect">
            <a:avLst/>
          </a:prstGeom>
        </p:spPr>
      </p:pic>
      <p:grpSp>
        <p:nvGrpSpPr>
          <p:cNvPr id="8" name="Group 8"/>
          <p:cNvGrpSpPr/>
          <p:nvPr/>
        </p:nvGrpSpPr>
        <p:grpSpPr>
          <a:xfrm>
            <a:off x="692343" y="685800"/>
            <a:ext cx="238760" cy="23876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1506200" y="1830935"/>
            <a:ext cx="117410" cy="2682786"/>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11338512" y="5734463"/>
            <a:ext cx="452787" cy="200049"/>
          </a:xfrm>
          <a:prstGeom prst="rect">
            <a:avLst/>
          </a:prstGeom>
        </p:spPr>
      </p:pic>
    </p:spTree>
    <p:extLst>
      <p:ext uri="{BB962C8B-B14F-4D97-AF65-F5344CB8AC3E}">
        <p14:creationId xmlns:p14="http://schemas.microsoft.com/office/powerpoint/2010/main" val="4244689149"/>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2375</TotalTime>
  <Words>3577</Words>
  <Application>Microsoft Office PowerPoint</Application>
  <PresentationFormat>Custom</PresentationFormat>
  <Paragraphs>390</Paragraphs>
  <Slides>52</Slides>
  <Notes>0</Notes>
  <HiddenSlides>0</HiddenSlides>
  <MMClips>1</MMClip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132</cp:revision>
  <dcterms:created xsi:type="dcterms:W3CDTF">2022-06-19T04:02:14Z</dcterms:created>
  <dcterms:modified xsi:type="dcterms:W3CDTF">2022-07-30T03:37:12Z</dcterms:modified>
</cp:coreProperties>
</file>