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67" r:id="rId2"/>
    <p:sldId id="292" r:id="rId3"/>
    <p:sldId id="275" r:id="rId4"/>
    <p:sldId id="370" r:id="rId5"/>
    <p:sldId id="371" r:id="rId6"/>
    <p:sldId id="374" r:id="rId7"/>
    <p:sldId id="372" r:id="rId8"/>
    <p:sldId id="369" r:id="rId9"/>
    <p:sldId id="355" r:id="rId10"/>
    <p:sldId id="357" r:id="rId11"/>
    <p:sldId id="358" r:id="rId12"/>
    <p:sldId id="359" r:id="rId13"/>
    <p:sldId id="360" r:id="rId14"/>
    <p:sldId id="366" r:id="rId15"/>
    <p:sldId id="362" r:id="rId16"/>
    <p:sldId id="363" r:id="rId17"/>
    <p:sldId id="342" r:id="rId18"/>
    <p:sldId id="364" r:id="rId19"/>
    <p:sldId id="365" r:id="rId20"/>
    <p:sldId id="3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1F7"/>
    <a:srgbClr val="0000F1"/>
    <a:srgbClr val="E1F2FA"/>
    <a:srgbClr val="FEC407"/>
    <a:srgbClr val="FDC308"/>
    <a:srgbClr val="E4B3CC"/>
    <a:srgbClr val="168836"/>
    <a:srgbClr val="C43D70"/>
    <a:srgbClr val="F37121"/>
    <a:srgbClr val="DFB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76B9F2-93D8-45BA-83A2-69C7D4BEE3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9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23999" y="4343376"/>
            <a:ext cx="222678" cy="152396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000099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 flipV="1">
            <a:off x="3978661" y="1382807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5" name="Elbow Connector 84"/>
          <p:cNvCxnSpPr/>
          <p:nvPr/>
        </p:nvCxnSpPr>
        <p:spPr bwMode="auto">
          <a:xfrm flipV="1">
            <a:off x="1590587" y="2286998"/>
            <a:ext cx="2763496" cy="677359"/>
          </a:xfrm>
          <a:prstGeom prst="bentConnector3">
            <a:avLst>
              <a:gd name="adj1" fmla="val 101531"/>
            </a:avLst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Oval 103"/>
          <p:cNvSpPr/>
          <p:nvPr/>
        </p:nvSpPr>
        <p:spPr bwMode="auto">
          <a:xfrm flipV="1">
            <a:off x="5881499" y="1427563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 flipV="1">
            <a:off x="5833844" y="1597435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 rot="10800000" flipV="1">
            <a:off x="5759161" y="5519018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 rot="10800000" flipV="1">
            <a:off x="5806816" y="5453499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dèn4"/>
          <p:cNvSpPr/>
          <p:nvPr/>
        </p:nvSpPr>
        <p:spPr bwMode="auto">
          <a:xfrm rot="10800000" flipV="1">
            <a:off x="5573396" y="5499126"/>
            <a:ext cx="1355816" cy="897543"/>
          </a:xfrm>
          <a:prstGeom prst="trapezoid">
            <a:avLst>
              <a:gd name="adj" fmla="val 30010"/>
            </a:avLst>
          </a:prstGeom>
          <a:gradFill>
            <a:gsLst>
              <a:gs pos="0">
                <a:schemeClr val="bg1"/>
              </a:gs>
              <a:gs pos="68000">
                <a:srgbClr val="B3EBFF">
                  <a:alpha val="68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 rot="10800000" flipV="1">
            <a:off x="3558846" y="5464106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 rot="10800000" flipV="1">
            <a:off x="3606501" y="5398587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dend+ 3"/>
          <p:cNvSpPr/>
          <p:nvPr/>
        </p:nvSpPr>
        <p:spPr bwMode="auto">
          <a:xfrm rot="10800000" flipV="1">
            <a:off x="3373081" y="5444214"/>
            <a:ext cx="1355816" cy="897543"/>
          </a:xfrm>
          <a:prstGeom prst="trapezoid">
            <a:avLst>
              <a:gd name="adj" fmla="val 30010"/>
            </a:avLst>
          </a:prstGeom>
          <a:gradFill>
            <a:gsLst>
              <a:gs pos="0">
                <a:schemeClr val="bg1"/>
              </a:gs>
              <a:gs pos="68000">
                <a:srgbClr val="B3EBFF">
                  <a:alpha val="68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52600" y="2112327"/>
            <a:ext cx="63992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 dirty="0" smtClean="0"/>
              <a:t>TIẾT 28</a:t>
            </a:r>
          </a:p>
          <a:p>
            <a:pPr algn="ctr" eaLnBrk="1" hangingPunct="1"/>
            <a:r>
              <a:rPr lang="en-US" altLang="vi-VN" sz="3200" b="1" dirty="0" smtClean="0"/>
              <a:t>BÀI 12: NỒI CƠM ĐIỆN</a:t>
            </a:r>
            <a:endParaRPr lang="en-US" altLang="en-US" sz="3200" b="1" dirty="0"/>
          </a:p>
          <a:p>
            <a:pPr algn="ctr" eaLnBrk="1" hangingPunct="1"/>
            <a:endParaRPr lang="en-US" altLang="vi-VN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362200" y="1051402"/>
            <a:ext cx="5664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THẠCH BÀN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200" y="5947898"/>
            <a:ext cx="4873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GV: </a:t>
            </a:r>
            <a:r>
              <a:rPr lang="en-US" sz="2800" i="1" dirty="0" err="1" smtClean="0"/>
              <a:t>Nguyễn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Thùy</a:t>
            </a:r>
            <a:r>
              <a:rPr lang="en-US" sz="2800" i="1" dirty="0" smtClean="0"/>
              <a:t> Linh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008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008" y="1023065"/>
            <a:ext cx="693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cạn nước, bộ phận điều khiển làm giảm nhiệt độ của bộ phận sinh  nhiệt nồi chuyển  sang chế độ giữ ấm( hình 12.3 b)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9290" b="36637"/>
          <a:stretch/>
        </p:blipFill>
        <p:spPr>
          <a:xfrm>
            <a:off x="2747932" y="3095001"/>
            <a:ext cx="3516343" cy="24328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58781" y="2758311"/>
            <a:ext cx="2799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5505" y="4283739"/>
            <a:ext cx="196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22632" y="5505838"/>
            <a:ext cx="1533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91042" y="5418164"/>
            <a:ext cx="1539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7108" y="3980246"/>
            <a:ext cx="153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69863" y="203200"/>
            <a:ext cx="46954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NGUYÊN LÝ LÀM VIỆC</a:t>
            </a:r>
          </a:p>
          <a:p>
            <a:pPr>
              <a:spcBef>
                <a:spcPct val="50000"/>
              </a:spcBef>
            </a:pP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7218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20" grpId="0"/>
      <p:bldP spid="21" grpId="0"/>
      <p:bldP spid="22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2" y="203200"/>
            <a:ext cx="539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7467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những lưu ý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lựa chọn đồ dùng điện trong gia đình việc lựa chọn  nồi cơm điện cần quan tâm đến dung tích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của nồi cơm điện sao cho phù hợp với điều kiện thực tế của gia đình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903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8DC7B0"/>
                </a:solidFill>
              </a:rPr>
              <a:t>1</a:t>
            </a:r>
            <a:r>
              <a:rPr lang="en-US" altLang="vi-VN" sz="2800" dirty="0">
                <a:solidFill>
                  <a:srgbClr val="8DC7B0"/>
                </a:solidFill>
              </a:rPr>
              <a:t>. </a:t>
            </a:r>
            <a:r>
              <a:rPr lang="en-US" sz="2800" dirty="0" err="1" smtClean="0">
                <a:solidFill>
                  <a:srgbClr val="8DC7B0"/>
                </a:solidFill>
              </a:rPr>
              <a:t>Lựa</a:t>
            </a:r>
            <a:r>
              <a:rPr lang="en-US" sz="2800" dirty="0" smtClean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chọn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39518"/>
              </p:ext>
            </p:extLst>
          </p:nvPr>
        </p:nvGraphicFramePr>
        <p:xfrm>
          <a:off x="838518" y="3728580"/>
          <a:ext cx="6096000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662111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868501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62854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400" b="0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cốc gạo tiêu chuẩn</a:t>
                      </a:r>
                      <a:r>
                        <a:rPr lang="vi-VN" dirty="0" smtClean="0"/>
                        <a:t/>
                      </a:r>
                      <a:br>
                        <a:rPr lang="vi-VN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người ăn</a:t>
                      </a:r>
                    </a:p>
                    <a:p>
                      <a:pPr algn="ctr"/>
                      <a:r>
                        <a:rPr lang="vi-VN" dirty="0" smtClean="0"/>
                        <a:t/>
                      </a:r>
                      <a:br>
                        <a:rPr lang="vi-VN" dirty="0" smtClean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207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2 - 4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04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- 4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379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</a:t>
                      </a:r>
                      <a:r>
                        <a:rPr lang="en-US" baseline="0" dirty="0" smtClean="0"/>
                        <a:t> – 2L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4 - 6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553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2-2,5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12 - 14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6 - 8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065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50060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436" name="Freeform 19"/>
          <p:cNvSpPr>
            <a:spLocks/>
          </p:cNvSpPr>
          <p:nvPr/>
        </p:nvSpPr>
        <p:spPr bwMode="auto">
          <a:xfrm rot="5400000">
            <a:off x="1520825" y="-1326434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itle 13"/>
          <p:cNvSpPr txBox="1">
            <a:spLocks/>
          </p:cNvSpPr>
          <p:nvPr/>
        </p:nvSpPr>
        <p:spPr bwMode="auto">
          <a:xfrm>
            <a:off x="1527175" y="812800"/>
            <a:ext cx="3455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Kết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nối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năng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lực</a:t>
            </a:r>
            <a:endParaRPr lang="en-US" altLang="en-US" sz="3200" b="1" dirty="0">
              <a:solidFill>
                <a:srgbClr val="C0B308"/>
              </a:solidFill>
              <a:latin typeface="#9Slide05 Garris" pitchFamily="2" charset="-93"/>
            </a:endParaRPr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4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802481" y="1380445"/>
            <a:ext cx="7823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err="1" smtClean="0">
                <a:solidFill>
                  <a:srgbClr val="339966"/>
                </a:solidFill>
              </a:rPr>
              <a:t>Gia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đình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bạn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Hoa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có</a:t>
            </a:r>
            <a:r>
              <a:rPr lang="en-US" sz="2800" b="1" dirty="0">
                <a:solidFill>
                  <a:srgbClr val="339966"/>
                </a:solidFill>
              </a:rPr>
              <a:t> 4 </a:t>
            </a:r>
            <a:r>
              <a:rPr lang="en-US" sz="2800" b="1" dirty="0" err="1">
                <a:solidFill>
                  <a:srgbClr val="339966"/>
                </a:solidFill>
              </a:rPr>
              <a:t>người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Bố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mẹ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hoa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và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em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trai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gần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một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tuổi</a:t>
            </a:r>
            <a:r>
              <a:rPr lang="en-US" sz="2800" b="1" dirty="0">
                <a:solidFill>
                  <a:srgbClr val="339966"/>
                </a:solidFill>
              </a:rPr>
              <a:t>.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Em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hãy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giúp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Hoa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lựa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chọn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một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chiếc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cơm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điện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phù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hợp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nhất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với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gia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đình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bạn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ấy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trong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loại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dưới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đây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và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giải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thích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sự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lựa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chọn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đó</a:t>
            </a:r>
            <a:r>
              <a:rPr lang="en-US" sz="2800" b="1" dirty="0">
                <a:solidFill>
                  <a:srgbClr val="339966"/>
                </a:solidFill>
              </a:rPr>
              <a:t> ( </a:t>
            </a:r>
            <a:r>
              <a:rPr lang="en-US" sz="2800" b="1" dirty="0" err="1">
                <a:solidFill>
                  <a:srgbClr val="339966"/>
                </a:solidFill>
              </a:rPr>
              <a:t>xem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Bảng</a:t>
            </a:r>
            <a:r>
              <a:rPr lang="en-US" sz="2800" b="1" dirty="0">
                <a:solidFill>
                  <a:srgbClr val="339966"/>
                </a:solidFill>
              </a:rPr>
              <a:t> 12.1)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7575" y="3528079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a)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680V, 2.0 L</a:t>
            </a:r>
            <a:endParaRPr lang="en-US" dirty="0" smtClean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90530" y="4456764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b)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775V, 1.8 L</a:t>
            </a:r>
            <a:endParaRPr lang="en-US" dirty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38767" y="5657570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c)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680V, 1.0 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97570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600"/>
            <a:ext cx="920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3"/>
          <p:cNvSpPr txBox="1">
            <a:spLocks/>
          </p:cNvSpPr>
          <p:nvPr/>
        </p:nvSpPr>
        <p:spPr bwMode="auto">
          <a:xfrm>
            <a:off x="1600200" y="231775"/>
            <a:ext cx="1916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Thực</a:t>
            </a:r>
            <a:r>
              <a:rPr lang="en-US" alt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hành</a:t>
            </a:r>
            <a:endParaRPr lang="en-US" altLang="en-US" sz="3200" b="1" dirty="0">
              <a:solidFill>
                <a:srgbClr val="64C5B4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5604" name="Title 13"/>
          <p:cNvSpPr txBox="1">
            <a:spLocks/>
          </p:cNvSpPr>
          <p:nvPr/>
        </p:nvSpPr>
        <p:spPr bwMode="auto">
          <a:xfrm>
            <a:off x="-13855" y="1129209"/>
            <a:ext cx="2892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libri" panose="020F0502020204030204" pitchFamily="34" charset="0"/>
              </a:rPr>
              <a:t> </a:t>
            </a:r>
            <a:r>
              <a:rPr lang="en-US" alt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I. </a:t>
            </a:r>
            <a:r>
              <a:rPr lang="en-US" altLang="en-US" sz="3200" b="1" dirty="0" err="1" smtClean="0">
                <a:solidFill>
                  <a:srgbClr val="64C5B4"/>
                </a:solidFill>
                <a:latin typeface="#9Slide05 Habano" panose="02040603050506020204" pitchFamily="18" charset="0"/>
              </a:rPr>
              <a:t>Chuẩn</a:t>
            </a:r>
            <a:r>
              <a:rPr lang="en-US" alt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4C5B4"/>
                </a:solidFill>
                <a:latin typeface="#9Slide05 Habano" panose="02040603050506020204" pitchFamily="18" charset="0"/>
              </a:rPr>
              <a:t>bị</a:t>
            </a:r>
            <a:endParaRPr lang="en-US" altLang="en-US" sz="3200" b="1" dirty="0">
              <a:solidFill>
                <a:srgbClr val="64C5B4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2984" y="1835259"/>
            <a:ext cx="82762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endParaRPr lang="en-US" sz="280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12.4)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84456"/>
            <a:ext cx="6400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600"/>
            <a:ext cx="920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3"/>
          <p:cNvSpPr txBox="1">
            <a:spLocks/>
          </p:cNvSpPr>
          <p:nvPr/>
        </p:nvSpPr>
        <p:spPr bwMode="auto">
          <a:xfrm>
            <a:off x="1600200" y="231775"/>
            <a:ext cx="1916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64C5B4"/>
                </a:solidFill>
                <a:latin typeface="#9Slide05 Habano" panose="02040603050506020204" pitchFamily="18" charset="0"/>
              </a:rPr>
              <a:t>Thực hành</a:t>
            </a:r>
          </a:p>
        </p:txBody>
      </p:sp>
      <p:sp>
        <p:nvSpPr>
          <p:cNvPr id="25604" name="Title 13"/>
          <p:cNvSpPr txBox="1">
            <a:spLocks/>
          </p:cNvSpPr>
          <p:nvPr/>
        </p:nvSpPr>
        <p:spPr bwMode="auto">
          <a:xfrm>
            <a:off x="32657" y="780002"/>
            <a:ext cx="60336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latin typeface="Calibri" panose="020F0502020204030204" pitchFamily="34" charset="0"/>
              </a:rPr>
              <a:t> </a:t>
            </a:r>
            <a:r>
              <a:rPr lang="en-US" alt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II.  </a:t>
            </a:r>
            <a:r>
              <a:rPr lang="en-US" sz="3200" b="1" dirty="0" err="1" smtClean="0">
                <a:solidFill>
                  <a:srgbClr val="64C5B4"/>
                </a:solidFill>
                <a:latin typeface="#9Slide05 Habano" panose="02040603050506020204" pitchFamily="18" charset="0"/>
              </a:rPr>
              <a:t>Nội</a:t>
            </a:r>
            <a:r>
              <a:rPr 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dung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và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trình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tự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thực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hành</a:t>
            </a:r>
            <a:endParaRPr lang="en-US" altLang="en-US" sz="3200" b="1" dirty="0">
              <a:solidFill>
                <a:srgbClr val="64C5B4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570" y="1551891"/>
            <a:ext cx="784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6400800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570" y="2301278"/>
            <a:ext cx="7687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570" y="3378450"/>
            <a:ext cx="8094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39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 .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313" y="140503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4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8DC7B0"/>
                </a:solidFill>
              </a:rPr>
              <a:t>2. </a:t>
            </a:r>
            <a:r>
              <a:rPr lang="en-US" sz="2800" dirty="0" err="1" smtClean="0">
                <a:solidFill>
                  <a:srgbClr val="8DC7B0"/>
                </a:solidFill>
              </a:rPr>
              <a:t>Sử</a:t>
            </a:r>
            <a:r>
              <a:rPr lang="en-US" sz="2800" dirty="0" smtClean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dụng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613" y="24176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 </a:t>
            </a: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2894678"/>
            <a:ext cx="2770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cơm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98" y="25256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391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050" y="1388183"/>
            <a:ext cx="527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>
                <a:solidFill>
                  <a:srgbClr val="00B050"/>
                </a:solidFill>
              </a:rPr>
              <a:t> 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4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8DC7B0"/>
                </a:solidFill>
              </a:rPr>
              <a:t>2. </a:t>
            </a:r>
            <a:r>
              <a:rPr lang="en-US" sz="2800" dirty="0" err="1" smtClean="0">
                <a:solidFill>
                  <a:srgbClr val="8DC7B0"/>
                </a:solidFill>
              </a:rPr>
              <a:t>Sử</a:t>
            </a:r>
            <a:r>
              <a:rPr lang="en-US" sz="2800" dirty="0" smtClean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dụng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354" y="1919145"/>
            <a:ext cx="9142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 cơm điện nơi khô ráo thoáng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354" y="3553210"/>
            <a:ext cx="7770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nắp nồi để kiểm tra cơm khi đang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575" y="2446661"/>
            <a:ext cx="8401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tay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khác để che  hoặc tiếp xúc  với van  thoát hơi của nồi cơm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nồi đang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324" y="5348004"/>
            <a:ext cx="9246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Không nấu quá lượng gạo quy định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625" y="4237222"/>
            <a:ext cx="7846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các vật cứng ngọn trà  sát, 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chùi bên trong  nồi nấu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126669"/>
            <a:ext cx="2143125" cy="2143125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69863" y="203200"/>
            <a:ext cx="5039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 .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113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0" grpId="0"/>
      <p:bldP spid="13" grpId="0"/>
      <p:bldP spid="15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9600" y="334963"/>
            <a:ext cx="914400" cy="884237"/>
          </a:xfrm>
          <a:prstGeom prst="ellipse">
            <a:avLst/>
          </a:prstGeom>
          <a:solidFill>
            <a:srgbClr val="0000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4200" dirty="0">
              <a:solidFill>
                <a:schemeClr val="bg1"/>
              </a:solidFill>
              <a:latin typeface="UVN Ke Chuyen1" panose="03030602030607080B05" pitchFamily="66" charset="0"/>
            </a:endParaRPr>
          </a:p>
        </p:txBody>
      </p:sp>
      <p:sp>
        <p:nvSpPr>
          <p:cNvPr id="11269" name="Freeform 15"/>
          <p:cNvSpPr>
            <a:spLocks/>
          </p:cNvSpPr>
          <p:nvPr/>
        </p:nvSpPr>
        <p:spPr bwMode="auto">
          <a:xfrm>
            <a:off x="1049338" y="376238"/>
            <a:ext cx="379412" cy="801687"/>
          </a:xfrm>
          <a:custGeom>
            <a:avLst/>
            <a:gdLst>
              <a:gd name="T0" fmla="*/ 0 w 380990"/>
              <a:gd name="T1" fmla="*/ 0 h 800806"/>
              <a:gd name="T2" fmla="*/ 110311 w 380990"/>
              <a:gd name="T3" fmla="*/ 0 h 800806"/>
              <a:gd name="T4" fmla="*/ 110311 w 380990"/>
              <a:gd name="T5" fmla="*/ 514663 h 800806"/>
              <a:gd name="T6" fmla="*/ 126298 w 380990"/>
              <a:gd name="T7" fmla="*/ 514663 h 800806"/>
              <a:gd name="T8" fmla="*/ 152102 w 380990"/>
              <a:gd name="T9" fmla="*/ 642713 h 800806"/>
              <a:gd name="T10" fmla="*/ 252554 w 380990"/>
              <a:gd name="T11" fmla="*/ 555553 h 800806"/>
              <a:gd name="T12" fmla="*/ 251343 w 380990"/>
              <a:gd name="T13" fmla="*/ 463733 h 800806"/>
              <a:gd name="T14" fmla="*/ 356890 w 380990"/>
              <a:gd name="T15" fmla="*/ 375390 h 800806"/>
              <a:gd name="T16" fmla="*/ 364938 w 380990"/>
              <a:gd name="T17" fmla="*/ 629601 h 800806"/>
              <a:gd name="T18" fmla="*/ 112286 w 380990"/>
              <a:gd name="T19" fmla="*/ 775511 h 800806"/>
              <a:gd name="T20" fmla="*/ 30516 w 380990"/>
              <a:gd name="T21" fmla="*/ 669965 h 800806"/>
              <a:gd name="T22" fmla="*/ 21225 w 380990"/>
              <a:gd name="T23" fmla="*/ 639699 h 800806"/>
              <a:gd name="T24" fmla="*/ 0 w 380990"/>
              <a:gd name="T25" fmla="*/ 639699 h 800806"/>
              <a:gd name="T26" fmla="*/ 0 w 380990"/>
              <a:gd name="T27" fmla="*/ 514663 h 8008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0990" h="800806">
                <a:moveTo>
                  <a:pt x="0" y="0"/>
                </a:moveTo>
                <a:lnTo>
                  <a:pt x="110311" y="0"/>
                </a:lnTo>
                <a:lnTo>
                  <a:pt x="110311" y="514663"/>
                </a:lnTo>
                <a:lnTo>
                  <a:pt x="126298" y="514663"/>
                </a:lnTo>
                <a:cubicBezTo>
                  <a:pt x="126298" y="565089"/>
                  <a:pt x="135863" y="612556"/>
                  <a:pt x="152102" y="642713"/>
                </a:cubicBezTo>
                <a:cubicBezTo>
                  <a:pt x="188541" y="710384"/>
                  <a:pt x="240918" y="664936"/>
                  <a:pt x="252554" y="555553"/>
                </a:cubicBezTo>
                <a:cubicBezTo>
                  <a:pt x="255771" y="525311"/>
                  <a:pt x="255350" y="493385"/>
                  <a:pt x="251343" y="463733"/>
                </a:cubicBezTo>
                <a:lnTo>
                  <a:pt x="356890" y="375390"/>
                </a:lnTo>
                <a:cubicBezTo>
                  <a:pt x="385907" y="453570"/>
                  <a:pt x="388885" y="547639"/>
                  <a:pt x="364938" y="629601"/>
                </a:cubicBezTo>
                <a:cubicBezTo>
                  <a:pt x="322380" y="775263"/>
                  <a:pt x="208870" y="840817"/>
                  <a:pt x="112286" y="775511"/>
                </a:cubicBezTo>
                <a:cubicBezTo>
                  <a:pt x="78116" y="752407"/>
                  <a:pt x="50045" y="715332"/>
                  <a:pt x="30516" y="669965"/>
                </a:cubicBezTo>
                <a:lnTo>
                  <a:pt x="21225" y="639699"/>
                </a:lnTo>
                <a:lnTo>
                  <a:pt x="0" y="639699"/>
                </a:lnTo>
                <a:lnTo>
                  <a:pt x="0" y="5146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flipH="1">
            <a:off x="1019175" y="177800"/>
            <a:ext cx="203200" cy="239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1" name="Freeform 19"/>
          <p:cNvSpPr>
            <a:spLocks/>
          </p:cNvSpPr>
          <p:nvPr/>
        </p:nvSpPr>
        <p:spPr bwMode="auto">
          <a:xfrm>
            <a:off x="1333500" y="22225"/>
            <a:ext cx="381000" cy="381000"/>
          </a:xfrm>
          <a:custGeom>
            <a:avLst/>
            <a:gdLst>
              <a:gd name="T0" fmla="*/ 190495 w 380990"/>
              <a:gd name="T1" fmla="*/ 0 h 380991"/>
              <a:gd name="T2" fmla="*/ 236214 w 380990"/>
              <a:gd name="T3" fmla="*/ 0 h 380991"/>
              <a:gd name="T4" fmla="*/ 236214 w 380990"/>
              <a:gd name="T5" fmla="*/ 144777 h 380991"/>
              <a:gd name="T6" fmla="*/ 380990 w 380990"/>
              <a:gd name="T7" fmla="*/ 144777 h 380991"/>
              <a:gd name="T8" fmla="*/ 380990 w 380990"/>
              <a:gd name="T9" fmla="*/ 190496 h 380991"/>
              <a:gd name="T10" fmla="*/ 236214 w 380990"/>
              <a:gd name="T11" fmla="*/ 190496 h 380991"/>
              <a:gd name="T12" fmla="*/ 236214 w 380990"/>
              <a:gd name="T13" fmla="*/ 380991 h 380991"/>
              <a:gd name="T14" fmla="*/ 190495 w 380990"/>
              <a:gd name="T15" fmla="*/ 380991 h 380991"/>
              <a:gd name="T16" fmla="*/ 190495 w 380990"/>
              <a:gd name="T17" fmla="*/ 190496 h 380991"/>
              <a:gd name="T18" fmla="*/ 0 w 380990"/>
              <a:gd name="T19" fmla="*/ 190496 h 380991"/>
              <a:gd name="T20" fmla="*/ 0 w 380990"/>
              <a:gd name="T21" fmla="*/ 144777 h 380991"/>
              <a:gd name="T22" fmla="*/ 190495 w 380990"/>
              <a:gd name="T23" fmla="*/ 144777 h 3809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80990" h="380991">
                <a:moveTo>
                  <a:pt x="190495" y="0"/>
                </a:moveTo>
                <a:lnTo>
                  <a:pt x="236214" y="0"/>
                </a:lnTo>
                <a:lnTo>
                  <a:pt x="236214" y="144777"/>
                </a:lnTo>
                <a:lnTo>
                  <a:pt x="380990" y="144777"/>
                </a:lnTo>
                <a:lnTo>
                  <a:pt x="380990" y="190496"/>
                </a:lnTo>
                <a:lnTo>
                  <a:pt x="236214" y="190496"/>
                </a:lnTo>
                <a:lnTo>
                  <a:pt x="236214" y="380991"/>
                </a:lnTo>
                <a:lnTo>
                  <a:pt x="190495" y="380991"/>
                </a:lnTo>
                <a:lnTo>
                  <a:pt x="190495" y="190496"/>
                </a:lnTo>
                <a:lnTo>
                  <a:pt x="0" y="190496"/>
                </a:lnTo>
                <a:lnTo>
                  <a:pt x="0" y="144777"/>
                </a:lnTo>
                <a:lnTo>
                  <a:pt x="190495" y="144777"/>
                </a:lnTo>
                <a:lnTo>
                  <a:pt x="190495" y="0"/>
                </a:lnTo>
                <a:close/>
              </a:path>
            </a:pathLst>
          </a:custGeom>
          <a:solidFill>
            <a:srgbClr val="000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5619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6737" y="2089805"/>
            <a:ext cx="463551" cy="279399"/>
          </a:xfrm>
          <a:prstGeom prst="rect">
            <a:avLst/>
          </a:prstGeom>
          <a:solidFill>
            <a:srgbClr val="E1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70026" y="1122669"/>
            <a:ext cx="64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 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Đ</a:t>
            </a:r>
            <a:r>
              <a:rPr lang="vi-VN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sử dụng nồi cơm điện đúng cách tiết kiệm và an toàn ta cần đọc kỹ hướng dẫn sử dụng đi kèm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4" name="Picture 4" descr="Khám phá nguyên lý hoạt động &amp; Cấu tạo nồi cơm điện cao tần có gì đặc biệt 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42" y="3167824"/>
            <a:ext cx="5143500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92603"/>
      </p:ext>
    </p:extLst>
  </p:cSld>
  <p:clrMapOvr>
    <a:masterClrMapping/>
  </p:clrMapOvr>
  <p:transition spd="slow" advClick="0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460" name="Freeform 19"/>
          <p:cNvSpPr>
            <a:spLocks/>
          </p:cNvSpPr>
          <p:nvPr/>
        </p:nvSpPr>
        <p:spPr bwMode="auto">
          <a:xfrm rot="5400000">
            <a:off x="588168" y="-133111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084"/>
            <a:ext cx="914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13"/>
          <p:cNvSpPr txBox="1">
            <a:spLocks/>
          </p:cNvSpPr>
          <p:nvPr/>
        </p:nvSpPr>
        <p:spPr bwMode="auto">
          <a:xfrm>
            <a:off x="1676400" y="265984"/>
            <a:ext cx="216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4ABFB6"/>
                </a:solidFill>
                <a:latin typeface="#9Slide04 AdrianeSwash" panose="02000504060000090004" pitchFamily="2" charset="-93"/>
              </a:rPr>
              <a:t>Luyện</a:t>
            </a:r>
            <a:r>
              <a:rPr lang="en-US" altLang="en-US" sz="3200" b="1" dirty="0">
                <a:solidFill>
                  <a:srgbClr val="4ABFB6"/>
                </a:solidFill>
                <a:latin typeface="#9Slide04 AdrianeSwash" panose="02000504060000090004" pitchFamily="2" charset="-93"/>
              </a:rPr>
              <a:t> </a:t>
            </a:r>
            <a:r>
              <a:rPr lang="en-US" altLang="en-US" sz="3200" b="1" dirty="0" err="1">
                <a:solidFill>
                  <a:srgbClr val="4ABFB6"/>
                </a:solidFill>
                <a:latin typeface="#9Slide04 AdrianeSwash" panose="02000504060000090004" pitchFamily="2" charset="-93"/>
              </a:rPr>
              <a:t>tập</a:t>
            </a:r>
            <a:endParaRPr lang="en-US" altLang="en-US" sz="3200" b="1" dirty="0">
              <a:solidFill>
                <a:srgbClr val="4ABFB6"/>
              </a:solidFill>
              <a:latin typeface="#9Slide04 AdrianeSwash" panose="02000504060000090004" pitchFamily="2" charset="-93"/>
            </a:endParaRP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761999" y="1184374"/>
            <a:ext cx="7142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12.5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55" y="2248646"/>
            <a:ext cx="7011008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807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484" name="Freeform 19"/>
          <p:cNvSpPr>
            <a:spLocks/>
          </p:cNvSpPr>
          <p:nvPr/>
        </p:nvSpPr>
        <p:spPr bwMode="auto">
          <a:xfrm rot="5400000">
            <a:off x="1378744" y="-136424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990600" y="1617663"/>
            <a:ext cx="7829550" cy="923330"/>
          </a:xfrm>
          <a:prstGeom prst="rect">
            <a:avLst/>
          </a:pr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?</a:t>
            </a:r>
            <a:r>
              <a:rPr lang="vi-VN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81000"/>
            <a:ext cx="819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2057400" y="533400"/>
            <a:ext cx="1439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 err="1">
                <a:solidFill>
                  <a:srgbClr val="3DB043"/>
                </a:solidFill>
                <a:latin typeface="#9Slide04 HLT Aquus" panose="00000500000000000000" pitchFamily="2" charset="0"/>
              </a:rPr>
              <a:t>Vận</a:t>
            </a:r>
            <a:r>
              <a:rPr lang="en-US" altLang="en-US" sz="28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3DB043"/>
                </a:solidFill>
                <a:latin typeface="#9Slide04 HLT Aquus" panose="00000500000000000000" pitchFamily="2" charset="0"/>
              </a:rPr>
              <a:t>dụng</a:t>
            </a:r>
            <a:endParaRPr lang="en-US" altLang="en-US" sz="2800" b="1" dirty="0">
              <a:solidFill>
                <a:srgbClr val="3DB043"/>
              </a:solidFill>
              <a:latin typeface="#9Slide04 HLT Aquus" panose="000005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84066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664" y="4953000"/>
            <a:ext cx="9144000" cy="335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371600" y="563563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" y="1290638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dirty="0"/>
              <a:t>  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5800" y="2363450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40773" y="3823855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dirty="0"/>
              <a:t>  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Lựa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87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5566130" cy="1066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271549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143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76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16002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3545" y="269124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545" y="1118755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8545" y="1575955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5036" y="2164773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0981" y="4779819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981" y="3207328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5981" y="366452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0572" y="3816928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6517" y="6431974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517" y="4859483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1517" y="531668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2130" y="1059873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8075" y="3674919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075" y="2102428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3075" y="2559628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381" y="3300846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326" y="5915892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326" y="4343401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7326" y="4800601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2144" y="1752600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8089" y="4367646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089" y="2795155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3089" y="3252355"/>
            <a:ext cx="609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5772" y="386196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717" y="3001242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717" y="1428751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6717" y="1885951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322" y="150668"/>
            <a:ext cx="609600" cy="609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2733" y="2765714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4733" y="1193223"/>
            <a:ext cx="609600" cy="609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2267" y="1650423"/>
            <a:ext cx="609600" cy="60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5022" y="748145"/>
            <a:ext cx="609600" cy="60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0967" y="3363191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8967" y="1790700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5967" y="2247900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067" y="419100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012" y="3034146"/>
            <a:ext cx="60960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012" y="1461655"/>
            <a:ext cx="609600" cy="609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0012" y="1918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22418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dirty="0">
                <a:solidFill>
                  <a:srgbClr val="0070C0"/>
                </a:solidFill>
              </a:rPr>
              <a:t>Cơm được nấu như thế nào trước khi có nồi cơm điện ? 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en-US" dirty="0"/>
              <a:t/>
            </a:r>
            <a:br>
              <a:rPr lang="en-US" dirty="0"/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9643"/>
            <a:ext cx="908383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25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ồi cơm điện nắp rờ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579124"/>
            <a:ext cx="3099725" cy="19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ồi cơm điện nắp gà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499183"/>
            <a:ext cx="3289300" cy="20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ồi cơm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177264"/>
            <a:ext cx="3099725" cy="20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ồi cơm điện cao tầ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202665"/>
            <a:ext cx="3289300" cy="20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545367"/>
            <a:ext cx="342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nắp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rời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505200"/>
            <a:ext cx="425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nắp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gài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3188" y="6243935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Nồi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6251082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Nồi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tần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73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THUY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676400"/>
            <a:ext cx="3581400" cy="47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49900" y="5257800"/>
            <a:ext cx="3581400" cy="1161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6952" y="1937772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Quan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nào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" y="288788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Vỏ</a:t>
            </a:r>
            <a:r>
              <a:rPr lang="en-US" sz="2400" dirty="0" smtClean="0"/>
              <a:t> </a:t>
            </a:r>
            <a:r>
              <a:rPr lang="en-US" sz="2400" dirty="0" err="1" smtClean="0"/>
              <a:t>nồi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602" y="3251836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dirty="0" err="1" smtClean="0"/>
              <a:t>xoong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3575" y="361518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Nắp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3575" y="398166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</a:t>
            </a:r>
            <a:r>
              <a:rPr lang="en-US" sz="2400" dirty="0" err="1" smtClean="0"/>
              <a:t>Nắp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4050" y="436390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tín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3100" y="4735035"/>
            <a:ext cx="2546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tắc</a:t>
            </a: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85800" y="51129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</a:t>
            </a:r>
            <a:r>
              <a:rPr lang="en-US" sz="2400" dirty="0" err="1" smtClean="0"/>
              <a:t>Núm</a:t>
            </a:r>
            <a:r>
              <a:rPr lang="en-US" sz="2400" dirty="0" smtClean="0"/>
              <a:t> </a:t>
            </a:r>
            <a:r>
              <a:rPr lang="en-US" sz="2400" dirty="0" err="1" smtClean="0"/>
              <a:t>hẹn</a:t>
            </a:r>
            <a:r>
              <a:rPr lang="en-US" sz="2400" dirty="0" smtClean="0"/>
              <a:t> </a:t>
            </a:r>
            <a:r>
              <a:rPr lang="en-US" sz="2400" dirty="0" err="1" smtClean="0"/>
              <a:t>giờ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370619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Cấu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endParaRPr lang="en-US" sz="2800" b="1" dirty="0"/>
          </a:p>
        </p:txBody>
      </p:sp>
      <p:cxnSp>
        <p:nvCxnSpPr>
          <p:cNvPr id="39" name="Elbow Connector 38"/>
          <p:cNvCxnSpPr/>
          <p:nvPr/>
        </p:nvCxnSpPr>
        <p:spPr>
          <a:xfrm>
            <a:off x="1939925" y="3149337"/>
            <a:ext cx="4260457" cy="812718"/>
          </a:xfrm>
          <a:prstGeom prst="bentConnector3">
            <a:avLst>
              <a:gd name="adj1" fmla="val 41952"/>
            </a:avLst>
          </a:prstGeom>
          <a:ln w="38100">
            <a:solidFill>
              <a:srgbClr val="A425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1893790" y="3544862"/>
            <a:ext cx="4583210" cy="667635"/>
          </a:xfrm>
          <a:prstGeom prst="bentConnector3">
            <a:avLst>
              <a:gd name="adj1" fmla="val 33651"/>
            </a:avLst>
          </a:prstGeom>
          <a:ln w="38100">
            <a:solidFill>
              <a:srgbClr val="A42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464300" y="3627885"/>
            <a:ext cx="0" cy="591639"/>
          </a:xfrm>
          <a:prstGeom prst="straightConnector1">
            <a:avLst/>
          </a:prstGeom>
          <a:ln w="38100">
            <a:solidFill>
              <a:srgbClr val="A425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346950" y="4443330"/>
            <a:ext cx="38100" cy="1494375"/>
          </a:xfrm>
          <a:prstGeom prst="straightConnector1">
            <a:avLst/>
          </a:prstGeom>
          <a:ln w="38100">
            <a:solidFill>
              <a:srgbClr val="A425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781800" y="5817284"/>
            <a:ext cx="219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Dây</a:t>
            </a:r>
            <a:r>
              <a:rPr lang="en-US" sz="2400" dirty="0" smtClean="0"/>
              <a:t> </a:t>
            </a:r>
            <a:r>
              <a:rPr lang="en-US" sz="2400" dirty="0" err="1" smtClean="0"/>
              <a:t>đốt</a:t>
            </a:r>
            <a:r>
              <a:rPr lang="en-US" sz="2400" dirty="0" smtClean="0"/>
              <a:t> </a:t>
            </a:r>
            <a:r>
              <a:rPr lang="en-US" sz="2400" dirty="0" err="1" smtClean="0"/>
              <a:t>nóng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96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371600" y="3284859"/>
            <a:ext cx="10634421" cy="523220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</p:spPr>
        <p:txBody>
          <a:bodyPr>
            <a:spAutoFit/>
          </a:bodyPr>
          <a:lstStyle/>
          <a:p>
            <a:endParaRPr lang="vi-VN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3487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I . </a:t>
            </a:r>
            <a:r>
              <a:rPr lang="en-US" sz="2800" b="1" u="sng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CẤU TẠO</a:t>
            </a:r>
            <a:endParaRPr lang="en-US" altLang="vi-VN" sz="2800" b="1" u="sng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0743" y="124798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743" y="211555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0743" y="299894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80743" y="39754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0016" y="49295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98" y="25256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16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4106" y="271790"/>
            <a:ext cx="159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Cấu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4106" y="80388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N</a:t>
            </a:r>
            <a:r>
              <a:rPr lang="vi-VN" sz="2400" b="1" dirty="0" smtClean="0"/>
              <a:t>ắp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nồi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98068"/>
            <a:ext cx="798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vi-VN" sz="2400" dirty="0" smtClean="0"/>
              <a:t>Có chức năng bao kín và giữ nhiệt.Trên nắp nồi có van thoát hơi giúp điều chỉnh áp suất trong nồi cơm</a:t>
            </a:r>
            <a:endParaRPr lang="en-US" sz="2400" dirty="0" smtClean="0"/>
          </a:p>
          <a:p>
            <a:r>
              <a:rPr lang="en-US" sz="2400" b="1" dirty="0" smtClean="0"/>
              <a:t>*</a:t>
            </a:r>
            <a:r>
              <a:rPr lang="vi-VN" sz="2400" b="1" dirty="0" smtClean="0"/>
              <a:t>Thân nồi</a:t>
            </a:r>
            <a:r>
              <a:rPr lang="vi-VN" sz="2400" dirty="0" smtClean="0"/>
              <a:t>: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,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bông</a:t>
            </a:r>
            <a:r>
              <a:rPr lang="en-US" sz="2400" dirty="0" smtClean="0"/>
              <a:t> </a:t>
            </a:r>
            <a:r>
              <a:rPr lang="en-US" sz="2400" dirty="0" err="1" smtClean="0"/>
              <a:t>thủy</a:t>
            </a:r>
            <a:r>
              <a:rPr lang="en-US" sz="2400" dirty="0" smtClean="0"/>
              <a:t> </a:t>
            </a:r>
            <a:r>
              <a:rPr lang="en-US" sz="2400" dirty="0" err="1" smtClean="0"/>
              <a:t>tinh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.</a:t>
            </a:r>
            <a:r>
              <a:rPr lang="vi-VN" sz="2400" dirty="0" smtClean="0"/>
              <a:t>Có chức năng bao kín và liên kết các bộ phận khác của nồi.Mặt trong thân có dạng hình trụ và là nơi đặt nồi nấu.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5000" y="2648664"/>
            <a:ext cx="271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*N</a:t>
            </a:r>
            <a:r>
              <a:rPr lang="vi-VN" sz="2400" b="1" dirty="0" smtClean="0"/>
              <a:t>ồi nấu(</a:t>
            </a:r>
            <a:r>
              <a:rPr lang="en-US" sz="2400" b="1" dirty="0" err="1" smtClean="0"/>
              <a:t>xoong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846" y="3733801"/>
            <a:ext cx="810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bằ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kim</a:t>
            </a:r>
            <a:r>
              <a:rPr lang="en-US" sz="2400" dirty="0" smtClean="0"/>
              <a:t> </a:t>
            </a:r>
            <a:r>
              <a:rPr lang="en-US" sz="2400" dirty="0" err="1" smtClean="0"/>
              <a:t>nhôm</a:t>
            </a:r>
            <a:r>
              <a:rPr lang="en-US" sz="2400" dirty="0" smtClean="0"/>
              <a:t>, </a:t>
            </a:r>
            <a:r>
              <a:rPr lang="en-US" sz="2400" dirty="0" err="1" smtClean="0"/>
              <a:t>phía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tráng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 men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cơm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dính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599" y="3881905"/>
            <a:ext cx="5321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*B</a:t>
            </a:r>
            <a:r>
              <a:rPr lang="vi-VN" sz="2400" b="1" dirty="0" smtClean="0"/>
              <a:t>ộ phần sinh nhiệt(</a:t>
            </a:r>
            <a:r>
              <a:rPr lang="en-US" sz="2400" b="1" dirty="0" err="1" smtClean="0"/>
              <a:t>Dây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nóng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81600"/>
            <a:ext cx="3048000" cy="167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646" y="4230234"/>
            <a:ext cx="5141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kim</a:t>
            </a:r>
            <a:r>
              <a:rPr lang="en-US" sz="2400" dirty="0" smtClean="0"/>
              <a:t> </a:t>
            </a:r>
            <a:r>
              <a:rPr lang="en-US" sz="2400" dirty="0" err="1" smtClean="0"/>
              <a:t>niken</a:t>
            </a:r>
            <a:r>
              <a:rPr lang="en-US" sz="2400" dirty="0" smtClean="0"/>
              <a:t>- </a:t>
            </a:r>
            <a:r>
              <a:rPr lang="en-US" sz="2400" dirty="0" err="1" smtClean="0"/>
              <a:t>crôm</a:t>
            </a:r>
            <a:r>
              <a:rPr lang="en-US" sz="2400" dirty="0"/>
              <a:t> </a:t>
            </a:r>
            <a:r>
              <a:rPr lang="en-US" sz="2400" dirty="0" err="1" smtClean="0"/>
              <a:t>gồm</a:t>
            </a:r>
            <a:r>
              <a:rPr lang="en-US" sz="2400" dirty="0" smtClean="0"/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5750" y="512805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+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đốt</a:t>
            </a:r>
            <a:r>
              <a:rPr lang="en-US" sz="2400" dirty="0"/>
              <a:t> </a:t>
            </a:r>
            <a:r>
              <a:rPr lang="en-US" sz="2400" dirty="0" err="1"/>
              <a:t>nóng</a:t>
            </a:r>
            <a:r>
              <a:rPr lang="en-US" sz="2400" dirty="0"/>
              <a:t> </a:t>
            </a:r>
            <a:r>
              <a:rPr lang="en-US" sz="2400" dirty="0" err="1" smtClean="0"/>
              <a:t>chính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09700" y="4694603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+ </a:t>
            </a:r>
            <a:r>
              <a:rPr lang="en-US" sz="2400" dirty="0" err="1" smtClean="0"/>
              <a:t>Dây</a:t>
            </a:r>
            <a:r>
              <a:rPr lang="en-US" sz="2400" dirty="0" smtClean="0"/>
              <a:t> </a:t>
            </a:r>
            <a:r>
              <a:rPr lang="en-US" sz="2400" dirty="0" err="1"/>
              <a:t>đốt</a:t>
            </a:r>
            <a:r>
              <a:rPr lang="en-US" sz="2400" dirty="0"/>
              <a:t> </a:t>
            </a:r>
            <a:r>
              <a:rPr lang="en-US" sz="2400" dirty="0" err="1"/>
              <a:t>nóng</a:t>
            </a:r>
            <a:r>
              <a:rPr lang="en-US" sz="2400" dirty="0"/>
              <a:t> </a:t>
            </a:r>
            <a:r>
              <a:rPr lang="en-US" sz="2400" dirty="0" err="1" smtClean="0"/>
              <a:t>phụ</a:t>
            </a:r>
            <a:endParaRPr lang="en-US" sz="2400" dirty="0"/>
          </a:p>
        </p:txBody>
      </p:sp>
      <p:cxnSp>
        <p:nvCxnSpPr>
          <p:cNvPr id="9" name="Elbow Connector 8"/>
          <p:cNvCxnSpPr/>
          <p:nvPr/>
        </p:nvCxnSpPr>
        <p:spPr>
          <a:xfrm>
            <a:off x="4343400" y="6169628"/>
            <a:ext cx="2533551" cy="674832"/>
          </a:xfrm>
          <a:prstGeom prst="bentConnector3">
            <a:avLst>
              <a:gd name="adj1" fmla="val 2343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4053254" y="5784095"/>
            <a:ext cx="2419350" cy="47141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3" grpId="0"/>
      <p:bldP spid="15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vi-VN" sz="2400" dirty="0" smtClean="0"/>
              <a:t>Dây đốt nóng phụ:có công suất nhỏ gắn vào thành nồi được dùng ở chế độ ủ</a:t>
            </a:r>
          </a:p>
          <a:p>
            <a:r>
              <a:rPr lang="vi-VN" sz="2400" dirty="0" smtClean="0"/>
              <a:t>Dây đốt nóng chính:có công suất lớn,là mâm nhiệt có dạng hình đĩa đặt ở đáy nồi,dùng ở chế độ nấu cơm.</a:t>
            </a:r>
          </a:p>
          <a:p>
            <a:pPr marL="0" indent="0">
              <a:buNone/>
            </a:pPr>
            <a:r>
              <a:rPr lang="vi-VN" sz="2400" dirty="0" smtClean="0"/>
              <a:t>*</a:t>
            </a:r>
            <a:r>
              <a:rPr lang="vi-VN" sz="2400" b="1" dirty="0" smtClean="0"/>
              <a:t>Bộ phận điều khiển</a:t>
            </a:r>
            <a:r>
              <a:rPr lang="vi-VN" sz="2400" dirty="0" smtClean="0"/>
              <a:t>:Được gắn vào mặt ngoài của thân nồi dùng để bật,tắt,chọn chế độ nấu,hiển thị trạng thái hoạt động của nồi cơm điện.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66329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46954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NGUYÊN LÝ LÀM VIỆC</a:t>
            </a:r>
          </a:p>
          <a:p>
            <a:pPr>
              <a:spcBef>
                <a:spcPct val="50000"/>
              </a:spcBef>
            </a:pP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6419" y="810956"/>
            <a:ext cx="6811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12.3 a) 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1965" b="37518"/>
          <a:stretch/>
        </p:blipFill>
        <p:spPr>
          <a:xfrm>
            <a:off x="2517122" y="2381329"/>
            <a:ext cx="4114800" cy="31194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15143" y="2321206"/>
            <a:ext cx="2799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3558" y="4761119"/>
            <a:ext cx="196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2921" y="5500767"/>
            <a:ext cx="1533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18720" y="5560834"/>
            <a:ext cx="1539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4522" y="3689207"/>
            <a:ext cx="153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6794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24" grpId="0"/>
      <p:bldP spid="13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871</TotalTime>
  <Words>767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#9Slide04 AdrianeSwash</vt:lpstr>
      <vt:lpstr>#9Slide04 HLT Aquus</vt:lpstr>
      <vt:lpstr>#9Slide05 Garris</vt:lpstr>
      <vt:lpstr>#9Slide05 Habano</vt:lpstr>
      <vt:lpstr>.VnAristote</vt:lpstr>
      <vt:lpstr>.VnTime</vt:lpstr>
      <vt:lpstr>Arial</vt:lpstr>
      <vt:lpstr>Calibri</vt:lpstr>
      <vt:lpstr>Lato Light</vt:lpstr>
      <vt:lpstr>Times New Roman</vt:lpstr>
      <vt:lpstr>UVN Ke Chuyen1</vt:lpstr>
      <vt:lpstr>Office Theme</vt:lpstr>
      <vt:lpstr>PowerPoint Presentation</vt:lpstr>
      <vt:lpstr>PowerPoint Presentation</vt:lpstr>
      <vt:lpstr>Cơm được nấu như thế nào trước khi có nồi cơm điện ?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Dell</cp:lastModifiedBy>
  <cp:revision>99</cp:revision>
  <dcterms:created xsi:type="dcterms:W3CDTF">2013-08-28T08:21:51Z</dcterms:created>
  <dcterms:modified xsi:type="dcterms:W3CDTF">2023-03-17T01:43:03Z</dcterms:modified>
</cp:coreProperties>
</file>