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355" r:id="rId2"/>
    <p:sldId id="292" r:id="rId3"/>
    <p:sldId id="394" r:id="rId4"/>
    <p:sldId id="395" r:id="rId5"/>
    <p:sldId id="293" r:id="rId6"/>
    <p:sldId id="343" r:id="rId7"/>
    <p:sldId id="361" r:id="rId8"/>
    <p:sldId id="363" r:id="rId9"/>
    <p:sldId id="364" r:id="rId10"/>
    <p:sldId id="365" r:id="rId11"/>
    <p:sldId id="366" r:id="rId12"/>
    <p:sldId id="367"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4" r:id="rId27"/>
    <p:sldId id="385" r:id="rId28"/>
    <p:sldId id="386" r:id="rId29"/>
    <p:sldId id="387" r:id="rId30"/>
    <p:sldId id="393" r:id="rId31"/>
    <p:sldId id="388" r:id="rId32"/>
    <p:sldId id="389" r:id="rId33"/>
    <p:sldId id="390" r:id="rId34"/>
    <p:sldId id="391" r:id="rId35"/>
    <p:sldId id="347" r:id="rId36"/>
    <p:sldId id="348" r:id="rId37"/>
    <p:sldId id="349" r:id="rId38"/>
    <p:sldId id="350" r:id="rId39"/>
    <p:sldId id="351" r:id="rId40"/>
    <p:sldId id="352" r:id="rId41"/>
    <p:sldId id="353" r:id="rId42"/>
    <p:sldId id="354" r:id="rId43"/>
    <p:sldId id="35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1"/>
    <a:srgbClr val="4040F5"/>
    <a:srgbClr val="FFFFFF"/>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0"/>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C6F94-FB72-4706-896E-D126C26DB61A}" type="datetimeFigureOut">
              <a:rPr lang="en-US" smtClean="0"/>
              <a:t>3/17/2023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CDB20-4953-4738-9E96-A7E17B493EE1}" type="slidenum">
              <a:rPr lang="en-US" smtClean="0"/>
              <a:t>‹#›</a:t>
            </a:fld>
            <a:endParaRPr lang="en-US"/>
          </a:p>
        </p:txBody>
      </p:sp>
    </p:spTree>
    <p:extLst>
      <p:ext uri="{BB962C8B-B14F-4D97-AF65-F5344CB8AC3E}">
        <p14:creationId xmlns:p14="http://schemas.microsoft.com/office/powerpoint/2010/main" val="43028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fld id="{00D06311-25D6-443C-A124-3857CDCB0DD8}" type="slidenum">
              <a:rPr lang="en-US" sz="1200" smtClean="0">
                <a:latin typeface="Arial" charset="0"/>
              </a:rPr>
              <a:pPr eaLnBrk="1" hangingPunct="1"/>
              <a:t>4</a:t>
            </a:fld>
            <a:endParaRPr lang="en-US" sz="1200" smtClean="0">
              <a:latin typeface="Arial" charset="0"/>
            </a:endParaRPr>
          </a:p>
        </p:txBody>
      </p:sp>
    </p:spTree>
    <p:extLst>
      <p:ext uri="{BB962C8B-B14F-4D97-AF65-F5344CB8AC3E}">
        <p14:creationId xmlns:p14="http://schemas.microsoft.com/office/powerpoint/2010/main" val="90225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3/17/2023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11" name="Group 10"/>
          <p:cNvGrpSpPr>
            <a:grpSpLocks/>
          </p:cNvGrpSpPr>
          <p:nvPr/>
        </p:nvGrpSpPr>
        <p:grpSpPr bwMode="auto">
          <a:xfrm>
            <a:off x="457200" y="2930525"/>
            <a:ext cx="1371600" cy="1641475"/>
            <a:chOff x="457200" y="2931115"/>
            <a:chExt cx="1760414" cy="1853722"/>
          </a:xfrm>
        </p:grpSpPr>
        <p:sp>
          <p:nvSpPr>
            <p:cNvPr id="3089"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91"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2"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3"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94"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4"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8" name="Group 27"/>
          <p:cNvGrpSpPr>
            <a:grpSpLocks/>
          </p:cNvGrpSpPr>
          <p:nvPr/>
        </p:nvGrpSpPr>
        <p:grpSpPr bwMode="auto">
          <a:xfrm>
            <a:off x="5800725" y="2722563"/>
            <a:ext cx="1371600" cy="1641475"/>
            <a:chOff x="457200" y="2931115"/>
            <a:chExt cx="1760414" cy="1853722"/>
          </a:xfrm>
        </p:grpSpPr>
        <p:sp>
          <p:nvSpPr>
            <p:cNvPr id="3083"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85"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6"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7"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88"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35" name="Group 34"/>
          <p:cNvGrpSpPr/>
          <p:nvPr/>
        </p:nvGrpSpPr>
        <p:grpSpPr>
          <a:xfrm>
            <a:off x="7568703"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6384" name="Rectangle 16383"/>
          <p:cNvSpPr/>
          <p:nvPr/>
        </p:nvSpPr>
        <p:spPr bwMode="auto">
          <a:xfrm>
            <a:off x="1233809" y="618655"/>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02339" y="1126843"/>
            <a:ext cx="63992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dirty="0" smtClean="0">
                <a:solidFill>
                  <a:srgbClr val="FF0000"/>
                </a:solidFill>
              </a:rPr>
              <a:t>TIẾT 24+25</a:t>
            </a:r>
          </a:p>
          <a:p>
            <a:pPr algn="ctr" eaLnBrk="1" hangingPunct="1"/>
            <a:r>
              <a:rPr lang="en-US" altLang="vi-VN" sz="4800" b="1" dirty="0" smtClean="0">
                <a:solidFill>
                  <a:srgbClr val="FF0000"/>
                </a:solidFill>
              </a:rPr>
              <a:t>BÀI </a:t>
            </a:r>
            <a:r>
              <a:rPr lang="en-US" altLang="vi-VN" sz="4800" b="1" dirty="0" smtClean="0">
                <a:solidFill>
                  <a:srgbClr val="FF0000"/>
                </a:solidFill>
              </a:rPr>
              <a:t>11: ĐÈN ĐIỆN</a:t>
            </a:r>
            <a:endParaRPr lang="en-US" altLang="en-US" sz="4800" b="1" dirty="0">
              <a:solidFill>
                <a:srgbClr val="FF0000"/>
              </a:solidFill>
            </a:endParaRPr>
          </a:p>
          <a:p>
            <a:pPr algn="ctr" eaLnBrk="1" hangingPunct="1"/>
            <a:endParaRPr lang="en-US" altLang="vi-VN" b="1" dirty="0">
              <a:solidFill>
                <a:srgbClr val="FF0000"/>
              </a:solidFill>
            </a:endParaRPr>
          </a:p>
        </p:txBody>
      </p:sp>
      <p:sp>
        <p:nvSpPr>
          <p:cNvPr id="2" name="TextBox 1"/>
          <p:cNvSpPr txBox="1"/>
          <p:nvPr/>
        </p:nvSpPr>
        <p:spPr>
          <a:xfrm>
            <a:off x="342900" y="249322"/>
            <a:ext cx="5664396" cy="523220"/>
          </a:xfrm>
          <a:prstGeom prst="rect">
            <a:avLst/>
          </a:prstGeom>
          <a:noFill/>
        </p:spPr>
        <p:txBody>
          <a:bodyPr wrap="square" rtlCol="0">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TRƯỜNG THCS THẠCH BÀN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5560" y="4465167"/>
            <a:ext cx="45719" cy="369332"/>
          </a:xfrm>
          <a:prstGeom prst="rect">
            <a:avLst/>
          </a:prstGeom>
          <a:noFill/>
        </p:spPr>
        <p:txBody>
          <a:bodyPr wrap="square" rtlCol="0">
            <a:spAutoFit/>
          </a:bodyPr>
          <a:lstStyle/>
          <a:p>
            <a:endParaRPr lang="en-US" dirty="0"/>
          </a:p>
        </p:txBody>
      </p:sp>
      <p:sp>
        <p:nvSpPr>
          <p:cNvPr id="6" name="TextBox 5"/>
          <p:cNvSpPr txBox="1"/>
          <p:nvPr/>
        </p:nvSpPr>
        <p:spPr>
          <a:xfrm>
            <a:off x="5285560" y="5218519"/>
            <a:ext cx="4873022" cy="523220"/>
          </a:xfrm>
          <a:prstGeom prst="rect">
            <a:avLst/>
          </a:prstGeom>
          <a:noFill/>
        </p:spPr>
        <p:txBody>
          <a:bodyPr wrap="square" rtlCol="0">
            <a:spAutoFit/>
          </a:bodyPr>
          <a:lstStyle/>
          <a:p>
            <a:r>
              <a:rPr lang="en-US" sz="2800" i="1" dirty="0" smtClean="0">
                <a:solidFill>
                  <a:schemeClr val="bg1"/>
                </a:solidFill>
              </a:rPr>
              <a:t>GV: </a:t>
            </a:r>
            <a:r>
              <a:rPr lang="en-US" sz="2800" i="1" dirty="0" err="1" smtClean="0">
                <a:solidFill>
                  <a:schemeClr val="bg1"/>
                </a:solidFill>
              </a:rPr>
              <a:t>Nguyễn</a:t>
            </a:r>
            <a:r>
              <a:rPr lang="en-US" sz="2800" i="1" dirty="0" smtClean="0">
                <a:solidFill>
                  <a:schemeClr val="bg1"/>
                </a:solidFill>
              </a:rPr>
              <a:t> </a:t>
            </a:r>
            <a:r>
              <a:rPr lang="en-US" sz="2800" i="1" dirty="0" err="1" smtClean="0">
                <a:solidFill>
                  <a:schemeClr val="bg1"/>
                </a:solidFill>
              </a:rPr>
              <a:t>Thùy</a:t>
            </a:r>
            <a:r>
              <a:rPr lang="en-US" sz="2800" i="1" dirty="0" smtClean="0">
                <a:solidFill>
                  <a:schemeClr val="bg1"/>
                </a:solidFill>
              </a:rPr>
              <a:t> Linh</a:t>
            </a:r>
            <a:endParaRPr lang="en-US" sz="2800" i="1" dirty="0">
              <a:solidFill>
                <a:schemeClr val="bg1"/>
              </a:solidFill>
            </a:endParaRPr>
          </a:p>
        </p:txBody>
      </p:sp>
    </p:spTree>
    <p:extLst>
      <p:ext uri="{BB962C8B-B14F-4D97-AF65-F5344CB8AC3E}">
        <p14:creationId xmlns:p14="http://schemas.microsoft.com/office/powerpoint/2010/main" val="349449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0-#ppt_w/2"/>
                                          </p:val>
                                        </p:tav>
                                        <p:tav tm="100000">
                                          <p:val>
                                            <p:strVal val="#ppt_x"/>
                                          </p:val>
                                        </p:tav>
                                      </p:tavLst>
                                    </p:anim>
                                    <p:anim calcmode="lin" valueType="num">
                                      <p:cBhvr additive="base">
                                        <p:cTn id="16" dur="75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45">
                                            <p:txEl>
                                              <p:pRg st="0" end="0"/>
                                            </p:txEl>
                                          </p:spTgt>
                                        </p:tgtEl>
                                        <p:attrNameLst>
                                          <p:attrName>style.visibility</p:attrName>
                                        </p:attrNameLst>
                                      </p:cBhvr>
                                      <p:to>
                                        <p:strVal val="visible"/>
                                      </p:to>
                                    </p:set>
                                    <p:anim calcmode="lin" valueType="num">
                                      <p:cBhvr>
                                        <p:cTn id="23"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45">
                                            <p:txEl>
                                              <p:pRg st="0" end="0"/>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5">
                                            <p:txEl>
                                              <p:pRg st="1" end="1"/>
                                            </p:txEl>
                                          </p:spTgt>
                                        </p:tgtEl>
                                        <p:attrNameLst>
                                          <p:attrName>style.visibility</p:attrName>
                                        </p:attrNameLst>
                                      </p:cBhvr>
                                      <p:to>
                                        <p:strVal val="visible"/>
                                      </p:to>
                                    </p:set>
                                    <p:anim calcmode="lin" valueType="num">
                                      <p:cBhvr>
                                        <p:cTn id="28" dur="500" fill="hold"/>
                                        <p:tgtEl>
                                          <p:spTgt spid="45">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5">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DSCF0574"/>
          <p:cNvPicPr>
            <a:picLocks noChangeAspect="1" noChangeArrowheads="1"/>
          </p:cNvPicPr>
          <p:nvPr/>
        </p:nvPicPr>
        <p:blipFill>
          <a:blip r:embed="rId2">
            <a:extLst>
              <a:ext uri="{28A0092B-C50C-407E-A947-70E740481C1C}">
                <a14:useLocalDpi xmlns:a14="http://schemas.microsoft.com/office/drawing/2010/main" val="0"/>
              </a:ext>
            </a:extLst>
          </a:blip>
          <a:srcRect l="13095" t="5544" r="8086" b="15965"/>
          <a:stretch>
            <a:fillRect/>
          </a:stretch>
        </p:blipFill>
        <p:spPr bwMode="auto">
          <a:xfrm>
            <a:off x="5867400" y="838200"/>
            <a:ext cx="3124200" cy="4876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5"/>
          <p:cNvSpPr txBox="1">
            <a:spLocks noChangeArrowheads="1"/>
          </p:cNvSpPr>
          <p:nvPr/>
        </p:nvSpPr>
        <p:spPr bwMode="auto">
          <a:xfrm>
            <a:off x="152400" y="19685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600" b="1" u="sng" dirty="0">
                <a:solidFill>
                  <a:srgbClr val="0000FF"/>
                </a:solidFill>
                <a:latin typeface="Times New Roman" pitchFamily="18" charset="0"/>
                <a:cs typeface="Times New Roman" pitchFamily="18" charset="0"/>
              </a:rPr>
              <a:t>1</a:t>
            </a:r>
            <a:r>
              <a:rPr lang="en-US" sz="3600" b="1" u="sng" dirty="0" smtClean="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Đèn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sợi</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đốt</a:t>
            </a:r>
            <a:endParaRPr lang="en-US" sz="3600" b="1" u="sng" dirty="0">
              <a:solidFill>
                <a:srgbClr val="0000FF"/>
              </a:solidFill>
              <a:latin typeface="Times New Roman" pitchFamily="18" charset="0"/>
              <a:cs typeface="Times New Roman" pitchFamily="18" charset="0"/>
            </a:endParaRPr>
          </a:p>
        </p:txBody>
      </p:sp>
      <p:sp>
        <p:nvSpPr>
          <p:cNvPr id="23556" name="Text Box 6"/>
          <p:cNvSpPr txBox="1">
            <a:spLocks noChangeArrowheads="1"/>
          </p:cNvSpPr>
          <p:nvPr/>
        </p:nvSpPr>
        <p:spPr bwMode="auto">
          <a:xfrm>
            <a:off x="320675" y="8382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600" b="1" dirty="0" smtClean="0">
                <a:solidFill>
                  <a:srgbClr val="0000FF"/>
                </a:solidFill>
                <a:latin typeface="Times New Roman" pitchFamily="18" charset="0"/>
                <a:cs typeface="Times New Roman" pitchFamily="18" charset="0"/>
              </a:rPr>
              <a:t>a. </a:t>
            </a:r>
            <a:r>
              <a:rPr lang="en-US" sz="3600" b="1" dirty="0" err="1">
                <a:solidFill>
                  <a:srgbClr val="0000FF"/>
                </a:solidFill>
                <a:latin typeface="Times New Roman" pitchFamily="18" charset="0"/>
                <a:cs typeface="Times New Roman" pitchFamily="18" charset="0"/>
              </a:rPr>
              <a:t>Cấu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tạo</a:t>
            </a:r>
            <a:endParaRPr lang="en-US" sz="3600" b="1" dirty="0">
              <a:solidFill>
                <a:srgbClr val="0000FF"/>
              </a:solidFill>
              <a:latin typeface="Times New Roman" pitchFamily="18" charset="0"/>
              <a:cs typeface="Times New Roman" pitchFamily="18" charset="0"/>
            </a:endParaRPr>
          </a:p>
        </p:txBody>
      </p:sp>
      <p:sp>
        <p:nvSpPr>
          <p:cNvPr id="17415" name="Text Box 7"/>
          <p:cNvSpPr txBox="1">
            <a:spLocks noChangeArrowheads="1"/>
          </p:cNvSpPr>
          <p:nvPr/>
        </p:nvSpPr>
        <p:spPr bwMode="auto">
          <a:xfrm>
            <a:off x="609600" y="12954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Bóng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thủy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tinh</a:t>
            </a:r>
            <a:endParaRPr lang="en-US" sz="3600" b="1" dirty="0">
              <a:solidFill>
                <a:srgbClr val="0000FF"/>
              </a:solidFill>
              <a:latin typeface="Times New Roman" pitchFamily="18" charset="0"/>
              <a:cs typeface="Times New Roman" pitchFamily="18" charset="0"/>
            </a:endParaRPr>
          </a:p>
        </p:txBody>
      </p:sp>
      <p:sp>
        <p:nvSpPr>
          <p:cNvPr id="17417" name="Text Box 9"/>
          <p:cNvSpPr txBox="1">
            <a:spLocks noChangeArrowheads="1"/>
          </p:cNvSpPr>
          <p:nvPr/>
        </p:nvSpPr>
        <p:spPr bwMode="auto">
          <a:xfrm>
            <a:off x="1066800" y="2057400"/>
            <a:ext cx="4648200" cy="4327525"/>
          </a:xfrm>
          <a:prstGeom prst="rect">
            <a:avLst/>
          </a:prstGeom>
          <a:solidFill>
            <a:srgbClr val="FFFFCC"/>
          </a:solidFill>
          <a:ln w="9525">
            <a:solidFill>
              <a:srgbClr val="0000FF"/>
            </a:solidFill>
            <a:miter lim="800000"/>
            <a:headEnd/>
            <a:tailEnd/>
          </a:ln>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20000"/>
              </a:spcBef>
            </a:pPr>
            <a:r>
              <a:rPr lang="en-US" sz="3200" b="1">
                <a:solidFill>
                  <a:schemeClr val="tx2"/>
                </a:solidFill>
                <a:latin typeface="Times New Roman" pitchFamily="18" charset="0"/>
                <a:cs typeface="Times New Roman" pitchFamily="18" charset="0"/>
              </a:rPr>
              <a:t>- Bóng thủy tinh được làm bằng thủy tinh chịu nhiệt.</a:t>
            </a:r>
          </a:p>
          <a:p>
            <a:pPr algn="just" eaLnBrk="1" hangingPunct="1">
              <a:spcBef>
                <a:spcPct val="20000"/>
              </a:spcBef>
            </a:pPr>
            <a:r>
              <a:rPr lang="en-US" sz="3200" b="1">
                <a:solidFill>
                  <a:schemeClr val="tx2"/>
                </a:solidFill>
                <a:latin typeface="Times New Roman" pitchFamily="18" charset="0"/>
                <a:cs typeface="Times New Roman" pitchFamily="18" charset="0"/>
              </a:rPr>
              <a:t>- Rút hết không khí và bơm khí trơ vào để làm tăng tuổi thọ của bóng.</a:t>
            </a:r>
          </a:p>
          <a:p>
            <a:pPr algn="just" eaLnBrk="1" hangingPunct="1">
              <a:spcBef>
                <a:spcPct val="20000"/>
              </a:spcBef>
            </a:pPr>
            <a:r>
              <a:rPr lang="en-US" sz="3200" b="1">
                <a:solidFill>
                  <a:schemeClr val="tx2"/>
                </a:solidFill>
                <a:latin typeface="Times New Roman" pitchFamily="18" charset="0"/>
                <a:cs typeface="Times New Roman" pitchFamily="18" charset="0"/>
              </a:rPr>
              <a:t>- Có 2 loại: + bóng sáng</a:t>
            </a:r>
          </a:p>
          <a:p>
            <a:pPr algn="just" eaLnBrk="1" hangingPunct="1">
              <a:spcBef>
                <a:spcPct val="20000"/>
              </a:spcBef>
            </a:pPr>
            <a:r>
              <a:rPr lang="en-US" sz="3200" b="1">
                <a:solidFill>
                  <a:schemeClr val="tx2"/>
                </a:solidFill>
                <a:latin typeface="Times New Roman" pitchFamily="18" charset="0"/>
                <a:cs typeface="Times New Roman" pitchFamily="18" charset="0"/>
              </a:rPr>
              <a:t>                    + Bóng mờ</a:t>
            </a:r>
          </a:p>
        </p:txBody>
      </p:sp>
      <p:sp>
        <p:nvSpPr>
          <p:cNvPr id="17420" name="Rectangle 12"/>
          <p:cNvSpPr>
            <a:spLocks noChangeArrowheads="1"/>
          </p:cNvSpPr>
          <p:nvPr/>
        </p:nvSpPr>
        <p:spPr bwMode="auto">
          <a:xfrm>
            <a:off x="152400" y="1660525"/>
            <a:ext cx="762000" cy="1098550"/>
          </a:xfrm>
          <a:prstGeom prst="rect">
            <a:avLst/>
          </a:prstGeom>
          <a:noFill/>
          <a:ln>
            <a:noFill/>
          </a:ln>
          <a:effectLst/>
          <a:extLst/>
        </p:spPr>
        <p:txBody>
          <a:bodyPr>
            <a:spAutoFit/>
          </a:bodyPr>
          <a:lstStyle/>
          <a:p>
            <a:pPr>
              <a:defRPr/>
            </a:pPr>
            <a:r>
              <a:rPr lang="en-US" sz="6600">
                <a:effectLst>
                  <a:outerShdw blurRad="38100" dist="38100" dir="2700000" algn="tl">
                    <a:srgbClr val="C0C0C0"/>
                  </a:outerShdw>
                </a:effectLst>
                <a:latin typeface="Arial" charset="0"/>
                <a:cs typeface="Arial" charset="0"/>
                <a:sym typeface="Wingdings" pitchFamily="2" charset="2"/>
              </a:rPr>
              <a:t></a:t>
            </a:r>
          </a:p>
        </p:txBody>
      </p:sp>
    </p:spTree>
    <p:extLst>
      <p:ext uri="{BB962C8B-B14F-4D97-AF65-F5344CB8AC3E}">
        <p14:creationId xmlns:p14="http://schemas.microsoft.com/office/powerpoint/2010/main" val="2561195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10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dissolve">
                                      <p:cBhvr>
                                        <p:cTn id="12" dur="500"/>
                                        <p:tgtEl>
                                          <p:spTgt spid="17412"/>
                                        </p:tgtEl>
                                      </p:cBhvr>
                                    </p:animEffect>
                                  </p:childTnLst>
                                </p:cTn>
                              </p:par>
                            </p:childTnLst>
                          </p:cTn>
                        </p:par>
                        <p:par>
                          <p:cTn id="13" fill="hold" nodeType="afterGroup">
                            <p:stCondLst>
                              <p:cond delay="500"/>
                            </p:stCondLst>
                            <p:childTnLst>
                              <p:par>
                                <p:cTn id="14" presetID="29" presetClass="entr" presetSubtype="0" fill="hold" grpId="0" nodeType="after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p:cTn id="16" dur="1000" fill="hold"/>
                                        <p:tgtEl>
                                          <p:spTgt spid="17417"/>
                                        </p:tgtEl>
                                        <p:attrNameLst>
                                          <p:attrName>ppt_x</p:attrName>
                                        </p:attrNameLst>
                                      </p:cBhvr>
                                      <p:tavLst>
                                        <p:tav tm="0">
                                          <p:val>
                                            <p:strVal val="#ppt_x-.2"/>
                                          </p:val>
                                        </p:tav>
                                        <p:tav tm="100000">
                                          <p:val>
                                            <p:strVal val="#ppt_x"/>
                                          </p:val>
                                        </p:tav>
                                      </p:tavLst>
                                    </p:anim>
                                    <p:anim calcmode="lin" valueType="num">
                                      <p:cBhvr>
                                        <p:cTn id="17" dur="1000" fill="hold"/>
                                        <p:tgtEl>
                                          <p:spTgt spid="1741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7417"/>
                                        </p:tgtEl>
                                      </p:cBhvr>
                                    </p:animEffect>
                                  </p:childTnLst>
                                </p:cTn>
                              </p:par>
                              <p:par>
                                <p:cTn id="19" presetID="21" presetClass="entr" presetSubtype="4" fill="hold" grpId="0" nodeType="withEffect">
                                  <p:stCondLst>
                                    <p:cond delay="0"/>
                                  </p:stCondLst>
                                  <p:iterate type="lt">
                                    <p:tmPct val="0"/>
                                  </p:iterate>
                                  <p:childTnLst>
                                    <p:set>
                                      <p:cBhvr>
                                        <p:cTn id="20" dur="1" fill="hold">
                                          <p:stCondLst>
                                            <p:cond delay="0"/>
                                          </p:stCondLst>
                                        </p:cTn>
                                        <p:tgtEl>
                                          <p:spTgt spid="17420"/>
                                        </p:tgtEl>
                                        <p:attrNameLst>
                                          <p:attrName>style.visibility</p:attrName>
                                        </p:attrNameLst>
                                      </p:cBhvr>
                                      <p:to>
                                        <p:strVal val="visible"/>
                                      </p:to>
                                    </p:set>
                                    <p:animEffect transition="in" filter="wheel(4)">
                                      <p:cBhvr>
                                        <p:cTn id="21" dur="2000"/>
                                        <p:tgtEl>
                                          <p:spTgt spid="17420"/>
                                        </p:tgtEl>
                                      </p:cBhvr>
                                    </p:animEffect>
                                  </p:childTnLst>
                                </p:cTn>
                              </p:par>
                              <p:par>
                                <p:cTn id="22" presetID="36" presetClass="emph" presetSubtype="0" repeatCount="indefinite" fill="hold" grpId="1" nodeType="withEffect">
                                  <p:stCondLst>
                                    <p:cond delay="0"/>
                                  </p:stCondLst>
                                  <p:iterate type="lt">
                                    <p:tmPct val="10000"/>
                                  </p:iterate>
                                  <p:childTnLst>
                                    <p:animScale>
                                      <p:cBhvr>
                                        <p:cTn id="23" dur="500" autoRev="1" fill="hold">
                                          <p:stCondLst>
                                            <p:cond delay="0"/>
                                          </p:stCondLst>
                                        </p:cTn>
                                        <p:tgtEl>
                                          <p:spTgt spid="17420"/>
                                        </p:tgtEl>
                                      </p:cBhvr>
                                      <p:to x="80000" y="100000"/>
                                    </p:animScale>
                                    <p:anim by="(#ppt_w*0.10)" calcmode="lin" valueType="num">
                                      <p:cBhvr>
                                        <p:cTn id="24" dur="500" autoRev="1" fill="hold">
                                          <p:stCondLst>
                                            <p:cond delay="0"/>
                                          </p:stCondLst>
                                        </p:cTn>
                                        <p:tgtEl>
                                          <p:spTgt spid="17420"/>
                                        </p:tgtEl>
                                        <p:attrNameLst>
                                          <p:attrName>ppt_x</p:attrName>
                                        </p:attrNameLst>
                                      </p:cBhvr>
                                    </p:anim>
                                    <p:anim by="(-#ppt_w*0.10)" calcmode="lin" valueType="num">
                                      <p:cBhvr>
                                        <p:cTn id="25" dur="500" autoRev="1" fill="hold">
                                          <p:stCondLst>
                                            <p:cond delay="0"/>
                                          </p:stCondLst>
                                        </p:cTn>
                                        <p:tgtEl>
                                          <p:spTgt spid="17420"/>
                                        </p:tgtEl>
                                        <p:attrNameLst>
                                          <p:attrName>ppt_y</p:attrName>
                                        </p:attrNameLst>
                                      </p:cBhvr>
                                    </p:anim>
                                    <p:animRot by="-480000">
                                      <p:cBhvr>
                                        <p:cTn id="26" dur="500" autoRev="1" fill="hold">
                                          <p:stCondLst>
                                            <p:cond delay="0"/>
                                          </p:stCondLst>
                                        </p:cTn>
                                        <p:tgtEl>
                                          <p:spTgt spid="174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7" grpId="0" animBg="1"/>
      <p:bldP spid="17420" grpId="0"/>
      <p:bldP spid="174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590800"/>
            <a:ext cx="5105400" cy="990600"/>
          </a:xfrm>
        </p:spPr>
        <p:txBody>
          <a:bodyPr/>
          <a:lstStyle/>
          <a:p>
            <a:pPr eaLnBrk="1" hangingPunct="1">
              <a:lnSpc>
                <a:spcPct val="80000"/>
              </a:lnSpc>
              <a:buFontTx/>
              <a:buNone/>
            </a:pPr>
            <a:r>
              <a:rPr lang="en-US" sz="2400" smtClean="0">
                <a:solidFill>
                  <a:srgbClr val="009900"/>
                </a:solidFill>
                <a:latin typeface="Times New Roman" pitchFamily="18" charset="0"/>
                <a:cs typeface="Times New Roman" pitchFamily="18" charset="0"/>
              </a:rPr>
              <a:t>     Đuôi đèn được làm bằng vật liệu gì? Trên đuôi đèn có mấy cực tiếp xúc?</a:t>
            </a:r>
          </a:p>
        </p:txBody>
      </p:sp>
      <p:sp>
        <p:nvSpPr>
          <p:cNvPr id="24579" name="Rectangle 5"/>
          <p:cNvSpPr>
            <a:spLocks noChangeArrowheads="1"/>
          </p:cNvSpPr>
          <p:nvPr/>
        </p:nvSpPr>
        <p:spPr bwMode="auto">
          <a:xfrm>
            <a:off x="609600" y="13716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dirty="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ĐÈN SỢI ĐỐT</a:t>
            </a:r>
          </a:p>
        </p:txBody>
      </p:sp>
      <p:sp>
        <p:nvSpPr>
          <p:cNvPr id="24580" name="Text Box 6"/>
          <p:cNvSpPr txBox="1">
            <a:spLocks noChangeArrowheads="1"/>
          </p:cNvSpPr>
          <p:nvPr/>
        </p:nvSpPr>
        <p:spPr bwMode="auto">
          <a:xfrm>
            <a:off x="762000" y="1766888"/>
            <a:ext cx="1604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D60093"/>
                </a:solidFill>
                <a:latin typeface="Arial" charset="0"/>
              </a:rPr>
              <a:t>a. </a:t>
            </a:r>
            <a:r>
              <a:rPr lang="en-US" dirty="0" err="1">
                <a:solidFill>
                  <a:srgbClr val="D60093"/>
                </a:solidFill>
                <a:latin typeface="Arial" charset="0"/>
              </a:rPr>
              <a:t>Cấu</a:t>
            </a:r>
            <a:r>
              <a:rPr lang="en-US" dirty="0">
                <a:solidFill>
                  <a:srgbClr val="D60093"/>
                </a:solidFill>
                <a:latin typeface="Arial" charset="0"/>
              </a:rPr>
              <a:t> </a:t>
            </a:r>
            <a:r>
              <a:rPr lang="en-US" dirty="0" err="1">
                <a:solidFill>
                  <a:srgbClr val="D60093"/>
                </a:solidFill>
                <a:latin typeface="Arial" charset="0"/>
              </a:rPr>
              <a:t>tạo</a:t>
            </a:r>
            <a:endParaRPr lang="en-US" dirty="0">
              <a:solidFill>
                <a:srgbClr val="D60093"/>
              </a:solidFill>
              <a:latin typeface="Arial" charset="0"/>
            </a:endParaRPr>
          </a:p>
        </p:txBody>
      </p:sp>
      <p:sp>
        <p:nvSpPr>
          <p:cNvPr id="24581" name="Text Box 8"/>
          <p:cNvSpPr txBox="1">
            <a:spLocks noChangeArrowheads="1"/>
          </p:cNvSpPr>
          <p:nvPr/>
        </p:nvSpPr>
        <p:spPr bwMode="auto">
          <a:xfrm>
            <a:off x="914400" y="2209800"/>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0000FF"/>
                </a:solidFill>
                <a:latin typeface="Arial" charset="0"/>
              </a:rPr>
              <a:t>*) </a:t>
            </a:r>
            <a:r>
              <a:rPr lang="en-US" dirty="0" err="1">
                <a:solidFill>
                  <a:srgbClr val="0000FF"/>
                </a:solidFill>
                <a:latin typeface="Arial" charset="0"/>
              </a:rPr>
              <a:t>Đuôi</a:t>
            </a:r>
            <a:r>
              <a:rPr lang="en-US" dirty="0">
                <a:solidFill>
                  <a:srgbClr val="0000FF"/>
                </a:solidFill>
                <a:latin typeface="Arial" charset="0"/>
              </a:rPr>
              <a:t> </a:t>
            </a:r>
            <a:r>
              <a:rPr lang="en-US" dirty="0" err="1">
                <a:solidFill>
                  <a:srgbClr val="0000FF"/>
                </a:solidFill>
                <a:latin typeface="Arial" charset="0"/>
              </a:rPr>
              <a:t>đèn</a:t>
            </a:r>
            <a:endParaRPr lang="en-US" dirty="0">
              <a:solidFill>
                <a:srgbClr val="0000FF"/>
              </a:solidFill>
              <a:latin typeface="Arial" charset="0"/>
            </a:endParaRPr>
          </a:p>
        </p:txBody>
      </p:sp>
      <p:pic>
        <p:nvPicPr>
          <p:cNvPr id="13321" name="Picture 2" descr="dui den 2"/>
          <p:cNvPicPr>
            <a:picLocks noChangeAspect="1" noChangeArrowheads="1"/>
          </p:cNvPicPr>
          <p:nvPr/>
        </p:nvPicPr>
        <p:blipFill>
          <a:blip r:embed="rId2">
            <a:extLst>
              <a:ext uri="{28A0092B-C50C-407E-A947-70E740481C1C}">
                <a14:useLocalDpi xmlns:a14="http://schemas.microsoft.com/office/drawing/2010/main" val="0"/>
              </a:ext>
            </a:extLst>
          </a:blip>
          <a:srcRect r="3621" b="2942"/>
          <a:stretch>
            <a:fillRect/>
          </a:stretch>
        </p:blipFill>
        <p:spPr bwMode="auto">
          <a:xfrm>
            <a:off x="6324600" y="1295400"/>
            <a:ext cx="2332038" cy="25146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3" descr="dui d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62400"/>
            <a:ext cx="2286000" cy="2590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1"/>
          <p:cNvGrpSpPr>
            <a:grpSpLocks/>
          </p:cNvGrpSpPr>
          <p:nvPr/>
        </p:nvGrpSpPr>
        <p:grpSpPr bwMode="auto">
          <a:xfrm>
            <a:off x="4114800" y="1447800"/>
            <a:ext cx="3505200" cy="3155950"/>
            <a:chOff x="2592" y="915"/>
            <a:chExt cx="2208" cy="1988"/>
          </a:xfrm>
        </p:grpSpPr>
        <p:sp>
          <p:nvSpPr>
            <p:cNvPr id="24590" name="Freeform 11"/>
            <p:cNvSpPr>
              <a:spLocks/>
            </p:cNvSpPr>
            <p:nvPr/>
          </p:nvSpPr>
          <p:spPr bwMode="auto">
            <a:xfrm>
              <a:off x="3403" y="1470"/>
              <a:ext cx="1341" cy="1433"/>
            </a:xfrm>
            <a:custGeom>
              <a:avLst/>
              <a:gdLst>
                <a:gd name="T0" fmla="*/ 1258 w 1341"/>
                <a:gd name="T1" fmla="*/ 1433 h 1433"/>
                <a:gd name="T2" fmla="*/ 0 w 1341"/>
                <a:gd name="T3" fmla="*/ 0 h 1433"/>
                <a:gd name="T4" fmla="*/ 1341 w 1341"/>
                <a:gd name="T5" fmla="*/ 1137 h 1433"/>
                <a:gd name="T6" fmla="*/ 0 60000 65536"/>
                <a:gd name="T7" fmla="*/ 0 60000 65536"/>
                <a:gd name="T8" fmla="*/ 0 60000 65536"/>
                <a:gd name="T9" fmla="*/ 0 w 1341"/>
                <a:gd name="T10" fmla="*/ 0 h 1433"/>
                <a:gd name="T11" fmla="*/ 1341 w 1341"/>
                <a:gd name="T12" fmla="*/ 1433 h 1433"/>
              </a:gdLst>
              <a:ahLst/>
              <a:cxnLst>
                <a:cxn ang="T6">
                  <a:pos x="T0" y="T1"/>
                </a:cxn>
                <a:cxn ang="T7">
                  <a:pos x="T2" y="T3"/>
                </a:cxn>
                <a:cxn ang="T8">
                  <a:pos x="T4" y="T5"/>
                </a:cxn>
              </a:cxnLst>
              <a:rect l="T9" t="T10" r="T11" b="T12"/>
              <a:pathLst>
                <a:path w="1341" h="1433">
                  <a:moveTo>
                    <a:pt x="1258" y="1433"/>
                  </a:moveTo>
                  <a:lnTo>
                    <a:pt x="0" y="0"/>
                  </a:lnTo>
                  <a:lnTo>
                    <a:pt x="1341" y="1137"/>
                  </a:lnTo>
                </a:path>
              </a:pathLst>
            </a:custGeom>
            <a:noFill/>
            <a:ln w="38100">
              <a:solidFill>
                <a:srgbClr val="8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4591" name="Text Box 12"/>
            <p:cNvSpPr txBox="1">
              <a:spLocks noChangeArrowheads="1"/>
            </p:cNvSpPr>
            <p:nvPr/>
          </p:nvSpPr>
          <p:spPr bwMode="auto">
            <a:xfrm>
              <a:off x="2592" y="963"/>
              <a:ext cx="77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00FF"/>
                  </a:solidFill>
                  <a:latin typeface="Times New Roman" pitchFamily="18" charset="0"/>
                  <a:cs typeface="Times New Roman" pitchFamily="18" charset="0"/>
                </a:rPr>
                <a:t>Hai cực </a:t>
              </a:r>
            </a:p>
            <a:p>
              <a:pPr eaLnBrk="1" hangingPunct="1"/>
              <a:r>
                <a:rPr lang="en-US">
                  <a:solidFill>
                    <a:srgbClr val="0000FF"/>
                  </a:solidFill>
                  <a:latin typeface="Times New Roman" pitchFamily="18" charset="0"/>
                  <a:cs typeface="Times New Roman" pitchFamily="18" charset="0"/>
                </a:rPr>
                <a:t>tiếp xúc</a:t>
              </a:r>
            </a:p>
          </p:txBody>
        </p:sp>
        <p:sp>
          <p:nvSpPr>
            <p:cNvPr id="24592" name="Freeform 13"/>
            <p:cNvSpPr>
              <a:spLocks/>
            </p:cNvSpPr>
            <p:nvPr/>
          </p:nvSpPr>
          <p:spPr bwMode="auto">
            <a:xfrm>
              <a:off x="3456" y="915"/>
              <a:ext cx="1344" cy="144"/>
            </a:xfrm>
            <a:custGeom>
              <a:avLst/>
              <a:gdLst>
                <a:gd name="T0" fmla="*/ 989 w 1448"/>
                <a:gd name="T1" fmla="*/ 0 h 515"/>
                <a:gd name="T2" fmla="*/ 0 w 1448"/>
                <a:gd name="T3" fmla="*/ 3 h 515"/>
                <a:gd name="T4" fmla="*/ 1074 w 1448"/>
                <a:gd name="T5" fmla="*/ 3 h 515"/>
                <a:gd name="T6" fmla="*/ 0 60000 65536"/>
                <a:gd name="T7" fmla="*/ 0 60000 65536"/>
                <a:gd name="T8" fmla="*/ 0 60000 65536"/>
                <a:gd name="T9" fmla="*/ 0 w 1448"/>
                <a:gd name="T10" fmla="*/ 0 h 515"/>
                <a:gd name="T11" fmla="*/ 1448 w 1448"/>
                <a:gd name="T12" fmla="*/ 515 h 515"/>
              </a:gdLst>
              <a:ahLst/>
              <a:cxnLst>
                <a:cxn ang="T6">
                  <a:pos x="T0" y="T1"/>
                </a:cxn>
                <a:cxn ang="T7">
                  <a:pos x="T2" y="T3"/>
                </a:cxn>
                <a:cxn ang="T8">
                  <a:pos x="T4" y="T5"/>
                </a:cxn>
              </a:cxnLst>
              <a:rect l="T9" t="T10" r="T11" b="T12"/>
              <a:pathLst>
                <a:path w="1448" h="515">
                  <a:moveTo>
                    <a:pt x="1334" y="0"/>
                  </a:moveTo>
                  <a:lnTo>
                    <a:pt x="0" y="515"/>
                  </a:lnTo>
                  <a:lnTo>
                    <a:pt x="1448" y="432"/>
                  </a:lnTo>
                </a:path>
              </a:pathLst>
            </a:custGeom>
            <a:noFill/>
            <a:ln w="38100">
              <a:solidFill>
                <a:srgbClr val="8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13327" name="Text Box 15"/>
          <p:cNvSpPr txBox="1">
            <a:spLocks noChangeArrowheads="1"/>
          </p:cNvSpPr>
          <p:nvPr/>
        </p:nvSpPr>
        <p:spPr bwMode="auto">
          <a:xfrm>
            <a:off x="533400" y="4892675"/>
            <a:ext cx="5127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9900"/>
                </a:solidFill>
                <a:latin typeface="Times New Roman" pitchFamily="18" charset="0"/>
                <a:cs typeface="Times New Roman" pitchFamily="18" charset="0"/>
              </a:rPr>
              <a:t>Quan sát hình hãy cho biết có mấy kiểu </a:t>
            </a:r>
          </a:p>
          <a:p>
            <a:pPr eaLnBrk="1" hangingPunct="1"/>
            <a:r>
              <a:rPr lang="en-US">
                <a:solidFill>
                  <a:srgbClr val="009900"/>
                </a:solidFill>
                <a:latin typeface="Times New Roman" pitchFamily="18" charset="0"/>
                <a:cs typeface="Times New Roman" pitchFamily="18" charset="0"/>
              </a:rPr>
              <a:t>đuôi đèn?</a:t>
            </a:r>
          </a:p>
        </p:txBody>
      </p:sp>
      <p:sp>
        <p:nvSpPr>
          <p:cNvPr id="13328" name="Text Box 16"/>
          <p:cNvSpPr txBox="1">
            <a:spLocks noChangeArrowheads="1"/>
          </p:cNvSpPr>
          <p:nvPr/>
        </p:nvSpPr>
        <p:spPr bwMode="auto">
          <a:xfrm>
            <a:off x="609600" y="5638800"/>
            <a:ext cx="1808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Có hai kiểu:</a:t>
            </a:r>
          </a:p>
          <a:p>
            <a:pPr eaLnBrk="1" hangingPunct="1">
              <a:buFontTx/>
              <a:buChar char="-"/>
            </a:pPr>
            <a:r>
              <a:rPr lang="en-US">
                <a:solidFill>
                  <a:srgbClr val="FF0000"/>
                </a:solidFill>
                <a:latin typeface="Times New Roman" pitchFamily="18" charset="0"/>
                <a:cs typeface="Times New Roman" pitchFamily="18" charset="0"/>
              </a:rPr>
              <a:t> Đuôi xoáy</a:t>
            </a:r>
          </a:p>
          <a:p>
            <a:pPr eaLnBrk="1" hangingPunct="1">
              <a:buFontTx/>
              <a:buChar char="-"/>
            </a:pPr>
            <a:r>
              <a:rPr lang="en-US">
                <a:solidFill>
                  <a:srgbClr val="FF0000"/>
                </a:solidFill>
                <a:latin typeface="Times New Roman" pitchFamily="18" charset="0"/>
                <a:cs typeface="Times New Roman" pitchFamily="18" charset="0"/>
              </a:rPr>
              <a:t> Đuôi ngạnh</a:t>
            </a:r>
          </a:p>
        </p:txBody>
      </p:sp>
      <p:sp>
        <p:nvSpPr>
          <p:cNvPr id="13330" name="Line 18"/>
          <p:cNvSpPr>
            <a:spLocks noChangeShapeType="1"/>
          </p:cNvSpPr>
          <p:nvPr/>
        </p:nvSpPr>
        <p:spPr bwMode="auto">
          <a:xfrm flipV="1">
            <a:off x="2209800" y="3048000"/>
            <a:ext cx="4876800" cy="3200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3331" name="Line 19"/>
          <p:cNvSpPr>
            <a:spLocks noChangeShapeType="1"/>
          </p:cNvSpPr>
          <p:nvPr/>
        </p:nvSpPr>
        <p:spPr bwMode="auto">
          <a:xfrm flipV="1">
            <a:off x="2438400" y="4800600"/>
            <a:ext cx="419100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3332" name="Text Box 20"/>
          <p:cNvSpPr txBox="1">
            <a:spLocks noChangeArrowheads="1"/>
          </p:cNvSpPr>
          <p:nvPr/>
        </p:nvSpPr>
        <p:spPr bwMode="auto">
          <a:xfrm>
            <a:off x="381000" y="3451225"/>
            <a:ext cx="54689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Đuôi đèn được làm bằng đồng hoặc sắt </a:t>
            </a:r>
          </a:p>
          <a:p>
            <a:pPr eaLnBrk="1" hangingPunct="1"/>
            <a:r>
              <a:rPr lang="en-US">
                <a:solidFill>
                  <a:srgbClr val="FF0000"/>
                </a:solidFill>
                <a:latin typeface="Times New Roman" pitchFamily="18" charset="0"/>
                <a:cs typeface="Times New Roman" pitchFamily="18" charset="0"/>
              </a:rPr>
              <a:t>tráng kẽm và được gắn chặt với bóng thuỷ </a:t>
            </a:r>
          </a:p>
          <a:p>
            <a:pPr eaLnBrk="1" hangingPunct="1"/>
            <a:r>
              <a:rPr lang="en-US">
                <a:solidFill>
                  <a:srgbClr val="FF0000"/>
                </a:solidFill>
                <a:latin typeface="Times New Roman" pitchFamily="18" charset="0"/>
                <a:cs typeface="Times New Roman" pitchFamily="18" charset="0"/>
              </a:rPr>
              <a:t>tinh.</a:t>
            </a:r>
          </a:p>
          <a:p>
            <a:pPr eaLnBrk="1" hangingPunct="1"/>
            <a:r>
              <a:rPr lang="en-US">
                <a:solidFill>
                  <a:srgbClr val="FF0000"/>
                </a:solidFill>
                <a:latin typeface="Times New Roman" pitchFamily="18" charset="0"/>
                <a:cs typeface="Times New Roman" pitchFamily="18" charset="0"/>
              </a:rPr>
              <a:t>Trên đuôi có hai cực tiếp xúc</a:t>
            </a:r>
          </a:p>
        </p:txBody>
      </p:sp>
    </p:spTree>
    <p:extLst>
      <p:ext uri="{BB962C8B-B14F-4D97-AF65-F5344CB8AC3E}">
        <p14:creationId xmlns:p14="http://schemas.microsoft.com/office/powerpoint/2010/main" val="16199319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21"/>
                                        </p:tgtEl>
                                        <p:attrNameLst>
                                          <p:attrName>style.visibility</p:attrName>
                                        </p:attrNameLst>
                                      </p:cBhvr>
                                      <p:to>
                                        <p:strVal val="visible"/>
                                      </p:to>
                                    </p:set>
                                    <p:anim calcmode="lin" valueType="num">
                                      <p:cBhvr additive="base">
                                        <p:cTn id="11" dur="500" fill="hold"/>
                                        <p:tgtEl>
                                          <p:spTgt spid="13321"/>
                                        </p:tgtEl>
                                        <p:attrNameLst>
                                          <p:attrName>ppt_x</p:attrName>
                                        </p:attrNameLst>
                                      </p:cBhvr>
                                      <p:tavLst>
                                        <p:tav tm="0">
                                          <p:val>
                                            <p:strVal val="#ppt_x"/>
                                          </p:val>
                                        </p:tav>
                                        <p:tav tm="100000">
                                          <p:val>
                                            <p:strVal val="#ppt_x"/>
                                          </p:val>
                                        </p:tav>
                                      </p:tavLst>
                                    </p:anim>
                                    <p:anim calcmode="lin" valueType="num">
                                      <p:cBhvr additive="base">
                                        <p:cTn id="12" dur="500" fill="hold"/>
                                        <p:tgtEl>
                                          <p:spTgt spid="133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22"/>
                                        </p:tgtEl>
                                        <p:attrNameLst>
                                          <p:attrName>style.visibility</p:attrName>
                                        </p:attrNameLst>
                                      </p:cBhvr>
                                      <p:to>
                                        <p:strVal val="visible"/>
                                      </p:to>
                                    </p:set>
                                    <p:anim calcmode="lin" valueType="num">
                                      <p:cBhvr additive="base">
                                        <p:cTn id="15" dur="500" fill="hold"/>
                                        <p:tgtEl>
                                          <p:spTgt spid="13322"/>
                                        </p:tgtEl>
                                        <p:attrNameLst>
                                          <p:attrName>ppt_x</p:attrName>
                                        </p:attrNameLst>
                                      </p:cBhvr>
                                      <p:tavLst>
                                        <p:tav tm="0">
                                          <p:val>
                                            <p:strVal val="#ppt_x"/>
                                          </p:val>
                                        </p:tav>
                                        <p:tav tm="100000">
                                          <p:val>
                                            <p:strVal val="#ppt_x"/>
                                          </p:val>
                                        </p:tav>
                                      </p:tavLst>
                                    </p:anim>
                                    <p:anim calcmode="lin" valueType="num">
                                      <p:cBhvr additive="base">
                                        <p:cTn id="16"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32"/>
                                        </p:tgtEl>
                                        <p:attrNameLst>
                                          <p:attrName>style.visibility</p:attrName>
                                        </p:attrNameLst>
                                      </p:cBhvr>
                                      <p:to>
                                        <p:strVal val="visible"/>
                                      </p:to>
                                    </p:set>
                                    <p:anim calcmode="lin" valueType="num">
                                      <p:cBhvr additive="base">
                                        <p:cTn id="21" dur="500" fill="hold"/>
                                        <p:tgtEl>
                                          <p:spTgt spid="13332"/>
                                        </p:tgtEl>
                                        <p:attrNameLst>
                                          <p:attrName>ppt_x</p:attrName>
                                        </p:attrNameLst>
                                      </p:cBhvr>
                                      <p:tavLst>
                                        <p:tav tm="0">
                                          <p:val>
                                            <p:strVal val="#ppt_x"/>
                                          </p:val>
                                        </p:tav>
                                        <p:tav tm="100000">
                                          <p:val>
                                            <p:strVal val="#ppt_x"/>
                                          </p:val>
                                        </p:tav>
                                      </p:tavLst>
                                    </p:anim>
                                    <p:anim calcmode="lin" valueType="num">
                                      <p:cBhvr additive="base">
                                        <p:cTn id="22" dur="500" fill="hold"/>
                                        <p:tgtEl>
                                          <p:spTgt spid="1333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27"/>
                                        </p:tgtEl>
                                        <p:attrNameLst>
                                          <p:attrName>style.visibility</p:attrName>
                                        </p:attrNameLst>
                                      </p:cBhvr>
                                      <p:to>
                                        <p:strVal val="visible"/>
                                      </p:to>
                                    </p:set>
                                    <p:anim calcmode="lin" valueType="num">
                                      <p:cBhvr additive="base">
                                        <p:cTn id="31" dur="500" fill="hold"/>
                                        <p:tgtEl>
                                          <p:spTgt spid="13327"/>
                                        </p:tgtEl>
                                        <p:attrNameLst>
                                          <p:attrName>ppt_x</p:attrName>
                                        </p:attrNameLst>
                                      </p:cBhvr>
                                      <p:tavLst>
                                        <p:tav tm="0">
                                          <p:val>
                                            <p:strVal val="#ppt_x"/>
                                          </p:val>
                                        </p:tav>
                                        <p:tav tm="100000">
                                          <p:val>
                                            <p:strVal val="#ppt_x"/>
                                          </p:val>
                                        </p:tav>
                                      </p:tavLst>
                                    </p:anim>
                                    <p:anim calcmode="lin" valueType="num">
                                      <p:cBhvr additive="base">
                                        <p:cTn id="32"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28"/>
                                        </p:tgtEl>
                                        <p:attrNameLst>
                                          <p:attrName>style.visibility</p:attrName>
                                        </p:attrNameLst>
                                      </p:cBhvr>
                                      <p:to>
                                        <p:strVal val="visible"/>
                                      </p:to>
                                    </p:set>
                                    <p:anim calcmode="lin" valueType="num">
                                      <p:cBhvr additive="base">
                                        <p:cTn id="37" dur="500" fill="hold"/>
                                        <p:tgtEl>
                                          <p:spTgt spid="13328"/>
                                        </p:tgtEl>
                                        <p:attrNameLst>
                                          <p:attrName>ppt_x</p:attrName>
                                        </p:attrNameLst>
                                      </p:cBhvr>
                                      <p:tavLst>
                                        <p:tav tm="0">
                                          <p:val>
                                            <p:strVal val="#ppt_x"/>
                                          </p:val>
                                        </p:tav>
                                        <p:tav tm="100000">
                                          <p:val>
                                            <p:strVal val="#ppt_x"/>
                                          </p:val>
                                        </p:tav>
                                      </p:tavLst>
                                    </p:anim>
                                    <p:anim calcmode="lin" valueType="num">
                                      <p:cBhvr additive="base">
                                        <p:cTn id="38" dur="500" fill="hold"/>
                                        <p:tgtEl>
                                          <p:spTgt spid="133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331"/>
                                        </p:tgtEl>
                                        <p:attrNameLst>
                                          <p:attrName>style.visibility</p:attrName>
                                        </p:attrNameLst>
                                      </p:cBhvr>
                                      <p:to>
                                        <p:strVal val="visible"/>
                                      </p:to>
                                    </p:set>
                                    <p:anim calcmode="lin" valueType="num">
                                      <p:cBhvr additive="base">
                                        <p:cTn id="41" dur="500" fill="hold"/>
                                        <p:tgtEl>
                                          <p:spTgt spid="13331"/>
                                        </p:tgtEl>
                                        <p:attrNameLst>
                                          <p:attrName>ppt_x</p:attrName>
                                        </p:attrNameLst>
                                      </p:cBhvr>
                                      <p:tavLst>
                                        <p:tav tm="0">
                                          <p:val>
                                            <p:strVal val="#ppt_x"/>
                                          </p:val>
                                        </p:tav>
                                        <p:tav tm="100000">
                                          <p:val>
                                            <p:strVal val="#ppt_x"/>
                                          </p:val>
                                        </p:tav>
                                      </p:tavLst>
                                    </p:anim>
                                    <p:anim calcmode="lin" valueType="num">
                                      <p:cBhvr additive="base">
                                        <p:cTn id="42" dur="500" fill="hold"/>
                                        <p:tgtEl>
                                          <p:spTgt spid="133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330"/>
                                        </p:tgtEl>
                                        <p:attrNameLst>
                                          <p:attrName>style.visibility</p:attrName>
                                        </p:attrNameLst>
                                      </p:cBhvr>
                                      <p:to>
                                        <p:strVal val="visible"/>
                                      </p:to>
                                    </p:set>
                                    <p:anim calcmode="lin" valueType="num">
                                      <p:cBhvr additive="base">
                                        <p:cTn id="45" dur="500" fill="hold"/>
                                        <p:tgtEl>
                                          <p:spTgt spid="13330"/>
                                        </p:tgtEl>
                                        <p:attrNameLst>
                                          <p:attrName>ppt_x</p:attrName>
                                        </p:attrNameLst>
                                      </p:cBhvr>
                                      <p:tavLst>
                                        <p:tav tm="0">
                                          <p:val>
                                            <p:strVal val="#ppt_x"/>
                                          </p:val>
                                        </p:tav>
                                        <p:tav tm="100000">
                                          <p:val>
                                            <p:strVal val="#ppt_x"/>
                                          </p:val>
                                        </p:tav>
                                      </p:tavLst>
                                    </p:anim>
                                    <p:anim calcmode="lin" valueType="num">
                                      <p:cBhvr additive="base">
                                        <p:cTn id="46"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27" grpId="0"/>
      <p:bldP spid="13328" grpId="0"/>
      <p:bldP spid="13330" grpId="0" animBg="1"/>
      <p:bldP spid="13331" grpId="0" animBg="1"/>
      <p:bldP spid="133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609600" y="13716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dirty="0">
                <a:solidFill>
                  <a:srgbClr val="FF0000"/>
                </a:solidFill>
              </a:rPr>
              <a:t>1</a:t>
            </a:r>
            <a:r>
              <a:rPr lang="en-US" sz="2800" dirty="0" smtClean="0">
                <a:solidFill>
                  <a:srgbClr val="FF0000"/>
                </a:solidFill>
              </a:rPr>
              <a:t>. </a:t>
            </a:r>
            <a:r>
              <a:rPr lang="en-US" sz="2800" dirty="0">
                <a:solidFill>
                  <a:srgbClr val="FF0000"/>
                </a:solidFill>
              </a:rPr>
              <a:t>ĐÈN SỢI ĐỐT</a:t>
            </a:r>
          </a:p>
        </p:txBody>
      </p:sp>
      <p:sp>
        <p:nvSpPr>
          <p:cNvPr id="25603" name="Text Box 6"/>
          <p:cNvSpPr txBox="1">
            <a:spLocks noChangeArrowheads="1"/>
          </p:cNvSpPr>
          <p:nvPr/>
        </p:nvSpPr>
        <p:spPr bwMode="auto">
          <a:xfrm>
            <a:off x="838200" y="2209800"/>
            <a:ext cx="2908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D60093"/>
                </a:solidFill>
                <a:latin typeface="Times New Roman" pitchFamily="18" charset="0"/>
                <a:cs typeface="Times New Roman" pitchFamily="18" charset="0"/>
              </a:rPr>
              <a:t>b. </a:t>
            </a:r>
            <a:r>
              <a:rPr lang="en-US" dirty="0" err="1">
                <a:solidFill>
                  <a:srgbClr val="D60093"/>
                </a:solidFill>
                <a:latin typeface="Times New Roman" pitchFamily="18" charset="0"/>
                <a:cs typeface="Times New Roman" pitchFamily="18" charset="0"/>
              </a:rPr>
              <a:t>Nguyên</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lý</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làm</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việc</a:t>
            </a:r>
            <a:endParaRPr lang="en-US" dirty="0">
              <a:solidFill>
                <a:srgbClr val="D60093"/>
              </a:solidFill>
              <a:latin typeface="Times New Roman" pitchFamily="18" charset="0"/>
              <a:cs typeface="Times New Roman" pitchFamily="18" charset="0"/>
            </a:endParaRPr>
          </a:p>
        </p:txBody>
      </p:sp>
      <p:sp>
        <p:nvSpPr>
          <p:cNvPr id="14343" name="Text Box 7"/>
          <p:cNvSpPr txBox="1">
            <a:spLocks noChangeArrowheads="1"/>
          </p:cNvSpPr>
          <p:nvPr/>
        </p:nvSpPr>
        <p:spPr bwMode="auto">
          <a:xfrm>
            <a:off x="914400" y="2895600"/>
            <a:ext cx="5997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00FF"/>
                </a:solidFill>
                <a:latin typeface="Times New Roman" pitchFamily="18" charset="0"/>
                <a:cs typeface="Times New Roman" pitchFamily="18" charset="0"/>
              </a:rPr>
              <a:t>Quan sát hiện tượng phát sáng của đèn em hãy </a:t>
            </a:r>
          </a:p>
          <a:p>
            <a:pPr eaLnBrk="1" hangingPunct="1"/>
            <a:r>
              <a:rPr lang="en-US">
                <a:solidFill>
                  <a:srgbClr val="0000FF"/>
                </a:solidFill>
                <a:latin typeface="Times New Roman" pitchFamily="18" charset="0"/>
                <a:cs typeface="Times New Roman" pitchFamily="18" charset="0"/>
              </a:rPr>
              <a:t>nêu nguyên lý làm việc của đèn sợi đốt?</a:t>
            </a:r>
          </a:p>
        </p:txBody>
      </p:sp>
      <p:sp>
        <p:nvSpPr>
          <p:cNvPr id="14344" name="Text Box 8"/>
          <p:cNvSpPr txBox="1">
            <a:spLocks noChangeArrowheads="1"/>
          </p:cNvSpPr>
          <p:nvPr/>
        </p:nvSpPr>
        <p:spPr bwMode="auto">
          <a:xfrm>
            <a:off x="838200" y="3810000"/>
            <a:ext cx="7323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Khi đóng điện, dòng điện chạy trong dây tóc đèn làm dây</a:t>
            </a:r>
          </a:p>
          <a:p>
            <a:pPr eaLnBrk="1" hangingPunct="1"/>
            <a:r>
              <a:rPr lang="en-US">
                <a:solidFill>
                  <a:srgbClr val="FF0000"/>
                </a:solidFill>
                <a:latin typeface="Times New Roman" pitchFamily="18" charset="0"/>
                <a:cs typeface="Times New Roman" pitchFamily="18" charset="0"/>
              </a:rPr>
              <a:t>Tóc đèn nóng lên đến nhiệt độ cao, dây tóc đèn phát sáng.</a:t>
            </a:r>
          </a:p>
        </p:txBody>
      </p:sp>
      <p:sp>
        <p:nvSpPr>
          <p:cNvPr id="25606" name="Text Box 7"/>
          <p:cNvSpPr txBox="1">
            <a:spLocks noChangeArrowheads="1"/>
          </p:cNvSpPr>
          <p:nvPr/>
        </p:nvSpPr>
        <p:spPr bwMode="auto">
          <a:xfrm>
            <a:off x="838200" y="1752600"/>
            <a:ext cx="1604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D60093"/>
                </a:solidFill>
                <a:latin typeface="Arial" charset="0"/>
              </a:rPr>
              <a:t>a. </a:t>
            </a:r>
            <a:r>
              <a:rPr lang="en-US" dirty="0" err="1">
                <a:solidFill>
                  <a:srgbClr val="D60093"/>
                </a:solidFill>
                <a:latin typeface="Arial" charset="0"/>
              </a:rPr>
              <a:t>Cấu</a:t>
            </a:r>
            <a:r>
              <a:rPr lang="en-US" dirty="0">
                <a:solidFill>
                  <a:srgbClr val="D60093"/>
                </a:solidFill>
                <a:latin typeface="Arial" charset="0"/>
              </a:rPr>
              <a:t> </a:t>
            </a:r>
            <a:r>
              <a:rPr lang="en-US" dirty="0" err="1">
                <a:solidFill>
                  <a:srgbClr val="D60093"/>
                </a:solidFill>
                <a:latin typeface="Arial" charset="0"/>
              </a:rPr>
              <a:t>tạo</a:t>
            </a:r>
            <a:endParaRPr lang="en-US" dirty="0">
              <a:solidFill>
                <a:srgbClr val="D60093"/>
              </a:solidFill>
              <a:latin typeface="Arial" charset="0"/>
            </a:endParaRPr>
          </a:p>
        </p:txBody>
      </p:sp>
    </p:spTree>
    <p:extLst>
      <p:ext uri="{BB962C8B-B14F-4D97-AF65-F5344CB8AC3E}">
        <p14:creationId xmlns:p14="http://schemas.microsoft.com/office/powerpoint/2010/main" val="14279252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ppt_x"/>
                                          </p:val>
                                        </p:tav>
                                        <p:tav tm="100000">
                                          <p:val>
                                            <p:strVal val="#ppt_x"/>
                                          </p:val>
                                        </p:tav>
                                      </p:tavLst>
                                    </p:anim>
                                    <p:anim calcmode="lin" valueType="num">
                                      <p:cBhvr additive="base">
                                        <p:cTn id="8"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4"/>
                                        </p:tgtEl>
                                        <p:attrNameLst>
                                          <p:attrName>style.visibility</p:attrName>
                                        </p:attrNameLst>
                                      </p:cBhvr>
                                      <p:to>
                                        <p:strVal val="visible"/>
                                      </p:to>
                                    </p:set>
                                    <p:anim calcmode="lin" valueType="num">
                                      <p:cBhvr additive="base">
                                        <p:cTn id="13" dur="500" fill="hold"/>
                                        <p:tgtEl>
                                          <p:spTgt spid="14344"/>
                                        </p:tgtEl>
                                        <p:attrNameLst>
                                          <p:attrName>ppt_x</p:attrName>
                                        </p:attrNameLst>
                                      </p:cBhvr>
                                      <p:tavLst>
                                        <p:tav tm="0">
                                          <p:val>
                                            <p:strVal val="#ppt_x"/>
                                          </p:val>
                                        </p:tav>
                                        <p:tav tm="100000">
                                          <p:val>
                                            <p:strVal val="#ppt_x"/>
                                          </p:val>
                                        </p:tav>
                                      </p:tavLst>
                                    </p:anim>
                                    <p:anim calcmode="lin" valueType="num">
                                      <p:cBhvr additive="base">
                                        <p:cTn id="14"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609600" y="13716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dirty="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ĐÈN SỢI ĐỐT</a:t>
            </a:r>
          </a:p>
        </p:txBody>
      </p:sp>
      <p:sp>
        <p:nvSpPr>
          <p:cNvPr id="27651" name="Text Box 6"/>
          <p:cNvSpPr txBox="1">
            <a:spLocks noChangeArrowheads="1"/>
          </p:cNvSpPr>
          <p:nvPr/>
        </p:nvSpPr>
        <p:spPr bwMode="auto">
          <a:xfrm>
            <a:off x="914400" y="2514600"/>
            <a:ext cx="3600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D60093"/>
                </a:solidFill>
                <a:latin typeface="Times New Roman" pitchFamily="18" charset="0"/>
                <a:cs typeface="Times New Roman" pitchFamily="18" charset="0"/>
              </a:rPr>
              <a:t>c. </a:t>
            </a:r>
            <a:r>
              <a:rPr lang="en-US" dirty="0" err="1">
                <a:solidFill>
                  <a:srgbClr val="D60093"/>
                </a:solidFill>
                <a:latin typeface="Times New Roman" pitchFamily="18" charset="0"/>
                <a:cs typeface="Times New Roman" pitchFamily="18" charset="0"/>
              </a:rPr>
              <a:t>Đặc</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điểm</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của</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đèn</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sợi</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đốt</a:t>
            </a:r>
            <a:endParaRPr lang="en-US" dirty="0">
              <a:solidFill>
                <a:srgbClr val="D60093"/>
              </a:solidFill>
              <a:latin typeface="Times New Roman" pitchFamily="18" charset="0"/>
              <a:cs typeface="Times New Roman" pitchFamily="18" charset="0"/>
            </a:endParaRPr>
          </a:p>
        </p:txBody>
      </p:sp>
      <p:sp>
        <p:nvSpPr>
          <p:cNvPr id="15367" name="Text Box 7"/>
          <p:cNvSpPr txBox="1">
            <a:spLocks noChangeArrowheads="1"/>
          </p:cNvSpPr>
          <p:nvPr/>
        </p:nvSpPr>
        <p:spPr bwMode="auto">
          <a:xfrm>
            <a:off x="1066800" y="2895600"/>
            <a:ext cx="408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Đèn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phát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ánh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sáng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liên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tục</a:t>
            </a:r>
            <a:endParaRPr lang="en-US" dirty="0">
              <a:solidFill>
                <a:srgbClr val="0000FF"/>
              </a:solidFill>
              <a:latin typeface="Times New Roman" pitchFamily="18" charset="0"/>
              <a:cs typeface="Times New Roman" pitchFamily="18" charset="0"/>
            </a:endParaRPr>
          </a:p>
        </p:txBody>
      </p:sp>
      <p:sp>
        <p:nvSpPr>
          <p:cNvPr id="15368" name="Text Box 8"/>
          <p:cNvSpPr txBox="1">
            <a:spLocks noChangeArrowheads="1"/>
          </p:cNvSpPr>
          <p:nvPr/>
        </p:nvSpPr>
        <p:spPr bwMode="auto">
          <a:xfrm>
            <a:off x="1066800" y="3276600"/>
            <a:ext cx="3728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a:solidFill>
                  <a:srgbClr val="0000FF"/>
                </a:solidFill>
                <a:latin typeface="Times New Roman" pitchFamily="18" charset="0"/>
                <a:cs typeface="Times New Roman" pitchFamily="18" charset="0"/>
              </a:rPr>
              <a:t>*</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Hiệu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phát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quang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thấp</a:t>
            </a:r>
            <a:endParaRPr lang="en-US" dirty="0">
              <a:solidFill>
                <a:srgbClr val="0000FF"/>
              </a:solidFill>
              <a:latin typeface="Times New Roman" pitchFamily="18" charset="0"/>
              <a:cs typeface="Times New Roman" pitchFamily="18" charset="0"/>
            </a:endParaRPr>
          </a:p>
        </p:txBody>
      </p:sp>
      <p:sp>
        <p:nvSpPr>
          <p:cNvPr id="15369" name="Text Box 9"/>
          <p:cNvSpPr txBox="1">
            <a:spLocks noChangeArrowheads="1"/>
          </p:cNvSpPr>
          <p:nvPr/>
        </p:nvSpPr>
        <p:spPr bwMode="auto">
          <a:xfrm>
            <a:off x="1143000" y="3733800"/>
            <a:ext cx="627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9900"/>
                </a:solidFill>
                <a:latin typeface="Times New Roman" pitchFamily="18" charset="0"/>
                <a:cs typeface="Times New Roman" pitchFamily="18" charset="0"/>
              </a:rPr>
              <a:t>Vì sao hiệu suất phát quang của đèn sợi đốt thấp?</a:t>
            </a:r>
          </a:p>
        </p:txBody>
      </p:sp>
      <p:sp>
        <p:nvSpPr>
          <p:cNvPr id="15370" name="Text Box 10"/>
          <p:cNvSpPr txBox="1">
            <a:spLocks noChangeArrowheads="1"/>
          </p:cNvSpPr>
          <p:nvPr/>
        </p:nvSpPr>
        <p:spPr bwMode="auto">
          <a:xfrm>
            <a:off x="685800" y="4114800"/>
            <a:ext cx="7937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err="1">
                <a:solidFill>
                  <a:srgbClr val="D60093"/>
                </a:solidFill>
                <a:latin typeface="Times New Roman" pitchFamily="18" charset="0"/>
                <a:cs typeface="Times New Roman" pitchFamily="18" charset="0"/>
              </a:rPr>
              <a:t>Khi</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làm</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việc</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chỉ</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có</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khoảng</a:t>
            </a:r>
            <a:r>
              <a:rPr lang="en-US" dirty="0">
                <a:solidFill>
                  <a:srgbClr val="D60093"/>
                </a:solidFill>
                <a:latin typeface="Times New Roman" pitchFamily="18" charset="0"/>
                <a:cs typeface="Times New Roman" pitchFamily="18" charset="0"/>
              </a:rPr>
              <a:t> 4% </a:t>
            </a:r>
            <a:r>
              <a:rPr lang="en-US" dirty="0" err="1">
                <a:solidFill>
                  <a:srgbClr val="D60093"/>
                </a:solidFill>
                <a:latin typeface="Times New Roman" pitchFamily="18" charset="0"/>
                <a:cs typeface="Times New Roman" pitchFamily="18" charset="0"/>
              </a:rPr>
              <a:t>dến</a:t>
            </a:r>
            <a:r>
              <a:rPr lang="en-US" dirty="0">
                <a:solidFill>
                  <a:srgbClr val="D60093"/>
                </a:solidFill>
                <a:latin typeface="Times New Roman" pitchFamily="18" charset="0"/>
                <a:cs typeface="Times New Roman" pitchFamily="18" charset="0"/>
              </a:rPr>
              <a:t> 5% </a:t>
            </a:r>
            <a:r>
              <a:rPr lang="en-US" dirty="0" err="1">
                <a:solidFill>
                  <a:srgbClr val="D60093"/>
                </a:solidFill>
                <a:latin typeface="Times New Roman" pitchFamily="18" charset="0"/>
                <a:cs typeface="Times New Roman" pitchFamily="18" charset="0"/>
              </a:rPr>
              <a:t>điện</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năng</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tiêu</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thụ</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của</a:t>
            </a:r>
            <a:r>
              <a:rPr lang="en-US" dirty="0">
                <a:solidFill>
                  <a:srgbClr val="D60093"/>
                </a:solidFill>
                <a:latin typeface="Times New Roman" pitchFamily="18" charset="0"/>
                <a:cs typeface="Times New Roman" pitchFamily="18" charset="0"/>
              </a:rPr>
              <a:t> </a:t>
            </a:r>
          </a:p>
          <a:p>
            <a:pPr eaLnBrk="1" hangingPunct="1"/>
            <a:r>
              <a:rPr lang="en-US" dirty="0" err="1">
                <a:solidFill>
                  <a:srgbClr val="D60093"/>
                </a:solidFill>
                <a:latin typeface="Times New Roman" pitchFamily="18" charset="0"/>
                <a:cs typeface="Times New Roman" pitchFamily="18" charset="0"/>
              </a:rPr>
              <a:t>đèn</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được</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biến</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thành</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quang</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năng</a:t>
            </a:r>
            <a:r>
              <a:rPr lang="en-US" dirty="0">
                <a:solidFill>
                  <a:srgbClr val="D60093"/>
                </a:solidFill>
                <a:latin typeface="Times New Roman" pitchFamily="18" charset="0"/>
                <a:cs typeface="Times New Roman" pitchFamily="18" charset="0"/>
              </a:rPr>
              <a:t> -&gt; </a:t>
            </a:r>
            <a:r>
              <a:rPr lang="en-US" dirty="0" err="1">
                <a:solidFill>
                  <a:srgbClr val="D60093"/>
                </a:solidFill>
                <a:latin typeface="Times New Roman" pitchFamily="18" charset="0"/>
                <a:cs typeface="Times New Roman" pitchFamily="18" charset="0"/>
              </a:rPr>
              <a:t>không</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tiết</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kiệm</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điện</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năng</a:t>
            </a:r>
            <a:r>
              <a:rPr lang="en-US" dirty="0">
                <a:solidFill>
                  <a:srgbClr val="D60093"/>
                </a:solidFill>
                <a:latin typeface="Times New Roman" pitchFamily="18" charset="0"/>
                <a:cs typeface="Times New Roman" pitchFamily="18" charset="0"/>
              </a:rPr>
              <a:t>.</a:t>
            </a:r>
          </a:p>
        </p:txBody>
      </p:sp>
      <p:sp>
        <p:nvSpPr>
          <p:cNvPr id="15371" name="Text Box 11"/>
          <p:cNvSpPr txBox="1">
            <a:spLocks noChangeArrowheads="1"/>
          </p:cNvSpPr>
          <p:nvPr/>
        </p:nvSpPr>
        <p:spPr bwMode="auto">
          <a:xfrm>
            <a:off x="1066800" y="4953000"/>
            <a:ext cx="2157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Tuổi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thọ</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thấp</a:t>
            </a:r>
            <a:endParaRPr lang="en-US" dirty="0">
              <a:solidFill>
                <a:srgbClr val="0000FF"/>
              </a:solidFill>
              <a:latin typeface="Times New Roman" pitchFamily="18" charset="0"/>
              <a:cs typeface="Times New Roman" pitchFamily="18" charset="0"/>
            </a:endParaRPr>
          </a:p>
        </p:txBody>
      </p:sp>
      <p:sp>
        <p:nvSpPr>
          <p:cNvPr id="15372" name="Text Box 12"/>
          <p:cNvSpPr txBox="1">
            <a:spLocks noChangeArrowheads="1"/>
          </p:cNvSpPr>
          <p:nvPr/>
        </p:nvSpPr>
        <p:spPr bwMode="auto">
          <a:xfrm>
            <a:off x="609600" y="5410200"/>
            <a:ext cx="7394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Times New Roman" pitchFamily="18" charset="0"/>
                <a:cs typeface="Times New Roman" pitchFamily="18" charset="0"/>
              </a:rPr>
              <a:t>Khi làm việc sợi đốt nóng ở nhiệt độ cao nên nhanh hỏng, </a:t>
            </a:r>
          </a:p>
          <a:p>
            <a:pPr eaLnBrk="1" hangingPunct="1"/>
            <a:r>
              <a:rPr lang="en-US">
                <a:solidFill>
                  <a:srgbClr val="D60093"/>
                </a:solidFill>
                <a:latin typeface="Times New Roman" pitchFamily="18" charset="0"/>
                <a:cs typeface="Times New Roman" pitchFamily="18" charset="0"/>
              </a:rPr>
              <a:t>tuổi thọ khoảng 1000 giờ.</a:t>
            </a:r>
          </a:p>
        </p:txBody>
      </p:sp>
      <p:sp>
        <p:nvSpPr>
          <p:cNvPr id="27658" name="Text Box 6"/>
          <p:cNvSpPr txBox="1">
            <a:spLocks noChangeArrowheads="1"/>
          </p:cNvSpPr>
          <p:nvPr/>
        </p:nvSpPr>
        <p:spPr bwMode="auto">
          <a:xfrm>
            <a:off x="914400" y="1752600"/>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a:solidFill>
                  <a:srgbClr val="D60093"/>
                </a:solidFill>
                <a:latin typeface="Times New Roman" pitchFamily="18" charset="0"/>
                <a:cs typeface="Times New Roman" pitchFamily="18" charset="0"/>
              </a:rPr>
              <a:t>a</a:t>
            </a:r>
            <a:r>
              <a:rPr lang="en-US" dirty="0" smtClean="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Cấu</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tạo</a:t>
            </a:r>
            <a:endParaRPr lang="en-US" dirty="0">
              <a:solidFill>
                <a:srgbClr val="D60093"/>
              </a:solidFill>
              <a:latin typeface="Times New Roman" pitchFamily="18" charset="0"/>
              <a:cs typeface="Times New Roman" pitchFamily="18" charset="0"/>
            </a:endParaRPr>
          </a:p>
        </p:txBody>
      </p:sp>
      <p:sp>
        <p:nvSpPr>
          <p:cNvPr id="27659" name="Text Box 6"/>
          <p:cNvSpPr txBox="1">
            <a:spLocks noChangeArrowheads="1"/>
          </p:cNvSpPr>
          <p:nvPr/>
        </p:nvSpPr>
        <p:spPr bwMode="auto">
          <a:xfrm>
            <a:off x="914400" y="2133600"/>
            <a:ext cx="2908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D60093"/>
                </a:solidFill>
                <a:latin typeface="Times New Roman" pitchFamily="18" charset="0"/>
                <a:cs typeface="Times New Roman" pitchFamily="18" charset="0"/>
              </a:rPr>
              <a:t>b. </a:t>
            </a:r>
            <a:r>
              <a:rPr lang="en-US" dirty="0" err="1">
                <a:solidFill>
                  <a:srgbClr val="D60093"/>
                </a:solidFill>
                <a:latin typeface="Times New Roman" pitchFamily="18" charset="0"/>
                <a:cs typeface="Times New Roman" pitchFamily="18" charset="0"/>
              </a:rPr>
              <a:t>Nguyên</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lý</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làm</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việc</a:t>
            </a:r>
            <a:endParaRPr lang="en-US" dirty="0">
              <a:solidFill>
                <a:srgbClr val="D60093"/>
              </a:solidFill>
              <a:latin typeface="Times New Roman" pitchFamily="18" charset="0"/>
              <a:cs typeface="Times New Roman" pitchFamily="18" charset="0"/>
            </a:endParaRPr>
          </a:p>
        </p:txBody>
      </p:sp>
    </p:spTree>
    <p:extLst>
      <p:ext uri="{BB962C8B-B14F-4D97-AF65-F5344CB8AC3E}">
        <p14:creationId xmlns:p14="http://schemas.microsoft.com/office/powerpoint/2010/main" val="24029193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8"/>
                                        </p:tgtEl>
                                        <p:attrNameLst>
                                          <p:attrName>style.visibility</p:attrName>
                                        </p:attrNameLst>
                                      </p:cBhvr>
                                      <p:to>
                                        <p:strVal val="visible"/>
                                      </p:to>
                                    </p:set>
                                    <p:anim calcmode="lin" valueType="num">
                                      <p:cBhvr additive="base">
                                        <p:cTn id="13" dur="500" fill="hold"/>
                                        <p:tgtEl>
                                          <p:spTgt spid="15368"/>
                                        </p:tgtEl>
                                        <p:attrNameLst>
                                          <p:attrName>ppt_x</p:attrName>
                                        </p:attrNameLst>
                                      </p:cBhvr>
                                      <p:tavLst>
                                        <p:tav tm="0">
                                          <p:val>
                                            <p:strVal val="#ppt_x"/>
                                          </p:val>
                                        </p:tav>
                                        <p:tav tm="100000">
                                          <p:val>
                                            <p:strVal val="#ppt_x"/>
                                          </p:val>
                                        </p:tav>
                                      </p:tavLst>
                                    </p:anim>
                                    <p:anim calcmode="lin" valueType="num">
                                      <p:cBhvr additive="base">
                                        <p:cTn id="14"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9"/>
                                        </p:tgtEl>
                                        <p:attrNameLst>
                                          <p:attrName>style.visibility</p:attrName>
                                        </p:attrNameLst>
                                      </p:cBhvr>
                                      <p:to>
                                        <p:strVal val="visible"/>
                                      </p:to>
                                    </p:set>
                                    <p:anim calcmode="lin" valueType="num">
                                      <p:cBhvr additive="base">
                                        <p:cTn id="19" dur="500" fill="hold"/>
                                        <p:tgtEl>
                                          <p:spTgt spid="15369"/>
                                        </p:tgtEl>
                                        <p:attrNameLst>
                                          <p:attrName>ppt_x</p:attrName>
                                        </p:attrNameLst>
                                      </p:cBhvr>
                                      <p:tavLst>
                                        <p:tav tm="0">
                                          <p:val>
                                            <p:strVal val="#ppt_x"/>
                                          </p:val>
                                        </p:tav>
                                        <p:tav tm="100000">
                                          <p:val>
                                            <p:strVal val="#ppt_x"/>
                                          </p:val>
                                        </p:tav>
                                      </p:tavLst>
                                    </p:anim>
                                    <p:anim calcmode="lin" valueType="num">
                                      <p:cBhvr additive="base">
                                        <p:cTn id="20"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70"/>
                                        </p:tgtEl>
                                        <p:attrNameLst>
                                          <p:attrName>style.visibility</p:attrName>
                                        </p:attrNameLst>
                                      </p:cBhvr>
                                      <p:to>
                                        <p:strVal val="visible"/>
                                      </p:to>
                                    </p:set>
                                    <p:anim calcmode="lin" valueType="num">
                                      <p:cBhvr additive="base">
                                        <p:cTn id="25" dur="500" fill="hold"/>
                                        <p:tgtEl>
                                          <p:spTgt spid="15370"/>
                                        </p:tgtEl>
                                        <p:attrNameLst>
                                          <p:attrName>ppt_x</p:attrName>
                                        </p:attrNameLst>
                                      </p:cBhvr>
                                      <p:tavLst>
                                        <p:tav tm="0">
                                          <p:val>
                                            <p:strVal val="#ppt_x"/>
                                          </p:val>
                                        </p:tav>
                                        <p:tav tm="100000">
                                          <p:val>
                                            <p:strVal val="#ppt_x"/>
                                          </p:val>
                                        </p:tav>
                                      </p:tavLst>
                                    </p:anim>
                                    <p:anim calcmode="lin" valueType="num">
                                      <p:cBhvr additive="base">
                                        <p:cTn id="26"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71"/>
                                        </p:tgtEl>
                                        <p:attrNameLst>
                                          <p:attrName>style.visibility</p:attrName>
                                        </p:attrNameLst>
                                      </p:cBhvr>
                                      <p:to>
                                        <p:strVal val="visible"/>
                                      </p:to>
                                    </p:set>
                                    <p:anim calcmode="lin" valueType="num">
                                      <p:cBhvr additive="base">
                                        <p:cTn id="31" dur="500" fill="hold"/>
                                        <p:tgtEl>
                                          <p:spTgt spid="15371"/>
                                        </p:tgtEl>
                                        <p:attrNameLst>
                                          <p:attrName>ppt_x</p:attrName>
                                        </p:attrNameLst>
                                      </p:cBhvr>
                                      <p:tavLst>
                                        <p:tav tm="0">
                                          <p:val>
                                            <p:strVal val="#ppt_x"/>
                                          </p:val>
                                        </p:tav>
                                        <p:tav tm="100000">
                                          <p:val>
                                            <p:strVal val="#ppt_x"/>
                                          </p:val>
                                        </p:tav>
                                      </p:tavLst>
                                    </p:anim>
                                    <p:anim calcmode="lin" valueType="num">
                                      <p:cBhvr additive="base">
                                        <p:cTn id="32"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72"/>
                                        </p:tgtEl>
                                        <p:attrNameLst>
                                          <p:attrName>style.visibility</p:attrName>
                                        </p:attrNameLst>
                                      </p:cBhvr>
                                      <p:to>
                                        <p:strVal val="visible"/>
                                      </p:to>
                                    </p:set>
                                    <p:anim calcmode="lin" valueType="num">
                                      <p:cBhvr additive="base">
                                        <p:cTn id="37" dur="500" fill="hold"/>
                                        <p:tgtEl>
                                          <p:spTgt spid="15372"/>
                                        </p:tgtEl>
                                        <p:attrNameLst>
                                          <p:attrName>ppt_x</p:attrName>
                                        </p:attrNameLst>
                                      </p:cBhvr>
                                      <p:tavLst>
                                        <p:tav tm="0">
                                          <p:val>
                                            <p:strVal val="#ppt_x"/>
                                          </p:val>
                                        </p:tav>
                                        <p:tav tm="100000">
                                          <p:val>
                                            <p:strVal val="#ppt_x"/>
                                          </p:val>
                                        </p:tav>
                                      </p:tavLst>
                                    </p:anim>
                                    <p:anim calcmode="lin" valueType="num">
                                      <p:cBhvr additive="base">
                                        <p:cTn id="38"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P spid="15369" grpId="0"/>
      <p:bldP spid="15370" grpId="0"/>
      <p:bldP spid="15371" grpId="0"/>
      <p:bldP spid="153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609600" y="13716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dirty="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ĐÈN SỢI ĐỐT</a:t>
            </a:r>
          </a:p>
        </p:txBody>
      </p:sp>
      <p:sp>
        <p:nvSpPr>
          <p:cNvPr id="28675" name="Text Box 6"/>
          <p:cNvSpPr txBox="1">
            <a:spLocks noChangeArrowheads="1"/>
          </p:cNvSpPr>
          <p:nvPr/>
        </p:nvSpPr>
        <p:spPr bwMode="auto">
          <a:xfrm>
            <a:off x="914400" y="1828800"/>
            <a:ext cx="2361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D60093"/>
                </a:solidFill>
                <a:latin typeface="Times New Roman" pitchFamily="18" charset="0"/>
                <a:cs typeface="Times New Roman" pitchFamily="18" charset="0"/>
              </a:rPr>
              <a:t>d. </a:t>
            </a:r>
            <a:r>
              <a:rPr lang="en-US" dirty="0" err="1">
                <a:solidFill>
                  <a:srgbClr val="D60093"/>
                </a:solidFill>
                <a:latin typeface="Times New Roman" pitchFamily="18" charset="0"/>
                <a:cs typeface="Times New Roman" pitchFamily="18" charset="0"/>
              </a:rPr>
              <a:t>Số</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liệu</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kĩ</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thuật</a:t>
            </a:r>
            <a:endParaRPr lang="en-US" dirty="0">
              <a:solidFill>
                <a:srgbClr val="D60093"/>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1127125" y="2249488"/>
            <a:ext cx="680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buFontTx/>
              <a:buChar char="-"/>
            </a:pPr>
            <a:r>
              <a:rPr lang="en-US">
                <a:solidFill>
                  <a:srgbClr val="FF0000"/>
                </a:solidFill>
                <a:latin typeface="Arial" charset="0"/>
              </a:rPr>
              <a:t> </a:t>
            </a:r>
            <a:r>
              <a:rPr lang="en-US">
                <a:solidFill>
                  <a:srgbClr val="FF0000"/>
                </a:solidFill>
                <a:latin typeface="Times New Roman" pitchFamily="18" charset="0"/>
                <a:cs typeface="Times New Roman" pitchFamily="18" charset="0"/>
              </a:rPr>
              <a:t>Điện áp định mức: 127V; 220V</a:t>
            </a:r>
          </a:p>
          <a:p>
            <a:pPr eaLnBrk="1" hangingPunct="1">
              <a:buFontTx/>
              <a:buChar char="-"/>
            </a:pPr>
            <a:r>
              <a:rPr lang="en-US">
                <a:solidFill>
                  <a:srgbClr val="FF0000"/>
                </a:solidFill>
                <a:latin typeface="Times New Roman" pitchFamily="18" charset="0"/>
                <a:cs typeface="Times New Roman" pitchFamily="18" charset="0"/>
              </a:rPr>
              <a:t> Công suất định mức: 15W; 25W; 40W; 60W; 75W; </a:t>
            </a:r>
          </a:p>
          <a:p>
            <a:pPr eaLnBrk="1" hangingPunct="1"/>
            <a:r>
              <a:rPr lang="en-US">
                <a:solidFill>
                  <a:srgbClr val="FF0000"/>
                </a:solidFill>
                <a:latin typeface="Times New Roman" pitchFamily="18" charset="0"/>
                <a:cs typeface="Times New Roman" pitchFamily="18" charset="0"/>
              </a:rPr>
              <a:t>100W; 200W; 300W. </a:t>
            </a:r>
          </a:p>
        </p:txBody>
      </p:sp>
      <p:grpSp>
        <p:nvGrpSpPr>
          <p:cNvPr id="2" name="Group 11"/>
          <p:cNvGrpSpPr>
            <a:grpSpLocks/>
          </p:cNvGrpSpPr>
          <p:nvPr/>
        </p:nvGrpSpPr>
        <p:grpSpPr bwMode="auto">
          <a:xfrm>
            <a:off x="1143000" y="3124200"/>
            <a:ext cx="7010400" cy="2971800"/>
            <a:chOff x="432" y="1584"/>
            <a:chExt cx="4922" cy="2016"/>
          </a:xfrm>
        </p:grpSpPr>
        <p:pic>
          <p:nvPicPr>
            <p:cNvPr id="28679" name="Picture 13" descr="Picture 001"/>
            <p:cNvPicPr>
              <a:picLocks noChangeAspect="1" noChangeArrowheads="1"/>
            </p:cNvPicPr>
            <p:nvPr/>
          </p:nvPicPr>
          <p:blipFill>
            <a:blip r:embed="rId2">
              <a:extLst>
                <a:ext uri="{28A0092B-C50C-407E-A947-70E740481C1C}">
                  <a14:useLocalDpi xmlns:a14="http://schemas.microsoft.com/office/drawing/2010/main" val="0"/>
                </a:ext>
              </a:extLst>
            </a:blip>
            <a:srcRect l="57596" t="5206" r="6285" b="46637"/>
            <a:stretch>
              <a:fillRect/>
            </a:stretch>
          </p:blipFill>
          <p:spPr bwMode="auto">
            <a:xfrm>
              <a:off x="432" y="1584"/>
              <a:ext cx="2208" cy="1995"/>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6" descr="so lieu ky thua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584"/>
              <a:ext cx="2090" cy="2016"/>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grpSp>
      <p:sp>
        <p:nvSpPr>
          <p:cNvPr id="16394" name="Text Box 10"/>
          <p:cNvSpPr txBox="1">
            <a:spLocks noChangeArrowheads="1"/>
          </p:cNvSpPr>
          <p:nvPr/>
        </p:nvSpPr>
        <p:spPr bwMode="auto">
          <a:xfrm>
            <a:off x="457200" y="6035675"/>
            <a:ext cx="7658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00FF"/>
                </a:solidFill>
                <a:latin typeface="Times New Roman" pitchFamily="18" charset="0"/>
                <a:cs typeface="Times New Roman" pitchFamily="18" charset="0"/>
              </a:rPr>
              <a:t>Em hãy cho biết trên bóng đèn thường ghi những số liệu gì? </a:t>
            </a:r>
          </a:p>
          <a:p>
            <a:pPr eaLnBrk="1" hangingPunct="1"/>
            <a:r>
              <a:rPr lang="en-US">
                <a:solidFill>
                  <a:srgbClr val="0000FF"/>
                </a:solidFill>
                <a:latin typeface="Times New Roman" pitchFamily="18" charset="0"/>
                <a:cs typeface="Times New Roman" pitchFamily="18" charset="0"/>
              </a:rPr>
              <a:t>Nó có ý nghĩa gì?</a:t>
            </a:r>
          </a:p>
        </p:txBody>
      </p:sp>
    </p:spTree>
    <p:extLst>
      <p:ext uri="{BB962C8B-B14F-4D97-AF65-F5344CB8AC3E}">
        <p14:creationId xmlns:p14="http://schemas.microsoft.com/office/powerpoint/2010/main" val="19457008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94"/>
                                        </p:tgtEl>
                                        <p:attrNameLst>
                                          <p:attrName>style.visibility</p:attrName>
                                        </p:attrNameLst>
                                      </p:cBhvr>
                                      <p:to>
                                        <p:strVal val="visible"/>
                                      </p:to>
                                    </p:set>
                                    <p:anim calcmode="lin" valueType="num">
                                      <p:cBhvr additive="base">
                                        <p:cTn id="11" dur="500" fill="hold"/>
                                        <p:tgtEl>
                                          <p:spTgt spid="16394"/>
                                        </p:tgtEl>
                                        <p:attrNameLst>
                                          <p:attrName>ppt_x</p:attrName>
                                        </p:attrNameLst>
                                      </p:cBhvr>
                                      <p:tavLst>
                                        <p:tav tm="0">
                                          <p:val>
                                            <p:strVal val="#ppt_x"/>
                                          </p:val>
                                        </p:tav>
                                        <p:tav tm="100000">
                                          <p:val>
                                            <p:strVal val="#ppt_x"/>
                                          </p:val>
                                        </p:tav>
                                      </p:tavLst>
                                    </p:anim>
                                    <p:anim calcmode="lin" valueType="num">
                                      <p:cBhvr additive="base">
                                        <p:cTn id="12"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16394"/>
                                        </p:tgtEl>
                                        <p:attrNameLst>
                                          <p:attrName>ppt_x</p:attrName>
                                        </p:attrNameLst>
                                      </p:cBhvr>
                                      <p:tavLst>
                                        <p:tav tm="0">
                                          <p:val>
                                            <p:strVal val="ppt_x"/>
                                          </p:val>
                                        </p:tav>
                                        <p:tav tm="100000">
                                          <p:val>
                                            <p:strVal val="ppt_x"/>
                                          </p:val>
                                        </p:tav>
                                      </p:tavLst>
                                    </p:anim>
                                    <p:anim calcmode="lin" valueType="num">
                                      <p:cBhvr additive="base">
                                        <p:cTn id="21" dur="500"/>
                                        <p:tgtEl>
                                          <p:spTgt spid="16394"/>
                                        </p:tgtEl>
                                        <p:attrNameLst>
                                          <p:attrName>ppt_y</p:attrName>
                                        </p:attrNameLst>
                                      </p:cBhvr>
                                      <p:tavLst>
                                        <p:tav tm="0">
                                          <p:val>
                                            <p:strVal val="ppt_y"/>
                                          </p:val>
                                        </p:tav>
                                        <p:tav tm="100000">
                                          <p:val>
                                            <p:strVal val="1+ppt_h/2"/>
                                          </p:val>
                                        </p:tav>
                                      </p:tavLst>
                                    </p:anim>
                                    <p:set>
                                      <p:cBhvr>
                                        <p:cTn id="22" dur="1" fill="hold">
                                          <p:stCondLst>
                                            <p:cond delay="499"/>
                                          </p:stCondLst>
                                        </p:cTn>
                                        <p:tgtEl>
                                          <p:spTgt spid="16394"/>
                                        </p:tgtEl>
                                        <p:attrNameLst>
                                          <p:attrName>style.visibility</p:attrName>
                                        </p:attrNameLst>
                                      </p:cBhvr>
                                      <p:to>
                                        <p:strVal val="hidden"/>
                                      </p:to>
                                    </p:set>
                                  </p:childTnLst>
                                </p:cTn>
                              </p:par>
                              <p:par>
                                <p:cTn id="23" presetID="2" presetClass="exit" presetSubtype="4" fill="hold" grpId="2" nodeType="withEffect">
                                  <p:stCondLst>
                                    <p:cond delay="0"/>
                                  </p:stCondLst>
                                  <p:childTnLst>
                                    <p:anim calcmode="lin" valueType="num">
                                      <p:cBhvr additive="base">
                                        <p:cTn id="24" dur="500"/>
                                        <p:tgtEl>
                                          <p:spTgt spid="16394"/>
                                        </p:tgtEl>
                                        <p:attrNameLst>
                                          <p:attrName>ppt_x</p:attrName>
                                        </p:attrNameLst>
                                      </p:cBhvr>
                                      <p:tavLst>
                                        <p:tav tm="0">
                                          <p:val>
                                            <p:strVal val="ppt_x"/>
                                          </p:val>
                                        </p:tav>
                                        <p:tav tm="100000">
                                          <p:val>
                                            <p:strVal val="ppt_x"/>
                                          </p:val>
                                        </p:tav>
                                      </p:tavLst>
                                    </p:anim>
                                    <p:anim calcmode="lin" valueType="num">
                                      <p:cBhvr additive="base">
                                        <p:cTn id="25" dur="500"/>
                                        <p:tgtEl>
                                          <p:spTgt spid="16394"/>
                                        </p:tgtEl>
                                        <p:attrNameLst>
                                          <p:attrName>ppt_y</p:attrName>
                                        </p:attrNameLst>
                                      </p:cBhvr>
                                      <p:tavLst>
                                        <p:tav tm="0">
                                          <p:val>
                                            <p:strVal val="ppt_y"/>
                                          </p:val>
                                        </p:tav>
                                        <p:tav tm="100000">
                                          <p:val>
                                            <p:strVal val="1+ppt_h/2"/>
                                          </p:val>
                                        </p:tav>
                                      </p:tavLst>
                                    </p:anim>
                                    <p:set>
                                      <p:cBhvr>
                                        <p:cTn id="26" dur="1" fill="hold">
                                          <p:stCondLst>
                                            <p:cond delay="499"/>
                                          </p:stCondLst>
                                        </p:cTn>
                                        <p:tgtEl>
                                          <p:spTgt spid="16394"/>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391"/>
                                        </p:tgtEl>
                                        <p:attrNameLst>
                                          <p:attrName>style.visibility</p:attrName>
                                        </p:attrNameLst>
                                      </p:cBhvr>
                                      <p:to>
                                        <p:strVal val="visible"/>
                                      </p:to>
                                    </p:set>
                                    <p:anim calcmode="lin" valueType="num">
                                      <p:cBhvr additive="base">
                                        <p:cTn id="29" dur="500" fill="hold"/>
                                        <p:tgtEl>
                                          <p:spTgt spid="16391"/>
                                        </p:tgtEl>
                                        <p:attrNameLst>
                                          <p:attrName>ppt_x</p:attrName>
                                        </p:attrNameLst>
                                      </p:cBhvr>
                                      <p:tavLst>
                                        <p:tav tm="0">
                                          <p:val>
                                            <p:strVal val="#ppt_x"/>
                                          </p:val>
                                        </p:tav>
                                        <p:tav tm="100000">
                                          <p:val>
                                            <p:strVal val="#ppt_x"/>
                                          </p:val>
                                        </p:tav>
                                      </p:tavLst>
                                    </p:anim>
                                    <p:anim calcmode="lin" valueType="num">
                                      <p:cBhvr additive="base">
                                        <p:cTn id="30"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4" grpId="0"/>
      <p:bldP spid="16394" grpId="1"/>
      <p:bldP spid="1639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Picture 001"/>
          <p:cNvPicPr>
            <a:picLocks noChangeAspect="1" noChangeArrowheads="1"/>
          </p:cNvPicPr>
          <p:nvPr/>
        </p:nvPicPr>
        <p:blipFill>
          <a:blip r:embed="rId2">
            <a:extLst>
              <a:ext uri="{28A0092B-C50C-407E-A947-70E740481C1C}">
                <a14:useLocalDpi xmlns:a14="http://schemas.microsoft.com/office/drawing/2010/main" val="0"/>
              </a:ext>
            </a:extLst>
          </a:blip>
          <a:srcRect l="57596" t="5206" r="6285" b="46637"/>
          <a:stretch>
            <a:fillRect/>
          </a:stretch>
        </p:blipFill>
        <p:spPr bwMode="auto">
          <a:xfrm>
            <a:off x="685800" y="1485900"/>
            <a:ext cx="2819400" cy="3390900"/>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6" descr="so lieu ky thua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2362200" cy="4017963"/>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3962400" y="2057400"/>
            <a:ext cx="1477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b="1">
                <a:solidFill>
                  <a:srgbClr val="0000CC"/>
                </a:solidFill>
                <a:latin typeface="Times New Roman" pitchFamily="18" charset="0"/>
                <a:cs typeface="Times New Roman" pitchFamily="18" charset="0"/>
              </a:rPr>
              <a:t>Điện áp định mức</a:t>
            </a:r>
          </a:p>
        </p:txBody>
      </p:sp>
      <p:sp>
        <p:nvSpPr>
          <p:cNvPr id="21512" name="Line 8"/>
          <p:cNvSpPr>
            <a:spLocks noChangeShapeType="1"/>
          </p:cNvSpPr>
          <p:nvPr/>
        </p:nvSpPr>
        <p:spPr bwMode="auto">
          <a:xfrm flipV="1">
            <a:off x="2286000" y="2514600"/>
            <a:ext cx="1676400" cy="457200"/>
          </a:xfrm>
          <a:prstGeom prst="line">
            <a:avLst/>
          </a:prstGeom>
          <a:noFill/>
          <a:ln w="38100">
            <a:solidFill>
              <a:srgbClr val="640000"/>
            </a:solidFill>
            <a:round/>
            <a:headEnd type="stealth" w="lg" len="lg"/>
            <a:tailEnd/>
          </a:ln>
          <a:extLst>
            <a:ext uri="{909E8E84-426E-40DD-AFC4-6F175D3DCCD1}">
              <a14:hiddenFill xmlns:a14="http://schemas.microsoft.com/office/drawing/2010/main">
                <a:noFill/>
              </a14:hiddenFill>
            </a:ext>
          </a:extLst>
        </p:spPr>
        <p:txBody>
          <a:bodyPr/>
          <a:lstStyle/>
          <a:p>
            <a:endParaRPr lang="vi-VN"/>
          </a:p>
        </p:txBody>
      </p:sp>
      <p:sp>
        <p:nvSpPr>
          <p:cNvPr id="21513" name="Line 9"/>
          <p:cNvSpPr>
            <a:spLocks noChangeShapeType="1"/>
          </p:cNvSpPr>
          <p:nvPr/>
        </p:nvSpPr>
        <p:spPr bwMode="auto">
          <a:xfrm flipH="1" flipV="1">
            <a:off x="5105400" y="2781300"/>
            <a:ext cx="1524000" cy="990600"/>
          </a:xfrm>
          <a:prstGeom prst="line">
            <a:avLst/>
          </a:prstGeom>
          <a:noFill/>
          <a:ln w="38100">
            <a:solidFill>
              <a:srgbClr val="640000"/>
            </a:solidFill>
            <a:round/>
            <a:headEnd type="stealth" w="lg" len="lg"/>
            <a:tailEnd/>
          </a:ln>
          <a:extLst>
            <a:ext uri="{909E8E84-426E-40DD-AFC4-6F175D3DCCD1}">
              <a14:hiddenFill xmlns:a14="http://schemas.microsoft.com/office/drawing/2010/main">
                <a:noFill/>
              </a14:hiddenFill>
            </a:ext>
          </a:extLst>
        </p:spPr>
        <p:txBody>
          <a:bodyPr/>
          <a:lstStyle/>
          <a:p>
            <a:endParaRPr lang="vi-VN"/>
          </a:p>
        </p:txBody>
      </p:sp>
      <p:sp>
        <p:nvSpPr>
          <p:cNvPr id="21514" name="Text Box 10"/>
          <p:cNvSpPr txBox="1">
            <a:spLocks noChangeArrowheads="1"/>
          </p:cNvSpPr>
          <p:nvPr/>
        </p:nvSpPr>
        <p:spPr bwMode="auto">
          <a:xfrm>
            <a:off x="3835400" y="37719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b="1">
                <a:solidFill>
                  <a:srgbClr val="0000CC"/>
                </a:solidFill>
                <a:latin typeface="Times New Roman" pitchFamily="18" charset="0"/>
                <a:cs typeface="Times New Roman" pitchFamily="18" charset="0"/>
              </a:rPr>
              <a:t>Công suất định mức</a:t>
            </a:r>
          </a:p>
        </p:txBody>
      </p:sp>
      <p:sp>
        <p:nvSpPr>
          <p:cNvPr id="21515" name="Line 11"/>
          <p:cNvSpPr>
            <a:spLocks noChangeShapeType="1"/>
          </p:cNvSpPr>
          <p:nvPr/>
        </p:nvSpPr>
        <p:spPr bwMode="auto">
          <a:xfrm flipV="1">
            <a:off x="2179638" y="3908425"/>
            <a:ext cx="1828800" cy="76200"/>
          </a:xfrm>
          <a:prstGeom prst="line">
            <a:avLst/>
          </a:prstGeom>
          <a:noFill/>
          <a:ln w="38100">
            <a:solidFill>
              <a:srgbClr val="640000"/>
            </a:solidFill>
            <a:round/>
            <a:headEnd type="stealth" w="lg" len="lg"/>
            <a:tailEnd/>
          </a:ln>
          <a:extLst>
            <a:ext uri="{909E8E84-426E-40DD-AFC4-6F175D3DCCD1}">
              <a14:hiddenFill xmlns:a14="http://schemas.microsoft.com/office/drawing/2010/main">
                <a:noFill/>
              </a14:hiddenFill>
            </a:ext>
          </a:extLst>
        </p:spPr>
        <p:txBody>
          <a:bodyPr/>
          <a:lstStyle/>
          <a:p>
            <a:endParaRPr lang="vi-VN"/>
          </a:p>
        </p:txBody>
      </p:sp>
      <p:sp>
        <p:nvSpPr>
          <p:cNvPr id="21516" name="Line 12"/>
          <p:cNvSpPr>
            <a:spLocks noChangeShapeType="1"/>
          </p:cNvSpPr>
          <p:nvPr/>
        </p:nvSpPr>
        <p:spPr bwMode="auto">
          <a:xfrm flipH="1">
            <a:off x="5440363" y="3922713"/>
            <a:ext cx="1752600" cy="381000"/>
          </a:xfrm>
          <a:prstGeom prst="line">
            <a:avLst/>
          </a:prstGeom>
          <a:noFill/>
          <a:ln w="38100">
            <a:solidFill>
              <a:srgbClr val="640000"/>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1090169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2000"/>
                                        <p:tgtEl>
                                          <p:spTgt spid="21510"/>
                                        </p:tgtEl>
                                      </p:cBhvr>
                                    </p:animEffect>
                                  </p:childTnLst>
                                </p:cTn>
                              </p:par>
                              <p:par>
                                <p:cTn id="8" presetID="10" presetClass="entr" presetSubtype="0" fill="hold" nodeType="withEffect">
                                  <p:stCondLst>
                                    <p:cond delay="0"/>
                                  </p:stCondLst>
                                  <p:childTnLst>
                                    <p:set>
                                      <p:cBhvr>
                                        <p:cTn id="9" dur="1" fill="hold">
                                          <p:stCondLst>
                                            <p:cond delay="0"/>
                                          </p:stCondLst>
                                        </p:cTn>
                                        <p:tgtEl>
                                          <p:spTgt spid="21517"/>
                                        </p:tgtEl>
                                        <p:attrNameLst>
                                          <p:attrName>style.visibility</p:attrName>
                                        </p:attrNameLst>
                                      </p:cBhvr>
                                      <p:to>
                                        <p:strVal val="visible"/>
                                      </p:to>
                                    </p:set>
                                    <p:animEffect transition="in" filter="fade">
                                      <p:cBhvr>
                                        <p:cTn id="10" dur="2000"/>
                                        <p:tgtEl>
                                          <p:spTgt spid="215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11"/>
                                        </p:tgtEl>
                                        <p:attrNameLst>
                                          <p:attrName>style.visibility</p:attrName>
                                        </p:attrNameLst>
                                      </p:cBhvr>
                                      <p:to>
                                        <p:strVal val="visible"/>
                                      </p:to>
                                    </p:set>
                                    <p:animEffect transition="in" filter="fade">
                                      <p:cBhvr>
                                        <p:cTn id="15" dur="2000"/>
                                        <p:tgtEl>
                                          <p:spTgt spid="215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512"/>
                                        </p:tgtEl>
                                        <p:attrNameLst>
                                          <p:attrName>style.visibility</p:attrName>
                                        </p:attrNameLst>
                                      </p:cBhvr>
                                      <p:to>
                                        <p:strVal val="visible"/>
                                      </p:to>
                                    </p:set>
                                    <p:animEffect transition="in" filter="fade">
                                      <p:cBhvr>
                                        <p:cTn id="18" dur="2000"/>
                                        <p:tgtEl>
                                          <p:spTgt spid="215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513"/>
                                        </p:tgtEl>
                                        <p:attrNameLst>
                                          <p:attrName>style.visibility</p:attrName>
                                        </p:attrNameLst>
                                      </p:cBhvr>
                                      <p:to>
                                        <p:strVal val="visible"/>
                                      </p:to>
                                    </p:set>
                                    <p:animEffect transition="in" filter="fade">
                                      <p:cBhvr>
                                        <p:cTn id="21" dur="2000"/>
                                        <p:tgtEl>
                                          <p:spTgt spid="215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514"/>
                                        </p:tgtEl>
                                        <p:attrNameLst>
                                          <p:attrName>style.visibility</p:attrName>
                                        </p:attrNameLst>
                                      </p:cBhvr>
                                      <p:to>
                                        <p:strVal val="visible"/>
                                      </p:to>
                                    </p:set>
                                    <p:animEffect transition="in" filter="fade">
                                      <p:cBhvr>
                                        <p:cTn id="26" dur="2000"/>
                                        <p:tgtEl>
                                          <p:spTgt spid="215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515"/>
                                        </p:tgtEl>
                                        <p:attrNameLst>
                                          <p:attrName>style.visibility</p:attrName>
                                        </p:attrNameLst>
                                      </p:cBhvr>
                                      <p:to>
                                        <p:strVal val="visible"/>
                                      </p:to>
                                    </p:set>
                                    <p:animEffect transition="in" filter="fade">
                                      <p:cBhvr>
                                        <p:cTn id="29" dur="2000"/>
                                        <p:tgtEl>
                                          <p:spTgt spid="215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516"/>
                                        </p:tgtEl>
                                        <p:attrNameLst>
                                          <p:attrName>style.visibility</p:attrName>
                                        </p:attrNameLst>
                                      </p:cBhvr>
                                      <p:to>
                                        <p:strVal val="visible"/>
                                      </p:to>
                                    </p:set>
                                    <p:animEffect transition="in" filter="fade">
                                      <p:cBhvr>
                                        <p:cTn id="32" dur="20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2" grpId="0" animBg="1"/>
      <p:bldP spid="21513" grpId="0" animBg="1"/>
      <p:bldP spid="21514" grpId="0"/>
      <p:bldP spid="21515" grpId="0" animBg="1"/>
      <p:bldP spid="215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0"/>
          </a:xfrm>
          <a:prstGeom prst="rect">
            <a:avLst/>
          </a:prstGeom>
          <a:solidFill>
            <a:srgbClr val="DDDDDD"/>
          </a:solidFill>
          <a:ln w="9525" algn="ctr">
            <a:solidFill>
              <a:schemeClr val="tx1"/>
            </a:solidFill>
            <a:miter lim="800000"/>
            <a:headEnd/>
            <a:tailEnd/>
          </a:ln>
        </p:spPr>
        <p:txBody>
          <a:bodyPr wrap="none" anchor="ctr"/>
          <a:lstStyle/>
          <a:p>
            <a:endParaRPr lang="vi-VN"/>
          </a:p>
        </p:txBody>
      </p:sp>
      <p:sp>
        <p:nvSpPr>
          <p:cNvPr id="61443" name="Oval 3"/>
          <p:cNvSpPr>
            <a:spLocks noChangeArrowheads="1"/>
          </p:cNvSpPr>
          <p:nvPr/>
        </p:nvSpPr>
        <p:spPr bwMode="auto">
          <a:xfrm>
            <a:off x="457200" y="3200400"/>
            <a:ext cx="381000" cy="381000"/>
          </a:xfrm>
          <a:prstGeom prst="ellipse">
            <a:avLst/>
          </a:prstGeom>
          <a:solidFill>
            <a:schemeClr val="accent1"/>
          </a:solidFill>
          <a:ln w="28575" algn="ctr">
            <a:solidFill>
              <a:srgbClr val="FF0000"/>
            </a:solidFill>
            <a:round/>
            <a:headEnd/>
            <a:tailEnd/>
          </a:ln>
        </p:spPr>
        <p:txBody>
          <a:bodyPr wrap="none" anchor="ctr"/>
          <a:lstStyle/>
          <a:p>
            <a:endParaRPr lang="vi-VN"/>
          </a:p>
        </p:txBody>
      </p:sp>
      <p:sp>
        <p:nvSpPr>
          <p:cNvPr id="61444" name="Text Box 4"/>
          <p:cNvSpPr txBox="1">
            <a:spLocks noChangeArrowheads="1"/>
          </p:cNvSpPr>
          <p:nvPr/>
        </p:nvSpPr>
        <p:spPr bwMode="auto">
          <a:xfrm>
            <a:off x="228600" y="1066800"/>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a:latin typeface="Times New Roman" pitchFamily="18" charset="0"/>
              </a:rPr>
              <a:t>    </a:t>
            </a:r>
            <a:r>
              <a:rPr lang="en-US" b="1">
                <a:solidFill>
                  <a:srgbClr val="0000CC"/>
                </a:solidFill>
                <a:latin typeface="Times New Roman" pitchFamily="18" charset="0"/>
              </a:rPr>
              <a:t>Nhà em sử dụng nguồn điện có điện áp 220V, em cần mua một bóng đèn cho đèn bàn học.</a:t>
            </a:r>
          </a:p>
        </p:txBody>
      </p:sp>
      <p:sp>
        <p:nvSpPr>
          <p:cNvPr id="61445" name="Text Box 5"/>
          <p:cNvSpPr txBox="1">
            <a:spLocks noChangeArrowheads="1"/>
          </p:cNvSpPr>
          <p:nvPr/>
        </p:nvSpPr>
        <p:spPr bwMode="auto">
          <a:xfrm>
            <a:off x="304800" y="31242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b="1">
                <a:solidFill>
                  <a:srgbClr val="0000CC"/>
                </a:solidFill>
                <a:latin typeface="Times New Roman" pitchFamily="18" charset="0"/>
              </a:rPr>
              <a:t>Bóng đèn 1: 220V - 40W</a:t>
            </a:r>
          </a:p>
        </p:txBody>
      </p:sp>
      <p:sp>
        <p:nvSpPr>
          <p:cNvPr id="61446" name="Text Box 6"/>
          <p:cNvSpPr txBox="1">
            <a:spLocks noChangeArrowheads="1"/>
          </p:cNvSpPr>
          <p:nvPr/>
        </p:nvSpPr>
        <p:spPr bwMode="auto">
          <a:xfrm>
            <a:off x="381000" y="3810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b="1">
                <a:solidFill>
                  <a:srgbClr val="0000CC"/>
                </a:solidFill>
                <a:latin typeface="Times New Roman" pitchFamily="18" charset="0"/>
              </a:rPr>
              <a:t>Bóng đèn 2: 110V - 40W</a:t>
            </a:r>
          </a:p>
        </p:txBody>
      </p:sp>
      <p:sp>
        <p:nvSpPr>
          <p:cNvPr id="61447" name="Text Box 7"/>
          <p:cNvSpPr txBox="1">
            <a:spLocks noChangeArrowheads="1"/>
          </p:cNvSpPr>
          <p:nvPr/>
        </p:nvSpPr>
        <p:spPr bwMode="auto">
          <a:xfrm>
            <a:off x="381000" y="45720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b="1">
                <a:solidFill>
                  <a:srgbClr val="0000CC"/>
                </a:solidFill>
                <a:latin typeface="Times New Roman" pitchFamily="18" charset="0"/>
              </a:rPr>
              <a:t>Bóng đèn 3: 220V - 330W</a:t>
            </a:r>
          </a:p>
        </p:txBody>
      </p:sp>
      <p:sp>
        <p:nvSpPr>
          <p:cNvPr id="61448" name="Text Box 8"/>
          <p:cNvSpPr txBox="1">
            <a:spLocks noChangeArrowheads="1"/>
          </p:cNvSpPr>
          <p:nvPr/>
        </p:nvSpPr>
        <p:spPr bwMode="auto">
          <a:xfrm>
            <a:off x="0" y="19812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1800">
                <a:latin typeface="Times New Roman" pitchFamily="18" charset="0"/>
              </a:rPr>
              <a:t>      </a:t>
            </a:r>
            <a:r>
              <a:rPr lang="en-US" b="1" i="1">
                <a:solidFill>
                  <a:srgbClr val="FF0000"/>
                </a:solidFill>
                <a:latin typeface="Times New Roman" pitchFamily="18" charset="0"/>
              </a:rPr>
              <a:t>Trong ba bóng đèn có số liệu dưới đây, em sẽ chọn mua bóng nào? Tại sao?</a:t>
            </a:r>
          </a:p>
        </p:txBody>
      </p:sp>
      <p:sp>
        <p:nvSpPr>
          <p:cNvPr id="61449" name="Text Box 9"/>
          <p:cNvSpPr txBox="1">
            <a:spLocks noChangeArrowheads="1"/>
          </p:cNvSpPr>
          <p:nvPr/>
        </p:nvSpPr>
        <p:spPr bwMode="auto">
          <a:xfrm>
            <a:off x="479425" y="31242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a:latin typeface="Times New Roman" pitchFamily="18" charset="0"/>
              </a:rPr>
              <a:t>a.</a:t>
            </a:r>
          </a:p>
        </p:txBody>
      </p:sp>
      <p:sp>
        <p:nvSpPr>
          <p:cNvPr id="61450" name="Text Box 10"/>
          <p:cNvSpPr txBox="1">
            <a:spLocks noChangeArrowheads="1"/>
          </p:cNvSpPr>
          <p:nvPr/>
        </p:nvSpPr>
        <p:spPr bwMode="auto">
          <a:xfrm>
            <a:off x="479425" y="38100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a:latin typeface="Times New Roman" pitchFamily="18" charset="0"/>
              </a:rPr>
              <a:t>b.</a:t>
            </a:r>
          </a:p>
        </p:txBody>
      </p:sp>
      <p:sp>
        <p:nvSpPr>
          <p:cNvPr id="61451" name="Text Box 11"/>
          <p:cNvSpPr txBox="1">
            <a:spLocks noChangeArrowheads="1"/>
          </p:cNvSpPr>
          <p:nvPr/>
        </p:nvSpPr>
        <p:spPr bwMode="auto">
          <a:xfrm>
            <a:off x="479425" y="45720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a:latin typeface="Times New Roman" pitchFamily="18" charset="0"/>
              </a:rPr>
              <a:t>c.</a:t>
            </a:r>
          </a:p>
        </p:txBody>
      </p:sp>
    </p:spTree>
    <p:extLst>
      <p:ext uri="{BB962C8B-B14F-4D97-AF65-F5344CB8AC3E}">
        <p14:creationId xmlns:p14="http://schemas.microsoft.com/office/powerpoint/2010/main" val="1801371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ox(in)">
                                      <p:cBhvr>
                                        <p:cTn id="7" dur="5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ox(in)">
                                      <p:cBhvr>
                                        <p:cTn id="12" dur="500"/>
                                        <p:tgtEl>
                                          <p:spTgt spid="61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49"/>
                                        </p:tgtEl>
                                        <p:attrNameLst>
                                          <p:attrName>style.visibility</p:attrName>
                                        </p:attrNameLst>
                                      </p:cBhvr>
                                      <p:to>
                                        <p:strVal val="visible"/>
                                      </p:to>
                                    </p:set>
                                    <p:animEffect transition="in" filter="box(in)">
                                      <p:cBhvr>
                                        <p:cTn id="17" dur="500"/>
                                        <p:tgtEl>
                                          <p:spTgt spid="6144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1445"/>
                                        </p:tgtEl>
                                        <p:attrNameLst>
                                          <p:attrName>style.visibility</p:attrName>
                                        </p:attrNameLst>
                                      </p:cBhvr>
                                      <p:to>
                                        <p:strVal val="visible"/>
                                      </p:to>
                                    </p:set>
                                    <p:animEffect transition="in" filter="box(in)">
                                      <p:cBhvr>
                                        <p:cTn id="20" dur="500"/>
                                        <p:tgtEl>
                                          <p:spTgt spid="6144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box(in)">
                                      <p:cBhvr>
                                        <p:cTn id="25" dur="500"/>
                                        <p:tgtEl>
                                          <p:spTgt spid="6144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1450"/>
                                        </p:tgtEl>
                                        <p:attrNameLst>
                                          <p:attrName>style.visibility</p:attrName>
                                        </p:attrNameLst>
                                      </p:cBhvr>
                                      <p:to>
                                        <p:strVal val="visible"/>
                                      </p:to>
                                    </p:set>
                                    <p:animEffect transition="in" filter="box(in)">
                                      <p:cBhvr>
                                        <p:cTn id="28" dur="500"/>
                                        <p:tgtEl>
                                          <p:spTgt spid="614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1451"/>
                                        </p:tgtEl>
                                        <p:attrNameLst>
                                          <p:attrName>style.visibility</p:attrName>
                                        </p:attrNameLst>
                                      </p:cBhvr>
                                      <p:to>
                                        <p:strVal val="visible"/>
                                      </p:to>
                                    </p:set>
                                    <p:animEffect transition="in" filter="box(in)">
                                      <p:cBhvr>
                                        <p:cTn id="33" dur="500"/>
                                        <p:tgtEl>
                                          <p:spTgt spid="6145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61447"/>
                                        </p:tgtEl>
                                        <p:attrNameLst>
                                          <p:attrName>style.visibility</p:attrName>
                                        </p:attrNameLst>
                                      </p:cBhvr>
                                      <p:to>
                                        <p:strVal val="visible"/>
                                      </p:to>
                                    </p:set>
                                    <p:animEffect transition="in" filter="box(in)">
                                      <p:cBhvr>
                                        <p:cTn id="36" dur="500"/>
                                        <p:tgtEl>
                                          <p:spTgt spid="6144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1443"/>
                                        </p:tgtEl>
                                        <p:attrNameLst>
                                          <p:attrName>style.visibility</p:attrName>
                                        </p:attrNameLst>
                                      </p:cBhvr>
                                      <p:to>
                                        <p:strVal val="visible"/>
                                      </p:to>
                                    </p:set>
                                    <p:animEffect transition="in" filter="box(in)">
                                      <p:cBhvr>
                                        <p:cTn id="41"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p:bldP spid="61445" grpId="0"/>
      <p:bldP spid="61446" grpId="0"/>
      <p:bldP spid="61447" grpId="0"/>
      <p:bldP spid="61448" grpId="0"/>
      <p:bldP spid="61449" grpId="0"/>
      <p:bldP spid="61450" grpId="0"/>
      <p:bldP spid="614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287963"/>
          </a:xfrm>
        </p:spPr>
        <p:txBody>
          <a:bodyPr/>
          <a:lstStyle/>
          <a:p>
            <a:pPr marL="0" indent="0">
              <a:buFont typeface="Wingdings" pitchFamily="2" charset="2"/>
              <a:buNone/>
              <a:defRPr/>
            </a:pPr>
            <a:r>
              <a:rPr lang="en-US" sz="3600" b="1" dirty="0">
                <a:solidFill>
                  <a:srgbClr val="FF0000"/>
                </a:solidFill>
                <a:latin typeface="Times New Roman" pitchFamily="18" charset="0"/>
                <a:cs typeface="Times New Roman" pitchFamily="18" charset="0"/>
              </a:rPr>
              <a:t>1</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Đèn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sợi</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đốt</a:t>
            </a:r>
            <a:endParaRPr lang="en-US" sz="3600" b="1" dirty="0">
              <a:solidFill>
                <a:srgbClr val="FF0000"/>
              </a:solidFill>
              <a:latin typeface="Times New Roman" pitchFamily="18" charset="0"/>
              <a:cs typeface="Times New Roman" pitchFamily="18" charset="0"/>
            </a:endParaRPr>
          </a:p>
          <a:p>
            <a:pPr marL="0" indent="0">
              <a:buNone/>
              <a:defRPr/>
            </a:pPr>
            <a:r>
              <a:rPr lang="en-US" dirty="0" err="1" smtClean="0">
                <a:latin typeface="Times New Roman" pitchFamily="18" charset="0"/>
                <a:cs typeface="Times New Roman" pitchFamily="18" charset="0"/>
              </a:rPr>
              <a:t>A,Cấu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tạo</a:t>
            </a:r>
            <a:endParaRPr lang="en-US" dirty="0">
              <a:latin typeface="Times New Roman" pitchFamily="18" charset="0"/>
              <a:cs typeface="Times New Roman" pitchFamily="18" charset="0"/>
            </a:endParaRPr>
          </a:p>
          <a:p>
            <a:pPr marL="0" indent="0">
              <a:buNone/>
              <a:defRPr/>
            </a:pPr>
            <a:r>
              <a:rPr lang="en-US" dirty="0" err="1" smtClean="0">
                <a:latin typeface="Times New Roman" pitchFamily="18" charset="0"/>
                <a:cs typeface="Times New Roman" pitchFamily="18" charset="0"/>
              </a:rPr>
              <a:t>B,Nguyên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endParaRPr lang="en-US" dirty="0">
              <a:latin typeface="Times New Roman" pitchFamily="18" charset="0"/>
              <a:cs typeface="Times New Roman" pitchFamily="18" charset="0"/>
            </a:endParaRPr>
          </a:p>
          <a:p>
            <a:pPr marL="0" indent="0">
              <a:buFont typeface="Wingdings" pitchFamily="2" charset="2"/>
              <a:buNone/>
              <a:defRPr/>
            </a:pPr>
            <a:r>
              <a:rPr lang="en-US" dirty="0" smtClean="0">
                <a:latin typeface="Times New Roman" pitchFamily="18" charset="0"/>
                <a:cs typeface="Times New Roman" pitchFamily="18" charset="0"/>
              </a:rPr>
              <a:t>C, </a:t>
            </a:r>
            <a:r>
              <a:rPr lang="en-US" dirty="0" err="1">
                <a:latin typeface="Times New Roman" pitchFamily="18" charset="0"/>
                <a:cs typeface="Times New Roman" pitchFamily="18" charset="0"/>
              </a:rPr>
              <a:t>Đăc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endParaRPr lang="en-US" dirty="0">
              <a:latin typeface="Times New Roman" pitchFamily="18" charset="0"/>
              <a:cs typeface="Times New Roman" pitchFamily="18" charset="0"/>
            </a:endParaRPr>
          </a:p>
          <a:p>
            <a:pPr marL="0" indent="0">
              <a:buFont typeface="Wingdings" pitchFamily="2" charset="2"/>
              <a:buNone/>
              <a:defRPr/>
            </a:pPr>
            <a:r>
              <a:rPr lang="en-US" dirty="0" smtClean="0">
                <a:latin typeface="Times New Roman" pitchFamily="18" charset="0"/>
                <a:cs typeface="Times New Roman" pitchFamily="18" charset="0"/>
              </a:rPr>
              <a:t>D,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a:t>
            </a:r>
            <a:r>
              <a:rPr lang="en-US" dirty="0" err="1" smtClean="0">
                <a:latin typeface="Times New Roman" pitchFamily="18" charset="0"/>
                <a:cs typeface="Times New Roman" pitchFamily="18" charset="0"/>
              </a:rPr>
              <a:t>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thuật</a:t>
            </a:r>
            <a:endParaRPr lang="en-US" dirty="0" smtClean="0">
              <a:latin typeface="Times New Roman" pitchFamily="18" charset="0"/>
              <a:cs typeface="Times New Roman" pitchFamily="18" charset="0"/>
            </a:endParaRPr>
          </a:p>
          <a:p>
            <a:pPr marL="0" indent="0">
              <a:buFont typeface="Wingdings" pitchFamily="2" charset="2"/>
              <a:buNone/>
              <a:defRPr/>
            </a:pP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914400" y="3657600"/>
          <a:ext cx="6324600" cy="1524000"/>
        </p:xfrm>
        <a:graphic>
          <a:graphicData uri="http://schemas.openxmlformats.org/drawingml/2006/table">
            <a:tbl>
              <a:tblPr firstRow="1" bandRow="1">
                <a:tableStyleId>{5940675A-B579-460E-94D1-54222C63F5DA}</a:tableStyleId>
              </a:tblPr>
              <a:tblGrid>
                <a:gridCol w="3162300"/>
                <a:gridCol w="3162300"/>
              </a:tblGrid>
              <a:tr h="762000">
                <a:tc>
                  <a:txBody>
                    <a:bodyPr/>
                    <a:lstStyle/>
                    <a:p>
                      <a:endParaRPr lang="en-US" dirty="0"/>
                    </a:p>
                  </a:txBody>
                  <a:tcPr/>
                </a:tc>
                <a:tc>
                  <a:txBody>
                    <a:bodyPr/>
                    <a:lstStyle/>
                    <a:p>
                      <a:endParaRPr lang="en-US" dirty="0"/>
                    </a:p>
                  </a:txBody>
                  <a:tcPr/>
                </a:tc>
              </a:tr>
              <a:tr h="762000">
                <a:tc>
                  <a:txBody>
                    <a:bodyPr/>
                    <a:lstStyle/>
                    <a:p>
                      <a:endParaRPr lang="en-US" dirty="0"/>
                    </a:p>
                  </a:txBody>
                  <a:tcPr/>
                </a:tc>
                <a:tc>
                  <a:txBody>
                    <a:bodyPr/>
                    <a:lstStyle/>
                    <a:p>
                      <a:endParaRPr lang="en-US" dirty="0"/>
                    </a:p>
                  </a:txBody>
                  <a:tcPr/>
                </a:tc>
              </a:tr>
            </a:tbl>
          </a:graphicData>
        </a:graphic>
      </p:graphicFrame>
      <p:sp>
        <p:nvSpPr>
          <p:cNvPr id="5" name="TextBox 4"/>
          <p:cNvSpPr txBox="1">
            <a:spLocks noChangeArrowheads="1"/>
          </p:cNvSpPr>
          <p:nvPr/>
        </p:nvSpPr>
        <p:spPr bwMode="auto">
          <a:xfrm>
            <a:off x="1066800" y="3778250"/>
            <a:ext cx="2778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a:latin typeface="Times New Roman" pitchFamily="18" charset="0"/>
                <a:cs typeface="Times New Roman" pitchFamily="18" charset="0"/>
              </a:rPr>
              <a:t>Điện áp định mức</a:t>
            </a:r>
          </a:p>
        </p:txBody>
      </p:sp>
      <p:sp>
        <p:nvSpPr>
          <p:cNvPr id="6" name="TextBox 5"/>
          <p:cNvSpPr txBox="1">
            <a:spLocks noChangeArrowheads="1"/>
          </p:cNvSpPr>
          <p:nvPr/>
        </p:nvSpPr>
        <p:spPr bwMode="auto">
          <a:xfrm>
            <a:off x="990600" y="4505325"/>
            <a:ext cx="310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a:latin typeface="Times New Roman" pitchFamily="18" charset="0"/>
                <a:cs typeface="Times New Roman" pitchFamily="18" charset="0"/>
              </a:rPr>
              <a:t>Công suất định mức</a:t>
            </a:r>
          </a:p>
        </p:txBody>
      </p:sp>
      <p:sp>
        <p:nvSpPr>
          <p:cNvPr id="7" name="TextBox 6"/>
          <p:cNvSpPr txBox="1">
            <a:spLocks noChangeArrowheads="1"/>
          </p:cNvSpPr>
          <p:nvPr/>
        </p:nvSpPr>
        <p:spPr bwMode="auto">
          <a:xfrm>
            <a:off x="4191000" y="3798888"/>
            <a:ext cx="2743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latin typeface="VNI-Times" pitchFamily="2" charset="0"/>
              </a:rPr>
              <a:t>127V, 220V…</a:t>
            </a:r>
          </a:p>
          <a:p>
            <a:pPr eaLnBrk="1" hangingPunct="1"/>
            <a:endParaRPr lang="en-US" sz="2800"/>
          </a:p>
        </p:txBody>
      </p:sp>
      <p:sp>
        <p:nvSpPr>
          <p:cNvPr id="31761" name="TextBox 7"/>
          <p:cNvSpPr txBox="1">
            <a:spLocks noChangeArrowheads="1"/>
          </p:cNvSpPr>
          <p:nvPr/>
        </p:nvSpPr>
        <p:spPr bwMode="auto">
          <a:xfrm>
            <a:off x="4191000" y="4398963"/>
            <a:ext cx="30480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latin typeface="VNI-Times" pitchFamily="2" charset="0"/>
              </a:rPr>
              <a:t>15W, 25 W, 40W, 60W, 75W…</a:t>
            </a:r>
          </a:p>
          <a:p>
            <a:pPr eaLnBrk="1" hangingPunct="1"/>
            <a:endParaRPr lang="en-US" sz="2800"/>
          </a:p>
        </p:txBody>
      </p:sp>
    </p:spTree>
    <p:extLst>
      <p:ext uri="{BB962C8B-B14F-4D97-AF65-F5344CB8AC3E}">
        <p14:creationId xmlns:p14="http://schemas.microsoft.com/office/powerpoint/2010/main" val="2925555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vi-VN" smtClean="0">
              <a:latin typeface="Calibri" pitchFamily="34" charset="0"/>
            </a:endParaRPr>
          </a:p>
        </p:txBody>
      </p:sp>
      <p:sp>
        <p:nvSpPr>
          <p:cNvPr id="15363" name="Content Placeholder 2"/>
          <p:cNvSpPr>
            <a:spLocks noGrp="1"/>
          </p:cNvSpPr>
          <p:nvPr>
            <p:ph idx="1"/>
          </p:nvPr>
        </p:nvSpPr>
        <p:spPr/>
        <p:txBody>
          <a:bodyPr/>
          <a:lstStyle/>
          <a:p>
            <a:pPr eaLnBrk="1" hangingPunct="1"/>
            <a:endParaRPr lang="vi-VN" smtClean="0">
              <a:latin typeface="Calibri" pitchFamily="34" charset="0"/>
            </a:endParaRPr>
          </a:p>
        </p:txBody>
      </p:sp>
      <p:pic>
        <p:nvPicPr>
          <p:cNvPr id="15364" name="Picture 4" descr="Kết quả hình ảnh cho đèn huỳnh q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1447800" y="228600"/>
            <a:ext cx="6477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400" b="1">
              <a:solidFill>
                <a:srgbClr val="FF0000"/>
              </a:solidFill>
              <a:latin typeface="VNI-Times" pitchFamily="2" charset="0"/>
              <a:cs typeface="Arial" charset="0"/>
            </a:endParaRPr>
          </a:p>
          <a:p>
            <a:pPr algn="ctr" eaLnBrk="1" hangingPunct="1">
              <a:spcBef>
                <a:spcPct val="50000"/>
              </a:spcBef>
            </a:pPr>
            <a:r>
              <a:rPr lang="en-US" sz="4800" b="1">
                <a:solidFill>
                  <a:srgbClr val="FF0000"/>
                </a:solidFill>
                <a:latin typeface="Times New Roman" pitchFamily="18" charset="0"/>
                <a:cs typeface="Times New Roman" pitchFamily="18" charset="0"/>
              </a:rPr>
              <a:t>ĐÈN HUỲNH QUANG</a:t>
            </a:r>
          </a:p>
        </p:txBody>
      </p:sp>
    </p:spTree>
    <p:extLst>
      <p:ext uri="{BB962C8B-B14F-4D97-AF65-F5344CB8AC3E}">
        <p14:creationId xmlns:p14="http://schemas.microsoft.com/office/powerpoint/2010/main" val="2635946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6"/>
          <p:cNvSpPr txBox="1">
            <a:spLocks noChangeArrowheads="1"/>
          </p:cNvSpPr>
          <p:nvPr/>
        </p:nvSpPr>
        <p:spPr bwMode="auto">
          <a:xfrm>
            <a:off x="0" y="762000"/>
            <a:ext cx="472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2. </a:t>
            </a:r>
            <a:r>
              <a:rPr lang="vi-VN" sz="2400" b="1" dirty="0" smtClean="0">
                <a:solidFill>
                  <a:srgbClr val="FF0000"/>
                </a:solidFill>
                <a:latin typeface="Times New Roman" pitchFamily="18" charset="0"/>
                <a:cs typeface="Times New Roman" pitchFamily="18" charset="0"/>
              </a:rPr>
              <a:t>Bóng đèn</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huỳnh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endParaRPr lang="en-US" sz="2400" b="1" dirty="0">
              <a:solidFill>
                <a:srgbClr val="FF0000"/>
              </a:solidFill>
              <a:latin typeface="Times New Roman" pitchFamily="18" charset="0"/>
              <a:cs typeface="Times New Roman" pitchFamily="18" charset="0"/>
            </a:endParaRPr>
          </a:p>
        </p:txBody>
      </p:sp>
      <p:sp>
        <p:nvSpPr>
          <p:cNvPr id="61447" name="Text Box 7"/>
          <p:cNvSpPr txBox="1">
            <a:spLocks noChangeArrowheads="1"/>
          </p:cNvSpPr>
          <p:nvPr/>
        </p:nvSpPr>
        <p:spPr bwMode="auto">
          <a:xfrm>
            <a:off x="309563" y="1219200"/>
            <a:ext cx="1600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Cấu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tạo</a:t>
            </a:r>
            <a:endParaRPr lang="en-US" sz="2400" b="1" dirty="0">
              <a:solidFill>
                <a:srgbClr val="FF0000"/>
              </a:solidFill>
              <a:latin typeface="Times New Roman" pitchFamily="18" charset="0"/>
              <a:cs typeface="Times New Roman" pitchFamily="18" charset="0"/>
            </a:endParaRPr>
          </a:p>
        </p:txBody>
      </p:sp>
      <p:sp>
        <p:nvSpPr>
          <p:cNvPr id="61448" name="Text Box 8"/>
          <p:cNvSpPr txBox="1">
            <a:spLocks noChangeArrowheads="1"/>
          </p:cNvSpPr>
          <p:nvPr/>
        </p:nvSpPr>
        <p:spPr bwMode="auto">
          <a:xfrm>
            <a:off x="457200" y="1981200"/>
            <a:ext cx="815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Đèn ống huỳnh quang gồm có những bộ phận nào?</a:t>
            </a:r>
          </a:p>
        </p:txBody>
      </p:sp>
      <p:grpSp>
        <p:nvGrpSpPr>
          <p:cNvPr id="61461" name="Group 21"/>
          <p:cNvGrpSpPr>
            <a:grpSpLocks/>
          </p:cNvGrpSpPr>
          <p:nvPr/>
        </p:nvGrpSpPr>
        <p:grpSpPr bwMode="auto">
          <a:xfrm>
            <a:off x="914400" y="3352800"/>
            <a:ext cx="7162800" cy="762000"/>
            <a:chOff x="720" y="2448"/>
            <a:chExt cx="4512" cy="480"/>
          </a:xfrm>
        </p:grpSpPr>
        <p:sp>
          <p:nvSpPr>
            <p:cNvPr id="61450" name="Rectangle 10"/>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61451" name="AutoShape 11"/>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61452" name="AutoShape 12"/>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6419" name="Line 13"/>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0" name="Line 14"/>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1" name="Line 15"/>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2" name="Line 16"/>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457" name="Rectangle 17"/>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61458" name="Rectangle 18"/>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sp>
        <p:nvSpPr>
          <p:cNvPr id="61463" name="Text Box 23"/>
          <p:cNvSpPr txBox="1">
            <a:spLocks noChangeArrowheads="1"/>
          </p:cNvSpPr>
          <p:nvPr/>
        </p:nvSpPr>
        <p:spPr bwMode="auto">
          <a:xfrm>
            <a:off x="2590800" y="6096000"/>
            <a:ext cx="4267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Times New Roman" pitchFamily="18" charset="0"/>
              </a:rPr>
              <a:t>Cấu tạo đèn ống huỳnh quang</a:t>
            </a:r>
          </a:p>
        </p:txBody>
      </p:sp>
      <p:grpSp>
        <p:nvGrpSpPr>
          <p:cNvPr id="61500" name="Group 60"/>
          <p:cNvGrpSpPr>
            <a:grpSpLocks/>
          </p:cNvGrpSpPr>
          <p:nvPr/>
        </p:nvGrpSpPr>
        <p:grpSpPr bwMode="auto">
          <a:xfrm>
            <a:off x="838200" y="5257800"/>
            <a:ext cx="7391400" cy="762000"/>
            <a:chOff x="528" y="2496"/>
            <a:chExt cx="4656" cy="480"/>
          </a:xfrm>
        </p:grpSpPr>
        <p:sp>
          <p:nvSpPr>
            <p:cNvPr id="61491" name="AutoShape 51"/>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61492" name="AutoShape 52"/>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61493" name="AutoShape 53"/>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6410" name="Line 54"/>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1" name="Line 55"/>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2" name="Line 56"/>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3" name="Line 57"/>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4" name="Freeform 58"/>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5" name="Freeform 59"/>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1507" name="Text Box 67"/>
          <p:cNvSpPr txBox="1">
            <a:spLocks noChangeArrowheads="1"/>
          </p:cNvSpPr>
          <p:nvPr/>
        </p:nvSpPr>
        <p:spPr bwMode="auto">
          <a:xfrm>
            <a:off x="3086100" y="5257800"/>
            <a:ext cx="2971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Lớp bột huỳnh quang</a:t>
            </a:r>
          </a:p>
        </p:txBody>
      </p:sp>
      <p:grpSp>
        <p:nvGrpSpPr>
          <p:cNvPr id="61515" name="Group 75"/>
          <p:cNvGrpSpPr>
            <a:grpSpLocks/>
          </p:cNvGrpSpPr>
          <p:nvPr/>
        </p:nvGrpSpPr>
        <p:grpSpPr bwMode="auto">
          <a:xfrm>
            <a:off x="2895600" y="2819400"/>
            <a:ext cx="2133600" cy="838200"/>
            <a:chOff x="1824" y="1776"/>
            <a:chExt cx="1344" cy="528"/>
          </a:xfrm>
        </p:grpSpPr>
        <p:sp>
          <p:nvSpPr>
            <p:cNvPr id="16405" name="Text Box 25"/>
            <p:cNvSpPr txBox="1">
              <a:spLocks noChangeArrowheads="1"/>
            </p:cNvSpPr>
            <p:nvPr/>
          </p:nvSpPr>
          <p:spPr bwMode="auto">
            <a:xfrm>
              <a:off x="1824" y="1776"/>
              <a:ext cx="13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Ống thủy tinh</a:t>
              </a:r>
            </a:p>
          </p:txBody>
        </p:sp>
        <p:sp>
          <p:nvSpPr>
            <p:cNvPr id="16406" name="Line 68"/>
            <p:cNvSpPr>
              <a:spLocks noChangeShapeType="1"/>
            </p:cNvSpPr>
            <p:nvPr/>
          </p:nvSpPr>
          <p:spPr bwMode="auto">
            <a:xfrm>
              <a:off x="2448" y="2016"/>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1517" name="Group 77"/>
          <p:cNvGrpSpPr>
            <a:grpSpLocks/>
          </p:cNvGrpSpPr>
          <p:nvPr/>
        </p:nvGrpSpPr>
        <p:grpSpPr bwMode="auto">
          <a:xfrm>
            <a:off x="0" y="3505200"/>
            <a:ext cx="1600200" cy="2286000"/>
            <a:chOff x="0" y="2208"/>
            <a:chExt cx="1008" cy="1440"/>
          </a:xfrm>
        </p:grpSpPr>
        <p:sp>
          <p:nvSpPr>
            <p:cNvPr id="16400" name="Text Box 69"/>
            <p:cNvSpPr txBox="1">
              <a:spLocks noChangeArrowheads="1"/>
            </p:cNvSpPr>
            <p:nvPr/>
          </p:nvSpPr>
          <p:spPr bwMode="auto">
            <a:xfrm>
              <a:off x="0" y="2832"/>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Chân đèn</a:t>
              </a:r>
            </a:p>
          </p:txBody>
        </p:sp>
        <p:sp>
          <p:nvSpPr>
            <p:cNvPr id="16401" name="Line 70"/>
            <p:cNvSpPr>
              <a:spLocks noChangeShapeType="1"/>
            </p:cNvSpPr>
            <p:nvPr/>
          </p:nvSpPr>
          <p:spPr bwMode="auto">
            <a:xfrm flipV="1">
              <a:off x="192" y="2208"/>
              <a:ext cx="384" cy="6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2" name="Line 71"/>
            <p:cNvSpPr>
              <a:spLocks noChangeShapeType="1"/>
            </p:cNvSpPr>
            <p:nvPr/>
          </p:nvSpPr>
          <p:spPr bwMode="auto">
            <a:xfrm flipV="1">
              <a:off x="192" y="2448"/>
              <a:ext cx="384" cy="43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3" name="Line 73"/>
            <p:cNvSpPr>
              <a:spLocks noChangeShapeType="1"/>
            </p:cNvSpPr>
            <p:nvPr/>
          </p:nvSpPr>
          <p:spPr bwMode="auto">
            <a:xfrm>
              <a:off x="192" y="3120"/>
              <a:ext cx="336" cy="52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4" name="Line 74"/>
            <p:cNvSpPr>
              <a:spLocks noChangeShapeType="1"/>
            </p:cNvSpPr>
            <p:nvPr/>
          </p:nvSpPr>
          <p:spPr bwMode="auto">
            <a:xfrm>
              <a:off x="192" y="3120"/>
              <a:ext cx="336"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1528" name="Group 88"/>
          <p:cNvGrpSpPr>
            <a:grpSpLocks/>
          </p:cNvGrpSpPr>
          <p:nvPr/>
        </p:nvGrpSpPr>
        <p:grpSpPr bwMode="auto">
          <a:xfrm>
            <a:off x="2362200" y="4267200"/>
            <a:ext cx="4191000" cy="1163638"/>
            <a:chOff x="1488" y="2832"/>
            <a:chExt cx="2640" cy="628"/>
          </a:xfrm>
        </p:grpSpPr>
        <p:sp>
          <p:nvSpPr>
            <p:cNvPr id="16397" name="Line 85"/>
            <p:cNvSpPr>
              <a:spLocks noChangeShapeType="1"/>
            </p:cNvSpPr>
            <p:nvPr/>
          </p:nvSpPr>
          <p:spPr bwMode="auto">
            <a:xfrm>
              <a:off x="3408" y="3024"/>
              <a:ext cx="720" cy="4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8" name="Rectangle 86"/>
            <p:cNvSpPr>
              <a:spLocks noChangeArrowheads="1"/>
            </p:cNvSpPr>
            <p:nvPr/>
          </p:nvSpPr>
          <p:spPr bwMode="auto">
            <a:xfrm>
              <a:off x="2256" y="2832"/>
              <a:ext cx="12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00FF"/>
                  </a:solidFill>
                  <a:latin typeface="Times New Roman" pitchFamily="18" charset="0"/>
                  <a:cs typeface="Times New Roman" pitchFamily="18" charset="0"/>
                </a:rPr>
                <a:t>Hai điện cực</a:t>
              </a:r>
            </a:p>
          </p:txBody>
        </p:sp>
        <p:sp>
          <p:nvSpPr>
            <p:cNvPr id="16399" name="Line 87"/>
            <p:cNvSpPr>
              <a:spLocks noChangeShapeType="1"/>
            </p:cNvSpPr>
            <p:nvPr/>
          </p:nvSpPr>
          <p:spPr bwMode="auto">
            <a:xfrm flipH="1">
              <a:off x="1488" y="3024"/>
              <a:ext cx="912" cy="436"/>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extLst>
      <p:ext uri="{BB962C8B-B14F-4D97-AF65-F5344CB8AC3E}">
        <p14:creationId xmlns:p14="http://schemas.microsoft.com/office/powerpoint/2010/main" val="250557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46"/>
                                        </p:tgtEl>
                                        <p:attrNameLst>
                                          <p:attrName>style.visibility</p:attrName>
                                        </p:attrNameLst>
                                      </p:cBhvr>
                                      <p:to>
                                        <p:strVal val="visible"/>
                                      </p:to>
                                    </p:set>
                                    <p:anim calcmode="discrete" valueType="clr">
                                      <p:cBhvr override="childStyle">
                                        <p:cTn id="7" dur="80"/>
                                        <p:tgtEl>
                                          <p:spTgt spid="614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6"/>
                                        </p:tgtEl>
                                        <p:attrNameLst>
                                          <p:attrName>fillcolor</p:attrName>
                                        </p:attrNameLst>
                                      </p:cBhvr>
                                      <p:tavLst>
                                        <p:tav tm="0">
                                          <p:val>
                                            <p:clrVal>
                                              <a:schemeClr val="accent2"/>
                                            </p:clrVal>
                                          </p:val>
                                        </p:tav>
                                        <p:tav tm="50000">
                                          <p:val>
                                            <p:clrVal>
                                              <a:schemeClr val="hlink"/>
                                            </p:clrVal>
                                          </p:val>
                                        </p:tav>
                                      </p:tavLst>
                                    </p:anim>
                                    <p:set>
                                      <p:cBhvr>
                                        <p:cTn id="9" dur="80"/>
                                        <p:tgtEl>
                                          <p:spTgt spid="614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447"/>
                                        </p:tgtEl>
                                        <p:attrNameLst>
                                          <p:attrName>style.visibility</p:attrName>
                                        </p:attrNameLst>
                                      </p:cBhvr>
                                      <p:to>
                                        <p:strVal val="visible"/>
                                      </p:to>
                                    </p:set>
                                    <p:anim calcmode="discrete" valueType="clr">
                                      <p:cBhvr override="childStyle">
                                        <p:cTn id="14" dur="80"/>
                                        <p:tgtEl>
                                          <p:spTgt spid="614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447"/>
                                        </p:tgtEl>
                                        <p:attrNameLst>
                                          <p:attrName>fillcolor</p:attrName>
                                        </p:attrNameLst>
                                      </p:cBhvr>
                                      <p:tavLst>
                                        <p:tav tm="0">
                                          <p:val>
                                            <p:clrVal>
                                              <a:schemeClr val="accent2"/>
                                            </p:clrVal>
                                          </p:val>
                                        </p:tav>
                                        <p:tav tm="50000">
                                          <p:val>
                                            <p:clrVal>
                                              <a:schemeClr val="hlink"/>
                                            </p:clrVal>
                                          </p:val>
                                        </p:tav>
                                      </p:tavLst>
                                    </p:anim>
                                    <p:set>
                                      <p:cBhvr>
                                        <p:cTn id="16" dur="80"/>
                                        <p:tgtEl>
                                          <p:spTgt spid="614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48"/>
                                        </p:tgtEl>
                                        <p:attrNameLst>
                                          <p:attrName>style.visibility</p:attrName>
                                        </p:attrNameLst>
                                      </p:cBhvr>
                                      <p:to>
                                        <p:strVal val="visible"/>
                                      </p:to>
                                    </p:set>
                                  </p:childTnLst>
                                </p:cTn>
                              </p:par>
                            </p:childTnLst>
                          </p:cTn>
                        </p:par>
                        <p:par>
                          <p:cTn id="21" fill="hold" nodeType="afterGroup">
                            <p:stCondLst>
                              <p:cond delay="0"/>
                            </p:stCondLst>
                            <p:childTnLst>
                              <p:par>
                                <p:cTn id="22" presetID="42" presetClass="entr" presetSubtype="0" fill="hold" nodeType="afterEffect">
                                  <p:stCondLst>
                                    <p:cond delay="0"/>
                                  </p:stCondLst>
                                  <p:childTnLst>
                                    <p:set>
                                      <p:cBhvr>
                                        <p:cTn id="23" dur="1" fill="hold">
                                          <p:stCondLst>
                                            <p:cond delay="0"/>
                                          </p:stCondLst>
                                        </p:cTn>
                                        <p:tgtEl>
                                          <p:spTgt spid="61461"/>
                                        </p:tgtEl>
                                        <p:attrNameLst>
                                          <p:attrName>style.visibility</p:attrName>
                                        </p:attrNameLst>
                                      </p:cBhvr>
                                      <p:to>
                                        <p:strVal val="visible"/>
                                      </p:to>
                                    </p:set>
                                    <p:animEffect transition="in" filter="fade">
                                      <p:cBhvr>
                                        <p:cTn id="24" dur="1000"/>
                                        <p:tgtEl>
                                          <p:spTgt spid="61461"/>
                                        </p:tgtEl>
                                      </p:cBhvr>
                                    </p:animEffect>
                                    <p:anim calcmode="lin" valueType="num">
                                      <p:cBhvr>
                                        <p:cTn id="25" dur="1000" fill="hold"/>
                                        <p:tgtEl>
                                          <p:spTgt spid="61461"/>
                                        </p:tgtEl>
                                        <p:attrNameLst>
                                          <p:attrName>ppt_x</p:attrName>
                                        </p:attrNameLst>
                                      </p:cBhvr>
                                      <p:tavLst>
                                        <p:tav tm="0">
                                          <p:val>
                                            <p:strVal val="#ppt_x"/>
                                          </p:val>
                                        </p:tav>
                                        <p:tav tm="100000">
                                          <p:val>
                                            <p:strVal val="#ppt_x"/>
                                          </p:val>
                                        </p:tav>
                                      </p:tavLst>
                                    </p:anim>
                                    <p:anim calcmode="lin" valueType="num">
                                      <p:cBhvr>
                                        <p:cTn id="26" dur="1000" fill="hold"/>
                                        <p:tgtEl>
                                          <p:spTgt spid="614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500"/>
                                        </p:tgtEl>
                                        <p:attrNameLst>
                                          <p:attrName>style.visibility</p:attrName>
                                        </p:attrNameLst>
                                      </p:cBhvr>
                                      <p:to>
                                        <p:strVal val="visible"/>
                                      </p:to>
                                    </p:set>
                                    <p:animEffect transition="in" filter="fade">
                                      <p:cBhvr>
                                        <p:cTn id="29" dur="1000"/>
                                        <p:tgtEl>
                                          <p:spTgt spid="61500"/>
                                        </p:tgtEl>
                                      </p:cBhvr>
                                    </p:animEffect>
                                    <p:anim calcmode="lin" valueType="num">
                                      <p:cBhvr>
                                        <p:cTn id="30" dur="1000" fill="hold"/>
                                        <p:tgtEl>
                                          <p:spTgt spid="61500"/>
                                        </p:tgtEl>
                                        <p:attrNameLst>
                                          <p:attrName>ppt_x</p:attrName>
                                        </p:attrNameLst>
                                      </p:cBhvr>
                                      <p:tavLst>
                                        <p:tav tm="0">
                                          <p:val>
                                            <p:strVal val="#ppt_x"/>
                                          </p:val>
                                        </p:tav>
                                        <p:tav tm="100000">
                                          <p:val>
                                            <p:strVal val="#ppt_x"/>
                                          </p:val>
                                        </p:tav>
                                      </p:tavLst>
                                    </p:anim>
                                    <p:anim calcmode="lin" valueType="num">
                                      <p:cBhvr>
                                        <p:cTn id="31" dur="1000" fill="hold"/>
                                        <p:tgtEl>
                                          <p:spTgt spid="6150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1463"/>
                                        </p:tgtEl>
                                        <p:attrNameLst>
                                          <p:attrName>style.visibility</p:attrName>
                                        </p:attrNameLst>
                                      </p:cBhvr>
                                      <p:to>
                                        <p:strVal val="visible"/>
                                      </p:to>
                                    </p:set>
                                    <p:animEffect transition="in" filter="fade">
                                      <p:cBhvr>
                                        <p:cTn id="34" dur="1000"/>
                                        <p:tgtEl>
                                          <p:spTgt spid="61463"/>
                                        </p:tgtEl>
                                      </p:cBhvr>
                                    </p:animEffect>
                                    <p:anim calcmode="lin" valueType="num">
                                      <p:cBhvr>
                                        <p:cTn id="35" dur="1000" fill="hold"/>
                                        <p:tgtEl>
                                          <p:spTgt spid="61463"/>
                                        </p:tgtEl>
                                        <p:attrNameLst>
                                          <p:attrName>ppt_x</p:attrName>
                                        </p:attrNameLst>
                                      </p:cBhvr>
                                      <p:tavLst>
                                        <p:tav tm="0">
                                          <p:val>
                                            <p:strVal val="#ppt_x"/>
                                          </p:val>
                                        </p:tav>
                                        <p:tav tm="100000">
                                          <p:val>
                                            <p:strVal val="#ppt_x"/>
                                          </p:val>
                                        </p:tav>
                                      </p:tavLst>
                                    </p:anim>
                                    <p:anim calcmode="lin" valueType="num">
                                      <p:cBhvr>
                                        <p:cTn id="36" dur="1000" fill="hold"/>
                                        <p:tgtEl>
                                          <p:spTgt spid="61463"/>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61515"/>
                                        </p:tgtEl>
                                        <p:attrNameLst>
                                          <p:attrName>style.visibility</p:attrName>
                                        </p:attrNameLst>
                                      </p:cBhvr>
                                      <p:to>
                                        <p:strVal val="visible"/>
                                      </p:to>
                                    </p:set>
                                    <p:animEffect transition="in" filter="fade">
                                      <p:cBhvr>
                                        <p:cTn id="41" dur="1000"/>
                                        <p:tgtEl>
                                          <p:spTgt spid="61515"/>
                                        </p:tgtEl>
                                      </p:cBhvr>
                                    </p:animEffect>
                                    <p:anim calcmode="lin" valueType="num">
                                      <p:cBhvr>
                                        <p:cTn id="42" dur="1000" fill="hold"/>
                                        <p:tgtEl>
                                          <p:spTgt spid="61515"/>
                                        </p:tgtEl>
                                        <p:attrNameLst>
                                          <p:attrName>ppt_x</p:attrName>
                                        </p:attrNameLst>
                                      </p:cBhvr>
                                      <p:tavLst>
                                        <p:tav tm="0">
                                          <p:val>
                                            <p:strVal val="#ppt_x"/>
                                          </p:val>
                                        </p:tav>
                                        <p:tav tm="100000">
                                          <p:val>
                                            <p:strVal val="#ppt_x"/>
                                          </p:val>
                                        </p:tav>
                                      </p:tavLst>
                                    </p:anim>
                                    <p:anim calcmode="lin" valueType="num">
                                      <p:cBhvr>
                                        <p:cTn id="43" dur="1000" fill="hold"/>
                                        <p:tgtEl>
                                          <p:spTgt spid="61515"/>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61517"/>
                                        </p:tgtEl>
                                        <p:attrNameLst>
                                          <p:attrName>style.visibility</p:attrName>
                                        </p:attrNameLst>
                                      </p:cBhvr>
                                      <p:to>
                                        <p:strVal val="visible"/>
                                      </p:to>
                                    </p:set>
                                    <p:animEffect transition="in" filter="fade">
                                      <p:cBhvr>
                                        <p:cTn id="48" dur="1000"/>
                                        <p:tgtEl>
                                          <p:spTgt spid="61517"/>
                                        </p:tgtEl>
                                      </p:cBhvr>
                                    </p:animEffect>
                                    <p:anim calcmode="lin" valueType="num">
                                      <p:cBhvr>
                                        <p:cTn id="49" dur="1000" fill="hold"/>
                                        <p:tgtEl>
                                          <p:spTgt spid="61517"/>
                                        </p:tgtEl>
                                        <p:attrNameLst>
                                          <p:attrName>ppt_x</p:attrName>
                                        </p:attrNameLst>
                                      </p:cBhvr>
                                      <p:tavLst>
                                        <p:tav tm="0">
                                          <p:val>
                                            <p:strVal val="#ppt_x"/>
                                          </p:val>
                                        </p:tav>
                                        <p:tav tm="100000">
                                          <p:val>
                                            <p:strVal val="#ppt_x"/>
                                          </p:val>
                                        </p:tav>
                                      </p:tavLst>
                                    </p:anim>
                                    <p:anim calcmode="lin" valueType="num">
                                      <p:cBhvr>
                                        <p:cTn id="50" dur="1000" fill="hold"/>
                                        <p:tgtEl>
                                          <p:spTgt spid="61517"/>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1507"/>
                                        </p:tgtEl>
                                        <p:attrNameLst>
                                          <p:attrName>style.visibility</p:attrName>
                                        </p:attrNameLst>
                                      </p:cBhvr>
                                      <p:to>
                                        <p:strVal val="visible"/>
                                      </p:to>
                                    </p:set>
                                    <p:animEffect transition="in" filter="fade">
                                      <p:cBhvr>
                                        <p:cTn id="55" dur="1000"/>
                                        <p:tgtEl>
                                          <p:spTgt spid="61507"/>
                                        </p:tgtEl>
                                      </p:cBhvr>
                                    </p:animEffect>
                                    <p:anim calcmode="lin" valueType="num">
                                      <p:cBhvr>
                                        <p:cTn id="56" dur="1000" fill="hold"/>
                                        <p:tgtEl>
                                          <p:spTgt spid="61507"/>
                                        </p:tgtEl>
                                        <p:attrNameLst>
                                          <p:attrName>ppt_x</p:attrName>
                                        </p:attrNameLst>
                                      </p:cBhvr>
                                      <p:tavLst>
                                        <p:tav tm="0">
                                          <p:val>
                                            <p:strVal val="#ppt_x"/>
                                          </p:val>
                                        </p:tav>
                                        <p:tav tm="100000">
                                          <p:val>
                                            <p:strVal val="#ppt_x"/>
                                          </p:val>
                                        </p:tav>
                                      </p:tavLst>
                                    </p:anim>
                                    <p:anim calcmode="lin" valueType="num">
                                      <p:cBhvr>
                                        <p:cTn id="57" dur="1000" fill="hold"/>
                                        <p:tgtEl>
                                          <p:spTgt spid="61507"/>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1528"/>
                                        </p:tgtEl>
                                        <p:attrNameLst>
                                          <p:attrName>style.visibility</p:attrName>
                                        </p:attrNameLst>
                                      </p:cBhvr>
                                      <p:to>
                                        <p:strVal val="visible"/>
                                      </p:to>
                                    </p:set>
                                    <p:anim calcmode="lin" valueType="num">
                                      <p:cBhvr additive="base">
                                        <p:cTn id="62" dur="500" fill="hold"/>
                                        <p:tgtEl>
                                          <p:spTgt spid="61528"/>
                                        </p:tgtEl>
                                        <p:attrNameLst>
                                          <p:attrName>ppt_x</p:attrName>
                                        </p:attrNameLst>
                                      </p:cBhvr>
                                      <p:tavLst>
                                        <p:tav tm="0">
                                          <p:val>
                                            <p:strVal val="#ppt_x"/>
                                          </p:val>
                                        </p:tav>
                                        <p:tav tm="100000">
                                          <p:val>
                                            <p:strVal val="#ppt_x"/>
                                          </p:val>
                                        </p:tav>
                                      </p:tavLst>
                                    </p:anim>
                                    <p:anim calcmode="lin" valueType="num">
                                      <p:cBhvr additive="base">
                                        <p:cTn id="63" dur="500" fill="hold"/>
                                        <p:tgtEl>
                                          <p:spTgt spid="615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7" grpId="0"/>
      <p:bldP spid="61448" grpId="0"/>
      <p:bldP spid="61463" grpId="0"/>
      <p:bldP spid="615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 y="51816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335972" y="1165802"/>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Times New Roman" panose="02020603050405020304" pitchFamily="18" charset="0"/>
                <a:cs typeface="Times New Roman" panose="02020603050405020304" pitchFamily="18"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t> </a:t>
            </a:r>
            <a:r>
              <a:rPr lang="en-US" dirty="0" err="1" smtClean="0"/>
              <a:t>Nhận</a:t>
            </a:r>
            <a:r>
              <a:rPr lang="en-US" dirty="0" smtClean="0"/>
              <a:t> </a:t>
            </a:r>
            <a:r>
              <a:rPr lang="en-US" dirty="0" err="1"/>
              <a:t>biết</a:t>
            </a:r>
            <a:r>
              <a:rPr lang="en-US" dirty="0"/>
              <a:t> </a:t>
            </a:r>
            <a:r>
              <a:rPr lang="en-US" dirty="0" err="1"/>
              <a:t>được</a:t>
            </a:r>
            <a:r>
              <a:rPr lang="en-US" dirty="0"/>
              <a:t> </a:t>
            </a:r>
            <a:r>
              <a:rPr lang="en-US" dirty="0" err="1"/>
              <a:t>các</a:t>
            </a:r>
            <a:r>
              <a:rPr lang="en-US" dirty="0"/>
              <a:t> </a:t>
            </a:r>
            <a:r>
              <a:rPr lang="en-US" dirty="0" err="1"/>
              <a:t>bộ</a:t>
            </a:r>
            <a:r>
              <a:rPr lang="en-US" dirty="0"/>
              <a:t> </a:t>
            </a:r>
            <a:r>
              <a:rPr lang="en-US" dirty="0" err="1"/>
              <a:t>phận</a:t>
            </a:r>
            <a:r>
              <a:rPr lang="en-US" dirty="0"/>
              <a:t> </a:t>
            </a:r>
            <a:r>
              <a:rPr lang="en-US" dirty="0" err="1"/>
              <a:t>chính</a:t>
            </a:r>
            <a:r>
              <a:rPr lang="en-US" dirty="0"/>
              <a:t> </a:t>
            </a:r>
            <a:r>
              <a:rPr lang="en-US" dirty="0" err="1"/>
              <a:t>của</a:t>
            </a:r>
            <a:r>
              <a:rPr lang="en-US" dirty="0"/>
              <a:t> </a:t>
            </a:r>
            <a:r>
              <a:rPr lang="en-US" dirty="0" err="1"/>
              <a:t>một</a:t>
            </a:r>
            <a:r>
              <a:rPr lang="en-US" dirty="0"/>
              <a:t> </a:t>
            </a:r>
            <a:r>
              <a:rPr lang="en-US" dirty="0" err="1"/>
              <a:t>số</a:t>
            </a:r>
            <a:r>
              <a:rPr lang="en-US" dirty="0"/>
              <a:t> </a:t>
            </a:r>
            <a:r>
              <a:rPr lang="en-US" dirty="0" err="1"/>
              <a:t>loại</a:t>
            </a:r>
            <a:r>
              <a:rPr lang="en-US" dirty="0"/>
              <a:t> </a:t>
            </a:r>
            <a:r>
              <a:rPr lang="en-US" dirty="0" err="1"/>
              <a:t>bóng</a:t>
            </a:r>
            <a:r>
              <a:rPr lang="en-US" dirty="0"/>
              <a:t> </a:t>
            </a:r>
            <a:r>
              <a:rPr lang="en-US" dirty="0" err="1"/>
              <a:t>đèn</a:t>
            </a:r>
            <a:endParaRPr lang="en-US" dirty="0"/>
          </a:p>
          <a:p>
            <a:r>
              <a:rPr lang="en-US" dirty="0"/>
              <a:t> </a:t>
            </a:r>
          </a:p>
        </p:txBody>
      </p:sp>
      <p:sp>
        <p:nvSpPr>
          <p:cNvPr id="7" name="Text Box 11"/>
          <p:cNvSpPr txBox="1">
            <a:spLocks noChangeArrowheads="1"/>
          </p:cNvSpPr>
          <p:nvPr/>
        </p:nvSpPr>
        <p:spPr bwMode="auto">
          <a:xfrm>
            <a:off x="356754" y="2198199"/>
            <a:ext cx="800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 Box 11"/>
          <p:cNvSpPr txBox="1">
            <a:spLocks noChangeArrowheads="1"/>
          </p:cNvSpPr>
          <p:nvPr/>
        </p:nvSpPr>
        <p:spPr bwMode="auto">
          <a:xfrm>
            <a:off x="280554" y="3127958"/>
            <a:ext cx="8153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solidFill>
                  <a:srgbClr val="0000FF"/>
                </a:solidFill>
                <a:cs typeface="Times New Roman" panose="02020603050405020304" pitchFamily="18" charset="0"/>
              </a:rPr>
              <a:t>-</a:t>
            </a:r>
            <a:r>
              <a:rPr lang="en-US" sz="2800" dirty="0">
                <a:solidFill>
                  <a:srgbClr val="0000FF"/>
                </a:solidFill>
                <a:cs typeface="Times New Roman" panose="02020603050405020304" pitchFamily="18" charset="0"/>
              </a:rPr>
              <a:t> </a:t>
            </a:r>
            <a:r>
              <a:rPr lang="en-US" sz="2800" dirty="0" err="1" smtClean="0">
                <a:solidFill>
                  <a:srgbClr val="0000FF"/>
                </a:solidFill>
                <a:cs typeface="Times New Roman" panose="02020603050405020304" pitchFamily="18" charset="0"/>
              </a:rPr>
              <a:t>Lựa</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chọn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được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loại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bóng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đèn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đúng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tiết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kiệm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an </a:t>
            </a:r>
            <a:r>
              <a:rPr lang="en-US" sz="2800" dirty="0" err="1">
                <a:solidFill>
                  <a:srgbClr val="0000FF"/>
                </a:solidFill>
                <a:cs typeface="Times New Roman" panose="02020603050405020304" pitchFamily="18" charset="0"/>
              </a:rPr>
              <a:t>toàn</a:t>
            </a:r>
            <a:endParaRPr lang="en-US" sz="2800" dirty="0">
              <a:solidFill>
                <a:srgbClr val="0000FF"/>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2"/>
          <p:cNvSpPr txBox="1">
            <a:spLocks noChangeArrowheads="1"/>
          </p:cNvSpPr>
          <p:nvPr/>
        </p:nvSpPr>
        <p:spPr bwMode="auto">
          <a:xfrm>
            <a:off x="706438" y="690563"/>
            <a:ext cx="1600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Cấu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tạo</a:t>
            </a:r>
            <a:endParaRPr lang="en-US" sz="2400" b="1" dirty="0">
              <a:solidFill>
                <a:srgbClr val="FF0000"/>
              </a:solidFill>
              <a:latin typeface="Times New Roman" pitchFamily="18" charset="0"/>
              <a:cs typeface="Times New Roman" pitchFamily="18" charset="0"/>
            </a:endParaRPr>
          </a:p>
        </p:txBody>
      </p:sp>
      <p:sp>
        <p:nvSpPr>
          <p:cNvPr id="50229" name="Text Box 53"/>
          <p:cNvSpPr txBox="1">
            <a:spLocks noChangeArrowheads="1"/>
          </p:cNvSpPr>
          <p:nvPr/>
        </p:nvSpPr>
        <p:spPr bwMode="auto">
          <a:xfrm>
            <a:off x="344488" y="1152525"/>
            <a:ext cx="811371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33CC"/>
                </a:solidFill>
                <a:latin typeface="Times New Roman" pitchFamily="18" charset="0"/>
                <a:cs typeface="Times New Roman" pitchFamily="18" charset="0"/>
              </a:rPr>
              <a:t>Đèn ống huỳnh quang gồm có 2 bộ phận chính:</a:t>
            </a:r>
          </a:p>
          <a:p>
            <a:pPr eaLnBrk="1" hangingPunct="1">
              <a:spcBef>
                <a:spcPct val="50000"/>
              </a:spcBef>
            </a:pPr>
            <a:r>
              <a:rPr lang="en-US" sz="2400" b="1">
                <a:latin typeface="Times New Roman" pitchFamily="18" charset="0"/>
                <a:cs typeface="Times New Roman" pitchFamily="18" charset="0"/>
              </a:rPr>
              <a:t>+ Ống thủy tinh</a:t>
            </a:r>
          </a:p>
          <a:p>
            <a:pPr eaLnBrk="1" hangingPunct="1">
              <a:spcBef>
                <a:spcPct val="50000"/>
              </a:spcBef>
            </a:pPr>
            <a:r>
              <a:rPr lang="en-US" sz="2400" b="1">
                <a:latin typeface="Times New Roman" pitchFamily="18" charset="0"/>
                <a:cs typeface="Times New Roman" pitchFamily="18" charset="0"/>
              </a:rPr>
              <a:t>+ 2 Điện cực</a:t>
            </a:r>
          </a:p>
        </p:txBody>
      </p:sp>
      <p:grpSp>
        <p:nvGrpSpPr>
          <p:cNvPr id="19462" name="Group 1"/>
          <p:cNvGrpSpPr>
            <a:grpSpLocks/>
          </p:cNvGrpSpPr>
          <p:nvPr/>
        </p:nvGrpSpPr>
        <p:grpSpPr bwMode="auto">
          <a:xfrm>
            <a:off x="1066800" y="2814638"/>
            <a:ext cx="7391400" cy="3814762"/>
            <a:chOff x="838200" y="2667000"/>
            <a:chExt cx="7391400" cy="3814465"/>
          </a:xfrm>
        </p:grpSpPr>
        <p:grpSp>
          <p:nvGrpSpPr>
            <p:cNvPr id="17414" name="Group 54"/>
            <p:cNvGrpSpPr>
              <a:grpSpLocks/>
            </p:cNvGrpSpPr>
            <p:nvPr/>
          </p:nvGrpSpPr>
          <p:grpSpPr bwMode="auto">
            <a:xfrm>
              <a:off x="914400" y="3276600"/>
              <a:ext cx="7162800" cy="762000"/>
              <a:chOff x="720" y="2448"/>
              <a:chExt cx="4512" cy="480"/>
            </a:xfrm>
          </p:grpSpPr>
          <p:sp>
            <p:nvSpPr>
              <p:cNvPr id="50231" name="Rectangle 55"/>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32" name="AutoShape 56"/>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33" name="AutoShape 57"/>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94" name="Line 58"/>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95" name="Line 59"/>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96" name="Line 60"/>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97" name="Line 61"/>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238" name="Rectangle 62"/>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39" name="Rectangle 63"/>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sp>
          <p:nvSpPr>
            <p:cNvPr id="17415" name="Text Box 64"/>
            <p:cNvSpPr txBox="1">
              <a:spLocks noChangeArrowheads="1"/>
            </p:cNvSpPr>
            <p:nvPr/>
          </p:nvSpPr>
          <p:spPr bwMode="auto">
            <a:xfrm>
              <a:off x="2590800" y="6019800"/>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Times New Roman" pitchFamily="18" charset="0"/>
                </a:rPr>
                <a:t>Cấu tạo đèn ống huỳnh quang</a:t>
              </a:r>
            </a:p>
          </p:txBody>
        </p:sp>
        <p:sp>
          <p:nvSpPr>
            <p:cNvPr id="17416" name="Text Box 65"/>
            <p:cNvSpPr txBox="1">
              <a:spLocks noChangeArrowheads="1"/>
            </p:cNvSpPr>
            <p:nvPr/>
          </p:nvSpPr>
          <p:spPr bwMode="auto">
            <a:xfrm>
              <a:off x="2971800" y="2667000"/>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Ống thủy tinh</a:t>
              </a:r>
            </a:p>
          </p:txBody>
        </p:sp>
        <p:sp>
          <p:nvSpPr>
            <p:cNvPr id="17417" name="Text Box 66"/>
            <p:cNvSpPr txBox="1">
              <a:spLocks noChangeArrowheads="1"/>
            </p:cNvSpPr>
            <p:nvPr/>
          </p:nvSpPr>
          <p:spPr bwMode="auto">
            <a:xfrm>
              <a:off x="3657600" y="4415135"/>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Hai điện cực</a:t>
              </a:r>
            </a:p>
          </p:txBody>
        </p:sp>
        <p:grpSp>
          <p:nvGrpSpPr>
            <p:cNvPr id="17418" name="Group 67"/>
            <p:cNvGrpSpPr>
              <a:grpSpLocks/>
            </p:cNvGrpSpPr>
            <p:nvPr/>
          </p:nvGrpSpPr>
          <p:grpSpPr bwMode="auto">
            <a:xfrm>
              <a:off x="838200" y="5181600"/>
              <a:ext cx="7391400" cy="762000"/>
              <a:chOff x="528" y="2496"/>
              <a:chExt cx="4656" cy="480"/>
            </a:xfrm>
          </p:grpSpPr>
          <p:sp>
            <p:nvSpPr>
              <p:cNvPr id="50244" name="AutoShape 68"/>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45" name="AutoShape 69"/>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46" name="AutoShape 70"/>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85" name="Line 71"/>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86" name="Line 72"/>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87" name="Line 73"/>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88" name="Line 74"/>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89" name="Freeform 75"/>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90" name="Freeform 76"/>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7419" name="Line 79"/>
            <p:cNvSpPr>
              <a:spLocks noChangeShapeType="1"/>
            </p:cNvSpPr>
            <p:nvPr/>
          </p:nvSpPr>
          <p:spPr bwMode="auto">
            <a:xfrm flipH="1">
              <a:off x="2362200" y="4800600"/>
              <a:ext cx="12954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7420" name="Group 90"/>
            <p:cNvGrpSpPr>
              <a:grpSpLocks/>
            </p:cNvGrpSpPr>
            <p:nvPr/>
          </p:nvGrpSpPr>
          <p:grpSpPr bwMode="auto">
            <a:xfrm>
              <a:off x="914400" y="3276600"/>
              <a:ext cx="7162800" cy="762000"/>
              <a:chOff x="720" y="2448"/>
              <a:chExt cx="4512" cy="480"/>
            </a:xfrm>
          </p:grpSpPr>
          <p:sp>
            <p:nvSpPr>
              <p:cNvPr id="50267" name="Rectangle 91"/>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68" name="AutoShape 92"/>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69" name="AutoShape 93"/>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76" name="Line 94"/>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7" name="Line 95"/>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8" name="Line 96"/>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9" name="Line 97"/>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274" name="Rectangle 98"/>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75" name="Rectangle 99"/>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grpSp>
          <p:nvGrpSpPr>
            <p:cNvPr id="17421" name="Group 101"/>
            <p:cNvGrpSpPr>
              <a:grpSpLocks/>
            </p:cNvGrpSpPr>
            <p:nvPr/>
          </p:nvGrpSpPr>
          <p:grpSpPr bwMode="auto">
            <a:xfrm>
              <a:off x="838200" y="5181600"/>
              <a:ext cx="7391400" cy="762000"/>
              <a:chOff x="528" y="2496"/>
              <a:chExt cx="4656" cy="480"/>
            </a:xfrm>
          </p:grpSpPr>
          <p:sp>
            <p:nvSpPr>
              <p:cNvPr id="50278" name="AutoShape 102"/>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79" name="AutoShape 103"/>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80" name="AutoShape 104"/>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67" name="Line 105"/>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68" name="Line 106"/>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69" name="Line 107"/>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0" name="Line 108"/>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1" name="Freeform 109"/>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2" name="Freeform 110"/>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422" name="Group 112"/>
            <p:cNvGrpSpPr>
              <a:grpSpLocks/>
            </p:cNvGrpSpPr>
            <p:nvPr/>
          </p:nvGrpSpPr>
          <p:grpSpPr bwMode="auto">
            <a:xfrm>
              <a:off x="914400" y="3276600"/>
              <a:ext cx="7162800" cy="762000"/>
              <a:chOff x="720" y="2448"/>
              <a:chExt cx="4512" cy="480"/>
            </a:xfrm>
          </p:grpSpPr>
          <p:sp>
            <p:nvSpPr>
              <p:cNvPr id="50289" name="Rectangle 113"/>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90" name="AutoShape 114"/>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91" name="AutoShape 115"/>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58" name="Line 116"/>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9" name="Line 117"/>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60" name="Line 118"/>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61" name="Line 119"/>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296" name="Rectangle 120"/>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97" name="Rectangle 121"/>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grpSp>
          <p:nvGrpSpPr>
            <p:cNvPr id="17423" name="Group 123"/>
            <p:cNvGrpSpPr>
              <a:grpSpLocks/>
            </p:cNvGrpSpPr>
            <p:nvPr/>
          </p:nvGrpSpPr>
          <p:grpSpPr bwMode="auto">
            <a:xfrm>
              <a:off x="838200" y="5181600"/>
              <a:ext cx="7391400" cy="762000"/>
              <a:chOff x="528" y="2496"/>
              <a:chExt cx="4656" cy="480"/>
            </a:xfrm>
          </p:grpSpPr>
          <p:sp>
            <p:nvSpPr>
              <p:cNvPr id="50300" name="AutoShape 124"/>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01" name="AutoShape 125"/>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02" name="AutoShape 126"/>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49" name="Line 127"/>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0" name="Line 128"/>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1" name="Line 129"/>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2" name="Line 130"/>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3" name="Freeform 131"/>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4" name="Freeform 132"/>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50312" name="Rectangle 136"/>
            <p:cNvSpPr>
              <a:spLocks noChangeArrowheads="1"/>
            </p:cNvSpPr>
            <p:nvPr/>
          </p:nvSpPr>
          <p:spPr bwMode="auto">
            <a:xfrm>
              <a:off x="1693863" y="3276553"/>
              <a:ext cx="5673725" cy="761941"/>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313" name="AutoShape 137"/>
            <p:cNvSpPr>
              <a:spLocks/>
            </p:cNvSpPr>
            <p:nvPr/>
          </p:nvSpPr>
          <p:spPr bwMode="auto">
            <a:xfrm>
              <a:off x="7367588" y="3276553"/>
              <a:ext cx="425450" cy="761941"/>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14" name="AutoShape 138"/>
            <p:cNvSpPr>
              <a:spLocks/>
            </p:cNvSpPr>
            <p:nvPr/>
          </p:nvSpPr>
          <p:spPr bwMode="auto">
            <a:xfrm>
              <a:off x="1198563" y="3276553"/>
              <a:ext cx="495300" cy="761941"/>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27" name="Line 139"/>
            <p:cNvSpPr>
              <a:spLocks noChangeShapeType="1"/>
            </p:cNvSpPr>
            <p:nvPr/>
          </p:nvSpPr>
          <p:spPr bwMode="auto">
            <a:xfrm flipH="1">
              <a:off x="914400" y="3436938"/>
              <a:ext cx="2841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28" name="Line 140"/>
            <p:cNvSpPr>
              <a:spLocks noChangeShapeType="1"/>
            </p:cNvSpPr>
            <p:nvPr/>
          </p:nvSpPr>
          <p:spPr bwMode="auto">
            <a:xfrm flipH="1">
              <a:off x="914400" y="3797300"/>
              <a:ext cx="2841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29" name="Line 141"/>
            <p:cNvSpPr>
              <a:spLocks noChangeShapeType="1"/>
            </p:cNvSpPr>
            <p:nvPr/>
          </p:nvSpPr>
          <p:spPr bwMode="auto">
            <a:xfrm flipH="1">
              <a:off x="7793038" y="3436938"/>
              <a:ext cx="2841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0" name="Line 142"/>
            <p:cNvSpPr>
              <a:spLocks noChangeShapeType="1"/>
            </p:cNvSpPr>
            <p:nvPr/>
          </p:nvSpPr>
          <p:spPr bwMode="auto">
            <a:xfrm flipH="1">
              <a:off x="7793038" y="3838575"/>
              <a:ext cx="2841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319" name="Rectangle 143"/>
            <p:cNvSpPr>
              <a:spLocks noChangeArrowheads="1"/>
            </p:cNvSpPr>
            <p:nvPr/>
          </p:nvSpPr>
          <p:spPr bwMode="auto">
            <a:xfrm>
              <a:off x="1693863" y="3276553"/>
              <a:ext cx="5673725" cy="761941"/>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320" name="Rectangle 144"/>
            <p:cNvSpPr>
              <a:spLocks noChangeArrowheads="1"/>
            </p:cNvSpPr>
            <p:nvPr/>
          </p:nvSpPr>
          <p:spPr bwMode="auto">
            <a:xfrm>
              <a:off x="1693863" y="3276553"/>
              <a:ext cx="5673725" cy="761941"/>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nvGrpSpPr>
            <p:cNvPr id="17433" name="Group 146"/>
            <p:cNvGrpSpPr>
              <a:grpSpLocks/>
            </p:cNvGrpSpPr>
            <p:nvPr/>
          </p:nvGrpSpPr>
          <p:grpSpPr bwMode="auto">
            <a:xfrm>
              <a:off x="838200" y="5181600"/>
              <a:ext cx="7391400" cy="762000"/>
              <a:chOff x="528" y="2496"/>
              <a:chExt cx="4656" cy="480"/>
            </a:xfrm>
          </p:grpSpPr>
          <p:sp>
            <p:nvSpPr>
              <p:cNvPr id="50323" name="AutoShape 147"/>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24" name="AutoShape 148"/>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25" name="AutoShape 149"/>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40" name="Line 150"/>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1" name="Line 151"/>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2" name="Line 152"/>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3" name="Line 153"/>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4" name="Freeform 154"/>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5" name="Freeform 155"/>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7434" name="Line 133"/>
            <p:cNvSpPr>
              <a:spLocks noChangeShapeType="1"/>
            </p:cNvSpPr>
            <p:nvPr/>
          </p:nvSpPr>
          <p:spPr bwMode="auto">
            <a:xfrm flipH="1">
              <a:off x="2362200" y="4800600"/>
              <a:ext cx="12954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5" name="Line 80"/>
            <p:cNvSpPr>
              <a:spLocks noChangeShapeType="1"/>
            </p:cNvSpPr>
            <p:nvPr/>
          </p:nvSpPr>
          <p:spPr bwMode="auto">
            <a:xfrm>
              <a:off x="5334000" y="4800600"/>
              <a:ext cx="11430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6" name="Line 82"/>
            <p:cNvSpPr>
              <a:spLocks noChangeShapeType="1"/>
            </p:cNvSpPr>
            <p:nvPr/>
          </p:nvSpPr>
          <p:spPr bwMode="auto">
            <a:xfrm>
              <a:off x="3886200" y="3124200"/>
              <a:ext cx="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extLst>
      <p:ext uri="{BB962C8B-B14F-4D97-AF65-F5344CB8AC3E}">
        <p14:creationId xmlns:p14="http://schemas.microsoft.com/office/powerpoint/2010/main" val="51610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0229"/>
                                        </p:tgtEl>
                                        <p:attrNameLst>
                                          <p:attrName>style.visibility</p:attrName>
                                        </p:attrNameLst>
                                      </p:cBhvr>
                                      <p:to>
                                        <p:strVal val="visible"/>
                                      </p:to>
                                    </p:set>
                                    <p:anim calcmode="discrete" valueType="clr">
                                      <p:cBhvr override="childStyle">
                                        <p:cTn id="13" dur="80"/>
                                        <p:tgtEl>
                                          <p:spTgt spid="502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0229"/>
                                        </p:tgtEl>
                                        <p:attrNameLst>
                                          <p:attrName>fillcolor</p:attrName>
                                        </p:attrNameLst>
                                      </p:cBhvr>
                                      <p:tavLst>
                                        <p:tav tm="0">
                                          <p:val>
                                            <p:clrVal>
                                              <a:schemeClr val="accent2"/>
                                            </p:clrVal>
                                          </p:val>
                                        </p:tav>
                                        <p:tav tm="50000">
                                          <p:val>
                                            <p:clrVal>
                                              <a:schemeClr val="hlink"/>
                                            </p:clrVal>
                                          </p:val>
                                        </p:tav>
                                      </p:tavLst>
                                    </p:anim>
                                    <p:set>
                                      <p:cBhvr>
                                        <p:cTn id="15" dur="80"/>
                                        <p:tgtEl>
                                          <p:spTgt spid="502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550863" y="700088"/>
            <a:ext cx="40592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Cấu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tạo</a:t>
            </a:r>
            <a:r>
              <a:rPr lang="en-US" sz="2400" b="1" dirty="0">
                <a:solidFill>
                  <a:srgbClr val="FF0000"/>
                </a:solidFill>
                <a:latin typeface="Times New Roman" pitchFamily="18" charset="0"/>
                <a:cs typeface="Times New Roman" pitchFamily="18" charset="0"/>
              </a:rPr>
              <a:t>.</a:t>
            </a:r>
          </a:p>
          <a:p>
            <a:pPr eaLnBrk="1" hangingPunct="1">
              <a:spcBef>
                <a:spcPct val="50000"/>
              </a:spcBef>
            </a:pP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tinh</a:t>
            </a:r>
            <a:endParaRPr lang="en-US" sz="2400" b="1" dirty="0">
              <a:solidFill>
                <a:srgbClr val="FF0000"/>
              </a:solidFill>
              <a:latin typeface="Times New Roman" pitchFamily="18" charset="0"/>
              <a:cs typeface="Times New Roman" pitchFamily="18" charset="0"/>
            </a:endParaRPr>
          </a:p>
        </p:txBody>
      </p:sp>
      <p:sp>
        <p:nvSpPr>
          <p:cNvPr id="69668" name="Text Box 36"/>
          <p:cNvSpPr txBox="1">
            <a:spLocks noChangeArrowheads="1"/>
          </p:cNvSpPr>
          <p:nvPr/>
        </p:nvSpPr>
        <p:spPr bwMode="auto">
          <a:xfrm>
            <a:off x="2438400" y="2586038"/>
            <a:ext cx="4343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Ống thủy tinh có đặc điểm gì ?</a:t>
            </a:r>
          </a:p>
        </p:txBody>
      </p:sp>
      <p:grpSp>
        <p:nvGrpSpPr>
          <p:cNvPr id="69680" name="Group 48"/>
          <p:cNvGrpSpPr>
            <a:grpSpLocks/>
          </p:cNvGrpSpPr>
          <p:nvPr/>
        </p:nvGrpSpPr>
        <p:grpSpPr bwMode="auto">
          <a:xfrm>
            <a:off x="914400" y="3352800"/>
            <a:ext cx="7162800" cy="2900363"/>
            <a:chOff x="576" y="2112"/>
            <a:chExt cx="4512" cy="1827"/>
          </a:xfrm>
        </p:grpSpPr>
        <p:sp>
          <p:nvSpPr>
            <p:cNvPr id="18438" name="Text Box 18"/>
            <p:cNvSpPr txBox="1">
              <a:spLocks noChangeArrowheads="1"/>
            </p:cNvSpPr>
            <p:nvPr/>
          </p:nvSpPr>
          <p:spPr bwMode="auto">
            <a:xfrm>
              <a:off x="1536" y="3648"/>
              <a:ext cx="26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Times New Roman" pitchFamily="18" charset="0"/>
                </a:rPr>
                <a:t>Cấu tạo đèn ống huỳnh quang</a:t>
              </a:r>
            </a:p>
          </p:txBody>
        </p:sp>
        <p:sp>
          <p:nvSpPr>
            <p:cNvPr id="69654" name="AutoShape 22"/>
            <p:cNvSpPr>
              <a:spLocks noChangeArrowheads="1"/>
            </p:cNvSpPr>
            <p:nvPr/>
          </p:nvSpPr>
          <p:spPr bwMode="auto">
            <a:xfrm>
              <a:off x="1008" y="3024"/>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grpSp>
          <p:nvGrpSpPr>
            <p:cNvPr id="18440" name="Group 37"/>
            <p:cNvGrpSpPr>
              <a:grpSpLocks/>
            </p:cNvGrpSpPr>
            <p:nvPr/>
          </p:nvGrpSpPr>
          <p:grpSpPr bwMode="auto">
            <a:xfrm>
              <a:off x="576" y="2112"/>
              <a:ext cx="4512" cy="480"/>
              <a:chOff x="720" y="2448"/>
              <a:chExt cx="4512" cy="480"/>
            </a:xfrm>
          </p:grpSpPr>
          <p:sp>
            <p:nvSpPr>
              <p:cNvPr id="69670" name="Rectangle 38"/>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69671" name="AutoShape 39"/>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69672" name="AutoShape 40"/>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8445" name="Line 41"/>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46" name="Line 42"/>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47" name="Line 43"/>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48" name="Line 44"/>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677" name="Rectangle 45"/>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69678" name="Rectangle 46"/>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sp>
          <p:nvSpPr>
            <p:cNvPr id="18441" name="Text Box 47"/>
            <p:cNvSpPr txBox="1">
              <a:spLocks noChangeArrowheads="1"/>
            </p:cNvSpPr>
            <p:nvPr/>
          </p:nvSpPr>
          <p:spPr bwMode="auto">
            <a:xfrm>
              <a:off x="2160" y="3120"/>
              <a:ext cx="13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Ống thủy tinh</a:t>
              </a:r>
            </a:p>
          </p:txBody>
        </p:sp>
      </p:grpSp>
    </p:spTree>
    <p:extLst>
      <p:ext uri="{BB962C8B-B14F-4D97-AF65-F5344CB8AC3E}">
        <p14:creationId xmlns:p14="http://schemas.microsoft.com/office/powerpoint/2010/main" val="166368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9680"/>
                                        </p:tgtEl>
                                        <p:attrNameLst>
                                          <p:attrName>style.visibility</p:attrName>
                                        </p:attrNameLst>
                                      </p:cBhvr>
                                      <p:to>
                                        <p:strVal val="visible"/>
                                      </p:to>
                                    </p:set>
                                    <p:animEffect transition="in" filter="fade">
                                      <p:cBhvr>
                                        <p:cTn id="7" dur="1000"/>
                                        <p:tgtEl>
                                          <p:spTgt spid="69680"/>
                                        </p:tgtEl>
                                      </p:cBhvr>
                                    </p:animEffect>
                                    <p:anim calcmode="lin" valueType="num">
                                      <p:cBhvr>
                                        <p:cTn id="8" dur="1000" fill="hold"/>
                                        <p:tgtEl>
                                          <p:spTgt spid="69680"/>
                                        </p:tgtEl>
                                        <p:attrNameLst>
                                          <p:attrName>ppt_x</p:attrName>
                                        </p:attrNameLst>
                                      </p:cBhvr>
                                      <p:tavLst>
                                        <p:tav tm="0">
                                          <p:val>
                                            <p:strVal val="#ppt_x"/>
                                          </p:val>
                                        </p:tav>
                                        <p:tav tm="100000">
                                          <p:val>
                                            <p:strVal val="#ppt_x"/>
                                          </p:val>
                                        </p:tav>
                                      </p:tavLst>
                                    </p:anim>
                                    <p:anim calcmode="lin" valueType="num">
                                      <p:cBhvr>
                                        <p:cTn id="9" dur="1000" fill="hold"/>
                                        <p:tgtEl>
                                          <p:spTgt spid="6968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9668"/>
                                        </p:tgtEl>
                                        <p:attrNameLst>
                                          <p:attrName>style.visibility</p:attrName>
                                        </p:attrNameLst>
                                      </p:cBhvr>
                                      <p:to>
                                        <p:strVal val="visible"/>
                                      </p:to>
                                    </p:set>
                                    <p:animEffect transition="in" filter="fade">
                                      <p:cBhvr>
                                        <p:cTn id="13" dur="1000"/>
                                        <p:tgtEl>
                                          <p:spTgt spid="69668"/>
                                        </p:tgtEl>
                                      </p:cBhvr>
                                    </p:animEffect>
                                    <p:anim calcmode="lin" valueType="num">
                                      <p:cBhvr>
                                        <p:cTn id="14" dur="1000" fill="hold"/>
                                        <p:tgtEl>
                                          <p:spTgt spid="69668"/>
                                        </p:tgtEl>
                                        <p:attrNameLst>
                                          <p:attrName>ppt_x</p:attrName>
                                        </p:attrNameLst>
                                      </p:cBhvr>
                                      <p:tavLst>
                                        <p:tav tm="0">
                                          <p:val>
                                            <p:strVal val="#ppt_x"/>
                                          </p:val>
                                        </p:tav>
                                        <p:tav tm="100000">
                                          <p:val>
                                            <p:strVal val="#ppt_x"/>
                                          </p:val>
                                        </p:tav>
                                      </p:tavLst>
                                    </p:anim>
                                    <p:anim calcmode="lin" valueType="num">
                                      <p:cBhvr>
                                        <p:cTn id="15" dur="1000" fill="hold"/>
                                        <p:tgtEl>
                                          <p:spTgt spid="696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6"/>
          <p:cNvSpPr txBox="1">
            <a:spLocks noChangeArrowheads="1"/>
          </p:cNvSpPr>
          <p:nvPr/>
        </p:nvSpPr>
        <p:spPr bwMode="auto">
          <a:xfrm>
            <a:off x="661988" y="762000"/>
            <a:ext cx="35528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Cấu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tạo</a:t>
            </a:r>
            <a:r>
              <a:rPr lang="en-US" sz="2400" b="1" dirty="0">
                <a:solidFill>
                  <a:srgbClr val="FF0000"/>
                </a:solidFill>
                <a:latin typeface="Times New Roman" pitchFamily="18" charset="0"/>
                <a:cs typeface="Times New Roman" pitchFamily="18" charset="0"/>
              </a:rPr>
              <a:t>.</a:t>
            </a:r>
          </a:p>
          <a:p>
            <a:pPr eaLnBrk="1" hangingPunct="1">
              <a:spcBef>
                <a:spcPct val="50000"/>
              </a:spcBef>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tinh</a:t>
            </a:r>
            <a:endParaRPr lang="en-US" sz="2400" b="1" dirty="0">
              <a:solidFill>
                <a:srgbClr val="FF0000"/>
              </a:solidFill>
              <a:latin typeface="Times New Roman" pitchFamily="18" charset="0"/>
              <a:cs typeface="Times New Roman" pitchFamily="18" charset="0"/>
            </a:endParaRPr>
          </a:p>
        </p:txBody>
      </p:sp>
      <p:sp>
        <p:nvSpPr>
          <p:cNvPr id="70678" name="Text Box 22"/>
          <p:cNvSpPr txBox="1">
            <a:spLocks noChangeArrowheads="1"/>
          </p:cNvSpPr>
          <p:nvPr/>
        </p:nvSpPr>
        <p:spPr bwMode="auto">
          <a:xfrm>
            <a:off x="152400" y="1854200"/>
            <a:ext cx="88392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solidFill>
                  <a:srgbClr val="000000"/>
                </a:solidFill>
                <a:latin typeface="Times New Roman" pitchFamily="18" charset="0"/>
                <a:cs typeface="Times New Roman" pitchFamily="18" charset="0"/>
              </a:rPr>
              <a:t> Có các loại chiều dài: 0,6m; 1,2m; 1,5m; 2,4m... </a:t>
            </a:r>
          </a:p>
          <a:p>
            <a:pPr eaLnBrk="1" hangingPunct="1">
              <a:spcBef>
                <a:spcPct val="50000"/>
              </a:spcBef>
              <a:buFontTx/>
              <a:buChar char="-"/>
            </a:pPr>
            <a:r>
              <a:rPr lang="en-US" sz="2400" b="1">
                <a:solidFill>
                  <a:srgbClr val="000000"/>
                </a:solidFill>
                <a:latin typeface="Times New Roman" pitchFamily="18" charset="0"/>
                <a:cs typeface="Times New Roman" pitchFamily="18" charset="0"/>
              </a:rPr>
              <a:t> Mặt trong có phủ lớp bột huỳnh quang.</a:t>
            </a:r>
          </a:p>
          <a:p>
            <a:pPr eaLnBrk="1" hangingPunct="1">
              <a:spcBef>
                <a:spcPct val="50000"/>
              </a:spcBef>
              <a:buFontTx/>
              <a:buChar char="-"/>
            </a:pPr>
            <a:r>
              <a:rPr lang="en-US" sz="2400" b="1">
                <a:solidFill>
                  <a:srgbClr val="000000"/>
                </a:solidFill>
                <a:latin typeface="Times New Roman" pitchFamily="18" charset="0"/>
                <a:cs typeface="Times New Roman" pitchFamily="18" charset="0"/>
              </a:rPr>
              <a:t> Trong ống không có không khí, có một ít thủy ngân và khí trơ(acgon,kripton).</a:t>
            </a:r>
          </a:p>
        </p:txBody>
      </p:sp>
      <p:grpSp>
        <p:nvGrpSpPr>
          <p:cNvPr id="21509" name="Group 34"/>
          <p:cNvGrpSpPr>
            <a:grpSpLocks/>
          </p:cNvGrpSpPr>
          <p:nvPr/>
        </p:nvGrpSpPr>
        <p:grpSpPr bwMode="auto">
          <a:xfrm>
            <a:off x="914400" y="4191000"/>
            <a:ext cx="7162800" cy="2362200"/>
            <a:chOff x="528" y="2688"/>
            <a:chExt cx="4512" cy="1488"/>
          </a:xfrm>
        </p:grpSpPr>
        <p:sp>
          <p:nvSpPr>
            <p:cNvPr id="19462" name="Text Box 8"/>
            <p:cNvSpPr txBox="1">
              <a:spLocks noChangeArrowheads="1"/>
            </p:cNvSpPr>
            <p:nvPr/>
          </p:nvSpPr>
          <p:spPr bwMode="auto">
            <a:xfrm>
              <a:off x="1536" y="3888"/>
              <a:ext cx="2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400" b="1">
                <a:solidFill>
                  <a:srgbClr val="0000FF"/>
                </a:solidFill>
                <a:latin typeface="Times New Roman" pitchFamily="18" charset="0"/>
                <a:cs typeface="Times New Roman" pitchFamily="18" charset="0"/>
              </a:endParaRPr>
            </a:p>
          </p:txBody>
        </p:sp>
        <p:sp>
          <p:nvSpPr>
            <p:cNvPr id="70667" name="AutoShape 11"/>
            <p:cNvSpPr>
              <a:spLocks noChangeArrowheads="1"/>
            </p:cNvSpPr>
            <p:nvPr/>
          </p:nvSpPr>
          <p:spPr bwMode="auto">
            <a:xfrm>
              <a:off x="1008" y="3360"/>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grpSp>
          <p:nvGrpSpPr>
            <p:cNvPr id="19464" name="Group 23"/>
            <p:cNvGrpSpPr>
              <a:grpSpLocks/>
            </p:cNvGrpSpPr>
            <p:nvPr/>
          </p:nvGrpSpPr>
          <p:grpSpPr bwMode="auto">
            <a:xfrm>
              <a:off x="528" y="2688"/>
              <a:ext cx="4512" cy="480"/>
              <a:chOff x="720" y="2448"/>
              <a:chExt cx="4512" cy="480"/>
            </a:xfrm>
          </p:grpSpPr>
          <p:sp>
            <p:nvSpPr>
              <p:cNvPr id="70680" name="Rectangle 24"/>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70681" name="AutoShape 25"/>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70682" name="AutoShape 26"/>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9469" name="Line 27"/>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70" name="Line 28"/>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71" name="Line 29"/>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72" name="Line 30"/>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0687" name="Rectangle 31"/>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70688" name="Rectangle 32"/>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sp>
          <p:nvSpPr>
            <p:cNvPr id="19465" name="Text Box 9"/>
            <p:cNvSpPr txBox="1">
              <a:spLocks noChangeArrowheads="1"/>
            </p:cNvSpPr>
            <p:nvPr/>
          </p:nvSpPr>
          <p:spPr bwMode="auto">
            <a:xfrm>
              <a:off x="2160" y="3408"/>
              <a:ext cx="13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Ống thủy tinh</a:t>
              </a:r>
            </a:p>
          </p:txBody>
        </p:sp>
      </p:grpSp>
    </p:spTree>
    <p:extLst>
      <p:ext uri="{BB962C8B-B14F-4D97-AF65-F5344CB8AC3E}">
        <p14:creationId xmlns:p14="http://schemas.microsoft.com/office/powerpoint/2010/main" val="364831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70678">
                                            <p:txEl>
                                              <p:pRg st="0" end="0"/>
                                            </p:txEl>
                                          </p:spTgt>
                                        </p:tgtEl>
                                        <p:attrNameLst>
                                          <p:attrName>style.visibility</p:attrName>
                                        </p:attrNameLst>
                                      </p:cBhvr>
                                      <p:to>
                                        <p:strVal val="visible"/>
                                      </p:to>
                                    </p:set>
                                    <p:anim calcmode="discrete" valueType="clr">
                                      <p:cBhvr override="childStyle">
                                        <p:cTn id="13" dur="80"/>
                                        <p:tgtEl>
                                          <p:spTgt spid="706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0678">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0678">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0678">
                                            <p:txEl>
                                              <p:pRg st="1" end="1"/>
                                            </p:txEl>
                                          </p:spTgt>
                                        </p:tgtEl>
                                        <p:attrNameLst>
                                          <p:attrName>style.visibility</p:attrName>
                                        </p:attrNameLst>
                                      </p:cBhvr>
                                      <p:to>
                                        <p:strVal val="visible"/>
                                      </p:to>
                                    </p:set>
                                    <p:anim calcmode="discrete" valueType="clr">
                                      <p:cBhvr override="childStyle">
                                        <p:cTn id="20" dur="80"/>
                                        <p:tgtEl>
                                          <p:spTgt spid="7067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0678">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0678">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0678">
                                            <p:txEl>
                                              <p:pRg st="2" end="2"/>
                                            </p:txEl>
                                          </p:spTgt>
                                        </p:tgtEl>
                                        <p:attrNameLst>
                                          <p:attrName>style.visibility</p:attrName>
                                        </p:attrNameLst>
                                      </p:cBhvr>
                                      <p:to>
                                        <p:strVal val="visible"/>
                                      </p:to>
                                    </p:set>
                                    <p:anim calcmode="discrete" valueType="clr">
                                      <p:cBhvr override="childStyle">
                                        <p:cTn id="27" dur="80"/>
                                        <p:tgtEl>
                                          <p:spTgt spid="7067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0678">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067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G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2559050"/>
            <a:ext cx="4724400" cy="4572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3" name="Picture 3" descr="N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400550"/>
            <a:ext cx="10668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NE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833938"/>
            <a:ext cx="19288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6667500" y="4343400"/>
            <a:ext cx="903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0,3 m</a:t>
            </a:r>
          </a:p>
        </p:txBody>
      </p:sp>
      <p:sp>
        <p:nvSpPr>
          <p:cNvPr id="20486" name="Text Box 6"/>
          <p:cNvSpPr txBox="1">
            <a:spLocks noChangeArrowheads="1"/>
          </p:cNvSpPr>
          <p:nvPr/>
        </p:nvSpPr>
        <p:spPr bwMode="auto">
          <a:xfrm>
            <a:off x="5767388" y="4779963"/>
            <a:ext cx="903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0,6 m</a:t>
            </a:r>
          </a:p>
        </p:txBody>
      </p:sp>
      <p:sp>
        <p:nvSpPr>
          <p:cNvPr id="20487" name="Text Box 7"/>
          <p:cNvSpPr txBox="1">
            <a:spLocks noChangeArrowheads="1"/>
          </p:cNvSpPr>
          <p:nvPr/>
        </p:nvSpPr>
        <p:spPr bwMode="auto">
          <a:xfrm>
            <a:off x="4079875" y="5202238"/>
            <a:ext cx="930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1,2 m</a:t>
            </a:r>
          </a:p>
        </p:txBody>
      </p:sp>
      <p:pic>
        <p:nvPicPr>
          <p:cNvPr id="20488" name="Picture 8" descr="NE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5692775"/>
            <a:ext cx="49228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NE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6073775"/>
            <a:ext cx="6751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2643188" y="5638800"/>
            <a:ext cx="90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1,5 m</a:t>
            </a:r>
          </a:p>
        </p:txBody>
      </p:sp>
      <p:sp>
        <p:nvSpPr>
          <p:cNvPr id="20491" name="Text Box 11"/>
          <p:cNvSpPr txBox="1">
            <a:spLocks noChangeArrowheads="1"/>
          </p:cNvSpPr>
          <p:nvPr/>
        </p:nvSpPr>
        <p:spPr bwMode="auto">
          <a:xfrm>
            <a:off x="814388" y="6019800"/>
            <a:ext cx="90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2.4 m</a:t>
            </a:r>
          </a:p>
        </p:txBody>
      </p:sp>
      <p:pic>
        <p:nvPicPr>
          <p:cNvPr id="20492" name="Picture 20" descr="NE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013" y="5294313"/>
            <a:ext cx="3627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6"/>
          <p:cNvSpPr>
            <a:spLocks noChangeArrowheads="1"/>
          </p:cNvSpPr>
          <p:nvPr/>
        </p:nvSpPr>
        <p:spPr bwMode="auto">
          <a:xfrm>
            <a:off x="4697413" y="3565525"/>
            <a:ext cx="2033587" cy="461963"/>
          </a:xfrm>
          <a:prstGeom prst="rect">
            <a:avLst/>
          </a:prstGeom>
          <a:noFill/>
          <a:ln w="9525">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400" b="1">
                <a:solidFill>
                  <a:srgbClr val="000066"/>
                </a:solidFill>
                <a:latin typeface="Times New Roman" pitchFamily="18" charset="0"/>
                <a:cs typeface="Times New Roman" pitchFamily="18" charset="0"/>
              </a:rPr>
              <a:t>Ống thủy tinh</a:t>
            </a:r>
          </a:p>
        </p:txBody>
      </p:sp>
      <p:sp>
        <p:nvSpPr>
          <p:cNvPr id="17" name="Line 14"/>
          <p:cNvSpPr>
            <a:spLocks noChangeShapeType="1"/>
          </p:cNvSpPr>
          <p:nvPr/>
        </p:nvSpPr>
        <p:spPr bwMode="auto">
          <a:xfrm flipH="1" flipV="1">
            <a:off x="5422900" y="3016250"/>
            <a:ext cx="6350" cy="549275"/>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 name="Rectangle 15"/>
          <p:cNvSpPr>
            <a:spLocks noChangeArrowheads="1"/>
          </p:cNvSpPr>
          <p:nvPr/>
        </p:nvSpPr>
        <p:spPr bwMode="auto">
          <a:xfrm>
            <a:off x="6905625" y="3433763"/>
            <a:ext cx="2286000" cy="830262"/>
          </a:xfrm>
          <a:prstGeom prst="rect">
            <a:avLst/>
          </a:prstGeom>
          <a:noFill/>
          <a:ln w="9525">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2400" b="1">
                <a:solidFill>
                  <a:srgbClr val="000066"/>
                </a:solidFill>
                <a:latin typeface="Times New Roman" pitchFamily="18" charset="0"/>
                <a:cs typeface="Times New Roman" pitchFamily="18" charset="0"/>
              </a:rPr>
              <a:t>Bột huỳnh quang</a:t>
            </a:r>
          </a:p>
        </p:txBody>
      </p:sp>
      <p:sp>
        <p:nvSpPr>
          <p:cNvPr id="19" name="Line 14"/>
          <p:cNvSpPr>
            <a:spLocks noChangeShapeType="1"/>
          </p:cNvSpPr>
          <p:nvPr/>
        </p:nvSpPr>
        <p:spPr bwMode="auto">
          <a:xfrm flipV="1">
            <a:off x="8243888" y="2787650"/>
            <a:ext cx="0" cy="646113"/>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 name="AutoShape 18"/>
          <p:cNvSpPr>
            <a:spLocks noChangeArrowheads="1"/>
          </p:cNvSpPr>
          <p:nvPr/>
        </p:nvSpPr>
        <p:spPr bwMode="auto">
          <a:xfrm>
            <a:off x="3394075" y="228600"/>
            <a:ext cx="4849813" cy="1509713"/>
          </a:xfrm>
          <a:prstGeom prst="cloudCallout">
            <a:avLst>
              <a:gd name="adj1" fmla="val 40718"/>
              <a:gd name="adj2" fmla="val 71464"/>
            </a:avLst>
          </a:prstGeom>
          <a:solidFill>
            <a:schemeClr val="accent1">
              <a:lumMod val="20000"/>
              <a:lumOff val="80000"/>
            </a:schemeClr>
          </a:solidFill>
          <a:ln w="9525">
            <a:solidFill>
              <a:schemeClr val="tx1"/>
            </a:solidFill>
            <a:round/>
            <a:headEnd/>
            <a:tailEnd/>
          </a:ln>
        </p:spPr>
        <p:txBody>
          <a:bodyPr/>
          <a:lstStyle/>
          <a:p>
            <a:pPr algn="ctr">
              <a:defRPr/>
            </a:pPr>
            <a:r>
              <a:rPr lang="en-US" sz="2400" b="1" dirty="0" err="1">
                <a:solidFill>
                  <a:srgbClr val="FF0000"/>
                </a:solidFill>
                <a:latin typeface="Times New Roman" pitchFamily="18" charset="0"/>
                <a:cs typeface="Times New Roman" pitchFamily="18" charset="0"/>
              </a:rPr>
              <a:t>Lớp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huỳnh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p>
        </p:txBody>
      </p:sp>
      <p:sp>
        <p:nvSpPr>
          <p:cNvPr id="21" name="Rectangle 19"/>
          <p:cNvSpPr>
            <a:spLocks noChangeArrowheads="1"/>
          </p:cNvSpPr>
          <p:nvPr/>
        </p:nvSpPr>
        <p:spPr bwMode="auto">
          <a:xfrm>
            <a:off x="1138238" y="1971675"/>
            <a:ext cx="6831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00CC"/>
                </a:solidFill>
                <a:latin typeface="Times New Roman" pitchFamily="18" charset="0"/>
                <a:cs typeface="Times New Roman" pitchFamily="18" charset="0"/>
              </a:rPr>
              <a:t>Lớp bột huỳnh quang có tác dụng tạo ra ánh sáng</a:t>
            </a:r>
          </a:p>
        </p:txBody>
      </p:sp>
    </p:spTree>
    <p:extLst>
      <p:ext uri="{BB962C8B-B14F-4D97-AF65-F5344CB8AC3E}">
        <p14:creationId xmlns:p14="http://schemas.microsoft.com/office/powerpoint/2010/main" val="293740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228600" y="304800"/>
            <a:ext cx="3048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cực</a:t>
            </a:r>
            <a:endParaRPr lang="en-US" sz="2400" b="1" dirty="0">
              <a:solidFill>
                <a:srgbClr val="FF0000"/>
              </a:solidFill>
              <a:latin typeface="Times New Roman" pitchFamily="18" charset="0"/>
              <a:cs typeface="Times New Roman" pitchFamily="18" charset="0"/>
            </a:endParaRPr>
          </a:p>
        </p:txBody>
      </p:sp>
      <p:sp>
        <p:nvSpPr>
          <p:cNvPr id="72740" name="Text Box 36"/>
          <p:cNvSpPr txBox="1">
            <a:spLocks noChangeArrowheads="1"/>
          </p:cNvSpPr>
          <p:nvPr/>
        </p:nvSpPr>
        <p:spPr bwMode="auto">
          <a:xfrm>
            <a:off x="2057400" y="2743200"/>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0000FF"/>
                </a:solidFill>
                <a:latin typeface="Times New Roman" pitchFamily="18" charset="0"/>
                <a:cs typeface="Times New Roman" pitchFamily="18" charset="0"/>
              </a:rPr>
              <a:t>Điện cực có cấu tạo như thế nào ? </a:t>
            </a:r>
          </a:p>
        </p:txBody>
      </p:sp>
      <p:pic>
        <p:nvPicPr>
          <p:cNvPr id="23558" name="Picture 39" descr="DSCI1496"/>
          <p:cNvPicPr>
            <a:picLocks noChangeAspect="1" noChangeArrowheads="1"/>
          </p:cNvPicPr>
          <p:nvPr/>
        </p:nvPicPr>
        <p:blipFill>
          <a:blip r:embed="rId2">
            <a:lum contrast="24000"/>
            <a:extLst>
              <a:ext uri="{28A0092B-C50C-407E-A947-70E740481C1C}">
                <a14:useLocalDpi xmlns:a14="http://schemas.microsoft.com/office/drawing/2010/main" val="0"/>
              </a:ext>
            </a:extLst>
          </a:blip>
          <a:srcRect t="21938" r="4742" b="23715"/>
          <a:stretch>
            <a:fillRect/>
          </a:stretch>
        </p:blipFill>
        <p:spPr bwMode="auto">
          <a:xfrm>
            <a:off x="2895600" y="3619500"/>
            <a:ext cx="42672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44" name="Text Box 40"/>
          <p:cNvSpPr txBox="1">
            <a:spLocks noChangeArrowheads="1"/>
          </p:cNvSpPr>
          <p:nvPr/>
        </p:nvSpPr>
        <p:spPr bwMode="auto">
          <a:xfrm>
            <a:off x="1847850" y="1981200"/>
            <a:ext cx="5600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0000FF"/>
                </a:solidFill>
                <a:latin typeface="Times New Roman" pitchFamily="18" charset="0"/>
                <a:cs typeface="Times New Roman" pitchFamily="18" charset="0"/>
              </a:rPr>
              <a:t>Điện cực được làm bằng vật liệu gì? </a:t>
            </a:r>
          </a:p>
        </p:txBody>
      </p:sp>
    </p:spTree>
    <p:extLst>
      <p:ext uri="{BB962C8B-B14F-4D97-AF65-F5344CB8AC3E}">
        <p14:creationId xmlns:p14="http://schemas.microsoft.com/office/powerpoint/2010/main" val="119184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2744"/>
                                        </p:tgtEl>
                                        <p:attrNameLst>
                                          <p:attrName>style.visibility</p:attrName>
                                        </p:attrNameLst>
                                      </p:cBhvr>
                                      <p:to>
                                        <p:strVal val="visible"/>
                                      </p:to>
                                    </p:set>
                                    <p:animEffect transition="in" filter="fade">
                                      <p:cBhvr>
                                        <p:cTn id="13" dur="1000"/>
                                        <p:tgtEl>
                                          <p:spTgt spid="72744"/>
                                        </p:tgtEl>
                                      </p:cBhvr>
                                    </p:animEffect>
                                    <p:anim calcmode="lin" valueType="num">
                                      <p:cBhvr>
                                        <p:cTn id="14" dur="1000" fill="hold"/>
                                        <p:tgtEl>
                                          <p:spTgt spid="72744"/>
                                        </p:tgtEl>
                                        <p:attrNameLst>
                                          <p:attrName>ppt_x</p:attrName>
                                        </p:attrNameLst>
                                      </p:cBhvr>
                                      <p:tavLst>
                                        <p:tav tm="0">
                                          <p:val>
                                            <p:strVal val="#ppt_x"/>
                                          </p:val>
                                        </p:tav>
                                        <p:tav tm="100000">
                                          <p:val>
                                            <p:strVal val="#ppt_x"/>
                                          </p:val>
                                        </p:tav>
                                      </p:tavLst>
                                    </p:anim>
                                    <p:anim calcmode="lin" valueType="num">
                                      <p:cBhvr>
                                        <p:cTn id="15" dur="1000" fill="hold"/>
                                        <p:tgtEl>
                                          <p:spTgt spid="7274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72744"/>
                                        </p:tgtEl>
                                      </p:cBhvr>
                                    </p:animEffect>
                                    <p:set>
                                      <p:cBhvr>
                                        <p:cTn id="20" dur="1" fill="hold">
                                          <p:stCondLst>
                                            <p:cond delay="499"/>
                                          </p:stCondLst>
                                        </p:cTn>
                                        <p:tgtEl>
                                          <p:spTgt spid="72744"/>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72740"/>
                                        </p:tgtEl>
                                        <p:attrNameLst>
                                          <p:attrName>style.visibility</p:attrName>
                                        </p:attrNameLst>
                                      </p:cBhvr>
                                      <p:to>
                                        <p:strVal val="visible"/>
                                      </p:to>
                                    </p:set>
                                    <p:animEffect transition="in" filter="fade">
                                      <p:cBhvr>
                                        <p:cTn id="23" dur="1000"/>
                                        <p:tgtEl>
                                          <p:spTgt spid="72740"/>
                                        </p:tgtEl>
                                      </p:cBhvr>
                                    </p:animEffect>
                                    <p:anim calcmode="lin" valueType="num">
                                      <p:cBhvr>
                                        <p:cTn id="24" dur="1000" fill="hold"/>
                                        <p:tgtEl>
                                          <p:spTgt spid="72740"/>
                                        </p:tgtEl>
                                        <p:attrNameLst>
                                          <p:attrName>ppt_x</p:attrName>
                                        </p:attrNameLst>
                                      </p:cBhvr>
                                      <p:tavLst>
                                        <p:tav tm="0">
                                          <p:val>
                                            <p:strVal val="#ppt_x"/>
                                          </p:val>
                                        </p:tav>
                                        <p:tav tm="100000">
                                          <p:val>
                                            <p:strVal val="#ppt_x"/>
                                          </p:val>
                                        </p:tav>
                                      </p:tavLst>
                                    </p:anim>
                                    <p:anim calcmode="lin" valueType="num">
                                      <p:cBhvr>
                                        <p:cTn id="25" dur="1000" fill="hold"/>
                                        <p:tgtEl>
                                          <p:spTgt spid="72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p:bldP spid="72744" grpId="0"/>
      <p:bldP spid="727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86" name="Text Box 34"/>
          <p:cNvSpPr txBox="1">
            <a:spLocks noChangeArrowheads="1"/>
          </p:cNvSpPr>
          <p:nvPr/>
        </p:nvSpPr>
        <p:spPr bwMode="auto">
          <a:xfrm>
            <a:off x="381000" y="3352800"/>
            <a:ext cx="88392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CC"/>
                </a:solidFill>
                <a:latin typeface="Times New Roman" pitchFamily="18" charset="0"/>
                <a:cs typeface="Times New Roman" pitchFamily="18" charset="0"/>
              </a:rPr>
              <a:t>- Làm bằng dây vonfram có dạng lò xo xoắn.</a:t>
            </a:r>
          </a:p>
          <a:p>
            <a:pPr eaLnBrk="1" hangingPunct="1">
              <a:spcBef>
                <a:spcPct val="50000"/>
              </a:spcBef>
            </a:pPr>
            <a:r>
              <a:rPr lang="en-US" sz="2400" b="1">
                <a:solidFill>
                  <a:srgbClr val="0000CC"/>
                </a:solidFill>
                <a:latin typeface="Times New Roman" pitchFamily="18" charset="0"/>
                <a:cs typeface="Times New Roman" pitchFamily="18" charset="0"/>
              </a:rPr>
              <a:t>- Điện cực được trán 1 lớp bari-oxit để phát ra điện tử. </a:t>
            </a:r>
          </a:p>
          <a:p>
            <a:pPr eaLnBrk="1" hangingPunct="1">
              <a:spcBef>
                <a:spcPct val="50000"/>
              </a:spcBef>
            </a:pPr>
            <a:r>
              <a:rPr lang="en-US" sz="2400" b="1">
                <a:solidFill>
                  <a:srgbClr val="0000CC"/>
                </a:solidFill>
                <a:latin typeface="Times New Roman" pitchFamily="18" charset="0"/>
                <a:cs typeface="Times New Roman" pitchFamily="18" charset="0"/>
              </a:rPr>
              <a:t>- Có 2 đầu tiếp điện đưa ra ngoài (chân đèn) để nối với nguồn điện.</a:t>
            </a:r>
          </a:p>
        </p:txBody>
      </p:sp>
      <p:sp>
        <p:nvSpPr>
          <p:cNvPr id="22531" name="Text Box 6"/>
          <p:cNvSpPr txBox="1">
            <a:spLocks noChangeArrowheads="1"/>
          </p:cNvSpPr>
          <p:nvPr/>
        </p:nvSpPr>
        <p:spPr bwMode="auto">
          <a:xfrm>
            <a:off x="228600" y="381000"/>
            <a:ext cx="3048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cực</a:t>
            </a:r>
            <a:endParaRPr lang="en-US" sz="2400" b="1" dirty="0">
              <a:solidFill>
                <a:srgbClr val="FF0000"/>
              </a:solidFill>
              <a:latin typeface="Times New Roman" pitchFamily="18" charset="0"/>
              <a:cs typeface="Times New Roman" pitchFamily="18" charset="0"/>
            </a:endParaRPr>
          </a:p>
        </p:txBody>
      </p:sp>
      <p:pic>
        <p:nvPicPr>
          <p:cNvPr id="12" name="Picture 2" descr="DUI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9906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
          <p:cNvSpPr>
            <a:spLocks noChangeArrowheads="1"/>
          </p:cNvSpPr>
          <p:nvPr/>
        </p:nvSpPr>
        <p:spPr bwMode="auto">
          <a:xfrm>
            <a:off x="3657600" y="1219200"/>
            <a:ext cx="2286000" cy="804863"/>
          </a:xfrm>
          <a:prstGeom prst="wedgeEllipseCallout">
            <a:avLst>
              <a:gd name="adj1" fmla="val 61759"/>
              <a:gd name="adj2" fmla="val 74565"/>
            </a:avLst>
          </a:prstGeom>
          <a:solidFill>
            <a:srgbClr val="FFFF00"/>
          </a:solidFill>
          <a:ln w="9525">
            <a:solidFill>
              <a:sysClr val="windowText" lastClr="000000"/>
            </a:solidFill>
            <a:miter lim="800000"/>
            <a:headEnd/>
            <a:tailEnd/>
          </a:ln>
        </p:spPr>
        <p:txBody>
          <a:bodyPr/>
          <a:lstStyle/>
          <a:p>
            <a:pPr algn="ctr" fontAlgn="auto">
              <a:spcBef>
                <a:spcPts val="0"/>
              </a:spcBef>
              <a:spcAft>
                <a:spcPts val="0"/>
              </a:spcAft>
              <a:defRPr/>
            </a:pPr>
            <a:r>
              <a:rPr lang="en-US" sz="2400" b="1" kern="0" dirty="0" err="1">
                <a:solidFill>
                  <a:srgbClr val="0000CC"/>
                </a:solidFill>
                <a:latin typeface="Times New Roman" pitchFamily="18" charset="0"/>
              </a:rPr>
              <a:t>Chân</a:t>
            </a:r>
            <a:r>
              <a:rPr lang="en-US" sz="2400" b="1" kern="0" dirty="0">
                <a:solidFill>
                  <a:srgbClr val="0000CC"/>
                </a:solidFill>
                <a:latin typeface="Times New Roman" pitchFamily="18" charset="0"/>
              </a:rPr>
              <a:t> </a:t>
            </a:r>
            <a:r>
              <a:rPr lang="en-US" sz="2400" b="1" kern="0" dirty="0" err="1">
                <a:solidFill>
                  <a:srgbClr val="0000CC"/>
                </a:solidFill>
                <a:latin typeface="Times New Roman" pitchFamily="18" charset="0"/>
              </a:rPr>
              <a:t>đèn</a:t>
            </a:r>
            <a:endParaRPr lang="en-US" sz="2400" b="1" kern="0" dirty="0">
              <a:solidFill>
                <a:srgbClr val="0000CC"/>
              </a:solidFill>
              <a:latin typeface="Times New Roman" pitchFamily="18" charset="0"/>
            </a:endParaRPr>
          </a:p>
        </p:txBody>
      </p:sp>
      <p:sp>
        <p:nvSpPr>
          <p:cNvPr id="14" name="AutoShape 5"/>
          <p:cNvSpPr>
            <a:spLocks noChangeArrowheads="1"/>
          </p:cNvSpPr>
          <p:nvPr/>
        </p:nvSpPr>
        <p:spPr bwMode="auto">
          <a:xfrm>
            <a:off x="7010400" y="3094038"/>
            <a:ext cx="1828800" cy="858837"/>
          </a:xfrm>
          <a:prstGeom prst="wedgeEllipseCallout">
            <a:avLst>
              <a:gd name="adj1" fmla="val -2718"/>
              <a:gd name="adj2" fmla="val -153970"/>
            </a:avLst>
          </a:prstGeom>
          <a:solidFill>
            <a:srgbClr val="FFFF00"/>
          </a:solidFill>
          <a:ln w="9525">
            <a:solidFill>
              <a:sysClr val="windowText" lastClr="000000"/>
            </a:solidFill>
            <a:miter lim="800000"/>
            <a:headEnd/>
            <a:tailEnd/>
          </a:ln>
        </p:spPr>
        <p:txBody>
          <a:bodyPr/>
          <a:lstStyle/>
          <a:p>
            <a:pPr algn="ctr" fontAlgn="auto">
              <a:spcBef>
                <a:spcPts val="0"/>
              </a:spcBef>
              <a:spcAft>
                <a:spcPts val="0"/>
              </a:spcAft>
              <a:defRPr/>
            </a:pPr>
            <a:r>
              <a:rPr lang="en-US" sz="2400" b="1" kern="0" dirty="0" err="1">
                <a:solidFill>
                  <a:srgbClr val="0000CC"/>
                </a:solidFill>
                <a:latin typeface="Times New Roman" pitchFamily="18" charset="0"/>
              </a:rPr>
              <a:t>Điện</a:t>
            </a:r>
            <a:r>
              <a:rPr lang="en-US" sz="2400" b="1" kern="0" dirty="0">
                <a:solidFill>
                  <a:srgbClr val="0000CC"/>
                </a:solidFill>
                <a:latin typeface="Times New Roman" pitchFamily="18" charset="0"/>
              </a:rPr>
              <a:t> </a:t>
            </a:r>
            <a:r>
              <a:rPr lang="en-US" sz="2400" b="1" kern="0" dirty="0" err="1">
                <a:solidFill>
                  <a:srgbClr val="0000CC"/>
                </a:solidFill>
                <a:latin typeface="Times New Roman" pitchFamily="18" charset="0"/>
              </a:rPr>
              <a:t>cực</a:t>
            </a:r>
            <a:endParaRPr lang="en-US" sz="2400" b="1" kern="0" dirty="0">
              <a:solidFill>
                <a:srgbClr val="0000CC"/>
              </a:solidFill>
              <a:latin typeface="Times New Roman" pitchFamily="18" charset="0"/>
            </a:endParaRPr>
          </a:p>
        </p:txBody>
      </p:sp>
    </p:spTree>
    <p:extLst>
      <p:ext uri="{BB962C8B-B14F-4D97-AF65-F5344CB8AC3E}">
        <p14:creationId xmlns:p14="http://schemas.microsoft.com/office/powerpoint/2010/main" val="344574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74786">
                                            <p:txEl>
                                              <p:pRg st="0" end="0"/>
                                            </p:txEl>
                                          </p:spTgt>
                                        </p:tgtEl>
                                        <p:attrNameLst>
                                          <p:attrName>style.visibility</p:attrName>
                                        </p:attrNameLst>
                                      </p:cBhvr>
                                      <p:to>
                                        <p:strVal val="visible"/>
                                      </p:to>
                                    </p:set>
                                    <p:anim calcmode="discrete" valueType="clr">
                                      <p:cBhvr override="childStyle">
                                        <p:cTn id="22" dur="80"/>
                                        <p:tgtEl>
                                          <p:spTgt spid="747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4786">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74786">
                                            <p:txEl>
                                              <p:pRg st="0" end="0"/>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74786">
                                            <p:txEl>
                                              <p:pRg st="1" end="1"/>
                                            </p:txEl>
                                          </p:spTgt>
                                        </p:tgtEl>
                                        <p:attrNameLst>
                                          <p:attrName>style.visibility</p:attrName>
                                        </p:attrNameLst>
                                      </p:cBhvr>
                                      <p:to>
                                        <p:strVal val="visible"/>
                                      </p:to>
                                    </p:set>
                                    <p:anim calcmode="discrete" valueType="clr">
                                      <p:cBhvr override="childStyle">
                                        <p:cTn id="29" dur="80"/>
                                        <p:tgtEl>
                                          <p:spTgt spid="7478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4786">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74786">
                                            <p:txEl>
                                              <p:pRg st="1" end="1"/>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74786">
                                            <p:txEl>
                                              <p:pRg st="2" end="2"/>
                                            </p:txEl>
                                          </p:spTgt>
                                        </p:tgtEl>
                                        <p:attrNameLst>
                                          <p:attrName>style.visibility</p:attrName>
                                        </p:attrNameLst>
                                      </p:cBhvr>
                                      <p:to>
                                        <p:strVal val="visible"/>
                                      </p:to>
                                    </p:set>
                                    <p:anim calcmode="discrete" valueType="clr">
                                      <p:cBhvr override="childStyle">
                                        <p:cTn id="36" dur="80"/>
                                        <p:tgtEl>
                                          <p:spTgt spid="7478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4786">
                                            <p:txEl>
                                              <p:pRg st="2" end="2"/>
                                            </p:txEl>
                                          </p:spTgt>
                                        </p:tgtEl>
                                        <p:attrNameLst>
                                          <p:attrName>fillcolor</p:attrName>
                                        </p:attrNameLst>
                                      </p:cBhvr>
                                      <p:tavLst>
                                        <p:tav tm="0">
                                          <p:val>
                                            <p:clrVal>
                                              <a:schemeClr val="accent2"/>
                                            </p:clrVal>
                                          </p:val>
                                        </p:tav>
                                        <p:tav tm="50000">
                                          <p:val>
                                            <p:clrVal>
                                              <a:schemeClr val="hlink"/>
                                            </p:clrVal>
                                          </p:val>
                                        </p:tav>
                                      </p:tavLst>
                                    </p:anim>
                                    <p:set>
                                      <p:cBhvr>
                                        <p:cTn id="38" dur="80"/>
                                        <p:tgtEl>
                                          <p:spTgt spid="7478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5"/>
          <p:cNvSpPr txBox="1">
            <a:spLocks noChangeArrowheads="1"/>
          </p:cNvSpPr>
          <p:nvPr/>
        </p:nvSpPr>
        <p:spPr bwMode="auto">
          <a:xfrm>
            <a:off x="381000" y="381000"/>
            <a:ext cx="533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c. </a:t>
            </a:r>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đèn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huỳnh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a:t>
            </a:r>
          </a:p>
        </p:txBody>
      </p:sp>
      <p:sp>
        <p:nvSpPr>
          <p:cNvPr id="15" name="Content Placeholder 2"/>
          <p:cNvSpPr>
            <a:spLocks noGrp="1"/>
          </p:cNvSpPr>
          <p:nvPr>
            <p:ph idx="1"/>
          </p:nvPr>
        </p:nvSpPr>
        <p:spPr>
          <a:xfrm>
            <a:off x="228600" y="990600"/>
            <a:ext cx="8610600" cy="3886200"/>
          </a:xfrm>
        </p:spPr>
        <p:txBody>
          <a:bodyPr rtlCol="0">
            <a:noAutofit/>
          </a:bodyPr>
          <a:lstStyle/>
          <a:p>
            <a:pPr marL="0" indent="0" eaLnBrk="1" fontAlgn="auto" hangingPunct="1">
              <a:spcAft>
                <a:spcPts val="0"/>
              </a:spcAft>
              <a:buFontTx/>
              <a:buNone/>
              <a:defRPr/>
            </a:pPr>
            <a:r>
              <a:rPr lang="en-US" sz="2400" b="1" dirty="0">
                <a:solidFill>
                  <a:srgbClr val="0033CC"/>
                </a:solidFill>
                <a:latin typeface="Times New Roman" pitchFamily="18" charset="0"/>
                <a:cs typeface="Times New Roman" pitchFamily="18" charset="0"/>
              </a:rPr>
              <a:t>*</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Hiện</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tượng</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nhấp</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nháy</a:t>
            </a:r>
            <a:endParaRPr lang="en-US" sz="2400" b="1" dirty="0" smtClean="0">
              <a:solidFill>
                <a:srgbClr val="0033CC"/>
              </a:solidFill>
              <a:latin typeface="Times New Roman" pitchFamily="18" charset="0"/>
              <a:cs typeface="Times New Roman" pitchFamily="18" charset="0"/>
            </a:endParaRPr>
          </a:p>
          <a:p>
            <a:pPr eaLnBrk="1" fontAlgn="auto" hangingPunct="1">
              <a:spcAft>
                <a:spcPts val="0"/>
              </a:spcAft>
              <a:buFontTx/>
              <a:buChar char="-"/>
              <a:defRPr/>
            </a:pPr>
            <a:r>
              <a:rPr lang="en-US" sz="2400" b="1" dirty="0" err="1" smtClean="0">
                <a:latin typeface="Times New Roman" pitchFamily="18" charset="0"/>
                <a:cs typeface="Times New Roman" pitchFamily="18" charset="0"/>
              </a:rPr>
              <a:t>Đèn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t>
            </a:r>
            <a:r>
              <a:rPr lang="vi-VN" sz="2400" b="1" dirty="0"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tục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gây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mỏi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mắt</a:t>
            </a:r>
            <a:endParaRPr lang="en-US" sz="2400" b="1"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Hiệu</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suất</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phát</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quang</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cao</a:t>
            </a:r>
            <a:endParaRPr lang="en-US" sz="2400" b="1" dirty="0" smtClean="0">
              <a:solidFill>
                <a:srgbClr val="0033CC"/>
              </a:solidFill>
              <a:latin typeface="Times New Roman" pitchFamily="18" charset="0"/>
              <a:cs typeface="Times New Roman" pitchFamily="18" charset="0"/>
            </a:endParaRPr>
          </a:p>
          <a:p>
            <a:pPr eaLnBrk="1" fontAlgn="auto" hangingPunct="1">
              <a:spcAft>
                <a:spcPts val="0"/>
              </a:spcAft>
              <a:buFontTx/>
              <a:buChar char="-"/>
              <a:defRPr/>
            </a:pPr>
            <a:r>
              <a:rPr lang="en-US" sz="2400" b="1" dirty="0" err="1" smtClean="0">
                <a:latin typeface="Times New Roman" pitchFamily="18" charset="0"/>
                <a:cs typeface="Times New Roman" pitchFamily="18" charset="0"/>
              </a:rPr>
              <a:t>Khi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đèn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khoảng</a:t>
            </a:r>
            <a:r>
              <a:rPr lang="en-US" sz="2400" b="1" dirty="0" smtClean="0">
                <a:latin typeface="Times New Roman" pitchFamily="18" charset="0"/>
                <a:cs typeface="Times New Roman" pitchFamily="18" charset="0"/>
              </a:rPr>
              <a:t> 20% - 25% </a:t>
            </a:r>
            <a:r>
              <a:rPr lang="en-US" sz="2400" b="1" dirty="0" err="1" smtClean="0">
                <a:latin typeface="Times New Roman" pitchFamily="18" charset="0"/>
                <a:cs typeface="Times New Roman" pitchFamily="18" charset="0"/>
              </a:rPr>
              <a:t>điện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đổi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endParaRPr lang="en-US" sz="2400" b="1" dirty="0" smtClean="0">
              <a:latin typeface="Times New Roman" pitchFamily="18" charset="0"/>
              <a:cs typeface="Times New Roman" pitchFamily="18" charset="0"/>
            </a:endParaRPr>
          </a:p>
          <a:p>
            <a:pPr marL="0" indent="0" eaLnBrk="1" fontAlgn="auto" hangingPunct="1">
              <a:spcAft>
                <a:spcPts val="0"/>
              </a:spcAft>
              <a:buFontTx/>
              <a:buNone/>
              <a:defRPr/>
            </a:pP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Tuổi</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thọ</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cao</a:t>
            </a:r>
            <a:endParaRPr lang="en-US" sz="2400" b="1" dirty="0" smtClean="0">
              <a:solidFill>
                <a:srgbClr val="0033CC"/>
              </a:solidFill>
              <a:latin typeface="Times New Roman" pitchFamily="18" charset="0"/>
              <a:cs typeface="Times New Roman" pitchFamily="18" charset="0"/>
            </a:endParaRPr>
          </a:p>
          <a:p>
            <a:pPr eaLnBrk="1" fontAlgn="auto" hangingPunct="1">
              <a:spcAft>
                <a:spcPts val="0"/>
              </a:spcAft>
              <a:buFontTx/>
              <a:buChar char="-"/>
              <a:defRPr/>
            </a:pPr>
            <a:r>
              <a:rPr lang="en-US" sz="2400" b="1" dirty="0" err="1" smtClean="0">
                <a:latin typeface="Times New Roman" pitchFamily="18" charset="0"/>
                <a:cs typeface="Times New Roman" pitchFamily="18" charset="0"/>
              </a:rPr>
              <a:t>Khoảng</a:t>
            </a:r>
            <a:r>
              <a:rPr lang="en-US" sz="2400" b="1" dirty="0" smtClean="0">
                <a:latin typeface="Times New Roman" pitchFamily="18" charset="0"/>
                <a:cs typeface="Times New Roman" pitchFamily="18" charset="0"/>
              </a:rPr>
              <a:t> 8000h</a:t>
            </a:r>
          </a:p>
          <a:p>
            <a:pPr marL="0" indent="0" eaLnBrk="1" fontAlgn="auto" hangingPunct="1">
              <a:spcAft>
                <a:spcPts val="0"/>
              </a:spcAft>
              <a:buFont typeface="Arial" pitchFamily="34" charset="0"/>
              <a:buNone/>
              <a:defRPr/>
            </a:pPr>
            <a:r>
              <a:rPr lang="en-US" sz="2400" b="1" dirty="0">
                <a:solidFill>
                  <a:srgbClr val="0033CC"/>
                </a:solidFill>
                <a:latin typeface="Times New Roman" pitchFamily="18" charset="0"/>
                <a:cs typeface="Times New Roman" pitchFamily="18" charset="0"/>
              </a:rPr>
              <a:t>*</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Mồi</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phóng</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điện</a:t>
            </a:r>
            <a:endParaRPr lang="en-US" sz="2400" b="1" dirty="0" smtClean="0">
              <a:solidFill>
                <a:srgbClr val="0033CC"/>
              </a:solidFill>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lưu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lưu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tử</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60855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dissolve">
                                      <p:cBhvr>
                                        <p:cTn id="12" dur="500"/>
                                        <p:tgtEl>
                                          <p:spTgt spid="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dissolve">
                                      <p:cBhvr>
                                        <p:cTn id="17" dur="500"/>
                                        <p:tgtEl>
                                          <p:spTgt spid="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dissolve">
                                      <p:cBhvr>
                                        <p:cTn id="22" dur="500"/>
                                        <p:tgtEl>
                                          <p:spTgt spid="1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down)">
                                      <p:cBhvr>
                                        <p:cTn id="27" dur="500"/>
                                        <p:tgtEl>
                                          <p:spTgt spid="1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down)">
                                      <p:cBhvr>
                                        <p:cTn id="32" dur="500"/>
                                        <p:tgtEl>
                                          <p:spTgt spid="1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wipe(down)">
                                      <p:cBhvr>
                                        <p:cTn id="37" dur="500"/>
                                        <p:tgtEl>
                                          <p:spTgt spid="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wipe(down)">
                                      <p:cBhvr>
                                        <p:cTn id="4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8" name="Text Box 12"/>
          <p:cNvSpPr txBox="1">
            <a:spLocks noChangeArrowheads="1"/>
          </p:cNvSpPr>
          <p:nvPr/>
        </p:nvSpPr>
        <p:spPr bwMode="auto">
          <a:xfrm>
            <a:off x="685800" y="862013"/>
            <a:ext cx="845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Times New Roman" pitchFamily="18" charset="0"/>
              </a:rPr>
              <a:t>Trên bóng đèn có ghi 220V- 40W</a:t>
            </a:r>
            <a:r>
              <a:rPr lang="en-US" sz="2400" b="1">
                <a:latin typeface="VNI-Times" pitchFamily="2" charset="0"/>
                <a:cs typeface="Arial" charset="0"/>
              </a:rPr>
              <a:t>, </a:t>
            </a:r>
            <a:r>
              <a:rPr lang="en-US" sz="2400" b="1">
                <a:latin typeface="Times New Roman" pitchFamily="18" charset="0"/>
                <a:cs typeface="Times New Roman" pitchFamily="18" charset="0"/>
              </a:rPr>
              <a:t>các số liệu đó có ý nghĩa gì</a:t>
            </a:r>
            <a:r>
              <a:rPr lang="en-US" sz="2400" b="1">
                <a:latin typeface="VNI-Times" pitchFamily="2" charset="0"/>
                <a:cs typeface="Arial" charset="0"/>
              </a:rPr>
              <a:t>?</a:t>
            </a:r>
          </a:p>
        </p:txBody>
      </p:sp>
      <p:sp>
        <p:nvSpPr>
          <p:cNvPr id="30723" name="Text Box 13"/>
          <p:cNvSpPr txBox="1">
            <a:spLocks noChangeArrowheads="1"/>
          </p:cNvSpPr>
          <p:nvPr/>
        </p:nvSpPr>
        <p:spPr bwMode="auto">
          <a:xfrm>
            <a:off x="304800" y="3810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VNI-Times" pitchFamily="2" charset="0"/>
                <a:cs typeface="Arial" charset="0"/>
              </a:rPr>
              <a:t>d.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liệu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thuật</a:t>
            </a:r>
            <a:endParaRPr lang="en-US" sz="2400" b="1" dirty="0">
              <a:solidFill>
                <a:srgbClr val="FF0000"/>
              </a:solidFill>
              <a:latin typeface="Times New Roman" pitchFamily="18" charset="0"/>
              <a:cs typeface="Times New Roman" pitchFamily="18" charset="0"/>
            </a:endParaRPr>
          </a:p>
        </p:txBody>
      </p:sp>
      <p:sp>
        <p:nvSpPr>
          <p:cNvPr id="91150" name="Text Box 14"/>
          <p:cNvSpPr txBox="1">
            <a:spLocks noChangeArrowheads="1"/>
          </p:cNvSpPr>
          <p:nvPr/>
        </p:nvSpPr>
        <p:spPr bwMode="auto">
          <a:xfrm>
            <a:off x="609600" y="1365250"/>
            <a:ext cx="4343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VNI-Times" pitchFamily="2" charset="0"/>
                <a:cs typeface="Arial" charset="0"/>
              </a:rPr>
              <a:t>- </a:t>
            </a:r>
            <a:r>
              <a:rPr lang="en-US" sz="2400" b="1">
                <a:solidFill>
                  <a:srgbClr val="0000FF"/>
                </a:solidFill>
                <a:latin typeface="Times New Roman" pitchFamily="18" charset="0"/>
                <a:cs typeface="Times New Roman" pitchFamily="18" charset="0"/>
              </a:rPr>
              <a:t>220V: Điện áp định mức</a:t>
            </a:r>
            <a:r>
              <a:rPr lang="en-US" sz="2400" b="1">
                <a:solidFill>
                  <a:srgbClr val="0000FF"/>
                </a:solidFill>
                <a:latin typeface="VNI-Times" pitchFamily="2" charset="0"/>
                <a:cs typeface="Arial" charset="0"/>
              </a:rPr>
              <a:t>.</a:t>
            </a:r>
          </a:p>
          <a:p>
            <a:pPr eaLnBrk="1" hangingPunct="1">
              <a:spcBef>
                <a:spcPct val="50000"/>
              </a:spcBef>
            </a:pPr>
            <a:r>
              <a:rPr lang="en-US" sz="2400" b="1">
                <a:solidFill>
                  <a:srgbClr val="0000FF"/>
                </a:solidFill>
                <a:latin typeface="VNI-Times" pitchFamily="2" charset="0"/>
                <a:cs typeface="Arial" charset="0"/>
              </a:rPr>
              <a:t>- </a:t>
            </a:r>
            <a:r>
              <a:rPr lang="en-US" sz="2400" b="1">
                <a:solidFill>
                  <a:srgbClr val="0000FF"/>
                </a:solidFill>
                <a:latin typeface="Times New Roman" pitchFamily="18" charset="0"/>
                <a:cs typeface="Times New Roman" pitchFamily="18" charset="0"/>
              </a:rPr>
              <a:t>40W: Công suất định mức</a:t>
            </a:r>
            <a:r>
              <a:rPr lang="en-US" sz="2400" b="1">
                <a:solidFill>
                  <a:srgbClr val="0000FF"/>
                </a:solidFill>
                <a:latin typeface="VNI-Times" pitchFamily="2" charset="0"/>
                <a:cs typeface="Arial" charset="0"/>
              </a:rPr>
              <a:t>.</a:t>
            </a:r>
          </a:p>
        </p:txBody>
      </p:sp>
    </p:spTree>
    <p:extLst>
      <p:ext uri="{BB962C8B-B14F-4D97-AF65-F5344CB8AC3E}">
        <p14:creationId xmlns:p14="http://schemas.microsoft.com/office/powerpoint/2010/main" val="113652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148"/>
                                        </p:tgtEl>
                                        <p:attrNameLst>
                                          <p:attrName>style.visibility</p:attrName>
                                        </p:attrNameLst>
                                      </p:cBhvr>
                                      <p:to>
                                        <p:strVal val="visible"/>
                                      </p:to>
                                    </p:set>
                                    <p:animEffect transition="in" filter="fade">
                                      <p:cBhvr>
                                        <p:cTn id="7" dur="1000"/>
                                        <p:tgtEl>
                                          <p:spTgt spid="91148"/>
                                        </p:tgtEl>
                                      </p:cBhvr>
                                    </p:animEffect>
                                    <p:anim calcmode="lin" valueType="num">
                                      <p:cBhvr>
                                        <p:cTn id="8" dur="1000" fill="hold"/>
                                        <p:tgtEl>
                                          <p:spTgt spid="91148"/>
                                        </p:tgtEl>
                                        <p:attrNameLst>
                                          <p:attrName>ppt_x</p:attrName>
                                        </p:attrNameLst>
                                      </p:cBhvr>
                                      <p:tavLst>
                                        <p:tav tm="0">
                                          <p:val>
                                            <p:strVal val="#ppt_x"/>
                                          </p:val>
                                        </p:tav>
                                        <p:tav tm="100000">
                                          <p:val>
                                            <p:strVal val="#ppt_x"/>
                                          </p:val>
                                        </p:tav>
                                      </p:tavLst>
                                    </p:anim>
                                    <p:anim calcmode="lin" valueType="num">
                                      <p:cBhvr>
                                        <p:cTn id="9" dur="1000" fill="hold"/>
                                        <p:tgtEl>
                                          <p:spTgt spid="91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1150">
                                            <p:txEl>
                                              <p:pRg st="0" end="0"/>
                                            </p:txEl>
                                          </p:spTgt>
                                        </p:tgtEl>
                                        <p:attrNameLst>
                                          <p:attrName>style.visibility</p:attrName>
                                        </p:attrNameLst>
                                      </p:cBhvr>
                                      <p:to>
                                        <p:strVal val="visible"/>
                                      </p:to>
                                    </p:set>
                                    <p:anim calcmode="discrete" valueType="clr">
                                      <p:cBhvr override="childStyle">
                                        <p:cTn id="14" dur="80"/>
                                        <p:tgtEl>
                                          <p:spTgt spid="911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15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1150">
                                            <p:txEl>
                                              <p:pRg st="0" end="0"/>
                                            </p:txEl>
                                          </p:spTgt>
                                        </p:tgtEl>
                                        <p:attrNameLst>
                                          <p:attrName>fill.type</p:attrName>
                                        </p:attrNameLst>
                                      </p:cBhvr>
                                      <p:to>
                                        <p:strVal val="solid"/>
                                      </p:to>
                                    </p:set>
                                  </p:childTnLst>
                                </p:cTn>
                              </p:par>
                            </p:childTnLst>
                          </p:cTn>
                        </p:par>
                        <p:par>
                          <p:cTn id="17" fill="hold" nodeType="afterGroup">
                            <p:stCondLst>
                              <p:cond delay="84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91150">
                                            <p:txEl>
                                              <p:pRg st="1" end="1"/>
                                            </p:txEl>
                                          </p:spTgt>
                                        </p:tgtEl>
                                        <p:attrNameLst>
                                          <p:attrName>style.visibility</p:attrName>
                                        </p:attrNameLst>
                                      </p:cBhvr>
                                      <p:to>
                                        <p:strVal val="visible"/>
                                      </p:to>
                                    </p:set>
                                    <p:anim calcmode="discrete" valueType="clr">
                                      <p:cBhvr override="childStyle">
                                        <p:cTn id="20" dur="80"/>
                                        <p:tgtEl>
                                          <p:spTgt spid="9115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1150">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9115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3"/>
          <p:cNvSpPr txBox="1">
            <a:spLocks noChangeArrowheads="1"/>
          </p:cNvSpPr>
          <p:nvPr/>
        </p:nvSpPr>
        <p:spPr bwMode="auto">
          <a:xfrm>
            <a:off x="304800" y="2286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VNI-Times" pitchFamily="2" charset="0"/>
                <a:cs typeface="Arial" charset="0"/>
              </a:rPr>
              <a:t>d.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liệu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thuật</a:t>
            </a:r>
            <a:endParaRPr lang="en-US" sz="2400" b="1" dirty="0">
              <a:solidFill>
                <a:srgbClr val="FF0000"/>
              </a:solidFill>
              <a:latin typeface="Times New Roman" pitchFamily="18" charset="0"/>
              <a:cs typeface="Times New Roman" pitchFamily="18" charset="0"/>
            </a:endParaRPr>
          </a:p>
        </p:txBody>
      </p:sp>
      <p:sp>
        <p:nvSpPr>
          <p:cNvPr id="14" name="Text Box 11"/>
          <p:cNvSpPr txBox="1">
            <a:spLocks noChangeArrowheads="1"/>
          </p:cNvSpPr>
          <p:nvPr/>
        </p:nvSpPr>
        <p:spPr bwMode="auto">
          <a:xfrm>
            <a:off x="304800" y="825500"/>
            <a:ext cx="8153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latin typeface="VNI-Times" pitchFamily="2" charset="0"/>
                <a:cs typeface="Arial" charset="0"/>
              </a:rPr>
              <a:t>- </a:t>
            </a:r>
            <a:r>
              <a:rPr lang="en-US" sz="2400" b="1">
                <a:solidFill>
                  <a:srgbClr val="0000FF"/>
                </a:solidFill>
                <a:latin typeface="Times New Roman" pitchFamily="18" charset="0"/>
                <a:cs typeface="Times New Roman" pitchFamily="18" charset="0"/>
              </a:rPr>
              <a:t>Điện áp định mức </a:t>
            </a:r>
            <a:r>
              <a:rPr lang="en-US" sz="2400" b="1">
                <a:solidFill>
                  <a:srgbClr val="000000"/>
                </a:solidFill>
                <a:latin typeface="Times New Roman" pitchFamily="18" charset="0"/>
                <a:cs typeface="Times New Roman" pitchFamily="18" charset="0"/>
              </a:rPr>
              <a:t>:127V, 220V</a:t>
            </a:r>
          </a:p>
          <a:p>
            <a:pPr eaLnBrk="1" hangingPunct="1">
              <a:spcBef>
                <a:spcPct val="50000"/>
              </a:spcBef>
            </a:pPr>
            <a:r>
              <a:rPr lang="en-US" sz="2400" b="1">
                <a:solidFill>
                  <a:srgbClr val="000000"/>
                </a:solidFill>
                <a:latin typeface="VNI-Times" pitchFamily="2" charset="0"/>
                <a:cs typeface="Arial" charset="0"/>
              </a:rPr>
              <a:t>- </a:t>
            </a:r>
            <a:r>
              <a:rPr lang="en-US" sz="2400" b="1">
                <a:solidFill>
                  <a:srgbClr val="0000FF"/>
                </a:solidFill>
                <a:latin typeface="Times New Roman" pitchFamily="18" charset="0"/>
                <a:cs typeface="Times New Roman" pitchFamily="18" charset="0"/>
              </a:rPr>
              <a:t>Công suất định mức </a:t>
            </a:r>
            <a:r>
              <a:rPr lang="en-US" sz="2400" b="1">
                <a:solidFill>
                  <a:srgbClr val="000000"/>
                </a:solidFill>
                <a:latin typeface="Times New Roman" pitchFamily="18" charset="0"/>
                <a:cs typeface="Times New Roman" pitchFamily="18" charset="0"/>
              </a:rPr>
              <a:t>: 18W, 20W, 36W, 40W</a:t>
            </a:r>
            <a:r>
              <a:rPr lang="en-US" sz="2400" b="1">
                <a:solidFill>
                  <a:srgbClr val="000000"/>
                </a:solidFill>
                <a:latin typeface="VNI-Times" pitchFamily="2" charset="0"/>
                <a:cs typeface="Arial" charset="0"/>
              </a:rPr>
              <a:t>. . .</a:t>
            </a:r>
          </a:p>
        </p:txBody>
      </p:sp>
    </p:spTree>
    <p:extLst>
      <p:ext uri="{BB962C8B-B14F-4D97-AF65-F5344CB8AC3E}">
        <p14:creationId xmlns:p14="http://schemas.microsoft.com/office/powerpoint/2010/main" val="56148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par>
                          <p:cTn id="10" fill="hold" nodeType="afterGroup">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3"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2"/>
          <p:cNvSpPr txBox="1">
            <a:spLocks noChangeArrowheads="1"/>
          </p:cNvSpPr>
          <p:nvPr/>
        </p:nvSpPr>
        <p:spPr bwMode="auto">
          <a:xfrm>
            <a:off x="152400" y="304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Times New Roman" pitchFamily="18" charset="0"/>
                <a:cs typeface="Times New Roman" pitchFamily="18" charset="0"/>
              </a:rPr>
              <a:t>e.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endParaRPr lang="en-US" sz="2400" b="1" dirty="0">
              <a:solidFill>
                <a:srgbClr val="FF0000"/>
              </a:solidFill>
              <a:latin typeface="Times New Roman" pitchFamily="18" charset="0"/>
              <a:cs typeface="Times New Roman" pitchFamily="18" charset="0"/>
            </a:endParaRPr>
          </a:p>
        </p:txBody>
      </p:sp>
      <p:sp>
        <p:nvSpPr>
          <p:cNvPr id="15" name="Text Box 9"/>
          <p:cNvSpPr txBox="1">
            <a:spLocks noChangeArrowheads="1"/>
          </p:cNvSpPr>
          <p:nvPr/>
        </p:nvSpPr>
        <p:spPr bwMode="auto">
          <a:xfrm>
            <a:off x="381000" y="842963"/>
            <a:ext cx="8458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Đèn huỳnh quang thường được sử dụng ở đâu? Làm thế nào để giữ cho đèn phát sáng tốt </a:t>
            </a:r>
            <a:r>
              <a:rPr lang="en-US" sz="2400" b="1">
                <a:solidFill>
                  <a:srgbClr val="0000FF"/>
                </a:solidFill>
                <a:latin typeface="VNI-Times" pitchFamily="2" charset="0"/>
                <a:cs typeface="Arial" charset="0"/>
              </a:rPr>
              <a:t>?</a:t>
            </a:r>
          </a:p>
        </p:txBody>
      </p:sp>
      <p:sp>
        <p:nvSpPr>
          <p:cNvPr id="16" name="Text Box 13"/>
          <p:cNvSpPr txBox="1">
            <a:spLocks noChangeArrowheads="1"/>
          </p:cNvSpPr>
          <p:nvPr/>
        </p:nvSpPr>
        <p:spPr bwMode="auto">
          <a:xfrm>
            <a:off x="381000" y="1681163"/>
            <a:ext cx="84582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solidFill>
                  <a:srgbClr val="000000"/>
                </a:solidFill>
                <a:latin typeface="Times New Roman" pitchFamily="18" charset="0"/>
                <a:cs typeface="Times New Roman" pitchFamily="18" charset="0"/>
              </a:rPr>
              <a:t> Đèn huỳnh quang thường được sử dụng để chiếu sáng trong nhà.</a:t>
            </a:r>
            <a:endParaRPr lang="en-US" sz="2400" b="1">
              <a:solidFill>
                <a:srgbClr val="000000"/>
              </a:solidFill>
              <a:latin typeface="VNI-Times" pitchFamily="2" charset="0"/>
              <a:cs typeface="Arial" charset="0"/>
            </a:endParaRPr>
          </a:p>
          <a:p>
            <a:pPr eaLnBrk="1" hangingPunct="1">
              <a:spcBef>
                <a:spcPct val="50000"/>
              </a:spcBef>
              <a:buFontTx/>
              <a:buChar char="-"/>
            </a:pPr>
            <a:r>
              <a:rPr lang="en-US" sz="2400" b="1">
                <a:solidFill>
                  <a:srgbClr val="000000"/>
                </a:solidFill>
                <a:latin typeface="Times New Roman" pitchFamily="18" charset="0"/>
                <a:cs typeface="Times New Roman" pitchFamily="18" charset="0"/>
              </a:rPr>
              <a:t> Để giữ cho đèn phát sáng tốt ta phải lau chùi bộ đèn thường xuyên.</a:t>
            </a:r>
            <a:endParaRPr lang="en-US" sz="2400" b="1">
              <a:solidFill>
                <a:srgbClr val="000000"/>
              </a:solidFill>
              <a:latin typeface="VNI-Times" pitchFamily="2" charset="0"/>
              <a:cs typeface="Arial" charset="0"/>
            </a:endParaRPr>
          </a:p>
        </p:txBody>
      </p:sp>
    </p:spTree>
    <p:extLst>
      <p:ext uri="{BB962C8B-B14F-4D97-AF65-F5344CB8AC3E}">
        <p14:creationId xmlns:p14="http://schemas.microsoft.com/office/powerpoint/2010/main" val="420451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63575" y="264932"/>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78048" y="4950740"/>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p:cNvPicPr>
            <a:picLocks noChangeAspect="1"/>
          </p:cNvPicPr>
          <p:nvPr/>
        </p:nvPicPr>
        <p:blipFill>
          <a:blip r:embed="rId2"/>
          <a:stretch>
            <a:fillRect/>
          </a:stretch>
        </p:blipFill>
        <p:spPr>
          <a:xfrm>
            <a:off x="1334629" y="1177925"/>
            <a:ext cx="6902633" cy="4807318"/>
          </a:xfrm>
          <a:prstGeom prst="rect">
            <a:avLst/>
          </a:prstGeom>
        </p:spPr>
      </p:pic>
    </p:spTree>
    <p:extLst>
      <p:ext uri="{BB962C8B-B14F-4D97-AF65-F5344CB8AC3E}">
        <p14:creationId xmlns:p14="http://schemas.microsoft.com/office/powerpoint/2010/main" val="4080988883"/>
      </p:ext>
    </p:extLst>
  </p:cSld>
  <p:clrMapOvr>
    <a:masterClrMapping/>
  </p:clrMapOvr>
  <p:transition spd="slow" advClick="0">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2246769"/>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compact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đèn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huỳnh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hoặc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xoắn</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321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3</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compact </a:t>
            </a:r>
            <a:endParaRPr lang="en-US" altLang="vi-VN" sz="2800" dirty="0">
              <a:solidFill>
                <a:srgbClr val="8DC7B0"/>
              </a:solidFill>
            </a:endParaRPr>
          </a:p>
        </p:txBody>
      </p:sp>
      <p:pic>
        <p:nvPicPr>
          <p:cNvPr id="2" name="Picture 1"/>
          <p:cNvPicPr>
            <a:picLocks noChangeAspect="1"/>
          </p:cNvPicPr>
          <p:nvPr/>
        </p:nvPicPr>
        <p:blipFill rotWithShape="1">
          <a:blip r:embed="rId3"/>
          <a:srcRect b="19486"/>
          <a:stretch/>
        </p:blipFill>
        <p:spPr>
          <a:xfrm>
            <a:off x="2873312" y="3327321"/>
            <a:ext cx="6068822" cy="2616279"/>
          </a:xfrm>
          <a:prstGeom prst="rect">
            <a:avLst/>
          </a:prstGeom>
        </p:spPr>
      </p:pic>
    </p:spTree>
    <p:extLst>
      <p:ext uri="{BB962C8B-B14F-4D97-AF65-F5344CB8AC3E}">
        <p14:creationId xmlns:p14="http://schemas.microsoft.com/office/powerpoint/2010/main" val="29485689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2"/>
          <p:cNvSpPr txBox="1">
            <a:spLocks noChangeArrowheads="1"/>
          </p:cNvSpPr>
          <p:nvPr/>
        </p:nvSpPr>
        <p:spPr bwMode="auto">
          <a:xfrm>
            <a:off x="152400" y="193675"/>
            <a:ext cx="472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cs typeface="Times New Roman" pitchFamily="18" charset="0"/>
              </a:rPr>
              <a:t>3</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Bóng </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đ</a:t>
            </a:r>
            <a:r>
              <a:rPr lang="en-US" sz="2400" b="1" dirty="0" err="1" smtClean="0">
                <a:solidFill>
                  <a:srgbClr val="FF0000"/>
                </a:solidFill>
                <a:latin typeface="Times New Roman" pitchFamily="18" charset="0"/>
                <a:cs typeface="Times New Roman" pitchFamily="18" charset="0"/>
              </a:rPr>
              <a:t>èn</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compac</a:t>
            </a:r>
            <a:r>
              <a:rPr lang="en-US" sz="2400" b="1" dirty="0">
                <a:solidFill>
                  <a:srgbClr val="FF0000"/>
                </a:solidFill>
                <a:latin typeface="Times New Roman" pitchFamily="18" charset="0"/>
                <a:cs typeface="Times New Roman" pitchFamily="18" charset="0"/>
              </a:rPr>
              <a:t> </a:t>
            </a:r>
          </a:p>
        </p:txBody>
      </p:sp>
      <p:sp>
        <p:nvSpPr>
          <p:cNvPr id="83000" name="Text Box 56"/>
          <p:cNvSpPr txBox="1">
            <a:spLocks noChangeArrowheads="1"/>
          </p:cNvSpPr>
          <p:nvPr/>
        </p:nvSpPr>
        <p:spPr bwMode="auto">
          <a:xfrm>
            <a:off x="762000" y="941388"/>
            <a:ext cx="8077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compac</a:t>
            </a:r>
            <a:r>
              <a:rPr lang="en-US" sz="2400" b="1" dirty="0">
                <a:latin typeface="Times New Roman" pitchFamily="18" charset="0"/>
                <a:cs typeface="Times New Roman" pitchFamily="18" charset="0"/>
              </a:rPr>
              <a:t> </a:t>
            </a:r>
          </a:p>
        </p:txBody>
      </p:sp>
      <p:grpSp>
        <p:nvGrpSpPr>
          <p:cNvPr id="35846" name="Group 8"/>
          <p:cNvGrpSpPr>
            <a:grpSpLocks/>
          </p:cNvGrpSpPr>
          <p:nvPr/>
        </p:nvGrpSpPr>
        <p:grpSpPr bwMode="auto">
          <a:xfrm>
            <a:off x="1524000" y="2160588"/>
            <a:ext cx="6553200" cy="2209800"/>
            <a:chOff x="1066800" y="4495800"/>
            <a:chExt cx="6553200" cy="2209800"/>
          </a:xfrm>
        </p:grpSpPr>
        <p:pic>
          <p:nvPicPr>
            <p:cNvPr id="33797" name="Picture 7"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22860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16"/>
            <p:cNvGrpSpPr>
              <a:grpSpLocks/>
            </p:cNvGrpSpPr>
            <p:nvPr/>
          </p:nvGrpSpPr>
          <p:grpSpPr bwMode="auto">
            <a:xfrm>
              <a:off x="2133600" y="4800600"/>
              <a:ext cx="4572000" cy="533400"/>
              <a:chOff x="1344" y="3024"/>
              <a:chExt cx="2880" cy="336"/>
            </a:xfrm>
          </p:grpSpPr>
          <p:sp>
            <p:nvSpPr>
              <p:cNvPr id="33804" name="Text Box 12"/>
              <p:cNvSpPr txBox="1">
                <a:spLocks noChangeArrowheads="1"/>
              </p:cNvSpPr>
              <p:nvPr/>
            </p:nvSpPr>
            <p:spPr bwMode="auto">
              <a:xfrm>
                <a:off x="2304" y="3024"/>
                <a:ext cx="9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Bóng đèn</a:t>
                </a:r>
              </a:p>
            </p:txBody>
          </p:sp>
          <p:sp>
            <p:nvSpPr>
              <p:cNvPr id="33805" name="Line 14"/>
              <p:cNvSpPr>
                <a:spLocks noChangeShapeType="1"/>
              </p:cNvSpPr>
              <p:nvPr/>
            </p:nvSpPr>
            <p:spPr bwMode="auto">
              <a:xfrm flipH="1">
                <a:off x="1344" y="3216"/>
                <a:ext cx="1008"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6" name="Line 15"/>
              <p:cNvSpPr>
                <a:spLocks noChangeShapeType="1"/>
              </p:cNvSpPr>
              <p:nvPr/>
            </p:nvSpPr>
            <p:spPr bwMode="auto">
              <a:xfrm>
                <a:off x="3168" y="3216"/>
                <a:ext cx="1056" cy="1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3800" name="Group 19"/>
            <p:cNvGrpSpPr>
              <a:grpSpLocks/>
            </p:cNvGrpSpPr>
            <p:nvPr/>
          </p:nvGrpSpPr>
          <p:grpSpPr bwMode="auto">
            <a:xfrm>
              <a:off x="3124200" y="5867412"/>
              <a:ext cx="2743200" cy="533401"/>
              <a:chOff x="1968" y="3696"/>
              <a:chExt cx="1728" cy="336"/>
            </a:xfrm>
          </p:grpSpPr>
          <p:sp>
            <p:nvSpPr>
              <p:cNvPr id="33801" name="Text Box 13"/>
              <p:cNvSpPr txBox="1">
                <a:spLocks noChangeArrowheads="1"/>
              </p:cNvSpPr>
              <p:nvPr/>
            </p:nvSpPr>
            <p:spPr bwMode="auto">
              <a:xfrm>
                <a:off x="2352" y="3696"/>
                <a:ext cx="9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Đuôi đèn</a:t>
                </a:r>
                <a:endParaRPr lang="en-US" sz="2400" b="1">
                  <a:solidFill>
                    <a:srgbClr val="0000FF"/>
                  </a:solidFill>
                  <a:latin typeface="VNI-Times" pitchFamily="2" charset="0"/>
                  <a:cs typeface="Arial" charset="0"/>
                </a:endParaRPr>
              </a:p>
            </p:txBody>
          </p:sp>
          <p:sp>
            <p:nvSpPr>
              <p:cNvPr id="33802" name="Line 17"/>
              <p:cNvSpPr>
                <a:spLocks noChangeShapeType="1"/>
              </p:cNvSpPr>
              <p:nvPr/>
            </p:nvSpPr>
            <p:spPr bwMode="auto">
              <a:xfrm flipH="1">
                <a:off x="1968" y="3936"/>
                <a:ext cx="384"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3" name="Line 18"/>
              <p:cNvSpPr>
                <a:spLocks noChangeShapeType="1"/>
              </p:cNvSpPr>
              <p:nvPr/>
            </p:nvSpPr>
            <p:spPr bwMode="auto">
              <a:xfrm>
                <a:off x="3168" y="3888"/>
                <a:ext cx="528"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Tree>
    <p:extLst>
      <p:ext uri="{BB962C8B-B14F-4D97-AF65-F5344CB8AC3E}">
        <p14:creationId xmlns:p14="http://schemas.microsoft.com/office/powerpoint/2010/main" val="300069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000"/>
                                        </p:tgtEl>
                                        <p:attrNameLst>
                                          <p:attrName>style.visibility</p:attrName>
                                        </p:attrNameLst>
                                      </p:cBhvr>
                                      <p:to>
                                        <p:strVal val="visible"/>
                                      </p:to>
                                    </p:set>
                                    <p:animEffect transition="in" filter="fade">
                                      <p:cBhvr>
                                        <p:cTn id="7" dur="1000"/>
                                        <p:tgtEl>
                                          <p:spTgt spid="83000"/>
                                        </p:tgtEl>
                                      </p:cBhvr>
                                    </p:animEffect>
                                    <p:anim calcmode="lin" valueType="num">
                                      <p:cBhvr>
                                        <p:cTn id="8" dur="1000" fill="hold"/>
                                        <p:tgtEl>
                                          <p:spTgt spid="83000"/>
                                        </p:tgtEl>
                                        <p:attrNameLst>
                                          <p:attrName>ppt_x</p:attrName>
                                        </p:attrNameLst>
                                      </p:cBhvr>
                                      <p:tavLst>
                                        <p:tav tm="0">
                                          <p:val>
                                            <p:strVal val="#ppt_x"/>
                                          </p:val>
                                        </p:tav>
                                        <p:tav tm="100000">
                                          <p:val>
                                            <p:strVal val="#ppt_x"/>
                                          </p:val>
                                        </p:tav>
                                      </p:tavLst>
                                    </p:anim>
                                    <p:anim calcmode="lin" valueType="num">
                                      <p:cBhvr>
                                        <p:cTn id="9" dur="1000" fill="hold"/>
                                        <p:tgtEl>
                                          <p:spTgt spid="8300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5846"/>
                                        </p:tgtEl>
                                        <p:attrNameLst>
                                          <p:attrName>style.visibility</p:attrName>
                                        </p:attrNameLst>
                                      </p:cBhvr>
                                      <p:to>
                                        <p:strVal val="visible"/>
                                      </p:to>
                                    </p:set>
                                    <p:anim calcmode="lin" valueType="num">
                                      <p:cBhvr additive="base">
                                        <p:cTn id="14" dur="500" fill="hold"/>
                                        <p:tgtEl>
                                          <p:spTgt spid="35846"/>
                                        </p:tgtEl>
                                        <p:attrNameLst>
                                          <p:attrName>ppt_x</p:attrName>
                                        </p:attrNameLst>
                                      </p:cBhvr>
                                      <p:tavLst>
                                        <p:tav tm="0">
                                          <p:val>
                                            <p:strVal val="#ppt_x"/>
                                          </p:val>
                                        </p:tav>
                                        <p:tav tm="100000">
                                          <p:val>
                                            <p:strVal val="#ppt_x"/>
                                          </p:val>
                                        </p:tav>
                                      </p:tavLst>
                                    </p:anim>
                                    <p:anim calcmode="lin" valueType="num">
                                      <p:cBhvr additive="base">
                                        <p:cTn id="15"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2"/>
          <p:cNvSpPr txBox="1">
            <a:spLocks noChangeArrowheads="1"/>
          </p:cNvSpPr>
          <p:nvPr/>
        </p:nvSpPr>
        <p:spPr bwMode="auto">
          <a:xfrm>
            <a:off x="0" y="285750"/>
            <a:ext cx="472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cs typeface="Times New Roman" pitchFamily="18" charset="0"/>
              </a:rPr>
              <a:t>3</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Đèn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compac</a:t>
            </a:r>
            <a:r>
              <a:rPr lang="en-US" sz="2400" b="1" dirty="0">
                <a:solidFill>
                  <a:srgbClr val="FF0000"/>
                </a:solidFill>
                <a:latin typeface="Times New Roman" pitchFamily="18" charset="0"/>
                <a:cs typeface="Times New Roman" pitchFamily="18" charset="0"/>
              </a:rPr>
              <a:t> </a:t>
            </a:r>
          </a:p>
        </p:txBody>
      </p:sp>
      <p:sp>
        <p:nvSpPr>
          <p:cNvPr id="9" name="Text Box 9"/>
          <p:cNvSpPr txBox="1">
            <a:spLocks noChangeArrowheads="1"/>
          </p:cNvSpPr>
          <p:nvPr/>
        </p:nvSpPr>
        <p:spPr bwMode="auto">
          <a:xfrm>
            <a:off x="309563" y="747713"/>
            <a:ext cx="8077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solidFill>
                  <a:srgbClr val="FF0000"/>
                </a:solidFill>
                <a:latin typeface="Times New Roman" pitchFamily="18" charset="0"/>
                <a:cs typeface="Times New Roman" pitchFamily="18" charset="0"/>
              </a:rPr>
              <a:t> Cấu tạo</a:t>
            </a:r>
            <a:r>
              <a:rPr lang="en-US" sz="2400" b="1">
                <a:solidFill>
                  <a:srgbClr val="000000"/>
                </a:solidFill>
                <a:latin typeface="Times New Roman" pitchFamily="18" charset="0"/>
                <a:cs typeface="Times New Roman" pitchFamily="18" charset="0"/>
              </a:rPr>
              <a:t>: Gồm 2 phần: Bóng đèn và đuôi đèn. Chấn lưu được đặt trong đuôi đèn.</a:t>
            </a:r>
          </a:p>
        </p:txBody>
      </p:sp>
      <p:sp>
        <p:nvSpPr>
          <p:cNvPr id="10" name="Text Box 10"/>
          <p:cNvSpPr txBox="1">
            <a:spLocks noChangeArrowheads="1"/>
          </p:cNvSpPr>
          <p:nvPr/>
        </p:nvSpPr>
        <p:spPr bwMode="auto">
          <a:xfrm>
            <a:off x="309563" y="2105025"/>
            <a:ext cx="8077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solidFill>
                  <a:srgbClr val="FF0000"/>
                </a:solidFill>
                <a:latin typeface="Times New Roman" pitchFamily="18" charset="0"/>
                <a:cs typeface="Times New Roman" pitchFamily="18" charset="0"/>
              </a:rPr>
              <a:t> Đặc điểm</a:t>
            </a:r>
            <a:r>
              <a:rPr lang="en-US" sz="2400" b="1">
                <a:solidFill>
                  <a:srgbClr val="000000"/>
                </a:solidFill>
                <a:latin typeface="Times New Roman" pitchFamily="18" charset="0"/>
                <a:cs typeface="Times New Roman" pitchFamily="18" charset="0"/>
              </a:rPr>
              <a:t>: Kích thước gọn, nhẹ, dễ sử dụng. Hiệu suất phát quang gấp khoảng 4 lần đèn sợi đốt.</a:t>
            </a:r>
            <a:endParaRPr lang="en-US" sz="2400" b="1">
              <a:solidFill>
                <a:srgbClr val="000000"/>
              </a:solidFill>
              <a:latin typeface="VNI-Times" pitchFamily="2" charset="0"/>
              <a:cs typeface="Arial" charset="0"/>
            </a:endParaRPr>
          </a:p>
        </p:txBody>
      </p:sp>
      <p:sp>
        <p:nvSpPr>
          <p:cNvPr id="11" name="Text Box 11"/>
          <p:cNvSpPr txBox="1">
            <a:spLocks noChangeArrowheads="1"/>
          </p:cNvSpPr>
          <p:nvPr/>
        </p:nvSpPr>
        <p:spPr bwMode="auto">
          <a:xfrm>
            <a:off x="309563" y="1643063"/>
            <a:ext cx="8077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solidFill>
                  <a:srgbClr val="FF0000"/>
                </a:solidFill>
                <a:latin typeface="Times New Roman" pitchFamily="18" charset="0"/>
                <a:cs typeface="Times New Roman" pitchFamily="18" charset="0"/>
              </a:rPr>
              <a:t> Nguyên lý làm việc</a:t>
            </a:r>
            <a:r>
              <a:rPr lang="en-US" sz="2400" b="1">
                <a:solidFill>
                  <a:srgbClr val="000000"/>
                </a:solidFill>
                <a:latin typeface="VNI-Times" pitchFamily="2" charset="0"/>
                <a:cs typeface="Arial" charset="0"/>
              </a:rPr>
              <a:t>: </a:t>
            </a:r>
            <a:r>
              <a:rPr lang="en-US" sz="2400" b="1">
                <a:solidFill>
                  <a:srgbClr val="000000"/>
                </a:solidFill>
                <a:latin typeface="Times New Roman" pitchFamily="18" charset="0"/>
                <a:cs typeface="Times New Roman" pitchFamily="18" charset="0"/>
              </a:rPr>
              <a:t>Giống đèn ống huỳnh quang</a:t>
            </a:r>
            <a:r>
              <a:rPr lang="en-US" sz="2400" b="1">
                <a:solidFill>
                  <a:srgbClr val="000000"/>
                </a:solidFill>
                <a:latin typeface="VNI-Times" pitchFamily="2" charset="0"/>
                <a:cs typeface="Arial" charset="0"/>
              </a:rPr>
              <a:t>.</a:t>
            </a:r>
          </a:p>
        </p:txBody>
      </p:sp>
      <p:grpSp>
        <p:nvGrpSpPr>
          <p:cNvPr id="36872" name="Group 11"/>
          <p:cNvGrpSpPr>
            <a:grpSpLocks/>
          </p:cNvGrpSpPr>
          <p:nvPr/>
        </p:nvGrpSpPr>
        <p:grpSpPr bwMode="auto">
          <a:xfrm>
            <a:off x="152400" y="3624263"/>
            <a:ext cx="4876800" cy="2012950"/>
            <a:chOff x="1066800" y="4495800"/>
            <a:chExt cx="6553200" cy="2335216"/>
          </a:xfrm>
        </p:grpSpPr>
        <p:pic>
          <p:nvPicPr>
            <p:cNvPr id="34826" name="Picture 7"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8"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22860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8" name="Group 16"/>
            <p:cNvGrpSpPr>
              <a:grpSpLocks/>
            </p:cNvGrpSpPr>
            <p:nvPr/>
          </p:nvGrpSpPr>
          <p:grpSpPr bwMode="auto">
            <a:xfrm>
              <a:off x="2133600" y="4724402"/>
              <a:ext cx="4572000" cy="963613"/>
              <a:chOff x="1344" y="2976"/>
              <a:chExt cx="2880" cy="607"/>
            </a:xfrm>
          </p:grpSpPr>
          <p:sp>
            <p:nvSpPr>
              <p:cNvPr id="34833" name="Text Box 12"/>
              <p:cNvSpPr txBox="1">
                <a:spLocks noChangeArrowheads="1"/>
              </p:cNvSpPr>
              <p:nvPr/>
            </p:nvSpPr>
            <p:spPr bwMode="auto">
              <a:xfrm>
                <a:off x="2304" y="2976"/>
                <a:ext cx="960"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Bóng đèn</a:t>
                </a:r>
              </a:p>
            </p:txBody>
          </p:sp>
          <p:sp>
            <p:nvSpPr>
              <p:cNvPr id="34834" name="Line 14"/>
              <p:cNvSpPr>
                <a:spLocks noChangeShapeType="1"/>
              </p:cNvSpPr>
              <p:nvPr/>
            </p:nvSpPr>
            <p:spPr bwMode="auto">
              <a:xfrm flipH="1">
                <a:off x="1344" y="3216"/>
                <a:ext cx="1008"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35" name="Line 15"/>
              <p:cNvSpPr>
                <a:spLocks noChangeShapeType="1"/>
              </p:cNvSpPr>
              <p:nvPr/>
            </p:nvSpPr>
            <p:spPr bwMode="auto">
              <a:xfrm>
                <a:off x="3168" y="3216"/>
                <a:ext cx="1056" cy="1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4829" name="Group 19"/>
            <p:cNvGrpSpPr>
              <a:grpSpLocks/>
            </p:cNvGrpSpPr>
            <p:nvPr/>
          </p:nvGrpSpPr>
          <p:grpSpPr bwMode="auto">
            <a:xfrm>
              <a:off x="3124200" y="5867403"/>
              <a:ext cx="2743200" cy="963613"/>
              <a:chOff x="1968" y="3696"/>
              <a:chExt cx="1728" cy="607"/>
            </a:xfrm>
          </p:grpSpPr>
          <p:sp>
            <p:nvSpPr>
              <p:cNvPr id="34830" name="Text Box 13"/>
              <p:cNvSpPr txBox="1">
                <a:spLocks noChangeArrowheads="1"/>
              </p:cNvSpPr>
              <p:nvPr/>
            </p:nvSpPr>
            <p:spPr bwMode="auto">
              <a:xfrm>
                <a:off x="2352" y="3696"/>
                <a:ext cx="960"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Đuôi đèn</a:t>
                </a:r>
              </a:p>
            </p:txBody>
          </p:sp>
          <p:sp>
            <p:nvSpPr>
              <p:cNvPr id="34831" name="Line 17"/>
              <p:cNvSpPr>
                <a:spLocks noChangeShapeType="1"/>
              </p:cNvSpPr>
              <p:nvPr/>
            </p:nvSpPr>
            <p:spPr bwMode="auto">
              <a:xfrm flipH="1">
                <a:off x="1968" y="3936"/>
                <a:ext cx="384"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32" name="Line 18"/>
              <p:cNvSpPr>
                <a:spLocks noChangeShapeType="1"/>
              </p:cNvSpPr>
              <p:nvPr/>
            </p:nvSpPr>
            <p:spPr bwMode="auto">
              <a:xfrm>
                <a:off x="3168" y="3888"/>
                <a:ext cx="528"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pic>
        <p:nvPicPr>
          <p:cNvPr id="36873" name="Picture 5" descr="bo den da su li copy"/>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l="17308" t="59616" r="34976" b="15384"/>
          <a:stretch>
            <a:fillRect/>
          </a:stretch>
        </p:blipFill>
        <p:spPr>
          <a:xfrm>
            <a:off x="4876800" y="4379913"/>
            <a:ext cx="4038600" cy="1225550"/>
          </a:xfrm>
          <a:noFill/>
        </p:spPr>
      </p:pic>
      <p:sp>
        <p:nvSpPr>
          <p:cNvPr id="36874" name="Text Box 12"/>
          <p:cNvSpPr txBox="1">
            <a:spLocks noChangeArrowheads="1"/>
          </p:cNvSpPr>
          <p:nvPr/>
        </p:nvSpPr>
        <p:spPr bwMode="auto">
          <a:xfrm>
            <a:off x="7162800" y="3924300"/>
            <a:ext cx="1712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Chấn lưu</a:t>
            </a:r>
          </a:p>
        </p:txBody>
      </p:sp>
      <p:sp>
        <p:nvSpPr>
          <p:cNvPr id="36875" name="Line 14"/>
          <p:cNvSpPr>
            <a:spLocks noChangeShapeType="1"/>
          </p:cNvSpPr>
          <p:nvPr/>
        </p:nvSpPr>
        <p:spPr bwMode="auto">
          <a:xfrm flipH="1">
            <a:off x="6575425" y="4289425"/>
            <a:ext cx="627063" cy="5508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1861415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additive="base">
                                        <p:cTn id="7" dur="500" fill="hold"/>
                                        <p:tgtEl>
                                          <p:spTgt spid="36872"/>
                                        </p:tgtEl>
                                        <p:attrNameLst>
                                          <p:attrName>ppt_x</p:attrName>
                                        </p:attrNameLst>
                                      </p:cBhvr>
                                      <p:tavLst>
                                        <p:tav tm="0">
                                          <p:val>
                                            <p:strVal val="#ppt_x"/>
                                          </p:val>
                                        </p:tav>
                                        <p:tav tm="100000">
                                          <p:val>
                                            <p:strVal val="#ppt_x"/>
                                          </p:val>
                                        </p:tav>
                                      </p:tavLst>
                                    </p:anim>
                                    <p:anim calcmode="lin" valueType="num">
                                      <p:cBhvr additive="base">
                                        <p:cTn id="8"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73"/>
                                        </p:tgtEl>
                                        <p:attrNameLst>
                                          <p:attrName>style.visibility</p:attrName>
                                        </p:attrNameLst>
                                      </p:cBhvr>
                                      <p:to>
                                        <p:strVal val="visible"/>
                                      </p:to>
                                    </p:set>
                                    <p:anim calcmode="lin" valueType="num">
                                      <p:cBhvr additive="base">
                                        <p:cTn id="13" dur="500" fill="hold"/>
                                        <p:tgtEl>
                                          <p:spTgt spid="36873"/>
                                        </p:tgtEl>
                                        <p:attrNameLst>
                                          <p:attrName>ppt_x</p:attrName>
                                        </p:attrNameLst>
                                      </p:cBhvr>
                                      <p:tavLst>
                                        <p:tav tm="0">
                                          <p:val>
                                            <p:strVal val="#ppt_x"/>
                                          </p:val>
                                        </p:tav>
                                        <p:tav tm="100000">
                                          <p:val>
                                            <p:strVal val="#ppt_x"/>
                                          </p:val>
                                        </p:tav>
                                      </p:tavLst>
                                    </p:anim>
                                    <p:anim calcmode="lin" valueType="num">
                                      <p:cBhvr additive="base">
                                        <p:cTn id="14" dur="500" fill="hold"/>
                                        <p:tgtEl>
                                          <p:spTgt spid="368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875"/>
                                        </p:tgtEl>
                                        <p:attrNameLst>
                                          <p:attrName>style.visibility</p:attrName>
                                        </p:attrNameLst>
                                      </p:cBhvr>
                                      <p:to>
                                        <p:strVal val="visible"/>
                                      </p:to>
                                    </p:set>
                                    <p:anim calcmode="lin" valueType="num">
                                      <p:cBhvr additive="base">
                                        <p:cTn id="17" dur="500" fill="hold"/>
                                        <p:tgtEl>
                                          <p:spTgt spid="36875"/>
                                        </p:tgtEl>
                                        <p:attrNameLst>
                                          <p:attrName>ppt_x</p:attrName>
                                        </p:attrNameLst>
                                      </p:cBhvr>
                                      <p:tavLst>
                                        <p:tav tm="0">
                                          <p:val>
                                            <p:strVal val="#ppt_x"/>
                                          </p:val>
                                        </p:tav>
                                        <p:tav tm="100000">
                                          <p:val>
                                            <p:strVal val="#ppt_x"/>
                                          </p:val>
                                        </p:tav>
                                      </p:tavLst>
                                    </p:anim>
                                    <p:anim calcmode="lin" valueType="num">
                                      <p:cBhvr additive="base">
                                        <p:cTn id="18" dur="500" fill="hold"/>
                                        <p:tgtEl>
                                          <p:spTgt spid="3687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874"/>
                                        </p:tgtEl>
                                        <p:attrNameLst>
                                          <p:attrName>style.visibility</p:attrName>
                                        </p:attrNameLst>
                                      </p:cBhvr>
                                      <p:to>
                                        <p:strVal val="visible"/>
                                      </p:to>
                                    </p:set>
                                    <p:anim calcmode="lin" valueType="num">
                                      <p:cBhvr additive="base">
                                        <p:cTn id="21" dur="500" fill="hold"/>
                                        <p:tgtEl>
                                          <p:spTgt spid="36874"/>
                                        </p:tgtEl>
                                        <p:attrNameLst>
                                          <p:attrName>ppt_x</p:attrName>
                                        </p:attrNameLst>
                                      </p:cBhvr>
                                      <p:tavLst>
                                        <p:tav tm="0">
                                          <p:val>
                                            <p:strVal val="#ppt_x"/>
                                          </p:val>
                                        </p:tav>
                                        <p:tav tm="100000">
                                          <p:val>
                                            <p:strVal val="#ppt_x"/>
                                          </p:val>
                                        </p:tav>
                                      </p:tavLst>
                                    </p:anim>
                                    <p:anim calcmode="lin" valueType="num">
                                      <p:cBhvr additive="base">
                                        <p:cTn id="22"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anim calcmode="discrete" valueType="clr">
                                      <p:cBhvr override="childStyle">
                                        <p:cTn id="2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
                                        </p:tgtEl>
                                        <p:attrNameLst>
                                          <p:attrName>fillcolor</p:attrName>
                                        </p:attrNameLst>
                                      </p:cBhvr>
                                      <p:tavLst>
                                        <p:tav tm="0">
                                          <p:val>
                                            <p:clrVal>
                                              <a:schemeClr val="accent2"/>
                                            </p:clrVal>
                                          </p:val>
                                        </p:tav>
                                        <p:tav tm="50000">
                                          <p:val>
                                            <p:clrVal>
                                              <a:schemeClr val="hlink"/>
                                            </p:clrVal>
                                          </p:val>
                                        </p:tav>
                                      </p:tavLst>
                                    </p:anim>
                                    <p:set>
                                      <p:cBhvr>
                                        <p:cTn id="29" dur="80"/>
                                        <p:tgtEl>
                                          <p:spTgt spid="9"/>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1"/>
                                        </p:tgtEl>
                                        <p:attrNameLst>
                                          <p:attrName>style.visibility</p:attrName>
                                        </p:attrNameLst>
                                      </p:cBhvr>
                                      <p:to>
                                        <p:strVal val="visible"/>
                                      </p:to>
                                    </p:set>
                                    <p:anim calcmode="discrete" valueType="clr">
                                      <p:cBhvr override="childStyle">
                                        <p:cTn id="3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1"/>
                                        </p:tgtEl>
                                        <p:attrNameLst>
                                          <p:attrName>fillcolor</p:attrName>
                                        </p:attrNameLst>
                                      </p:cBhvr>
                                      <p:tavLst>
                                        <p:tav tm="0">
                                          <p:val>
                                            <p:clrVal>
                                              <a:schemeClr val="accent2"/>
                                            </p:clrVal>
                                          </p:val>
                                        </p:tav>
                                        <p:tav tm="50000">
                                          <p:val>
                                            <p:clrVal>
                                              <a:schemeClr val="hlink"/>
                                            </p:clrVal>
                                          </p:val>
                                        </p:tav>
                                      </p:tavLst>
                                    </p:anim>
                                    <p:set>
                                      <p:cBhvr>
                                        <p:cTn id="36" dur="80"/>
                                        <p:tgtEl>
                                          <p:spTgt spid="1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0"/>
                                        </p:tgtEl>
                                        <p:attrNameLst>
                                          <p:attrName>style.visibility</p:attrName>
                                        </p:attrNameLst>
                                      </p:cBhvr>
                                      <p:to>
                                        <p:strVal val="visible"/>
                                      </p:to>
                                    </p:set>
                                    <p:anim calcmode="discrete" valueType="clr">
                                      <p:cBhvr override="childStyle">
                                        <p:cTn id="4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0"/>
                                        </p:tgtEl>
                                        <p:attrNameLst>
                                          <p:attrName>fillcolor</p:attrName>
                                        </p:attrNameLst>
                                      </p:cBhvr>
                                      <p:tavLst>
                                        <p:tav tm="0">
                                          <p:val>
                                            <p:clrVal>
                                              <a:schemeClr val="accent2"/>
                                            </p:clrVal>
                                          </p:val>
                                        </p:tav>
                                        <p:tav tm="50000">
                                          <p:val>
                                            <p:clrVal>
                                              <a:schemeClr val="hlink"/>
                                            </p:clrVal>
                                          </p:val>
                                        </p:tav>
                                      </p:tavLst>
                                    </p:anim>
                                    <p:set>
                                      <p:cBhvr>
                                        <p:cTn id="4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6874" grpId="0"/>
      <p:bldP spid="368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8" name="Text Box 12"/>
          <p:cNvSpPr txBox="1">
            <a:spLocks noChangeArrowheads="1"/>
          </p:cNvSpPr>
          <p:nvPr/>
        </p:nvSpPr>
        <p:spPr bwMode="auto">
          <a:xfrm>
            <a:off x="685800" y="862013"/>
            <a:ext cx="8458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220V- 8</a:t>
            </a:r>
            <a:r>
              <a:rPr lang="en-US" sz="2400" b="1" dirty="0" smtClean="0">
                <a:latin typeface="Times New Roman" pitchFamily="18" charset="0"/>
                <a:cs typeface="Times New Roman" pitchFamily="18" charset="0"/>
              </a:rPr>
              <a:t>W</a:t>
            </a:r>
            <a:r>
              <a:rPr lang="en-US" sz="2400" b="1" dirty="0">
                <a:latin typeface="VNI-Times" pitchFamily="2" charset="0"/>
                <a:cs typeface="Arial"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nghĩa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VNI-Times" pitchFamily="2" charset="0"/>
                <a:cs typeface="Arial" charset="0"/>
              </a:rPr>
              <a:t>?</a:t>
            </a:r>
          </a:p>
        </p:txBody>
      </p:sp>
      <p:sp>
        <p:nvSpPr>
          <p:cNvPr id="30723" name="Text Box 13"/>
          <p:cNvSpPr txBox="1">
            <a:spLocks noChangeArrowheads="1"/>
          </p:cNvSpPr>
          <p:nvPr/>
        </p:nvSpPr>
        <p:spPr bwMode="auto">
          <a:xfrm>
            <a:off x="304800" y="3810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VNI-Times" pitchFamily="2" charset="0"/>
                <a:cs typeface="Arial"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liệu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thuật</a:t>
            </a:r>
            <a:endParaRPr lang="en-US" sz="2400" b="1" dirty="0">
              <a:solidFill>
                <a:srgbClr val="FF0000"/>
              </a:solidFill>
              <a:latin typeface="Times New Roman" pitchFamily="18" charset="0"/>
              <a:cs typeface="Times New Roman" pitchFamily="18" charset="0"/>
            </a:endParaRPr>
          </a:p>
        </p:txBody>
      </p:sp>
      <p:sp>
        <p:nvSpPr>
          <p:cNvPr id="91150" name="Text Box 14"/>
          <p:cNvSpPr txBox="1">
            <a:spLocks noChangeArrowheads="1"/>
          </p:cNvSpPr>
          <p:nvPr/>
        </p:nvSpPr>
        <p:spPr bwMode="auto">
          <a:xfrm>
            <a:off x="609600" y="1365250"/>
            <a:ext cx="4343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FF"/>
                </a:solidFill>
                <a:latin typeface="VNI-Times" pitchFamily="2" charset="0"/>
                <a:cs typeface="Arial" charset="0"/>
              </a:rPr>
              <a:t>- </a:t>
            </a:r>
            <a:r>
              <a:rPr lang="en-US" sz="2400" b="1" dirty="0">
                <a:solidFill>
                  <a:srgbClr val="0000FF"/>
                </a:solidFill>
                <a:latin typeface="Times New Roman" pitchFamily="18" charset="0"/>
                <a:cs typeface="Times New Roman" pitchFamily="18" charset="0"/>
              </a:rPr>
              <a:t>220V: </a:t>
            </a:r>
            <a:r>
              <a:rPr lang="en-US" sz="2400" b="1" dirty="0" err="1">
                <a:solidFill>
                  <a:srgbClr val="0000FF"/>
                </a:solidFill>
                <a:latin typeface="Times New Roman" pitchFamily="18" charset="0"/>
                <a:cs typeface="Times New Roman" pitchFamily="18" charset="0"/>
              </a:rPr>
              <a:t>Điện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áp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định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mức</a:t>
            </a:r>
            <a:r>
              <a:rPr lang="en-US" sz="2400" b="1" dirty="0">
                <a:solidFill>
                  <a:srgbClr val="0000FF"/>
                </a:solidFill>
                <a:latin typeface="VNI-Times" pitchFamily="2" charset="0"/>
                <a:cs typeface="Arial" charset="0"/>
              </a:rPr>
              <a:t>.</a:t>
            </a:r>
          </a:p>
          <a:p>
            <a:pPr eaLnBrk="1" hangingPunct="1">
              <a:spcBef>
                <a:spcPct val="50000"/>
              </a:spcBef>
            </a:pPr>
            <a:r>
              <a:rPr lang="en-US" sz="2400" b="1" dirty="0">
                <a:solidFill>
                  <a:srgbClr val="0000FF"/>
                </a:solidFill>
                <a:latin typeface="VNI-Times" pitchFamily="2" charset="0"/>
                <a:cs typeface="Arial" charset="0"/>
              </a:rPr>
              <a:t>- </a:t>
            </a:r>
            <a:r>
              <a:rPr lang="en-US" sz="2400" b="1" dirty="0">
                <a:solidFill>
                  <a:srgbClr val="0000FF"/>
                </a:solidFill>
                <a:latin typeface="Times New Roman" pitchFamily="18" charset="0"/>
                <a:cs typeface="Times New Roman" pitchFamily="18" charset="0"/>
              </a:rPr>
              <a:t>8</a:t>
            </a:r>
            <a:r>
              <a:rPr lang="en-US" sz="2400" b="1" dirty="0" smtClean="0">
                <a:solidFill>
                  <a:srgbClr val="0000FF"/>
                </a:solidFill>
                <a:latin typeface="Times New Roman" pitchFamily="18" charset="0"/>
                <a:cs typeface="Times New Roman" pitchFamily="18" charset="0"/>
              </a:rPr>
              <a:t>W</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suất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định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mức</a:t>
            </a:r>
            <a:r>
              <a:rPr lang="en-US" sz="2400" b="1" dirty="0">
                <a:solidFill>
                  <a:srgbClr val="0000FF"/>
                </a:solidFill>
                <a:latin typeface="VNI-Times" pitchFamily="2" charset="0"/>
                <a:cs typeface="Arial" charset="0"/>
              </a:rPr>
              <a:t>.</a:t>
            </a:r>
          </a:p>
        </p:txBody>
      </p:sp>
    </p:spTree>
    <p:extLst>
      <p:ext uri="{BB962C8B-B14F-4D97-AF65-F5344CB8AC3E}">
        <p14:creationId xmlns:p14="http://schemas.microsoft.com/office/powerpoint/2010/main" val="380466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148"/>
                                        </p:tgtEl>
                                        <p:attrNameLst>
                                          <p:attrName>style.visibility</p:attrName>
                                        </p:attrNameLst>
                                      </p:cBhvr>
                                      <p:to>
                                        <p:strVal val="visible"/>
                                      </p:to>
                                    </p:set>
                                    <p:animEffect transition="in" filter="fade">
                                      <p:cBhvr>
                                        <p:cTn id="7" dur="1000"/>
                                        <p:tgtEl>
                                          <p:spTgt spid="91148"/>
                                        </p:tgtEl>
                                      </p:cBhvr>
                                    </p:animEffect>
                                    <p:anim calcmode="lin" valueType="num">
                                      <p:cBhvr>
                                        <p:cTn id="8" dur="1000" fill="hold"/>
                                        <p:tgtEl>
                                          <p:spTgt spid="91148"/>
                                        </p:tgtEl>
                                        <p:attrNameLst>
                                          <p:attrName>ppt_x</p:attrName>
                                        </p:attrNameLst>
                                      </p:cBhvr>
                                      <p:tavLst>
                                        <p:tav tm="0">
                                          <p:val>
                                            <p:strVal val="#ppt_x"/>
                                          </p:val>
                                        </p:tav>
                                        <p:tav tm="100000">
                                          <p:val>
                                            <p:strVal val="#ppt_x"/>
                                          </p:val>
                                        </p:tav>
                                      </p:tavLst>
                                    </p:anim>
                                    <p:anim calcmode="lin" valueType="num">
                                      <p:cBhvr>
                                        <p:cTn id="9" dur="1000" fill="hold"/>
                                        <p:tgtEl>
                                          <p:spTgt spid="91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1150">
                                            <p:txEl>
                                              <p:pRg st="0" end="0"/>
                                            </p:txEl>
                                          </p:spTgt>
                                        </p:tgtEl>
                                        <p:attrNameLst>
                                          <p:attrName>style.visibility</p:attrName>
                                        </p:attrNameLst>
                                      </p:cBhvr>
                                      <p:to>
                                        <p:strVal val="visible"/>
                                      </p:to>
                                    </p:set>
                                    <p:anim calcmode="discrete" valueType="clr">
                                      <p:cBhvr override="childStyle">
                                        <p:cTn id="14" dur="80"/>
                                        <p:tgtEl>
                                          <p:spTgt spid="911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15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1150">
                                            <p:txEl>
                                              <p:pRg st="0" end="0"/>
                                            </p:txEl>
                                          </p:spTgt>
                                        </p:tgtEl>
                                        <p:attrNameLst>
                                          <p:attrName>fill.type</p:attrName>
                                        </p:attrNameLst>
                                      </p:cBhvr>
                                      <p:to>
                                        <p:strVal val="solid"/>
                                      </p:to>
                                    </p:set>
                                  </p:childTnLst>
                                </p:cTn>
                              </p:par>
                            </p:childTnLst>
                          </p:cTn>
                        </p:par>
                        <p:par>
                          <p:cTn id="17" fill="hold" nodeType="afterGroup">
                            <p:stCondLst>
                              <p:cond delay="84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91150">
                                            <p:txEl>
                                              <p:pRg st="1" end="1"/>
                                            </p:txEl>
                                          </p:spTgt>
                                        </p:tgtEl>
                                        <p:attrNameLst>
                                          <p:attrName>style.visibility</p:attrName>
                                        </p:attrNameLst>
                                      </p:cBhvr>
                                      <p:to>
                                        <p:strVal val="visible"/>
                                      </p:to>
                                    </p:set>
                                    <p:anim calcmode="discrete" valueType="clr">
                                      <p:cBhvr override="childStyle">
                                        <p:cTn id="20" dur="80"/>
                                        <p:tgtEl>
                                          <p:spTgt spid="9115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1150">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9115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3"/>
          <p:cNvSpPr txBox="1">
            <a:spLocks noChangeArrowheads="1"/>
          </p:cNvSpPr>
          <p:nvPr/>
        </p:nvSpPr>
        <p:spPr bwMode="auto">
          <a:xfrm>
            <a:off x="304800" y="2286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solidFill>
                  <a:srgbClr val="FF0000"/>
                </a:solidFill>
                <a:latin typeface="VNI-Times" pitchFamily="2" charset="0"/>
                <a:cs typeface="Arial"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liệu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thuật</a:t>
            </a:r>
            <a:endParaRPr lang="en-US" sz="2400" b="1" dirty="0">
              <a:solidFill>
                <a:srgbClr val="FF0000"/>
              </a:solidFill>
              <a:latin typeface="Times New Roman" pitchFamily="18" charset="0"/>
              <a:cs typeface="Times New Roman" pitchFamily="18" charset="0"/>
            </a:endParaRPr>
          </a:p>
        </p:txBody>
      </p:sp>
      <p:sp>
        <p:nvSpPr>
          <p:cNvPr id="14" name="Text Box 11"/>
          <p:cNvSpPr txBox="1">
            <a:spLocks noChangeArrowheads="1"/>
          </p:cNvSpPr>
          <p:nvPr/>
        </p:nvSpPr>
        <p:spPr bwMode="auto">
          <a:xfrm>
            <a:off x="304800" y="825500"/>
            <a:ext cx="8153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00"/>
                </a:solidFill>
                <a:latin typeface="VNI-Times" pitchFamily="2" charset="0"/>
                <a:cs typeface="Arial" charset="0"/>
              </a:rPr>
              <a:t>- </a:t>
            </a:r>
            <a:r>
              <a:rPr lang="en-US" sz="2400" b="1" dirty="0" err="1">
                <a:solidFill>
                  <a:srgbClr val="0000FF"/>
                </a:solidFill>
                <a:latin typeface="Times New Roman" pitchFamily="18" charset="0"/>
                <a:cs typeface="Times New Roman" pitchFamily="18" charset="0"/>
              </a:rPr>
              <a:t>Điện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áp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định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mức</a:t>
            </a:r>
            <a:r>
              <a:rPr lang="en-US" sz="2400" b="1" dirty="0">
                <a:solidFill>
                  <a:srgbClr val="0000FF"/>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:127V, 220V</a:t>
            </a:r>
          </a:p>
          <a:p>
            <a:pPr eaLnBrk="1" hangingPunct="1">
              <a:spcBef>
                <a:spcPct val="50000"/>
              </a:spcBef>
            </a:pPr>
            <a:r>
              <a:rPr lang="en-US" sz="2400" b="1" dirty="0">
                <a:solidFill>
                  <a:srgbClr val="000000"/>
                </a:solidFill>
                <a:latin typeface="VNI-Times" pitchFamily="2" charset="0"/>
                <a:cs typeface="Arial" charset="0"/>
              </a:rPr>
              <a:t>- </a:t>
            </a:r>
            <a:r>
              <a:rPr lang="en-US" sz="2400" b="1" dirty="0" err="1">
                <a:solidFill>
                  <a:srgbClr val="0000FF"/>
                </a:solidFill>
                <a:latin typeface="Times New Roman" pitchFamily="18" charset="0"/>
                <a:cs typeface="Times New Roman" pitchFamily="18" charset="0"/>
              </a:rPr>
              <a:t>Công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suất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định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mức</a:t>
            </a:r>
            <a:r>
              <a:rPr lang="en-US" sz="2400" b="1" dirty="0">
                <a:solidFill>
                  <a:srgbClr val="0000FF"/>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8W</a:t>
            </a:r>
            <a:r>
              <a:rPr lang="en-US" sz="2400" b="1" dirty="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15W</a:t>
            </a:r>
            <a:r>
              <a:rPr lang="en-US" sz="2400" b="1" dirty="0">
                <a:solidFill>
                  <a:srgbClr val="000000"/>
                </a:solidFill>
                <a:latin typeface="Times New Roman" pitchFamily="18" charset="0"/>
                <a:cs typeface="Times New Roman" pitchFamily="18" charset="0"/>
              </a:rPr>
              <a:t>, </a:t>
            </a:r>
            <a:r>
              <a:rPr lang="en-US" sz="2400" b="1" dirty="0" smtClean="0">
                <a:solidFill>
                  <a:srgbClr val="000000"/>
                </a:solidFill>
                <a:latin typeface="VNI-Times" pitchFamily="2" charset="0"/>
                <a:cs typeface="Arial" charset="0"/>
              </a:rPr>
              <a:t>. </a:t>
            </a:r>
            <a:r>
              <a:rPr lang="en-US" sz="2400" b="1" dirty="0">
                <a:solidFill>
                  <a:srgbClr val="000000"/>
                </a:solidFill>
                <a:latin typeface="VNI-Times" pitchFamily="2" charset="0"/>
                <a:cs typeface="Arial" charset="0"/>
              </a:rPr>
              <a:t>. .</a:t>
            </a:r>
          </a:p>
        </p:txBody>
      </p:sp>
    </p:spTree>
    <p:extLst>
      <p:ext uri="{BB962C8B-B14F-4D97-AF65-F5344CB8AC3E}">
        <p14:creationId xmlns:p14="http://schemas.microsoft.com/office/powerpoint/2010/main" val="275988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par>
                          <p:cTn id="10" fill="hold" nodeType="afterGroup">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3"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181588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mạch</a:t>
            </a:r>
            <a:r>
              <a:rPr lang="en-US" sz="2800" dirty="0">
                <a:solidFill>
                  <a:srgbClr val="0070C0"/>
                </a:solidFill>
                <a:latin typeface="Times New Roman" panose="02020603050405020304" pitchFamily="18" charset="0"/>
                <a:cs typeface="Times New Roman" panose="02020603050405020304" pitchFamily="18" charset="0"/>
              </a:rPr>
              <a:t> Led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giúp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a:t>
            </a:r>
            <a:r>
              <a:rPr lang="en-US" sz="2800" dirty="0" err="1" smtClean="0">
                <a:solidFill>
                  <a:srgbClr val="0070C0"/>
                </a:solidFill>
                <a:latin typeface="Times New Roman" panose="02020603050405020304" pitchFamily="18" charset="0"/>
                <a:cs typeface="Times New Roman" panose="02020603050405020304" pitchFamily="18" charset="0"/>
              </a:rPr>
              <a:t>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2685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4.</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smtClean="0">
                <a:solidFill>
                  <a:srgbClr val="8DC7B0"/>
                </a:solidFill>
              </a:rPr>
              <a:t>LED</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39506"/>
            <a:ext cx="6553200" cy="2953162"/>
          </a:xfrm>
          <a:prstGeom prst="rect">
            <a:avLst/>
          </a:prstGeom>
        </p:spPr>
      </p:pic>
    </p:spTree>
    <p:extLst>
      <p:ext uri="{BB962C8B-B14F-4D97-AF65-F5344CB8AC3E}">
        <p14:creationId xmlns:p14="http://schemas.microsoft.com/office/powerpoint/2010/main" val="13021325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2"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63310" y="1643155"/>
            <a:ext cx="8131877" cy="2200089"/>
          </a:xfrm>
          <a:prstGeom prst="rect">
            <a:avLst/>
          </a:prstGeom>
        </p:spPr>
        <p:txBody>
          <a:bodyPr wrap="square">
            <a:spAutoFit/>
          </a:bodyPr>
          <a:lstStyle/>
          <a:p>
            <a:pP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LED </a:t>
            </a:r>
            <a:r>
              <a:rPr lang="vi-VN" sz="3200" dirty="0">
                <a:solidFill>
                  <a:srgbClr val="0070C0"/>
                </a:solidFill>
                <a:latin typeface="Times New Roman" panose="02020603050405020304" pitchFamily="18" charset="0"/>
                <a:ea typeface="+mj-ea"/>
                <a:cs typeface="Times New Roman" panose="02020603050405020304" pitchFamily="18" charset="0"/>
              </a:rPr>
              <a:t>là loại linh kiện điện tử phát sáng khi có dòng điện chạy qua. Lumen là đơn vị đo độ  sáng phát ra từ một nguồn sáng kí hiệu là lm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p:cNvPicPr>
            <a:picLocks noChangeAspect="1"/>
          </p:cNvPicPr>
          <p:nvPr/>
        </p:nvPicPr>
        <p:blipFill>
          <a:blip r:embed="rId4"/>
          <a:stretch>
            <a:fillRect/>
          </a:stretch>
        </p:blipFill>
        <p:spPr>
          <a:xfrm>
            <a:off x="1890786" y="3889310"/>
            <a:ext cx="5876924" cy="2133600"/>
          </a:xfrm>
          <a:prstGeom prst="rect">
            <a:avLst/>
          </a:prstGeom>
        </p:spPr>
      </p:pic>
    </p:spTree>
    <p:extLst>
      <p:ext uri="{BB962C8B-B14F-4D97-AF65-F5344CB8AC3E}">
        <p14:creationId xmlns:p14="http://schemas.microsoft.com/office/powerpoint/2010/main" val="1999615510"/>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705788" y="268283"/>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0292" y="183935"/>
            <a:ext cx="6635108" cy="1815882"/>
          </a:xfrm>
          <a:prstGeom prst="rect">
            <a:avLst/>
          </a:prstGeom>
        </p:spPr>
        <p:txBody>
          <a:bodyPr wrap="square">
            <a:spAutoFit/>
          </a:bodyPr>
          <a:lstStyle/>
          <a:p>
            <a:r>
              <a:rPr lang="vi-VN" sz="2800" dirty="0">
                <a:solidFill>
                  <a:srgbClr val="00B050"/>
                </a:solidFill>
                <a:latin typeface="Times New Roman" panose="02020603050405020304" pitchFamily="18" charset="0"/>
              </a:rPr>
              <a:t>Bóng đèn huỳnh quang và bóng đèn compact tiêu thụ điện ít hơn so với bóng đèn sợi đốt.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óng </a:t>
            </a:r>
            <a:r>
              <a:rPr lang="vi-VN" sz="2800" dirty="0">
                <a:solidFill>
                  <a:srgbClr val="00B050"/>
                </a:solidFill>
                <a:latin typeface="Times New Roman" panose="02020603050405020304" pitchFamily="18" charset="0"/>
              </a:rPr>
              <a:t>bóng  </a:t>
            </a:r>
            <a:r>
              <a:rPr lang="en-US" sz="2800" dirty="0" smtClean="0">
                <a:solidFill>
                  <a:srgbClr val="00B050"/>
                </a:solidFill>
                <a:latin typeface="Times New Roman" panose="02020603050405020304" pitchFamily="18" charset="0"/>
              </a:rPr>
              <a:t>LED</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tiết kiệm  điện nhiều nhất</a:t>
            </a:r>
            <a:endParaRPr lang="en-US" sz="2800" dirty="0">
              <a:solidFill>
                <a:srgbClr val="00B05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33600" y="2467600"/>
            <a:ext cx="5410200" cy="3473450"/>
          </a:xfrm>
          <a:prstGeom prst="rect">
            <a:avLst/>
          </a:prstGeom>
        </p:spPr>
      </p:pic>
    </p:spTree>
    <p:extLst>
      <p:ext uri="{BB962C8B-B14F-4D97-AF65-F5344CB8AC3E}">
        <p14:creationId xmlns:p14="http://schemas.microsoft.com/office/powerpoint/2010/main" val="2994201401"/>
      </p:ext>
    </p:extLst>
  </p:cSld>
  <p:clrMapOvr>
    <a:masterClrMapping/>
  </p:clrMapOvr>
  <p:transition spd="slow" advClick="0">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293976"/>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776"/>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859127" y="1018165"/>
            <a:ext cx="7823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Một</a:t>
            </a:r>
            <a:r>
              <a:rPr lang="en-US" sz="2800" b="1" dirty="0" smtClean="0">
                <a:solidFill>
                  <a:srgbClr val="339966"/>
                </a:solidFill>
              </a:rPr>
              <a:t> </a:t>
            </a:r>
            <a:r>
              <a:rPr lang="en-US" sz="2800" b="1" dirty="0" err="1">
                <a:solidFill>
                  <a:srgbClr val="339966"/>
                </a:solidFill>
              </a:rPr>
              <a:t>nhà</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đưa</a:t>
            </a:r>
            <a:r>
              <a:rPr lang="en-US" sz="2800" b="1" dirty="0">
                <a:solidFill>
                  <a:srgbClr val="339966"/>
                </a:solidFill>
              </a:rPr>
              <a:t> </a:t>
            </a:r>
            <a:r>
              <a:rPr lang="en-US" sz="2800" b="1" dirty="0" err="1">
                <a:solidFill>
                  <a:srgbClr val="339966"/>
                </a:solidFill>
              </a:rPr>
              <a:t>ra</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về</a:t>
            </a:r>
            <a:r>
              <a:rPr lang="en-US" sz="2800" b="1" dirty="0">
                <a:solidFill>
                  <a:srgbClr val="339966"/>
                </a:solidFill>
              </a:rPr>
              <a:t> </a:t>
            </a:r>
            <a:r>
              <a:rPr lang="en-US" sz="2800" b="1" dirty="0" err="1">
                <a:solidFill>
                  <a:srgbClr val="339966"/>
                </a:solidFill>
              </a:rPr>
              <a:t>độ</a:t>
            </a:r>
            <a:r>
              <a:rPr lang="en-US" sz="2800" b="1" dirty="0">
                <a:solidFill>
                  <a:srgbClr val="339966"/>
                </a:solidFill>
              </a:rPr>
              <a:t> </a:t>
            </a:r>
            <a:r>
              <a:rPr lang="en-US" sz="2800" b="1" dirty="0" err="1">
                <a:solidFill>
                  <a:srgbClr val="339966"/>
                </a:solidFill>
              </a:rPr>
              <a:t>sáng</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công</a:t>
            </a:r>
            <a:r>
              <a:rPr lang="en-US" sz="2800" b="1" dirty="0">
                <a:solidFill>
                  <a:srgbClr val="339966"/>
                </a:solidFill>
              </a:rPr>
              <a:t> </a:t>
            </a:r>
            <a:r>
              <a:rPr lang="en-US" sz="2800" b="1" dirty="0" err="1">
                <a:solidFill>
                  <a:srgbClr val="339966"/>
                </a:solidFill>
              </a:rPr>
              <a:t>suất</a:t>
            </a:r>
            <a:r>
              <a:rPr lang="en-US" sz="2800" b="1" dirty="0">
                <a:solidFill>
                  <a:srgbClr val="339966"/>
                </a:solidFill>
              </a:rPr>
              <a:t> </a:t>
            </a:r>
            <a:r>
              <a:rPr lang="en-US" sz="2800" b="1" dirty="0" err="1">
                <a:solidFill>
                  <a:srgbClr val="339966"/>
                </a:solidFill>
              </a:rPr>
              <a:t>tiêu</a:t>
            </a:r>
            <a:r>
              <a:rPr lang="en-US" sz="2800" b="1" dirty="0">
                <a:solidFill>
                  <a:srgbClr val="339966"/>
                </a:solidFill>
              </a:rPr>
              <a:t> </a:t>
            </a:r>
            <a:r>
              <a:rPr lang="en-US" sz="2800" b="1" dirty="0" err="1">
                <a:solidFill>
                  <a:srgbClr val="339966"/>
                </a:solidFill>
              </a:rPr>
              <a:t>thụ</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sau</a:t>
            </a:r>
            <a:r>
              <a:rPr lang="en-US" sz="2800" b="1" dirty="0">
                <a:solidFill>
                  <a:srgbClr val="339966"/>
                </a:solidFill>
              </a:rPr>
              <a:t> </a:t>
            </a:r>
          </a:p>
          <a:p>
            <a:endParaRPr lang="en-US" dirty="0"/>
          </a:p>
        </p:txBody>
      </p:sp>
      <p:sp>
        <p:nvSpPr>
          <p:cNvPr id="10" name="Rectangle 4"/>
          <p:cNvSpPr>
            <a:spLocks noChangeArrowheads="1"/>
          </p:cNvSpPr>
          <p:nvPr/>
        </p:nvSpPr>
        <p:spPr bwMode="auto">
          <a:xfrm>
            <a:off x="511969" y="4670456"/>
            <a:ext cx="840343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Nếu</a:t>
            </a:r>
            <a:r>
              <a:rPr lang="en-US" sz="2800" b="1" dirty="0" smtClean="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sợi</a:t>
            </a:r>
            <a:r>
              <a:rPr lang="en-US" sz="2800" b="1" dirty="0">
                <a:solidFill>
                  <a:srgbClr val="339966"/>
                </a:solidFill>
              </a:rPr>
              <a:t> </a:t>
            </a:r>
            <a:r>
              <a:rPr lang="en-US" sz="2800" b="1" dirty="0" err="1">
                <a:solidFill>
                  <a:srgbClr val="339966"/>
                </a:solidFill>
              </a:rPr>
              <a:t>đốt</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thông</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kỹ</a:t>
            </a:r>
            <a:r>
              <a:rPr lang="en-US" sz="2800" b="1" dirty="0">
                <a:solidFill>
                  <a:srgbClr val="339966"/>
                </a:solidFill>
              </a:rPr>
              <a:t> </a:t>
            </a:r>
            <a:r>
              <a:rPr lang="en-US" sz="2800" b="1" dirty="0" err="1">
                <a:solidFill>
                  <a:srgbClr val="339966"/>
                </a:solidFill>
              </a:rPr>
              <a:t>thuật</a:t>
            </a:r>
            <a:r>
              <a:rPr lang="en-US" sz="2800" b="1" dirty="0">
                <a:solidFill>
                  <a:srgbClr val="339966"/>
                </a:solidFill>
              </a:rPr>
              <a:t> 220V - 40w </a:t>
            </a:r>
            <a:r>
              <a:rPr lang="en-US" sz="2800" b="1" dirty="0" err="1">
                <a:solidFill>
                  <a:srgbClr val="339966"/>
                </a:solidFill>
              </a:rPr>
              <a:t>bị</a:t>
            </a:r>
            <a:r>
              <a:rPr lang="en-US" sz="2800" b="1" dirty="0">
                <a:solidFill>
                  <a:srgbClr val="339966"/>
                </a:solidFill>
              </a:rPr>
              <a:t> </a:t>
            </a:r>
            <a:r>
              <a:rPr lang="en-US" sz="2800" b="1" dirty="0" err="1" smtClean="0">
                <a:solidFill>
                  <a:srgbClr val="339966"/>
                </a:solidFill>
              </a:rPr>
              <a:t>hỏng</a:t>
            </a:r>
            <a:r>
              <a:rPr lang="en-US" sz="2800" b="1" dirty="0">
                <a:solidFill>
                  <a:srgbClr val="339966"/>
                </a:solidFill>
              </a:rPr>
              <a:t>?</a:t>
            </a:r>
            <a:r>
              <a:rPr lang="en-US" sz="2800" b="1" dirty="0" smtClean="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tham</a:t>
            </a:r>
            <a:r>
              <a:rPr lang="en-US" sz="2800" b="1" dirty="0">
                <a:solidFill>
                  <a:srgbClr val="339966"/>
                </a:solidFill>
              </a:rPr>
              <a:t> </a:t>
            </a:r>
            <a:r>
              <a:rPr lang="en-US" sz="2800" b="1" dirty="0" err="1">
                <a:solidFill>
                  <a:srgbClr val="339966"/>
                </a:solidFill>
              </a:rPr>
              <a:t>khảo</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để</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smtClean="0">
                <a:solidFill>
                  <a:srgbClr val="339966"/>
                </a:solidFill>
              </a:rPr>
              <a:t>?</a:t>
            </a:r>
            <a:r>
              <a:rPr lang="en-US" sz="2800" b="1" dirty="0" err="1" smtClean="0">
                <a:solidFill>
                  <a:srgbClr val="339966"/>
                </a:solidFill>
              </a:rPr>
              <a:t>Giải</a:t>
            </a:r>
            <a:r>
              <a:rPr lang="en-US" sz="2800" b="1" dirty="0" smtClean="0">
                <a:solidFill>
                  <a:srgbClr val="339966"/>
                </a:solidFill>
              </a:rPr>
              <a:t> </a:t>
            </a:r>
            <a:r>
              <a:rPr lang="en-US" sz="2800" b="1" dirty="0" err="1">
                <a:solidFill>
                  <a:srgbClr val="339966"/>
                </a:solidFill>
              </a:rPr>
              <a:t>thích</a:t>
            </a:r>
            <a:r>
              <a:rPr lang="en-US" sz="2800" b="1" dirty="0">
                <a:solidFill>
                  <a:srgbClr val="339966"/>
                </a:solidFill>
              </a:rPr>
              <a:t> </a:t>
            </a:r>
            <a:r>
              <a:rPr lang="en-US" sz="2800" b="1" dirty="0" err="1">
                <a:solidFill>
                  <a:srgbClr val="339966"/>
                </a:solidFill>
              </a:rPr>
              <a:t>sự</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em</a:t>
            </a:r>
            <a:endParaRPr lang="en-US" sz="2800" b="1" dirty="0">
              <a:solidFill>
                <a:srgbClr val="3399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69322436"/>
              </p:ext>
            </p:extLst>
          </p:nvPr>
        </p:nvGraphicFramePr>
        <p:xfrm>
          <a:off x="1527175" y="2488646"/>
          <a:ext cx="6096000" cy="2123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429933217"/>
                    </a:ext>
                  </a:extLst>
                </a:gridCol>
                <a:gridCol w="1524000">
                  <a:extLst>
                    <a:ext uri="{9D8B030D-6E8A-4147-A177-3AD203B41FA5}">
                      <a16:colId xmlns:a16="http://schemas.microsoft.com/office/drawing/2014/main" xmlns="" val="2435025693"/>
                    </a:ext>
                  </a:extLst>
                </a:gridCol>
                <a:gridCol w="1524000">
                  <a:extLst>
                    <a:ext uri="{9D8B030D-6E8A-4147-A177-3AD203B41FA5}">
                      <a16:colId xmlns:a16="http://schemas.microsoft.com/office/drawing/2014/main" xmlns="" val="1287087087"/>
                    </a:ext>
                  </a:extLst>
                </a:gridCol>
                <a:gridCol w="1524000">
                  <a:extLst>
                    <a:ext uri="{9D8B030D-6E8A-4147-A177-3AD203B41FA5}">
                      <a16:colId xmlns:a16="http://schemas.microsoft.com/office/drawing/2014/main" xmlns="" val="20122814"/>
                    </a:ext>
                  </a:extLst>
                </a:gridCol>
              </a:tblGrid>
              <a:tr h="370840">
                <a:tc rowSpan="2">
                  <a:txBody>
                    <a:bodyPr/>
                    <a:lstStyle/>
                    <a:p>
                      <a:pPr algn="ctr"/>
                      <a:r>
                        <a:rPr lang="en-US" dirty="0" err="1" smtClean="0"/>
                        <a:t>Độ</a:t>
                      </a:r>
                      <a:r>
                        <a:rPr lang="en-US" baseline="0" dirty="0" smtClean="0"/>
                        <a:t> </a:t>
                      </a:r>
                      <a:r>
                        <a:rPr lang="en-US" baseline="0" dirty="0" err="1" smtClean="0"/>
                        <a:t>sáng</a:t>
                      </a:r>
                      <a:endParaRPr lang="en-US" baseline="0" dirty="0" smtClean="0"/>
                    </a:p>
                    <a:p>
                      <a:pPr algn="ctr"/>
                      <a:r>
                        <a:rPr lang="en-US" baseline="0" dirty="0" smtClean="0"/>
                        <a:t> ( Lumen)</a:t>
                      </a:r>
                      <a:endParaRPr lang="en-US" dirty="0"/>
                    </a:p>
                  </a:txBody>
                  <a:tcPr/>
                </a:tc>
                <a:tc gridSpan="3">
                  <a:txBody>
                    <a:bodyPr/>
                    <a:lstStyle/>
                    <a:p>
                      <a:pPr algn="ctr"/>
                      <a:r>
                        <a:rPr lang="en-US" dirty="0" err="1" smtClean="0"/>
                        <a:t>Công</a:t>
                      </a:r>
                      <a:r>
                        <a:rPr lang="en-US" baseline="0" dirty="0" smtClean="0"/>
                        <a:t> </a:t>
                      </a:r>
                      <a:r>
                        <a:rPr lang="en-US" baseline="0" dirty="0" err="1" smtClean="0"/>
                        <a:t>suất</a:t>
                      </a:r>
                      <a:r>
                        <a:rPr lang="en-US" baseline="0" dirty="0" smtClean="0"/>
                        <a:t> </a:t>
                      </a:r>
                      <a:r>
                        <a:rPr lang="en-US" baseline="0" dirty="0" err="1" smtClean="0"/>
                        <a:t>tiêu</a:t>
                      </a:r>
                      <a:r>
                        <a:rPr lang="en-US" baseline="0" dirty="0" smtClean="0"/>
                        <a:t> </a:t>
                      </a:r>
                      <a:r>
                        <a:rPr lang="en-US" baseline="0" dirty="0" err="1" smtClean="0"/>
                        <a:t>thụ</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43641956"/>
                  </a:ext>
                </a:extLst>
              </a:tr>
              <a:tr h="370840">
                <a:tc vMerge="1">
                  <a:txBody>
                    <a:bodyPr/>
                    <a:lstStyle/>
                    <a:p>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a:t>
                      </a:r>
                      <a:r>
                        <a:rPr lang="en-US" baseline="0" dirty="0" err="1" smtClean="0"/>
                        <a:t>sợi</a:t>
                      </a:r>
                      <a:r>
                        <a:rPr lang="en-US" baseline="0" dirty="0" smtClean="0"/>
                        <a:t> </a:t>
                      </a:r>
                      <a:r>
                        <a:rPr lang="en-US" baseline="0" dirty="0" err="1" smtClean="0"/>
                        <a:t>đốt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compact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Led</a:t>
                      </a:r>
                      <a:endParaRPr lang="en-US" dirty="0"/>
                    </a:p>
                  </a:txBody>
                  <a:tcPr/>
                </a:tc>
                <a:extLst>
                  <a:ext uri="{0D108BD9-81ED-4DB2-BD59-A6C34878D82A}">
                    <a16:rowId xmlns:a16="http://schemas.microsoft.com/office/drawing/2014/main" xmlns="" val="3603144349"/>
                  </a:ext>
                </a:extLst>
              </a:tr>
              <a:tr h="370840">
                <a:tc>
                  <a:txBody>
                    <a:bodyPr/>
                    <a:lstStyle/>
                    <a:p>
                      <a:pPr algn="ctr"/>
                      <a:r>
                        <a:rPr lang="en-US" dirty="0" smtClean="0"/>
                        <a:t>220</a:t>
                      </a:r>
                      <a:endParaRPr lang="en-US" dirty="0"/>
                    </a:p>
                  </a:txBody>
                  <a:tcPr/>
                </a:tc>
                <a:tc>
                  <a:txBody>
                    <a:bodyPr/>
                    <a:lstStyle/>
                    <a:p>
                      <a:pPr algn="ctr"/>
                      <a:r>
                        <a:rPr lang="en-US" dirty="0" smtClean="0"/>
                        <a:t>25 W</a:t>
                      </a:r>
                      <a:endParaRPr lang="en-US" dirty="0"/>
                    </a:p>
                  </a:txBody>
                  <a:tcPr/>
                </a:tc>
                <a:tc>
                  <a:txBody>
                    <a:bodyPr/>
                    <a:lstStyle/>
                    <a:p>
                      <a:pPr algn="ctr"/>
                      <a:r>
                        <a:rPr lang="en-US" dirty="0" smtClean="0"/>
                        <a:t>6 W</a:t>
                      </a:r>
                      <a:endParaRPr lang="en-US" dirty="0"/>
                    </a:p>
                  </a:txBody>
                  <a:tcPr/>
                </a:tc>
                <a:tc>
                  <a:txBody>
                    <a:bodyPr/>
                    <a:lstStyle/>
                    <a:p>
                      <a:pPr algn="ctr"/>
                      <a:r>
                        <a:rPr lang="en-US" dirty="0" smtClean="0"/>
                        <a:t>3 W</a:t>
                      </a:r>
                      <a:endParaRPr lang="en-US" dirty="0"/>
                    </a:p>
                  </a:txBody>
                  <a:tcPr/>
                </a:tc>
                <a:extLst>
                  <a:ext uri="{0D108BD9-81ED-4DB2-BD59-A6C34878D82A}">
                    <a16:rowId xmlns:a16="http://schemas.microsoft.com/office/drawing/2014/main" xmlns="" val="2421029069"/>
                  </a:ext>
                </a:extLst>
              </a:tr>
              <a:tr h="370840">
                <a:tc>
                  <a:txBody>
                    <a:bodyPr/>
                    <a:lstStyle/>
                    <a:p>
                      <a:pPr algn="ctr"/>
                      <a:r>
                        <a:rPr lang="en-US" dirty="0" smtClean="0"/>
                        <a:t>400</a:t>
                      </a:r>
                      <a:endParaRPr lang="en-US" dirty="0"/>
                    </a:p>
                  </a:txBody>
                  <a:tcPr/>
                </a:tc>
                <a:tc>
                  <a:txBody>
                    <a:bodyPr/>
                    <a:lstStyle/>
                    <a:p>
                      <a:pPr algn="ctr"/>
                      <a:r>
                        <a:rPr lang="en-US" dirty="0" smtClean="0"/>
                        <a:t>40 W</a:t>
                      </a:r>
                      <a:endParaRPr lang="en-US" dirty="0"/>
                    </a:p>
                  </a:txBody>
                  <a:tcPr/>
                </a:tc>
                <a:tc>
                  <a:txBody>
                    <a:bodyPr/>
                    <a:lstStyle/>
                    <a:p>
                      <a:pPr algn="ctr"/>
                      <a:r>
                        <a:rPr lang="en-US" dirty="0" smtClean="0"/>
                        <a:t>9 W</a:t>
                      </a:r>
                      <a:endParaRPr lang="en-US" dirty="0"/>
                    </a:p>
                  </a:txBody>
                  <a:tcPr/>
                </a:tc>
                <a:tc>
                  <a:txBody>
                    <a:bodyPr/>
                    <a:lstStyle/>
                    <a:p>
                      <a:pPr algn="ctr"/>
                      <a:r>
                        <a:rPr lang="en-US" dirty="0" smtClean="0"/>
                        <a:t>5 W</a:t>
                      </a:r>
                      <a:endParaRPr lang="en-US" dirty="0"/>
                    </a:p>
                  </a:txBody>
                  <a:tcPr/>
                </a:tc>
                <a:extLst>
                  <a:ext uri="{0D108BD9-81ED-4DB2-BD59-A6C34878D82A}">
                    <a16:rowId xmlns:a16="http://schemas.microsoft.com/office/drawing/2014/main" xmlns="" val="1653465104"/>
                  </a:ext>
                </a:extLst>
              </a:tr>
              <a:tr h="370840">
                <a:tc>
                  <a:txBody>
                    <a:bodyPr/>
                    <a:lstStyle/>
                    <a:p>
                      <a:pPr algn="ctr"/>
                      <a:r>
                        <a:rPr lang="en-US" dirty="0" smtClean="0"/>
                        <a:t>700</a:t>
                      </a:r>
                      <a:endParaRPr lang="en-US" dirty="0"/>
                    </a:p>
                  </a:txBody>
                  <a:tcPr/>
                </a:tc>
                <a:tc>
                  <a:txBody>
                    <a:bodyPr/>
                    <a:lstStyle/>
                    <a:p>
                      <a:pPr algn="ctr"/>
                      <a:r>
                        <a:rPr lang="en-US" dirty="0" smtClean="0"/>
                        <a:t>60 W</a:t>
                      </a:r>
                      <a:endParaRPr lang="en-US" dirty="0"/>
                    </a:p>
                  </a:txBody>
                  <a:tcPr/>
                </a:tc>
                <a:tc>
                  <a:txBody>
                    <a:bodyPr/>
                    <a:lstStyle/>
                    <a:p>
                      <a:pPr algn="ctr"/>
                      <a:r>
                        <a:rPr lang="en-US" dirty="0" smtClean="0"/>
                        <a:t>12 W</a:t>
                      </a:r>
                      <a:endParaRPr lang="en-US" dirty="0"/>
                    </a:p>
                  </a:txBody>
                  <a:tcPr/>
                </a:tc>
                <a:tc>
                  <a:txBody>
                    <a:bodyPr/>
                    <a:lstStyle/>
                    <a:p>
                      <a:pPr algn="ctr"/>
                      <a:r>
                        <a:rPr lang="en-US" dirty="0" smtClean="0"/>
                        <a:t>7 W</a:t>
                      </a:r>
                      <a:endParaRPr lang="en-US" dirty="0"/>
                    </a:p>
                  </a:txBody>
                  <a:tcPr/>
                </a:tc>
                <a:extLst>
                  <a:ext uri="{0D108BD9-81ED-4DB2-BD59-A6C34878D82A}">
                    <a16:rowId xmlns:a16="http://schemas.microsoft.com/office/drawing/2014/main" xmlns="" val="158557766"/>
                  </a:ext>
                </a:extLst>
              </a:tr>
            </a:tbl>
          </a:graphicData>
        </a:graphic>
      </p:graphicFrame>
    </p:spTree>
    <p:extLst>
      <p:ext uri="{BB962C8B-B14F-4D97-AF65-F5344CB8AC3E}">
        <p14:creationId xmlns:p14="http://schemas.microsoft.com/office/powerpoint/2010/main" val="41535885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8000"/>
            <a:ext cx="5503430" cy="3599591"/>
          </a:xfrm>
          <a:prstGeom prst="rect">
            <a:avLst/>
          </a:prstGeom>
        </p:spPr>
      </p:pic>
      <p:sp>
        <p:nvSpPr>
          <p:cNvPr id="7" name="Rectangle 6"/>
          <p:cNvSpPr/>
          <p:nvPr/>
        </p:nvSpPr>
        <p:spPr>
          <a:xfrm>
            <a:off x="656214" y="1794767"/>
            <a:ext cx="8259185" cy="954107"/>
          </a:xfrm>
          <a:prstGeom prst="rect">
            <a:avLst/>
          </a:prstGeom>
        </p:spPr>
        <p:txBody>
          <a:bodyPr wrap="square">
            <a:spAutoFit/>
          </a:bodyPr>
          <a:lstStyle/>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11.6)</a:t>
            </a:r>
            <a:endParaRPr lang="en-US" sz="2800" dirty="0">
              <a:solidFill>
                <a:srgbClr val="0000F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71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49250" y="5562600"/>
            <a:ext cx="4559300" cy="466725"/>
          </a:xfrm>
          <a:prstGeom prst="rect">
            <a:avLst/>
          </a:prstGeom>
          <a:gradFill rotWithShape="1">
            <a:gsLst>
              <a:gs pos="0">
                <a:srgbClr val="FF9999"/>
              </a:gs>
              <a:gs pos="50000">
                <a:schemeClr val="bg1"/>
              </a:gs>
              <a:gs pos="100000">
                <a:srgbClr val="FF9999"/>
              </a:gs>
            </a:gsLst>
            <a:lin ang="5400000" scaled="1"/>
          </a:gradFill>
          <a:ln w="9525">
            <a:solidFill>
              <a:srgbClr val="0000FF"/>
            </a:solidFill>
            <a:miter lim="800000"/>
            <a:headEnd/>
            <a:tailEnd/>
          </a:ln>
          <a:effectLst/>
          <a:extLst/>
        </p:spPr>
        <p:txBody>
          <a:bodyPr>
            <a:spAutoFit/>
          </a:bodyPr>
          <a:lstStyle/>
          <a:p>
            <a:pPr algn="ctr">
              <a:spcBef>
                <a:spcPct val="50000"/>
              </a:spcBef>
              <a:defRPr/>
            </a:pPr>
            <a:r>
              <a:rPr lang="vi-VN" b="1" dirty="0">
                <a:solidFill>
                  <a:srgbClr val="0000FF"/>
                </a:solidFill>
                <a:latin typeface="+mn-lt"/>
              </a:rPr>
              <a:t>Nhà bác học</a:t>
            </a:r>
            <a:r>
              <a:rPr lang="en-US" b="1" dirty="0">
                <a:solidFill>
                  <a:srgbClr val="0000FF"/>
                </a:solidFill>
                <a:latin typeface="+mn-lt"/>
              </a:rPr>
              <a:t> Thomas Edison</a:t>
            </a:r>
          </a:p>
        </p:txBody>
      </p:sp>
      <p:sp>
        <p:nvSpPr>
          <p:cNvPr id="4101" name="Text Box 5"/>
          <p:cNvSpPr txBox="1">
            <a:spLocks noChangeArrowheads="1"/>
          </p:cNvSpPr>
          <p:nvPr/>
        </p:nvSpPr>
        <p:spPr bwMode="auto">
          <a:xfrm>
            <a:off x="5238750" y="419100"/>
            <a:ext cx="37338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10000"/>
              </a:spcBef>
            </a:pPr>
            <a:r>
              <a:rPr lang="en-US" sz="2800" b="1">
                <a:solidFill>
                  <a:srgbClr val="640000"/>
                </a:solidFill>
                <a:latin typeface="Times New Roman" pitchFamily="18" charset="0"/>
                <a:cs typeface="Times New Roman" pitchFamily="18" charset="0"/>
              </a:rPr>
              <a:t>Lịch sử hình thành và phát minh ra đèn sợi đốt:</a:t>
            </a:r>
            <a:r>
              <a:rPr lang="en-US" sz="2600">
                <a:solidFill>
                  <a:srgbClr val="0000FF"/>
                </a:solidFill>
                <a:latin typeface="Times New Roman" pitchFamily="18" charset="0"/>
                <a:cs typeface="Times New Roman" pitchFamily="18" charset="0"/>
              </a:rPr>
              <a:t>Năm 1879, nhà bác học người Mĩ Thomas Edison đã phát minh ra đèn sợi đốt đầu tiên. Năm 1939 đèn huỳnh quang xuất hiện. Vậy để phân biệt được các loại đèn điện và biết được cấu tạo, đặc điểm, nguyên lí làm việc của đèn sợi đốt ra sao, bài học hôm nay chúng ta cùng tìm hiểu.</a:t>
            </a:r>
          </a:p>
        </p:txBody>
      </p:sp>
      <p:pic>
        <p:nvPicPr>
          <p:cNvPr id="4102" name="Picture 6" descr="ThomasEd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953000" cy="449103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0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1000"/>
                                        <p:tgtEl>
                                          <p:spTgt spid="41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10"/>
            <a:ext cx="7405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II. </a:t>
            </a:r>
            <a:r>
              <a:rPr lang="en-US" sz="3200" b="1" dirty="0" err="1">
                <a:solidFill>
                  <a:srgbClr val="64C5B4"/>
                </a:solidFill>
                <a:latin typeface="#9Slide05 Habano" panose="02040603050506020204" pitchFamily="18" charset="0"/>
              </a:rPr>
              <a:t>nội</a:t>
            </a:r>
            <a:r>
              <a:rPr lang="en-US" sz="3200" b="1" dirty="0">
                <a:solidFill>
                  <a:srgbClr val="64C5B4"/>
                </a:solidFill>
                <a:latin typeface="#9Slide05 Habano" panose="02040603050506020204" pitchFamily="18" charset="0"/>
              </a:rPr>
              <a:t> 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sz="3200" b="1" dirty="0">
              <a:solidFill>
                <a:srgbClr val="64C5B4"/>
              </a:solidFill>
              <a:latin typeface="#9Slide05 Habano" panose="02040603050506020204" pitchFamily="18" charset="0"/>
            </a:endParaRPr>
          </a:p>
        </p:txBody>
      </p:sp>
      <p:sp>
        <p:nvSpPr>
          <p:cNvPr id="2" name="Rectangle 1"/>
          <p:cNvSpPr/>
          <p:nvPr/>
        </p:nvSpPr>
        <p:spPr>
          <a:xfrm>
            <a:off x="353291" y="1857932"/>
            <a:ext cx="3761510" cy="954107"/>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1. </a:t>
            </a:r>
            <a:r>
              <a:rPr lang="en-US" sz="2800" dirty="0" err="1" smtClean="0">
                <a:solidFill>
                  <a:srgbClr val="0000F1"/>
                </a:solidFill>
                <a:latin typeface="Times New Roman" panose="02020603050405020304" pitchFamily="18" charset="0"/>
                <a:cs typeface="Times New Roman" panose="02020603050405020304" pitchFamily="18" charset="0"/>
              </a:rPr>
              <a:t>Nhận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biết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phân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2508" y="2872066"/>
            <a:ext cx="4239492" cy="954107"/>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2. </a:t>
            </a:r>
            <a:r>
              <a:rPr lang="en-US" sz="2800" dirty="0" err="1" smtClean="0">
                <a:solidFill>
                  <a:srgbClr val="0000F1"/>
                </a:solidFill>
                <a:latin typeface="Times New Roman" panose="02020603050405020304" pitchFamily="18" charset="0"/>
                <a:cs typeface="Times New Roman" panose="02020603050405020304" pitchFamily="18" charset="0"/>
              </a:rPr>
              <a:t>Đọc</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thông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số</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kĩ</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thuật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8654" y="3886200"/>
            <a:ext cx="4100946" cy="2246769"/>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3. </a:t>
            </a:r>
            <a:r>
              <a:rPr lang="en-US" sz="2800" dirty="0" err="1" smtClean="0">
                <a:solidFill>
                  <a:srgbClr val="0000F1"/>
                </a:solidFill>
                <a:latin typeface="Times New Roman" panose="02020603050405020304" pitchFamily="18" charset="0"/>
                <a:cs typeface="Times New Roman" panose="02020603050405020304" pitchFamily="18" charset="0"/>
              </a:rPr>
              <a:t>Quan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sát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chỉ</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ra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chức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năng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bộ</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phận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chính</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ghi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vở</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mẫu</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báo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cáo</a:t>
            </a:r>
            <a:endParaRPr lang="en-US" sz="2800" dirty="0">
              <a:solidFill>
                <a:srgbClr val="0000F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985906" y="2104816"/>
            <a:ext cx="1800225" cy="4028153"/>
          </a:xfrm>
          <a:prstGeom prst="rect">
            <a:avLst/>
          </a:prstGeom>
        </p:spPr>
      </p:pic>
      <p:pic>
        <p:nvPicPr>
          <p:cNvPr id="12" name="Picture 11"/>
          <p:cNvPicPr>
            <a:picLocks noChangeAspect="1"/>
          </p:cNvPicPr>
          <p:nvPr/>
        </p:nvPicPr>
        <p:blipFill>
          <a:blip r:embed="rId4"/>
          <a:stretch>
            <a:fillRect/>
          </a:stretch>
        </p:blipFill>
        <p:spPr>
          <a:xfrm>
            <a:off x="6786131" y="2238007"/>
            <a:ext cx="2143125" cy="3019793"/>
          </a:xfrm>
          <a:prstGeom prst="rect">
            <a:avLst/>
          </a:prstGeom>
        </p:spPr>
      </p:pic>
    </p:spTree>
    <p:extLst>
      <p:ext uri="{BB962C8B-B14F-4D97-AF65-F5344CB8AC3E}">
        <p14:creationId xmlns:p14="http://schemas.microsoft.com/office/powerpoint/2010/main" val="33537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96291" y="896139"/>
            <a:ext cx="7467600" cy="2246769"/>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G</a:t>
            </a:r>
            <a:r>
              <a:rPr lang="vi-VN" sz="2800" dirty="0" smtClean="0">
                <a:solidFill>
                  <a:srgbClr val="00B050"/>
                </a:solidFill>
                <a:latin typeface="Times New Roman" panose="02020603050405020304" pitchFamily="18" charset="0"/>
              </a:rPr>
              <a:t>iờ </a:t>
            </a:r>
            <a:r>
              <a:rPr lang="vi-VN" sz="2800" dirty="0">
                <a:solidFill>
                  <a:srgbClr val="00B050"/>
                </a:solidFill>
                <a:latin typeface="Times New Roman" panose="02020603050405020304" pitchFamily="18" charset="0"/>
              </a:rPr>
              <a:t>trái đất là một sự kiện quốc tế hàng năm   do  Quỹ quốc tế </a:t>
            </a:r>
            <a:r>
              <a:rPr lang="vi-VN" sz="2800" dirty="0" smtClean="0">
                <a:solidFill>
                  <a:srgbClr val="00B050"/>
                </a:solidFill>
                <a:latin typeface="Times New Roman" panose="02020603050405020304" pitchFamily="18" charset="0"/>
              </a:rPr>
              <a:t>bảo </a:t>
            </a:r>
            <a:r>
              <a:rPr lang="vi-VN" sz="2800" dirty="0">
                <a:solidFill>
                  <a:srgbClr val="00B050"/>
                </a:solidFill>
                <a:latin typeface="Times New Roman" panose="02020603050405020304" pitchFamily="18" charset="0"/>
              </a:rPr>
              <a:t>vệ thiên nhiên </a:t>
            </a:r>
            <a:r>
              <a:rPr lang="en-US" sz="2800" dirty="0" err="1" smtClean="0">
                <a:solidFill>
                  <a:srgbClr val="00B050"/>
                </a:solidFill>
                <a:latin typeface="Times New Roman" panose="02020603050405020304" pitchFamily="18" charset="0"/>
              </a:rPr>
              <a:t>khuyên</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các hộ gia </a:t>
            </a:r>
            <a:r>
              <a:rPr lang="vi-VN" sz="2800" dirty="0" smtClean="0">
                <a:solidFill>
                  <a:srgbClr val="00B050"/>
                </a:solidFill>
                <a:latin typeface="Times New Roman" panose="02020603050405020304" pitchFamily="18" charset="0"/>
              </a:rPr>
              <a:t>đình</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cơ sở kinh doanh tắt đèn điện và các thiết bị điện không ảnh hưởng lớn đến sinh hoạt trong vòng 60 phút</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724024" y="3276600"/>
            <a:ext cx="6200775" cy="2644495"/>
          </a:xfrm>
          <a:prstGeom prst="rect">
            <a:avLst/>
          </a:prstGeom>
        </p:spPr>
      </p:pic>
    </p:spTree>
    <p:extLst>
      <p:ext uri="{BB962C8B-B14F-4D97-AF65-F5344CB8AC3E}">
        <p14:creationId xmlns:p14="http://schemas.microsoft.com/office/powerpoint/2010/main" val="2167438922"/>
      </p:ext>
    </p:extLst>
  </p:cSld>
  <p:clrMapOvr>
    <a:masterClrMapping/>
  </p:clrMapOvr>
  <p:transition spd="slow" advClick="0">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1</a:t>
            </a:r>
            <a:r>
              <a:rPr lang="en-US" sz="2800" b="1" dirty="0" smtClean="0">
                <a:solidFill>
                  <a:srgbClr val="339966"/>
                </a:solidFill>
                <a:latin typeface="Times New Roman" panose="02020603050405020304" pitchFamily="18" charset="0"/>
              </a:rPr>
              <a:t>. </a:t>
            </a:r>
            <a:r>
              <a:rPr lang="vi-VN" sz="2800" b="1" dirty="0" smtClean="0">
                <a:solidFill>
                  <a:srgbClr val="339966"/>
                </a:solidFill>
                <a:latin typeface="Times New Roman" panose="02020603050405020304" pitchFamily="18" charset="0"/>
              </a:rPr>
              <a:t>Gia </a:t>
            </a:r>
            <a:r>
              <a:rPr lang="vi-VN" sz="2800" b="1" dirty="0">
                <a:solidFill>
                  <a:srgbClr val="339966"/>
                </a:solidFill>
                <a:latin typeface="Times New Roman" panose="02020603050405020304" pitchFamily="18" charset="0"/>
              </a:rPr>
              <a:t>đình em đang sử dụng bóng đèn loại nào ở khu vực sinh hoạt </a:t>
            </a:r>
            <a:r>
              <a:rPr lang="vi-VN" sz="2800" b="1" dirty="0" smtClean="0">
                <a:solidFill>
                  <a:srgbClr val="339966"/>
                </a:solidFill>
                <a:latin typeface="Times New Roman" panose="02020603050405020304" pitchFamily="18" charset="0"/>
              </a:rPr>
              <a:t>chung</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nghỉ </a:t>
            </a:r>
            <a:r>
              <a:rPr lang="vi-VN" sz="2800" b="1" dirty="0" smtClean="0">
                <a:solidFill>
                  <a:srgbClr val="339966"/>
                </a:solidFill>
                <a:latin typeface="Times New Roman" panose="02020603050405020304" pitchFamily="18" charset="0"/>
              </a:rPr>
              <a:t>ngơi</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nấu </a:t>
            </a:r>
            <a:r>
              <a:rPr lang="vi-VN" sz="2800" b="1" dirty="0" smtClean="0">
                <a:solidFill>
                  <a:srgbClr val="339966"/>
                </a:solidFill>
                <a:latin typeface="Times New Roman" panose="02020603050405020304" pitchFamily="18" charset="0"/>
              </a:rPr>
              <a:t>ăn</a:t>
            </a:r>
            <a:r>
              <a:rPr lang="en-US" sz="2800" b="1" dirty="0" smtClean="0">
                <a:solidFill>
                  <a:srgbClr val="339966"/>
                </a:solidFill>
                <a:latin typeface="Times New Roman" panose="02020603050405020304" pitchFamily="18" charset="0"/>
              </a:rPr>
              <a:t>?</a:t>
            </a:r>
            <a:endParaRPr lang="vi-VN" sz="2800" b="1" dirty="0">
              <a:solidFill>
                <a:srgbClr val="339966"/>
              </a:solidFill>
              <a:latin typeface="Times New Roman" panose="02020603050405020304" pitchFamily="18" charset="0"/>
            </a:endParaRPr>
          </a:p>
          <a:p>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838200" y="3102968"/>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 2. Đ</a:t>
            </a:r>
            <a:r>
              <a:rPr lang="vi-VN" sz="2800" b="1" dirty="0" smtClean="0">
                <a:solidFill>
                  <a:srgbClr val="339966"/>
                </a:solidFill>
                <a:latin typeface="Times New Roman" panose="02020603050405020304" pitchFamily="18" charset="0"/>
              </a:rPr>
              <a:t>ề </a:t>
            </a:r>
            <a:r>
              <a:rPr lang="vi-VN" sz="2800" b="1" dirty="0">
                <a:solidFill>
                  <a:srgbClr val="339966"/>
                </a:solidFill>
                <a:latin typeface="Times New Roman" panose="02020603050405020304" pitchFamily="18" charset="0"/>
              </a:rPr>
              <a:t>xuất phương án thay thế bóng đèn ở gia đình em sao cho tiết kiệm điện </a:t>
            </a:r>
            <a:r>
              <a:rPr lang="vi-VN" sz="2800" b="1" dirty="0" smtClean="0">
                <a:solidFill>
                  <a:srgbClr val="339966"/>
                </a:solidFill>
                <a:latin typeface="Times New Roman" panose="02020603050405020304" pitchFamily="18" charset="0"/>
              </a:rPr>
              <a:t>năng</a:t>
            </a:r>
            <a:r>
              <a:rPr lang="en-US" sz="2800" b="1" smtClean="0">
                <a:solidFill>
                  <a:srgbClr val="339966"/>
                </a:solidFill>
                <a:latin typeface="Times New Roman" panose="02020603050405020304" pitchFamily="18" charset="0"/>
              </a:rPr>
              <a:t>?</a:t>
            </a:r>
            <a:endParaRPr lang="en-US" alt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3192232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1200" y="4724400"/>
            <a:ext cx="5566130" cy="1053151"/>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57600" y="6248400"/>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33600" y="4876800"/>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5708176"/>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6096000"/>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38800" y="4405951"/>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438400" y="60960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02327" y="6096000"/>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400800" y="6345485"/>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6248400"/>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924800" y="6248400"/>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12873" y="5777551"/>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5680466"/>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5541921"/>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74873" y="5444836"/>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26327" y="5611193"/>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5444938"/>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334000" y="5347853"/>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491" y="5472751"/>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75164" y="5306496"/>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99164" y="5209411"/>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775855"/>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24946" y="2147455"/>
            <a:ext cx="609600" cy="609600"/>
          </a:xfrm>
          <a:prstGeom prst="rect">
            <a:avLst/>
          </a:prstGeom>
        </p:spPr>
      </p:pic>
      <p:pic>
        <p:nvPicPr>
          <p:cNvPr id="26" name="Picture 2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46073" y="1717757"/>
            <a:ext cx="609600" cy="609600"/>
          </a:xfrm>
          <a:prstGeom prst="rect">
            <a:avLst/>
          </a:prstGeom>
        </p:spPr>
      </p:pic>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1080655"/>
            <a:ext cx="609600" cy="609600"/>
          </a:xfrm>
          <a:prstGeom prst="rect">
            <a:avLst/>
          </a:prstGeom>
        </p:spPr>
      </p:pic>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2452255"/>
            <a:ext cx="609600" cy="609600"/>
          </a:xfrm>
          <a:prstGeom prst="rect">
            <a:avLst/>
          </a:prstGeom>
        </p:spPr>
      </p:pic>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858000" y="2022557"/>
            <a:ext cx="609600" cy="609600"/>
          </a:xfrm>
          <a:prstGeom prst="rect">
            <a:avLst/>
          </a:prstGeom>
        </p:spPr>
      </p:pic>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03040" y="1607128"/>
            <a:ext cx="609600" cy="609600"/>
          </a:xfrm>
          <a:prstGeom prst="rect">
            <a:avLst/>
          </a:prstGeom>
        </p:spPr>
      </p:pic>
      <p:pic>
        <p:nvPicPr>
          <p:cNvPr id="31" name="Picture 3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77113" y="2978728"/>
            <a:ext cx="609600" cy="609600"/>
          </a:xfrm>
          <a:prstGeom prst="rect">
            <a:avLst/>
          </a:prstGeom>
        </p:spPr>
      </p:pic>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98240" y="2549030"/>
            <a:ext cx="609600" cy="609600"/>
          </a:xfrm>
          <a:prstGeom prst="rect">
            <a:avLst/>
          </a:prstGeom>
        </p:spPr>
      </p:pic>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65186" y="1558327"/>
            <a:ext cx="609600" cy="609600"/>
          </a:xfrm>
          <a:prstGeom prst="rect">
            <a:avLst/>
          </a:prstGeom>
        </p:spPr>
      </p:pic>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839259" y="2929927"/>
            <a:ext cx="609600" cy="609600"/>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60386" y="2500229"/>
            <a:ext cx="609600" cy="609600"/>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6204" y="2832531"/>
            <a:ext cx="609600" cy="609600"/>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80277" y="4204131"/>
            <a:ext cx="609600" cy="609600"/>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1404" y="3774433"/>
            <a:ext cx="609600" cy="609600"/>
          </a:xfrm>
          <a:prstGeom prst="rect">
            <a:avLst/>
          </a:prstGeom>
        </p:spPr>
      </p:pic>
      <p:pic>
        <p:nvPicPr>
          <p:cNvPr id="39" name="Picture 3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7555" y="477466"/>
            <a:ext cx="609600" cy="609600"/>
          </a:xfrm>
          <a:prstGeom prst="rect">
            <a:avLst/>
          </a:prstGeom>
        </p:spPr>
      </p:pic>
      <p:pic>
        <p:nvPicPr>
          <p:cNvPr id="40" name="Picture 3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628" y="1849066"/>
            <a:ext cx="609600" cy="609600"/>
          </a:xfrm>
          <a:prstGeom prst="rect">
            <a:avLst/>
          </a:prstGeom>
        </p:spPr>
      </p:pic>
      <p:pic>
        <p:nvPicPr>
          <p:cNvPr id="41" name="Picture 4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2755" y="1419368"/>
            <a:ext cx="609600" cy="609600"/>
          </a:xfrm>
          <a:prstGeom prst="rect">
            <a:avLst/>
          </a:prstGeom>
        </p:spPr>
      </p:pic>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38484" y="286295"/>
            <a:ext cx="609600" cy="609600"/>
          </a:xfrm>
          <a:prstGeom prst="rect">
            <a:avLst/>
          </a:prstGeom>
        </p:spPr>
      </p:pic>
      <p:pic>
        <p:nvPicPr>
          <p:cNvPr id="43" name="Picture 4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212557" y="1657895"/>
            <a:ext cx="609600" cy="609600"/>
          </a:xfrm>
          <a:prstGeom prst="rect">
            <a:avLst/>
          </a:prstGeom>
        </p:spPr>
      </p:pic>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533684" y="1228197"/>
            <a:ext cx="609600" cy="609600"/>
          </a:xfrm>
          <a:prstGeom prst="rect">
            <a:avLst/>
          </a:prstGeom>
        </p:spPr>
      </p:pic>
      <p:pic>
        <p:nvPicPr>
          <p:cNvPr id="45" name="Picture 4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415712" y="3414940"/>
            <a:ext cx="609600" cy="609600"/>
          </a:xfrm>
          <a:prstGeom prst="rect">
            <a:avLst/>
          </a:prstGeom>
        </p:spPr>
      </p:pic>
      <p:pic>
        <p:nvPicPr>
          <p:cNvPr id="46" name="Picture 4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789785" y="4786540"/>
            <a:ext cx="609600" cy="609600"/>
          </a:xfrm>
          <a:prstGeom prst="rect">
            <a:avLst/>
          </a:prstGeom>
        </p:spPr>
      </p:pic>
      <p:pic>
        <p:nvPicPr>
          <p:cNvPr id="47" name="Picture 4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10912" y="4356842"/>
            <a:ext cx="609600" cy="609600"/>
          </a:xfrm>
          <a:prstGeom prst="rect">
            <a:avLst/>
          </a:prstGeom>
        </p:spPr>
      </p:pic>
    </p:spTree>
    <p:extLst>
      <p:ext uri="{BB962C8B-B14F-4D97-AF65-F5344CB8AC3E}">
        <p14:creationId xmlns:p14="http://schemas.microsoft.com/office/powerpoint/2010/main" val="2673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repeatCount="indefinite"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7" presetClass="entr" presetSubtype="0" repeatCount="indefinite"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7" presetClass="entr" presetSubtype="0" repeatCount="indefinite"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7" presetClass="entr" presetSubtype="0" repeatCount="indefinite"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47" presetClass="entr" presetSubtype="0" repeatCount="indefinite"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7" presetClass="entr" presetSubtype="0" repeatCount="indefinite"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par>
                                <p:cTn id="100" presetID="47" presetClass="entr" presetSubtype="0" repeatCount="indefinite"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0-#ppt_h/2"/>
                                          </p:val>
                                        </p:tav>
                                        <p:tav tm="100000">
                                          <p:val>
                                            <p:strVal val="#ppt_y"/>
                                          </p:val>
                                        </p:tav>
                                      </p:tavLst>
                                    </p:anim>
                                  </p:childTnLst>
                                </p:cTn>
                              </p:par>
                              <p:par>
                                <p:cTn id="111" presetID="47" presetClass="entr" presetSubtype="0" repeatCount="indefinite"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par>
                                <p:cTn id="116" presetID="47" presetClass="entr" presetSubtype="0" repeatCount="indefinite"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par>
                                <p:cTn id="121" presetID="47" presetClass="entr" presetSubtype="0" repeatCount="indefinite"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par>
                                <p:cTn id="126" presetID="47" presetClass="entr" presetSubtype="0" repeatCount="indefinite"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1000"/>
                                        <p:tgtEl>
                                          <p:spTgt spid="27"/>
                                        </p:tgtEl>
                                      </p:cBhvr>
                                    </p:animEffect>
                                    <p:anim calcmode="lin" valueType="num">
                                      <p:cBhvr>
                                        <p:cTn id="129" dur="1000" fill="hold"/>
                                        <p:tgtEl>
                                          <p:spTgt spid="27"/>
                                        </p:tgtEl>
                                        <p:attrNameLst>
                                          <p:attrName>ppt_x</p:attrName>
                                        </p:attrNameLst>
                                      </p:cBhvr>
                                      <p:tavLst>
                                        <p:tav tm="0">
                                          <p:val>
                                            <p:strVal val="#ppt_x"/>
                                          </p:val>
                                        </p:tav>
                                        <p:tav tm="100000">
                                          <p:val>
                                            <p:strVal val="#ppt_x"/>
                                          </p:val>
                                        </p:tav>
                                      </p:tavLst>
                                    </p:anim>
                                    <p:anim calcmode="lin" valueType="num">
                                      <p:cBhvr>
                                        <p:cTn id="130" dur="1000" fill="hold"/>
                                        <p:tgtEl>
                                          <p:spTgt spid="27"/>
                                        </p:tgtEl>
                                        <p:attrNameLst>
                                          <p:attrName>ppt_y</p:attrName>
                                        </p:attrNameLst>
                                      </p:cBhvr>
                                      <p:tavLst>
                                        <p:tav tm="0">
                                          <p:val>
                                            <p:strVal val="#ppt_y-.1"/>
                                          </p:val>
                                        </p:tav>
                                        <p:tav tm="100000">
                                          <p:val>
                                            <p:strVal val="#ppt_y"/>
                                          </p:val>
                                        </p:tav>
                                      </p:tavLst>
                                    </p:anim>
                                  </p:childTnLst>
                                </p:cTn>
                              </p:par>
                              <p:par>
                                <p:cTn id="131" presetID="47" presetClass="entr" presetSubtype="0" repeatCount="indefinite"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par>
                                <p:cTn id="136" presetID="47" presetClass="entr" presetSubtype="0" repeatCount="indefinite"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par>
                                <p:cTn id="141" presetID="47" presetClass="entr" presetSubtype="0" repeatCount="indefinite" fill="hold"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0"/>
                                        <p:tgtEl>
                                          <p:spTgt spid="30"/>
                                        </p:tgtEl>
                                      </p:cBhvr>
                                    </p:animEffect>
                                    <p:anim calcmode="lin" valueType="num">
                                      <p:cBhvr>
                                        <p:cTn id="144" dur="1000" fill="hold"/>
                                        <p:tgtEl>
                                          <p:spTgt spid="30"/>
                                        </p:tgtEl>
                                        <p:attrNameLst>
                                          <p:attrName>ppt_x</p:attrName>
                                        </p:attrNameLst>
                                      </p:cBhvr>
                                      <p:tavLst>
                                        <p:tav tm="0">
                                          <p:val>
                                            <p:strVal val="#ppt_x"/>
                                          </p:val>
                                        </p:tav>
                                        <p:tav tm="100000">
                                          <p:val>
                                            <p:strVal val="#ppt_x"/>
                                          </p:val>
                                        </p:tav>
                                      </p:tavLst>
                                    </p:anim>
                                    <p:anim calcmode="lin" valueType="num">
                                      <p:cBhvr>
                                        <p:cTn id="145" dur="1000" fill="hold"/>
                                        <p:tgtEl>
                                          <p:spTgt spid="30"/>
                                        </p:tgtEl>
                                        <p:attrNameLst>
                                          <p:attrName>ppt_y</p:attrName>
                                        </p:attrNameLst>
                                      </p:cBhvr>
                                      <p:tavLst>
                                        <p:tav tm="0">
                                          <p:val>
                                            <p:strVal val="#ppt_y-.1"/>
                                          </p:val>
                                        </p:tav>
                                        <p:tav tm="100000">
                                          <p:val>
                                            <p:strVal val="#ppt_y"/>
                                          </p:val>
                                        </p:tav>
                                      </p:tavLst>
                                    </p:anim>
                                  </p:childTnLst>
                                </p:cTn>
                              </p:par>
                              <p:par>
                                <p:cTn id="146" presetID="47" presetClass="entr" presetSubtype="0" repeatCount="indefinite"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1000"/>
                                        <p:tgtEl>
                                          <p:spTgt spid="31"/>
                                        </p:tgtEl>
                                      </p:cBhvr>
                                    </p:animEffect>
                                    <p:anim calcmode="lin" valueType="num">
                                      <p:cBhvr>
                                        <p:cTn id="149" dur="1000" fill="hold"/>
                                        <p:tgtEl>
                                          <p:spTgt spid="31"/>
                                        </p:tgtEl>
                                        <p:attrNameLst>
                                          <p:attrName>ppt_x</p:attrName>
                                        </p:attrNameLst>
                                      </p:cBhvr>
                                      <p:tavLst>
                                        <p:tav tm="0">
                                          <p:val>
                                            <p:strVal val="#ppt_x"/>
                                          </p:val>
                                        </p:tav>
                                        <p:tav tm="100000">
                                          <p:val>
                                            <p:strVal val="#ppt_x"/>
                                          </p:val>
                                        </p:tav>
                                      </p:tavLst>
                                    </p:anim>
                                    <p:anim calcmode="lin" valueType="num">
                                      <p:cBhvr>
                                        <p:cTn id="150" dur="1000" fill="hold"/>
                                        <p:tgtEl>
                                          <p:spTgt spid="31"/>
                                        </p:tgtEl>
                                        <p:attrNameLst>
                                          <p:attrName>ppt_y</p:attrName>
                                        </p:attrNameLst>
                                      </p:cBhvr>
                                      <p:tavLst>
                                        <p:tav tm="0">
                                          <p:val>
                                            <p:strVal val="#ppt_y-.1"/>
                                          </p:val>
                                        </p:tav>
                                        <p:tav tm="100000">
                                          <p:val>
                                            <p:strVal val="#ppt_y"/>
                                          </p:val>
                                        </p:tav>
                                      </p:tavLst>
                                    </p:anim>
                                  </p:childTnLst>
                                </p:cTn>
                              </p:par>
                              <p:par>
                                <p:cTn id="151" presetID="47" presetClass="entr" presetSubtype="0" repeatCount="indefinite"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1000"/>
                                        <p:tgtEl>
                                          <p:spTgt spid="32"/>
                                        </p:tgtEl>
                                      </p:cBhvr>
                                    </p:animEffect>
                                    <p:anim calcmode="lin" valueType="num">
                                      <p:cBhvr>
                                        <p:cTn id="154" dur="1000" fill="hold"/>
                                        <p:tgtEl>
                                          <p:spTgt spid="32"/>
                                        </p:tgtEl>
                                        <p:attrNameLst>
                                          <p:attrName>ppt_x</p:attrName>
                                        </p:attrNameLst>
                                      </p:cBhvr>
                                      <p:tavLst>
                                        <p:tav tm="0">
                                          <p:val>
                                            <p:strVal val="#ppt_x"/>
                                          </p:val>
                                        </p:tav>
                                        <p:tav tm="100000">
                                          <p:val>
                                            <p:strVal val="#ppt_x"/>
                                          </p:val>
                                        </p:tav>
                                      </p:tavLst>
                                    </p:anim>
                                    <p:anim calcmode="lin" valueType="num">
                                      <p:cBhvr>
                                        <p:cTn id="155" dur="1000" fill="hold"/>
                                        <p:tgtEl>
                                          <p:spTgt spid="32"/>
                                        </p:tgtEl>
                                        <p:attrNameLst>
                                          <p:attrName>ppt_y</p:attrName>
                                        </p:attrNameLst>
                                      </p:cBhvr>
                                      <p:tavLst>
                                        <p:tav tm="0">
                                          <p:val>
                                            <p:strVal val="#ppt_y-.1"/>
                                          </p:val>
                                        </p:tav>
                                        <p:tav tm="100000">
                                          <p:val>
                                            <p:strVal val="#ppt_y"/>
                                          </p:val>
                                        </p:tav>
                                      </p:tavLst>
                                    </p:anim>
                                  </p:childTnLst>
                                </p:cTn>
                              </p:par>
                              <p:par>
                                <p:cTn id="156" presetID="47" presetClass="entr" presetSubtype="0" repeatCount="indefinite"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fade">
                                      <p:cBhvr>
                                        <p:cTn id="158" dur="1000"/>
                                        <p:tgtEl>
                                          <p:spTgt spid="33"/>
                                        </p:tgtEl>
                                      </p:cBhvr>
                                    </p:animEffect>
                                    <p:anim calcmode="lin" valueType="num">
                                      <p:cBhvr>
                                        <p:cTn id="159" dur="1000" fill="hold"/>
                                        <p:tgtEl>
                                          <p:spTgt spid="33"/>
                                        </p:tgtEl>
                                        <p:attrNameLst>
                                          <p:attrName>ppt_x</p:attrName>
                                        </p:attrNameLst>
                                      </p:cBhvr>
                                      <p:tavLst>
                                        <p:tav tm="0">
                                          <p:val>
                                            <p:strVal val="#ppt_x"/>
                                          </p:val>
                                        </p:tav>
                                        <p:tav tm="100000">
                                          <p:val>
                                            <p:strVal val="#ppt_x"/>
                                          </p:val>
                                        </p:tav>
                                      </p:tavLst>
                                    </p:anim>
                                    <p:anim calcmode="lin" valueType="num">
                                      <p:cBhvr>
                                        <p:cTn id="160" dur="1000" fill="hold"/>
                                        <p:tgtEl>
                                          <p:spTgt spid="33"/>
                                        </p:tgtEl>
                                        <p:attrNameLst>
                                          <p:attrName>ppt_y</p:attrName>
                                        </p:attrNameLst>
                                      </p:cBhvr>
                                      <p:tavLst>
                                        <p:tav tm="0">
                                          <p:val>
                                            <p:strVal val="#ppt_y-.1"/>
                                          </p:val>
                                        </p:tav>
                                        <p:tav tm="100000">
                                          <p:val>
                                            <p:strVal val="#ppt_y"/>
                                          </p:val>
                                        </p:tav>
                                      </p:tavLst>
                                    </p:anim>
                                  </p:childTnLst>
                                </p:cTn>
                              </p:par>
                              <p:par>
                                <p:cTn id="161" presetID="47" presetClass="entr" presetSubtype="0" repeatCount="indefinite"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par>
                                <p:cTn id="166" presetID="47" presetClass="entr" presetSubtype="0" repeatCount="indefinite" fill="hold"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1000"/>
                                        <p:tgtEl>
                                          <p:spTgt spid="35"/>
                                        </p:tgtEl>
                                      </p:cBhvr>
                                    </p:animEffect>
                                    <p:anim calcmode="lin" valueType="num">
                                      <p:cBhvr>
                                        <p:cTn id="169" dur="1000" fill="hold"/>
                                        <p:tgtEl>
                                          <p:spTgt spid="35"/>
                                        </p:tgtEl>
                                        <p:attrNameLst>
                                          <p:attrName>ppt_x</p:attrName>
                                        </p:attrNameLst>
                                      </p:cBhvr>
                                      <p:tavLst>
                                        <p:tav tm="0">
                                          <p:val>
                                            <p:strVal val="#ppt_x"/>
                                          </p:val>
                                        </p:tav>
                                        <p:tav tm="100000">
                                          <p:val>
                                            <p:strVal val="#ppt_x"/>
                                          </p:val>
                                        </p:tav>
                                      </p:tavLst>
                                    </p:anim>
                                    <p:anim calcmode="lin" valueType="num">
                                      <p:cBhvr>
                                        <p:cTn id="170" dur="1000" fill="hold"/>
                                        <p:tgtEl>
                                          <p:spTgt spid="35"/>
                                        </p:tgtEl>
                                        <p:attrNameLst>
                                          <p:attrName>ppt_y</p:attrName>
                                        </p:attrNameLst>
                                      </p:cBhvr>
                                      <p:tavLst>
                                        <p:tav tm="0">
                                          <p:val>
                                            <p:strVal val="#ppt_y-.1"/>
                                          </p:val>
                                        </p:tav>
                                        <p:tav tm="100000">
                                          <p:val>
                                            <p:strVal val="#ppt_y"/>
                                          </p:val>
                                        </p:tav>
                                      </p:tavLst>
                                    </p:anim>
                                  </p:childTnLst>
                                </p:cTn>
                              </p:par>
                              <p:par>
                                <p:cTn id="171" presetID="47" presetClass="entr" presetSubtype="0" repeatCount="indefinite" fill="hold" nodeType="with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fade">
                                      <p:cBhvr>
                                        <p:cTn id="173" dur="1000"/>
                                        <p:tgtEl>
                                          <p:spTgt spid="36"/>
                                        </p:tgtEl>
                                      </p:cBhvr>
                                    </p:animEffect>
                                    <p:anim calcmode="lin" valueType="num">
                                      <p:cBhvr>
                                        <p:cTn id="174" dur="1000" fill="hold"/>
                                        <p:tgtEl>
                                          <p:spTgt spid="36"/>
                                        </p:tgtEl>
                                        <p:attrNameLst>
                                          <p:attrName>ppt_x</p:attrName>
                                        </p:attrNameLst>
                                      </p:cBhvr>
                                      <p:tavLst>
                                        <p:tav tm="0">
                                          <p:val>
                                            <p:strVal val="#ppt_x"/>
                                          </p:val>
                                        </p:tav>
                                        <p:tav tm="100000">
                                          <p:val>
                                            <p:strVal val="#ppt_x"/>
                                          </p:val>
                                        </p:tav>
                                      </p:tavLst>
                                    </p:anim>
                                    <p:anim calcmode="lin" valueType="num">
                                      <p:cBhvr>
                                        <p:cTn id="175" dur="1000" fill="hold"/>
                                        <p:tgtEl>
                                          <p:spTgt spid="36"/>
                                        </p:tgtEl>
                                        <p:attrNameLst>
                                          <p:attrName>ppt_y</p:attrName>
                                        </p:attrNameLst>
                                      </p:cBhvr>
                                      <p:tavLst>
                                        <p:tav tm="0">
                                          <p:val>
                                            <p:strVal val="#ppt_y-.1"/>
                                          </p:val>
                                        </p:tav>
                                        <p:tav tm="100000">
                                          <p:val>
                                            <p:strVal val="#ppt_y"/>
                                          </p:val>
                                        </p:tav>
                                      </p:tavLst>
                                    </p:anim>
                                  </p:childTnLst>
                                </p:cTn>
                              </p:par>
                              <p:par>
                                <p:cTn id="176" presetID="47" presetClass="entr" presetSubtype="0" repeatCount="indefinite" fill="hold" nodeType="with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fade">
                                      <p:cBhvr>
                                        <p:cTn id="178" dur="1000"/>
                                        <p:tgtEl>
                                          <p:spTgt spid="37"/>
                                        </p:tgtEl>
                                      </p:cBhvr>
                                    </p:animEffect>
                                    <p:anim calcmode="lin" valueType="num">
                                      <p:cBhvr>
                                        <p:cTn id="179" dur="1000" fill="hold"/>
                                        <p:tgtEl>
                                          <p:spTgt spid="37"/>
                                        </p:tgtEl>
                                        <p:attrNameLst>
                                          <p:attrName>ppt_x</p:attrName>
                                        </p:attrNameLst>
                                      </p:cBhvr>
                                      <p:tavLst>
                                        <p:tav tm="0">
                                          <p:val>
                                            <p:strVal val="#ppt_x"/>
                                          </p:val>
                                        </p:tav>
                                        <p:tav tm="100000">
                                          <p:val>
                                            <p:strVal val="#ppt_x"/>
                                          </p:val>
                                        </p:tav>
                                      </p:tavLst>
                                    </p:anim>
                                    <p:anim calcmode="lin" valueType="num">
                                      <p:cBhvr>
                                        <p:cTn id="180" dur="1000" fill="hold"/>
                                        <p:tgtEl>
                                          <p:spTgt spid="37"/>
                                        </p:tgtEl>
                                        <p:attrNameLst>
                                          <p:attrName>ppt_y</p:attrName>
                                        </p:attrNameLst>
                                      </p:cBhvr>
                                      <p:tavLst>
                                        <p:tav tm="0">
                                          <p:val>
                                            <p:strVal val="#ppt_y-.1"/>
                                          </p:val>
                                        </p:tav>
                                        <p:tav tm="100000">
                                          <p:val>
                                            <p:strVal val="#ppt_y"/>
                                          </p:val>
                                        </p:tav>
                                      </p:tavLst>
                                    </p:anim>
                                  </p:childTnLst>
                                </p:cTn>
                              </p:par>
                              <p:par>
                                <p:cTn id="181" presetID="47" presetClass="entr" presetSubtype="0" repeatCount="indefinite" fill="hold" nodeType="with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000"/>
                                        <p:tgtEl>
                                          <p:spTgt spid="38"/>
                                        </p:tgtEl>
                                      </p:cBhvr>
                                    </p:animEffect>
                                    <p:anim calcmode="lin" valueType="num">
                                      <p:cBhvr>
                                        <p:cTn id="184" dur="1000" fill="hold"/>
                                        <p:tgtEl>
                                          <p:spTgt spid="38"/>
                                        </p:tgtEl>
                                        <p:attrNameLst>
                                          <p:attrName>ppt_x</p:attrName>
                                        </p:attrNameLst>
                                      </p:cBhvr>
                                      <p:tavLst>
                                        <p:tav tm="0">
                                          <p:val>
                                            <p:strVal val="#ppt_x"/>
                                          </p:val>
                                        </p:tav>
                                        <p:tav tm="100000">
                                          <p:val>
                                            <p:strVal val="#ppt_x"/>
                                          </p:val>
                                        </p:tav>
                                      </p:tavLst>
                                    </p:anim>
                                    <p:anim calcmode="lin" valueType="num">
                                      <p:cBhvr>
                                        <p:cTn id="185" dur="1000" fill="hold"/>
                                        <p:tgtEl>
                                          <p:spTgt spid="38"/>
                                        </p:tgtEl>
                                        <p:attrNameLst>
                                          <p:attrName>ppt_y</p:attrName>
                                        </p:attrNameLst>
                                      </p:cBhvr>
                                      <p:tavLst>
                                        <p:tav tm="0">
                                          <p:val>
                                            <p:strVal val="#ppt_y-.1"/>
                                          </p:val>
                                        </p:tav>
                                        <p:tav tm="100000">
                                          <p:val>
                                            <p:strVal val="#ppt_y"/>
                                          </p:val>
                                        </p:tav>
                                      </p:tavLst>
                                    </p:anim>
                                  </p:childTnLst>
                                </p:cTn>
                              </p:par>
                              <p:par>
                                <p:cTn id="186" presetID="47" presetClass="entr" presetSubtype="0" repeatCount="indefinite"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par>
                                <p:cTn id="191" presetID="47" presetClass="entr" presetSubtype="0" repeatCount="indefinite" fill="hold" nodeType="with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fade">
                                      <p:cBhvr>
                                        <p:cTn id="193" dur="1000"/>
                                        <p:tgtEl>
                                          <p:spTgt spid="40"/>
                                        </p:tgtEl>
                                      </p:cBhvr>
                                    </p:animEffect>
                                    <p:anim calcmode="lin" valueType="num">
                                      <p:cBhvr>
                                        <p:cTn id="194" dur="1000" fill="hold"/>
                                        <p:tgtEl>
                                          <p:spTgt spid="40"/>
                                        </p:tgtEl>
                                        <p:attrNameLst>
                                          <p:attrName>ppt_x</p:attrName>
                                        </p:attrNameLst>
                                      </p:cBhvr>
                                      <p:tavLst>
                                        <p:tav tm="0">
                                          <p:val>
                                            <p:strVal val="#ppt_x"/>
                                          </p:val>
                                        </p:tav>
                                        <p:tav tm="100000">
                                          <p:val>
                                            <p:strVal val="#ppt_x"/>
                                          </p:val>
                                        </p:tav>
                                      </p:tavLst>
                                    </p:anim>
                                    <p:anim calcmode="lin" valueType="num">
                                      <p:cBhvr>
                                        <p:cTn id="195" dur="1000" fill="hold"/>
                                        <p:tgtEl>
                                          <p:spTgt spid="40"/>
                                        </p:tgtEl>
                                        <p:attrNameLst>
                                          <p:attrName>ppt_y</p:attrName>
                                        </p:attrNameLst>
                                      </p:cBhvr>
                                      <p:tavLst>
                                        <p:tav tm="0">
                                          <p:val>
                                            <p:strVal val="#ppt_y-.1"/>
                                          </p:val>
                                        </p:tav>
                                        <p:tav tm="100000">
                                          <p:val>
                                            <p:strVal val="#ppt_y"/>
                                          </p:val>
                                        </p:tav>
                                      </p:tavLst>
                                    </p:anim>
                                  </p:childTnLst>
                                </p:cTn>
                              </p:par>
                              <p:par>
                                <p:cTn id="196" presetID="47" presetClass="entr" presetSubtype="0" repeatCount="indefinite" fill="hold" nodeType="with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fade">
                                      <p:cBhvr>
                                        <p:cTn id="198" dur="1000"/>
                                        <p:tgtEl>
                                          <p:spTgt spid="41"/>
                                        </p:tgtEl>
                                      </p:cBhvr>
                                    </p:animEffect>
                                    <p:anim calcmode="lin" valueType="num">
                                      <p:cBhvr>
                                        <p:cTn id="199" dur="1000" fill="hold"/>
                                        <p:tgtEl>
                                          <p:spTgt spid="41"/>
                                        </p:tgtEl>
                                        <p:attrNameLst>
                                          <p:attrName>ppt_x</p:attrName>
                                        </p:attrNameLst>
                                      </p:cBhvr>
                                      <p:tavLst>
                                        <p:tav tm="0">
                                          <p:val>
                                            <p:strVal val="#ppt_x"/>
                                          </p:val>
                                        </p:tav>
                                        <p:tav tm="100000">
                                          <p:val>
                                            <p:strVal val="#ppt_x"/>
                                          </p:val>
                                        </p:tav>
                                      </p:tavLst>
                                    </p:anim>
                                    <p:anim calcmode="lin" valueType="num">
                                      <p:cBhvr>
                                        <p:cTn id="200" dur="1000" fill="hold"/>
                                        <p:tgtEl>
                                          <p:spTgt spid="41"/>
                                        </p:tgtEl>
                                        <p:attrNameLst>
                                          <p:attrName>ppt_y</p:attrName>
                                        </p:attrNameLst>
                                      </p:cBhvr>
                                      <p:tavLst>
                                        <p:tav tm="0">
                                          <p:val>
                                            <p:strVal val="#ppt_y-.1"/>
                                          </p:val>
                                        </p:tav>
                                        <p:tav tm="100000">
                                          <p:val>
                                            <p:strVal val="#ppt_y"/>
                                          </p:val>
                                        </p:tav>
                                      </p:tavLst>
                                    </p:anim>
                                  </p:childTnLst>
                                </p:cTn>
                              </p:par>
                              <p:par>
                                <p:cTn id="201" presetID="47" presetClass="entr" presetSubtype="0" repeatCount="indefinite" fill="hold" nodeType="withEffect">
                                  <p:stCondLst>
                                    <p:cond delay="0"/>
                                  </p:stCondLst>
                                  <p:childTnLst>
                                    <p:set>
                                      <p:cBhvr>
                                        <p:cTn id="202" dur="1" fill="hold">
                                          <p:stCondLst>
                                            <p:cond delay="0"/>
                                          </p:stCondLst>
                                        </p:cTn>
                                        <p:tgtEl>
                                          <p:spTgt spid="42"/>
                                        </p:tgtEl>
                                        <p:attrNameLst>
                                          <p:attrName>style.visibility</p:attrName>
                                        </p:attrNameLst>
                                      </p:cBhvr>
                                      <p:to>
                                        <p:strVal val="visible"/>
                                      </p:to>
                                    </p:set>
                                    <p:animEffect transition="in" filter="fade">
                                      <p:cBhvr>
                                        <p:cTn id="203" dur="1000"/>
                                        <p:tgtEl>
                                          <p:spTgt spid="42"/>
                                        </p:tgtEl>
                                      </p:cBhvr>
                                    </p:animEffect>
                                    <p:anim calcmode="lin" valueType="num">
                                      <p:cBhvr>
                                        <p:cTn id="204" dur="1000" fill="hold"/>
                                        <p:tgtEl>
                                          <p:spTgt spid="42"/>
                                        </p:tgtEl>
                                        <p:attrNameLst>
                                          <p:attrName>ppt_x</p:attrName>
                                        </p:attrNameLst>
                                      </p:cBhvr>
                                      <p:tavLst>
                                        <p:tav tm="0">
                                          <p:val>
                                            <p:strVal val="#ppt_x"/>
                                          </p:val>
                                        </p:tav>
                                        <p:tav tm="100000">
                                          <p:val>
                                            <p:strVal val="#ppt_x"/>
                                          </p:val>
                                        </p:tav>
                                      </p:tavLst>
                                    </p:anim>
                                    <p:anim calcmode="lin" valueType="num">
                                      <p:cBhvr>
                                        <p:cTn id="205" dur="1000" fill="hold"/>
                                        <p:tgtEl>
                                          <p:spTgt spid="42"/>
                                        </p:tgtEl>
                                        <p:attrNameLst>
                                          <p:attrName>ppt_y</p:attrName>
                                        </p:attrNameLst>
                                      </p:cBhvr>
                                      <p:tavLst>
                                        <p:tav tm="0">
                                          <p:val>
                                            <p:strVal val="#ppt_y-.1"/>
                                          </p:val>
                                        </p:tav>
                                        <p:tav tm="100000">
                                          <p:val>
                                            <p:strVal val="#ppt_y"/>
                                          </p:val>
                                        </p:tav>
                                      </p:tavLst>
                                    </p:anim>
                                  </p:childTnLst>
                                </p:cTn>
                              </p:par>
                              <p:par>
                                <p:cTn id="206" presetID="47" presetClass="entr" presetSubtype="0" repeatCount="indefinite" fill="hold" nodeType="with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1000"/>
                                        <p:tgtEl>
                                          <p:spTgt spid="43"/>
                                        </p:tgtEl>
                                      </p:cBhvr>
                                    </p:animEffect>
                                    <p:anim calcmode="lin" valueType="num">
                                      <p:cBhvr>
                                        <p:cTn id="209" dur="1000" fill="hold"/>
                                        <p:tgtEl>
                                          <p:spTgt spid="43"/>
                                        </p:tgtEl>
                                        <p:attrNameLst>
                                          <p:attrName>ppt_x</p:attrName>
                                        </p:attrNameLst>
                                      </p:cBhvr>
                                      <p:tavLst>
                                        <p:tav tm="0">
                                          <p:val>
                                            <p:strVal val="#ppt_x"/>
                                          </p:val>
                                        </p:tav>
                                        <p:tav tm="100000">
                                          <p:val>
                                            <p:strVal val="#ppt_x"/>
                                          </p:val>
                                        </p:tav>
                                      </p:tavLst>
                                    </p:anim>
                                    <p:anim calcmode="lin" valueType="num">
                                      <p:cBhvr>
                                        <p:cTn id="210" dur="1000" fill="hold"/>
                                        <p:tgtEl>
                                          <p:spTgt spid="43"/>
                                        </p:tgtEl>
                                        <p:attrNameLst>
                                          <p:attrName>ppt_y</p:attrName>
                                        </p:attrNameLst>
                                      </p:cBhvr>
                                      <p:tavLst>
                                        <p:tav tm="0">
                                          <p:val>
                                            <p:strVal val="#ppt_y-.1"/>
                                          </p:val>
                                        </p:tav>
                                        <p:tav tm="100000">
                                          <p:val>
                                            <p:strVal val="#ppt_y"/>
                                          </p:val>
                                        </p:tav>
                                      </p:tavLst>
                                    </p:anim>
                                  </p:childTnLst>
                                </p:cTn>
                              </p:par>
                              <p:par>
                                <p:cTn id="211" presetID="47" presetClass="entr" presetSubtype="0" repeatCount="indefinite"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1000"/>
                                        <p:tgtEl>
                                          <p:spTgt spid="44"/>
                                        </p:tgtEl>
                                      </p:cBhvr>
                                    </p:animEffect>
                                    <p:anim calcmode="lin" valueType="num">
                                      <p:cBhvr>
                                        <p:cTn id="214" dur="1000" fill="hold"/>
                                        <p:tgtEl>
                                          <p:spTgt spid="44"/>
                                        </p:tgtEl>
                                        <p:attrNameLst>
                                          <p:attrName>ppt_x</p:attrName>
                                        </p:attrNameLst>
                                      </p:cBhvr>
                                      <p:tavLst>
                                        <p:tav tm="0">
                                          <p:val>
                                            <p:strVal val="#ppt_x"/>
                                          </p:val>
                                        </p:tav>
                                        <p:tav tm="100000">
                                          <p:val>
                                            <p:strVal val="#ppt_x"/>
                                          </p:val>
                                        </p:tav>
                                      </p:tavLst>
                                    </p:anim>
                                    <p:anim calcmode="lin" valueType="num">
                                      <p:cBhvr>
                                        <p:cTn id="215" dur="1000" fill="hold"/>
                                        <p:tgtEl>
                                          <p:spTgt spid="44"/>
                                        </p:tgtEl>
                                        <p:attrNameLst>
                                          <p:attrName>ppt_y</p:attrName>
                                        </p:attrNameLst>
                                      </p:cBhvr>
                                      <p:tavLst>
                                        <p:tav tm="0">
                                          <p:val>
                                            <p:strVal val="#ppt_y-.1"/>
                                          </p:val>
                                        </p:tav>
                                        <p:tav tm="100000">
                                          <p:val>
                                            <p:strVal val="#ppt_y"/>
                                          </p:val>
                                        </p:tav>
                                      </p:tavLst>
                                    </p:anim>
                                  </p:childTnLst>
                                </p:cTn>
                              </p:par>
                              <p:par>
                                <p:cTn id="216" presetID="47" presetClass="entr" presetSubtype="0" repeatCount="indefinite" fill="hold" nodeType="with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fade">
                                      <p:cBhvr>
                                        <p:cTn id="218" dur="1000"/>
                                        <p:tgtEl>
                                          <p:spTgt spid="45"/>
                                        </p:tgtEl>
                                      </p:cBhvr>
                                    </p:animEffect>
                                    <p:anim calcmode="lin" valueType="num">
                                      <p:cBhvr>
                                        <p:cTn id="219" dur="1000" fill="hold"/>
                                        <p:tgtEl>
                                          <p:spTgt spid="45"/>
                                        </p:tgtEl>
                                        <p:attrNameLst>
                                          <p:attrName>ppt_x</p:attrName>
                                        </p:attrNameLst>
                                      </p:cBhvr>
                                      <p:tavLst>
                                        <p:tav tm="0">
                                          <p:val>
                                            <p:strVal val="#ppt_x"/>
                                          </p:val>
                                        </p:tav>
                                        <p:tav tm="100000">
                                          <p:val>
                                            <p:strVal val="#ppt_x"/>
                                          </p:val>
                                        </p:tav>
                                      </p:tavLst>
                                    </p:anim>
                                    <p:anim calcmode="lin" valueType="num">
                                      <p:cBhvr>
                                        <p:cTn id="220" dur="1000" fill="hold"/>
                                        <p:tgtEl>
                                          <p:spTgt spid="45"/>
                                        </p:tgtEl>
                                        <p:attrNameLst>
                                          <p:attrName>ppt_y</p:attrName>
                                        </p:attrNameLst>
                                      </p:cBhvr>
                                      <p:tavLst>
                                        <p:tav tm="0">
                                          <p:val>
                                            <p:strVal val="#ppt_y-.1"/>
                                          </p:val>
                                        </p:tav>
                                        <p:tav tm="100000">
                                          <p:val>
                                            <p:strVal val="#ppt_y"/>
                                          </p:val>
                                        </p:tav>
                                      </p:tavLst>
                                    </p:anim>
                                  </p:childTnLst>
                                </p:cTn>
                              </p:par>
                              <p:par>
                                <p:cTn id="221" presetID="47" presetClass="entr" presetSubtype="0" repeatCount="indefinite" fill="hold" nodeType="with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fade">
                                      <p:cBhvr>
                                        <p:cTn id="223" dur="1000"/>
                                        <p:tgtEl>
                                          <p:spTgt spid="46"/>
                                        </p:tgtEl>
                                      </p:cBhvr>
                                    </p:animEffect>
                                    <p:anim calcmode="lin" valueType="num">
                                      <p:cBhvr>
                                        <p:cTn id="224" dur="1000" fill="hold"/>
                                        <p:tgtEl>
                                          <p:spTgt spid="46"/>
                                        </p:tgtEl>
                                        <p:attrNameLst>
                                          <p:attrName>ppt_x</p:attrName>
                                        </p:attrNameLst>
                                      </p:cBhvr>
                                      <p:tavLst>
                                        <p:tav tm="0">
                                          <p:val>
                                            <p:strVal val="#ppt_x"/>
                                          </p:val>
                                        </p:tav>
                                        <p:tav tm="100000">
                                          <p:val>
                                            <p:strVal val="#ppt_x"/>
                                          </p:val>
                                        </p:tav>
                                      </p:tavLst>
                                    </p:anim>
                                    <p:anim calcmode="lin" valueType="num">
                                      <p:cBhvr>
                                        <p:cTn id="225" dur="1000" fill="hold"/>
                                        <p:tgtEl>
                                          <p:spTgt spid="46"/>
                                        </p:tgtEl>
                                        <p:attrNameLst>
                                          <p:attrName>ppt_y</p:attrName>
                                        </p:attrNameLst>
                                      </p:cBhvr>
                                      <p:tavLst>
                                        <p:tav tm="0">
                                          <p:val>
                                            <p:strVal val="#ppt_y-.1"/>
                                          </p:val>
                                        </p:tav>
                                        <p:tav tm="100000">
                                          <p:val>
                                            <p:strVal val="#ppt_y"/>
                                          </p:val>
                                        </p:tav>
                                      </p:tavLst>
                                    </p:anim>
                                  </p:childTnLst>
                                </p:cTn>
                              </p:par>
                              <p:par>
                                <p:cTn id="226" presetID="47" presetClass="entr" presetSubtype="0" repeatCount="indefinite" fill="hold" nodeType="withEffect">
                                  <p:stCondLst>
                                    <p:cond delay="0"/>
                                  </p:stCondLst>
                                  <p:childTnLst>
                                    <p:set>
                                      <p:cBhvr>
                                        <p:cTn id="227" dur="1" fill="hold">
                                          <p:stCondLst>
                                            <p:cond delay="0"/>
                                          </p:stCondLst>
                                        </p:cTn>
                                        <p:tgtEl>
                                          <p:spTgt spid="47"/>
                                        </p:tgtEl>
                                        <p:attrNameLst>
                                          <p:attrName>style.visibility</p:attrName>
                                        </p:attrNameLst>
                                      </p:cBhvr>
                                      <p:to>
                                        <p:strVal val="visible"/>
                                      </p:to>
                                    </p:set>
                                    <p:animEffect transition="in" filter="fade">
                                      <p:cBhvr>
                                        <p:cTn id="228" dur="1000"/>
                                        <p:tgtEl>
                                          <p:spTgt spid="47"/>
                                        </p:tgtEl>
                                      </p:cBhvr>
                                    </p:animEffect>
                                    <p:anim calcmode="lin" valueType="num">
                                      <p:cBhvr>
                                        <p:cTn id="229" dur="1000" fill="hold"/>
                                        <p:tgtEl>
                                          <p:spTgt spid="47"/>
                                        </p:tgtEl>
                                        <p:attrNameLst>
                                          <p:attrName>ppt_x</p:attrName>
                                        </p:attrNameLst>
                                      </p:cBhvr>
                                      <p:tavLst>
                                        <p:tav tm="0">
                                          <p:val>
                                            <p:strVal val="#ppt_x"/>
                                          </p:val>
                                        </p:tav>
                                        <p:tav tm="100000">
                                          <p:val>
                                            <p:strVal val="#ppt_x"/>
                                          </p:val>
                                        </p:tav>
                                      </p:tavLst>
                                    </p:anim>
                                    <p:anim calcmode="lin" valueType="num">
                                      <p:cBhvr>
                                        <p:cTn id="2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2" y="203200"/>
            <a:ext cx="5087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KHÁI QUÁT CHUNG</a:t>
            </a:r>
            <a:endParaRPr lang="en-US" altLang="vi-VN" sz="2800" b="1" u="sng" dirty="0">
              <a:solidFill>
                <a:srgbClr val="339966"/>
              </a:solidFill>
            </a:endParaRPr>
          </a:p>
        </p:txBody>
      </p:sp>
      <p:sp>
        <p:nvSpPr>
          <p:cNvPr id="14" name="Rectangle 13"/>
          <p:cNvSpPr/>
          <p:nvPr/>
        </p:nvSpPr>
        <p:spPr>
          <a:xfrm>
            <a:off x="582368" y="1015763"/>
            <a:ext cx="8000682" cy="1815882"/>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Đèn </a:t>
            </a:r>
            <a:r>
              <a:rPr lang="vi-VN" sz="2800" dirty="0">
                <a:solidFill>
                  <a:srgbClr val="0070C0"/>
                </a:solidFill>
                <a:latin typeface="Times New Roman" panose="02020603050405020304" pitchFamily="18" charset="0"/>
                <a:cs typeface="Times New Roman" panose="02020603050405020304" pitchFamily="18" charset="0"/>
              </a:rPr>
              <a:t>điện là đồ dùng điện dùng để chiếu sáng  ngoài công dụng chiếu sáng một số loại đèn điện còn được dùng để sưởi ấm trang trí</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0"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1752" t="43774" r="50657" b="9085"/>
          <a:stretch/>
        </p:blipFill>
        <p:spPr>
          <a:xfrm>
            <a:off x="1000715" y="4672889"/>
            <a:ext cx="2222247" cy="2133599"/>
          </a:xfrm>
          <a:prstGeom prst="rect">
            <a:avLst/>
          </a:prstGeom>
        </p:spPr>
      </p:pic>
      <p:pic>
        <p:nvPicPr>
          <p:cNvPr id="21"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0028" t="1684" r="1752" b="55066"/>
          <a:stretch/>
        </p:blipFill>
        <p:spPr>
          <a:xfrm>
            <a:off x="4114800" y="2450252"/>
            <a:ext cx="2097203" cy="1957495"/>
          </a:xfrm>
          <a:prstGeom prst="rect">
            <a:avLst/>
          </a:prstGeom>
        </p:spPr>
      </p:pic>
      <p:pic>
        <p:nvPicPr>
          <p:cNvPr id="2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56" t="2174" r="50943" b="54543"/>
          <a:stretch/>
        </p:blipFill>
        <p:spPr>
          <a:xfrm>
            <a:off x="852297" y="2721837"/>
            <a:ext cx="2157762" cy="1959003"/>
          </a:xfrm>
          <a:prstGeom prst="rect">
            <a:avLst/>
          </a:prstGeom>
        </p:spPr>
      </p:pic>
      <p:pic>
        <p:nvPicPr>
          <p:cNvPr id="23"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1860" t="44822" r="1752" b="9085"/>
          <a:stretch/>
        </p:blipFill>
        <p:spPr>
          <a:xfrm>
            <a:off x="4401748" y="4476932"/>
            <a:ext cx="2017539" cy="2086190"/>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70656" y="1033790"/>
            <a:ext cx="7699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33634085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1219200"/>
            <a:ext cx="3352800" cy="533400"/>
          </a:xfrm>
        </p:spPr>
        <p:txBody>
          <a:bodyPr/>
          <a:lstStyle/>
          <a:p>
            <a:pPr eaLnBrk="1" hangingPunct="1"/>
            <a:r>
              <a:rPr lang="en-US" sz="2800" dirty="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ĐÈN SỢI ĐỐT</a:t>
            </a:r>
          </a:p>
        </p:txBody>
      </p:sp>
      <p:sp>
        <p:nvSpPr>
          <p:cNvPr id="10243" name="Rectangle 3"/>
          <p:cNvSpPr>
            <a:spLocks noGrp="1" noChangeArrowheads="1"/>
          </p:cNvSpPr>
          <p:nvPr>
            <p:ph type="body" idx="1"/>
          </p:nvPr>
        </p:nvSpPr>
        <p:spPr>
          <a:xfrm>
            <a:off x="609600" y="2514600"/>
            <a:ext cx="8229600" cy="1143000"/>
          </a:xfrm>
        </p:spPr>
        <p:txBody>
          <a:bodyPr/>
          <a:lstStyle/>
          <a:p>
            <a:pPr eaLnBrk="1" hangingPunct="1">
              <a:lnSpc>
                <a:spcPct val="90000"/>
              </a:lnSpc>
              <a:buFontTx/>
              <a:buNone/>
            </a:pPr>
            <a:r>
              <a:rPr lang="en-US" sz="2400" dirty="0" err="1" smtClean="0">
                <a:solidFill>
                  <a:srgbClr val="0000FF"/>
                </a:solidFill>
                <a:latin typeface="Times New Roman" pitchFamily="18" charset="0"/>
                <a:cs typeface="Times New Roman" pitchFamily="18" charset="0"/>
              </a:rPr>
              <a:t>Quan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sát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hình</a:t>
            </a:r>
            <a:r>
              <a:rPr lang="en-US" sz="2400" dirty="0" smtClean="0">
                <a:solidFill>
                  <a:srgbClr val="0000FF"/>
                </a:solidFill>
                <a:latin typeface="Times New Roman" pitchFamily="18" charset="0"/>
                <a:cs typeface="Times New Roman" pitchFamily="18" charset="0"/>
              </a:rPr>
              <a:t> 11.2, </a:t>
            </a:r>
            <a:r>
              <a:rPr lang="en-US" sz="2400" dirty="0" err="1" smtClean="0">
                <a:solidFill>
                  <a:srgbClr val="0000FF"/>
                </a:solidFill>
                <a:latin typeface="Times New Roman" pitchFamily="18" charset="0"/>
                <a:cs typeface="Times New Roman" pitchFamily="18" charset="0"/>
              </a:rPr>
              <a:t>hãy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tìm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hiểu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cấu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tạo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của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đèn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sợi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đốt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bộ</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phận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chính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của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đèn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chỗ</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trống</a:t>
            </a:r>
            <a:r>
              <a:rPr lang="en-US" sz="2400" dirty="0" smtClean="0">
                <a:solidFill>
                  <a:srgbClr val="0000FF"/>
                </a:solidFill>
                <a:latin typeface="Times New Roman" pitchFamily="18" charset="0"/>
                <a:cs typeface="Times New Roman" pitchFamily="18" charset="0"/>
              </a:rPr>
              <a:t> (…) ở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câu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sau</a:t>
            </a:r>
            <a:r>
              <a:rPr lang="en-US" sz="2400" dirty="0" smtClean="0">
                <a:solidFill>
                  <a:srgbClr val="0000FF"/>
                </a:solidFill>
                <a:latin typeface="Times New Roman" pitchFamily="18" charset="0"/>
                <a:cs typeface="Times New Roman" pitchFamily="18" charset="0"/>
              </a:rPr>
              <a:t>:</a:t>
            </a:r>
          </a:p>
        </p:txBody>
      </p:sp>
      <p:sp>
        <p:nvSpPr>
          <p:cNvPr id="10245" name="Text Box 5"/>
          <p:cNvSpPr txBox="1">
            <a:spLocks noChangeArrowheads="1"/>
          </p:cNvSpPr>
          <p:nvPr/>
        </p:nvSpPr>
        <p:spPr bwMode="auto">
          <a:xfrm>
            <a:off x="1143000" y="2057400"/>
            <a:ext cx="4395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Đèn sợi đốt còn gọi là đèn dây tóc</a:t>
            </a:r>
          </a:p>
        </p:txBody>
      </p:sp>
      <p:sp>
        <p:nvSpPr>
          <p:cNvPr id="10262" name="Text Box 22"/>
          <p:cNvSpPr txBox="1">
            <a:spLocks noChangeArrowheads="1"/>
          </p:cNvSpPr>
          <p:nvPr/>
        </p:nvSpPr>
        <p:spPr bwMode="auto">
          <a:xfrm>
            <a:off x="746125" y="3617913"/>
            <a:ext cx="2824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00FF"/>
                </a:solidFill>
                <a:latin typeface="Arial" charset="0"/>
              </a:rPr>
              <a:t>1</a:t>
            </a:r>
            <a:r>
              <a:rPr lang="en-US">
                <a:solidFill>
                  <a:srgbClr val="0000FF"/>
                </a:solidFill>
                <a:latin typeface="Times New Roman" pitchFamily="18" charset="0"/>
                <a:cs typeface="Times New Roman" pitchFamily="18" charset="0"/>
              </a:rPr>
              <a:t>………………….</a:t>
            </a:r>
            <a:r>
              <a:rPr lang="en-US">
                <a:solidFill>
                  <a:srgbClr val="0000FF"/>
                </a:solidFill>
                <a:latin typeface="Arial" charset="0"/>
              </a:rPr>
              <a:t>..:</a:t>
            </a:r>
          </a:p>
        </p:txBody>
      </p:sp>
      <p:sp>
        <p:nvSpPr>
          <p:cNvPr id="10263" name="Text Box 23"/>
          <p:cNvSpPr txBox="1">
            <a:spLocks noChangeArrowheads="1"/>
          </p:cNvSpPr>
          <p:nvPr/>
        </p:nvSpPr>
        <p:spPr bwMode="auto">
          <a:xfrm>
            <a:off x="717550" y="4129088"/>
            <a:ext cx="287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00FF"/>
                </a:solidFill>
                <a:latin typeface="Arial" charset="0"/>
              </a:rPr>
              <a:t>2……………………:</a:t>
            </a:r>
          </a:p>
        </p:txBody>
      </p:sp>
      <p:sp>
        <p:nvSpPr>
          <p:cNvPr id="10264" name="Text Box 24"/>
          <p:cNvSpPr txBox="1">
            <a:spLocks noChangeArrowheads="1"/>
          </p:cNvSpPr>
          <p:nvPr/>
        </p:nvSpPr>
        <p:spPr bwMode="auto">
          <a:xfrm>
            <a:off x="685800" y="4648200"/>
            <a:ext cx="287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00FF"/>
                </a:solidFill>
                <a:latin typeface="Arial" charset="0"/>
              </a:rPr>
              <a:t>3</a:t>
            </a:r>
            <a:r>
              <a:rPr lang="en-US">
                <a:solidFill>
                  <a:srgbClr val="0000FF"/>
                </a:solidFill>
                <a:latin typeface="Times New Roman" pitchFamily="18" charset="0"/>
                <a:cs typeface="Times New Roman" pitchFamily="18" charset="0"/>
              </a:rPr>
              <a:t>…………………</a:t>
            </a:r>
            <a:r>
              <a:rPr lang="en-US">
                <a:solidFill>
                  <a:srgbClr val="0000FF"/>
                </a:solidFill>
                <a:latin typeface="Arial" charset="0"/>
              </a:rPr>
              <a:t>…:</a:t>
            </a:r>
          </a:p>
        </p:txBody>
      </p:sp>
      <p:sp>
        <p:nvSpPr>
          <p:cNvPr id="10265" name="Text Box 25"/>
          <p:cNvSpPr txBox="1">
            <a:spLocks noChangeArrowheads="1"/>
          </p:cNvSpPr>
          <p:nvPr/>
        </p:nvSpPr>
        <p:spPr bwMode="auto">
          <a:xfrm>
            <a:off x="1066800" y="3581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Arial" charset="0"/>
              </a:rPr>
              <a:t>Bóng thuỷ tinh</a:t>
            </a:r>
          </a:p>
        </p:txBody>
      </p:sp>
      <p:sp>
        <p:nvSpPr>
          <p:cNvPr id="10266" name="Text Box 26"/>
          <p:cNvSpPr txBox="1">
            <a:spLocks noChangeArrowheads="1"/>
          </p:cNvSpPr>
          <p:nvPr/>
        </p:nvSpPr>
        <p:spPr bwMode="auto">
          <a:xfrm>
            <a:off x="1127125" y="4114800"/>
            <a:ext cx="1074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Sợi đốt</a:t>
            </a:r>
          </a:p>
        </p:txBody>
      </p:sp>
      <p:sp>
        <p:nvSpPr>
          <p:cNvPr id="10267" name="Text Box 27"/>
          <p:cNvSpPr txBox="1">
            <a:spLocks noChangeArrowheads="1"/>
          </p:cNvSpPr>
          <p:nvPr/>
        </p:nvSpPr>
        <p:spPr bwMode="auto">
          <a:xfrm>
            <a:off x="1111250" y="4572000"/>
            <a:ext cx="140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Arial" charset="0"/>
              </a:rPr>
              <a:t>Đuôi đèn</a:t>
            </a:r>
          </a:p>
        </p:txBody>
      </p:sp>
      <p:grpSp>
        <p:nvGrpSpPr>
          <p:cNvPr id="2" name="Group 33"/>
          <p:cNvGrpSpPr>
            <a:grpSpLocks/>
          </p:cNvGrpSpPr>
          <p:nvPr/>
        </p:nvGrpSpPr>
        <p:grpSpPr bwMode="auto">
          <a:xfrm>
            <a:off x="4648200" y="3316288"/>
            <a:ext cx="4038600" cy="3473449"/>
            <a:chOff x="2928" y="2089"/>
            <a:chExt cx="2544" cy="2188"/>
          </a:xfrm>
        </p:grpSpPr>
        <p:grpSp>
          <p:nvGrpSpPr>
            <p:cNvPr id="20495" name="Group 31"/>
            <p:cNvGrpSpPr>
              <a:grpSpLocks/>
            </p:cNvGrpSpPr>
            <p:nvPr/>
          </p:nvGrpSpPr>
          <p:grpSpPr bwMode="auto">
            <a:xfrm>
              <a:off x="2928" y="2089"/>
              <a:ext cx="2544" cy="1895"/>
              <a:chOff x="2928" y="2089"/>
              <a:chExt cx="2544" cy="1895"/>
            </a:xfrm>
          </p:grpSpPr>
          <p:grpSp>
            <p:nvGrpSpPr>
              <p:cNvPr id="20497" name="Group 28"/>
              <p:cNvGrpSpPr>
                <a:grpSpLocks/>
              </p:cNvGrpSpPr>
              <p:nvPr/>
            </p:nvGrpSpPr>
            <p:grpSpPr bwMode="auto">
              <a:xfrm>
                <a:off x="2928" y="2089"/>
                <a:ext cx="2544" cy="1895"/>
                <a:chOff x="2928" y="2089"/>
                <a:chExt cx="2544" cy="1895"/>
              </a:xfrm>
            </p:grpSpPr>
            <p:grpSp>
              <p:nvGrpSpPr>
                <p:cNvPr id="20500" name="Group 6"/>
                <p:cNvGrpSpPr>
                  <a:grpSpLocks/>
                </p:cNvGrpSpPr>
                <p:nvPr/>
              </p:nvGrpSpPr>
              <p:grpSpPr bwMode="auto">
                <a:xfrm>
                  <a:off x="2928" y="2160"/>
                  <a:ext cx="2544" cy="1824"/>
                  <a:chOff x="3072" y="2112"/>
                  <a:chExt cx="2544" cy="1824"/>
                </a:xfrm>
              </p:grpSpPr>
              <p:grpSp>
                <p:nvGrpSpPr>
                  <p:cNvPr id="20510" name="Group 7"/>
                  <p:cNvGrpSpPr>
                    <a:grpSpLocks/>
                  </p:cNvGrpSpPr>
                  <p:nvPr/>
                </p:nvGrpSpPr>
                <p:grpSpPr bwMode="auto">
                  <a:xfrm>
                    <a:off x="3072" y="2112"/>
                    <a:ext cx="2544" cy="1824"/>
                    <a:chOff x="3264" y="2208"/>
                    <a:chExt cx="2208" cy="1531"/>
                  </a:xfrm>
                </p:grpSpPr>
                <p:pic>
                  <p:nvPicPr>
                    <p:cNvPr id="20513" name="Picture 8" descr="h0022"/>
                    <p:cNvPicPr>
                      <a:picLocks noChangeAspect="1" noChangeArrowheads="1"/>
                    </p:cNvPicPr>
                    <p:nvPr/>
                  </p:nvPicPr>
                  <p:blipFill>
                    <a:blip r:embed="rId2">
                      <a:lum bright="8000" contrast="8000"/>
                      <a:extLst>
                        <a:ext uri="{28A0092B-C50C-407E-A947-70E740481C1C}">
                          <a14:useLocalDpi xmlns:a14="http://schemas.microsoft.com/office/drawing/2010/main" val="0"/>
                        </a:ext>
                      </a:extLst>
                    </a:blip>
                    <a:srcRect l="58696"/>
                    <a:stretch>
                      <a:fillRect/>
                    </a:stretch>
                  </p:blipFill>
                  <p:spPr bwMode="auto">
                    <a:xfrm>
                      <a:off x="4560" y="2208"/>
                      <a:ext cx="912"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9" descr="h0022"/>
                    <p:cNvPicPr>
                      <a:picLocks noChangeAspect="1" noChangeArrowheads="1"/>
                    </p:cNvPicPr>
                    <p:nvPr/>
                  </p:nvPicPr>
                  <p:blipFill>
                    <a:blip r:embed="rId2">
                      <a:lum bright="8000" contrast="8000"/>
                      <a:extLst>
                        <a:ext uri="{28A0092B-C50C-407E-A947-70E740481C1C}">
                          <a14:useLocalDpi xmlns:a14="http://schemas.microsoft.com/office/drawing/2010/main" val="0"/>
                        </a:ext>
                      </a:extLst>
                    </a:blip>
                    <a:srcRect r="60869"/>
                    <a:stretch>
                      <a:fillRect/>
                    </a:stretch>
                  </p:blipFill>
                  <p:spPr bwMode="auto">
                    <a:xfrm>
                      <a:off x="3264" y="2208"/>
                      <a:ext cx="864"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1" name="Rectangle 10"/>
                  <p:cNvSpPr>
                    <a:spLocks noChangeArrowheads="1"/>
                  </p:cNvSpPr>
                  <p:nvPr/>
                </p:nvSpPr>
                <p:spPr bwMode="auto">
                  <a:xfrm>
                    <a:off x="3840" y="3618"/>
                    <a:ext cx="100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20512" name="Rectangle 11"/>
                  <p:cNvSpPr>
                    <a:spLocks noChangeArrowheads="1"/>
                  </p:cNvSpPr>
                  <p:nvPr/>
                </p:nvSpPr>
                <p:spPr bwMode="auto">
                  <a:xfrm>
                    <a:off x="4032" y="2592"/>
                    <a:ext cx="52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grpSp>
            <p:sp>
              <p:nvSpPr>
                <p:cNvPr id="20501" name="Text Box 13"/>
                <p:cNvSpPr txBox="1">
                  <a:spLocks noChangeArrowheads="1"/>
                </p:cNvSpPr>
                <p:nvPr/>
              </p:nvSpPr>
              <p:spPr bwMode="auto">
                <a:xfrm>
                  <a:off x="4032" y="261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Arial" charset="0"/>
                    </a:rPr>
                    <a:t>1</a:t>
                  </a:r>
                </a:p>
              </p:txBody>
            </p:sp>
            <p:sp>
              <p:nvSpPr>
                <p:cNvPr id="20502" name="Text Box 14"/>
                <p:cNvSpPr txBox="1">
                  <a:spLocks noChangeArrowheads="1"/>
                </p:cNvSpPr>
                <p:nvPr/>
              </p:nvSpPr>
              <p:spPr bwMode="auto">
                <a:xfrm>
                  <a:off x="4070" y="208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Arial" charset="0"/>
                    </a:rPr>
                    <a:t>2</a:t>
                  </a:r>
                </a:p>
              </p:txBody>
            </p:sp>
            <p:sp>
              <p:nvSpPr>
                <p:cNvPr id="20503" name="Text Box 15"/>
                <p:cNvSpPr txBox="1">
                  <a:spLocks noChangeArrowheads="1"/>
                </p:cNvSpPr>
                <p:nvPr/>
              </p:nvSpPr>
              <p:spPr bwMode="auto">
                <a:xfrm>
                  <a:off x="4032" y="355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Arial" charset="0"/>
                    </a:rPr>
                    <a:t>3</a:t>
                  </a:r>
                </a:p>
              </p:txBody>
            </p:sp>
            <p:sp>
              <p:nvSpPr>
                <p:cNvPr id="20504" name="Line 16"/>
                <p:cNvSpPr>
                  <a:spLocks noChangeShapeType="1"/>
                </p:cNvSpPr>
                <p:nvPr/>
              </p:nvSpPr>
              <p:spPr bwMode="auto">
                <a:xfrm flipV="1">
                  <a:off x="3552" y="2256"/>
                  <a:ext cx="576" cy="336"/>
                </a:xfrm>
                <a:prstGeom prst="line">
                  <a:avLst/>
                </a:prstGeom>
                <a:noFill/>
                <a:ln w="381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sp>
              <p:nvSpPr>
                <p:cNvPr id="20505" name="Line 17"/>
                <p:cNvSpPr>
                  <a:spLocks noChangeShapeType="1"/>
                </p:cNvSpPr>
                <p:nvPr/>
              </p:nvSpPr>
              <p:spPr bwMode="auto">
                <a:xfrm>
                  <a:off x="4224" y="2256"/>
                  <a:ext cx="528"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6" name="Line 18"/>
                <p:cNvSpPr>
                  <a:spLocks noChangeShapeType="1"/>
                </p:cNvSpPr>
                <p:nvPr/>
              </p:nvSpPr>
              <p:spPr bwMode="auto">
                <a:xfrm>
                  <a:off x="3792" y="2784"/>
                  <a:ext cx="28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7" name="Line 19"/>
                <p:cNvSpPr>
                  <a:spLocks noChangeShapeType="1"/>
                </p:cNvSpPr>
                <p:nvPr/>
              </p:nvSpPr>
              <p:spPr bwMode="auto">
                <a:xfrm flipH="1">
                  <a:off x="4176" y="2784"/>
                  <a:ext cx="384"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8" name="Line 20"/>
                <p:cNvSpPr>
                  <a:spLocks noChangeShapeType="1"/>
                </p:cNvSpPr>
                <p:nvPr/>
              </p:nvSpPr>
              <p:spPr bwMode="auto">
                <a:xfrm>
                  <a:off x="4272" y="3744"/>
                  <a:ext cx="52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9" name="Line 21"/>
                <p:cNvSpPr>
                  <a:spLocks noChangeShapeType="1"/>
                </p:cNvSpPr>
                <p:nvPr/>
              </p:nvSpPr>
              <p:spPr bwMode="auto">
                <a:xfrm flipH="1">
                  <a:off x="3504" y="3744"/>
                  <a:ext cx="57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20498" name="Text Box 29"/>
              <p:cNvSpPr txBox="1">
                <a:spLocks noChangeArrowheads="1"/>
              </p:cNvSpPr>
              <p:nvPr/>
            </p:nvSpPr>
            <p:spPr bwMode="auto">
              <a:xfrm>
                <a:off x="2928" y="324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latin typeface="Arial" charset="0"/>
                  </a:rPr>
                  <a:t>a</a:t>
                </a:r>
              </a:p>
            </p:txBody>
          </p:sp>
          <p:sp>
            <p:nvSpPr>
              <p:cNvPr id="20499" name="Text Box 30"/>
              <p:cNvSpPr txBox="1">
                <a:spLocks noChangeArrowheads="1"/>
              </p:cNvSpPr>
              <p:nvPr/>
            </p:nvSpPr>
            <p:spPr bwMode="auto">
              <a:xfrm>
                <a:off x="4464" y="326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latin typeface="Arial" charset="0"/>
                  </a:rPr>
                  <a:t>b</a:t>
                </a:r>
              </a:p>
            </p:txBody>
          </p:sp>
        </p:grpSp>
        <p:sp>
          <p:nvSpPr>
            <p:cNvPr id="20496" name="Text Box 32"/>
            <p:cNvSpPr txBox="1">
              <a:spLocks noChangeArrowheads="1"/>
            </p:cNvSpPr>
            <p:nvPr/>
          </p:nvSpPr>
          <p:spPr bwMode="auto">
            <a:xfrm>
              <a:off x="3744" y="3986"/>
              <a:ext cx="9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err="1">
                  <a:solidFill>
                    <a:srgbClr val="0000FF"/>
                  </a:solidFill>
                  <a:latin typeface="Arial" charset="0"/>
                </a:rPr>
                <a:t>Hình</a:t>
              </a:r>
              <a:r>
                <a:rPr lang="en-US" dirty="0">
                  <a:solidFill>
                    <a:srgbClr val="0000FF"/>
                  </a:solidFill>
                  <a:latin typeface="Arial" charset="0"/>
                </a:rPr>
                <a:t> </a:t>
              </a:r>
              <a:r>
                <a:rPr lang="en-US" dirty="0" smtClean="0">
                  <a:solidFill>
                    <a:srgbClr val="0000FF"/>
                  </a:solidFill>
                  <a:latin typeface="Arial" charset="0"/>
                </a:rPr>
                <a:t>11.2</a:t>
              </a:r>
              <a:endParaRPr lang="en-US" dirty="0">
                <a:solidFill>
                  <a:srgbClr val="0000FF"/>
                </a:solidFill>
                <a:latin typeface="Arial" charset="0"/>
              </a:endParaRPr>
            </a:p>
          </p:txBody>
        </p:sp>
      </p:grpSp>
      <p:sp>
        <p:nvSpPr>
          <p:cNvPr id="10274" name="Text Box 34"/>
          <p:cNvSpPr txBox="1">
            <a:spLocks noChangeArrowheads="1"/>
          </p:cNvSpPr>
          <p:nvPr/>
        </p:nvSpPr>
        <p:spPr bwMode="auto">
          <a:xfrm>
            <a:off x="593725" y="5105400"/>
            <a:ext cx="3435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00FF"/>
                </a:solidFill>
                <a:latin typeface="Times New Roman" pitchFamily="18" charset="0"/>
                <a:cs typeface="Times New Roman" pitchFamily="18" charset="0"/>
              </a:rPr>
              <a:t>Dựa vào hình em hãy cho </a:t>
            </a:r>
          </a:p>
          <a:p>
            <a:pPr eaLnBrk="1" hangingPunct="1"/>
            <a:r>
              <a:rPr lang="en-US">
                <a:solidFill>
                  <a:srgbClr val="0000FF"/>
                </a:solidFill>
                <a:latin typeface="Times New Roman" pitchFamily="18" charset="0"/>
                <a:cs typeface="Times New Roman" pitchFamily="18" charset="0"/>
              </a:rPr>
              <a:t>biết đuôi đèn có mấy loại?</a:t>
            </a:r>
          </a:p>
        </p:txBody>
      </p:sp>
      <p:sp>
        <p:nvSpPr>
          <p:cNvPr id="10275" name="Text Box 35"/>
          <p:cNvSpPr txBox="1">
            <a:spLocks noChangeArrowheads="1"/>
          </p:cNvSpPr>
          <p:nvPr/>
        </p:nvSpPr>
        <p:spPr bwMode="auto">
          <a:xfrm>
            <a:off x="381000" y="5943600"/>
            <a:ext cx="4727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Times New Roman" pitchFamily="18" charset="0"/>
                <a:cs typeface="Times New Roman" pitchFamily="18" charset="0"/>
              </a:rPr>
              <a:t>Có 2 loại: đèn đuôi xoáy hình a, đèn </a:t>
            </a:r>
          </a:p>
          <a:p>
            <a:pPr eaLnBrk="1" hangingPunct="1"/>
            <a:r>
              <a:rPr lang="en-US">
                <a:solidFill>
                  <a:srgbClr val="D60093"/>
                </a:solidFill>
                <a:latin typeface="Times New Roman" pitchFamily="18" charset="0"/>
                <a:cs typeface="Times New Roman" pitchFamily="18" charset="0"/>
              </a:rPr>
              <a:t>đuôi ngạnh hình </a:t>
            </a:r>
            <a:r>
              <a:rPr lang="en-US">
                <a:solidFill>
                  <a:srgbClr val="D60093"/>
                </a:solidFill>
                <a:latin typeface="Arial" charset="0"/>
              </a:rPr>
              <a:t>b.</a:t>
            </a:r>
          </a:p>
        </p:txBody>
      </p:sp>
      <p:sp>
        <p:nvSpPr>
          <p:cNvPr id="20494" name="Text Box 36"/>
          <p:cNvSpPr txBox="1">
            <a:spLocks noChangeArrowheads="1"/>
          </p:cNvSpPr>
          <p:nvPr/>
        </p:nvSpPr>
        <p:spPr bwMode="auto">
          <a:xfrm>
            <a:off x="838200" y="1600200"/>
            <a:ext cx="15456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a</a:t>
            </a:r>
            <a:r>
              <a:rPr lang="en-US" sz="2800" dirty="0" smtClean="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Cấu</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tạo</a:t>
            </a:r>
            <a:endParaRPr lang="en-US" sz="2800" dirty="0">
              <a:solidFill>
                <a:srgbClr val="D60093"/>
              </a:solidFill>
              <a:latin typeface="Times New Roman" pitchFamily="18" charset="0"/>
              <a:cs typeface="Times New Roman" pitchFamily="18" charset="0"/>
            </a:endParaRPr>
          </a:p>
        </p:txBody>
      </p:sp>
    </p:spTree>
    <p:extLst>
      <p:ext uri="{BB962C8B-B14F-4D97-AF65-F5344CB8AC3E}">
        <p14:creationId xmlns:p14="http://schemas.microsoft.com/office/powerpoint/2010/main" val="36818838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62"/>
                                        </p:tgtEl>
                                        <p:attrNameLst>
                                          <p:attrName>style.visibility</p:attrName>
                                        </p:attrNameLst>
                                      </p:cBhvr>
                                      <p:to>
                                        <p:strVal val="visible"/>
                                      </p:to>
                                    </p:set>
                                    <p:anim calcmode="lin" valueType="num">
                                      <p:cBhvr additive="base">
                                        <p:cTn id="23" dur="500" fill="hold"/>
                                        <p:tgtEl>
                                          <p:spTgt spid="10262"/>
                                        </p:tgtEl>
                                        <p:attrNameLst>
                                          <p:attrName>ppt_x</p:attrName>
                                        </p:attrNameLst>
                                      </p:cBhvr>
                                      <p:tavLst>
                                        <p:tav tm="0">
                                          <p:val>
                                            <p:strVal val="#ppt_x"/>
                                          </p:val>
                                        </p:tav>
                                        <p:tav tm="100000">
                                          <p:val>
                                            <p:strVal val="#ppt_x"/>
                                          </p:val>
                                        </p:tav>
                                      </p:tavLst>
                                    </p:anim>
                                    <p:anim calcmode="lin" valueType="num">
                                      <p:cBhvr additive="base">
                                        <p:cTn id="24" dur="500" fill="hold"/>
                                        <p:tgtEl>
                                          <p:spTgt spid="102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263"/>
                                        </p:tgtEl>
                                        <p:attrNameLst>
                                          <p:attrName>style.visibility</p:attrName>
                                        </p:attrNameLst>
                                      </p:cBhvr>
                                      <p:to>
                                        <p:strVal val="visible"/>
                                      </p:to>
                                    </p:set>
                                    <p:anim calcmode="lin" valueType="num">
                                      <p:cBhvr additive="base">
                                        <p:cTn id="27" dur="500" fill="hold"/>
                                        <p:tgtEl>
                                          <p:spTgt spid="10263"/>
                                        </p:tgtEl>
                                        <p:attrNameLst>
                                          <p:attrName>ppt_x</p:attrName>
                                        </p:attrNameLst>
                                      </p:cBhvr>
                                      <p:tavLst>
                                        <p:tav tm="0">
                                          <p:val>
                                            <p:strVal val="#ppt_x"/>
                                          </p:val>
                                        </p:tav>
                                        <p:tav tm="100000">
                                          <p:val>
                                            <p:strVal val="#ppt_x"/>
                                          </p:val>
                                        </p:tav>
                                      </p:tavLst>
                                    </p:anim>
                                    <p:anim calcmode="lin" valueType="num">
                                      <p:cBhvr additive="base">
                                        <p:cTn id="28" dur="500" fill="hold"/>
                                        <p:tgtEl>
                                          <p:spTgt spid="102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64"/>
                                        </p:tgtEl>
                                        <p:attrNameLst>
                                          <p:attrName>style.visibility</p:attrName>
                                        </p:attrNameLst>
                                      </p:cBhvr>
                                      <p:to>
                                        <p:strVal val="visible"/>
                                      </p:to>
                                    </p:set>
                                    <p:anim calcmode="lin" valueType="num">
                                      <p:cBhvr additive="base">
                                        <p:cTn id="31" dur="500" fill="hold"/>
                                        <p:tgtEl>
                                          <p:spTgt spid="10264"/>
                                        </p:tgtEl>
                                        <p:attrNameLst>
                                          <p:attrName>ppt_x</p:attrName>
                                        </p:attrNameLst>
                                      </p:cBhvr>
                                      <p:tavLst>
                                        <p:tav tm="0">
                                          <p:val>
                                            <p:strVal val="#ppt_x"/>
                                          </p:val>
                                        </p:tav>
                                        <p:tav tm="100000">
                                          <p:val>
                                            <p:strVal val="#ppt_x"/>
                                          </p:val>
                                        </p:tav>
                                      </p:tavLst>
                                    </p:anim>
                                    <p:anim calcmode="lin" valueType="num">
                                      <p:cBhvr additive="base">
                                        <p:cTn id="32" dur="500" fill="hold"/>
                                        <p:tgtEl>
                                          <p:spTgt spid="1026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65"/>
                                        </p:tgtEl>
                                        <p:attrNameLst>
                                          <p:attrName>style.visibility</p:attrName>
                                        </p:attrNameLst>
                                      </p:cBhvr>
                                      <p:to>
                                        <p:strVal val="visible"/>
                                      </p:to>
                                    </p:set>
                                    <p:anim calcmode="lin" valueType="num">
                                      <p:cBhvr additive="base">
                                        <p:cTn id="37" dur="500" fill="hold"/>
                                        <p:tgtEl>
                                          <p:spTgt spid="10265"/>
                                        </p:tgtEl>
                                        <p:attrNameLst>
                                          <p:attrName>ppt_x</p:attrName>
                                        </p:attrNameLst>
                                      </p:cBhvr>
                                      <p:tavLst>
                                        <p:tav tm="0">
                                          <p:val>
                                            <p:strVal val="#ppt_x"/>
                                          </p:val>
                                        </p:tav>
                                        <p:tav tm="100000">
                                          <p:val>
                                            <p:strVal val="#ppt_x"/>
                                          </p:val>
                                        </p:tav>
                                      </p:tavLst>
                                    </p:anim>
                                    <p:anim calcmode="lin" valueType="num">
                                      <p:cBhvr additive="base">
                                        <p:cTn id="38" dur="500" fill="hold"/>
                                        <p:tgtEl>
                                          <p:spTgt spid="1026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66"/>
                                        </p:tgtEl>
                                        <p:attrNameLst>
                                          <p:attrName>style.visibility</p:attrName>
                                        </p:attrNameLst>
                                      </p:cBhvr>
                                      <p:to>
                                        <p:strVal val="visible"/>
                                      </p:to>
                                    </p:set>
                                    <p:anim calcmode="lin" valueType="num">
                                      <p:cBhvr additive="base">
                                        <p:cTn id="43" dur="500" fill="hold"/>
                                        <p:tgtEl>
                                          <p:spTgt spid="10266"/>
                                        </p:tgtEl>
                                        <p:attrNameLst>
                                          <p:attrName>ppt_x</p:attrName>
                                        </p:attrNameLst>
                                      </p:cBhvr>
                                      <p:tavLst>
                                        <p:tav tm="0">
                                          <p:val>
                                            <p:strVal val="#ppt_x"/>
                                          </p:val>
                                        </p:tav>
                                        <p:tav tm="100000">
                                          <p:val>
                                            <p:strVal val="#ppt_x"/>
                                          </p:val>
                                        </p:tav>
                                      </p:tavLst>
                                    </p:anim>
                                    <p:anim calcmode="lin" valueType="num">
                                      <p:cBhvr additive="base">
                                        <p:cTn id="44" dur="500" fill="hold"/>
                                        <p:tgtEl>
                                          <p:spTgt spid="1026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67"/>
                                        </p:tgtEl>
                                        <p:attrNameLst>
                                          <p:attrName>style.visibility</p:attrName>
                                        </p:attrNameLst>
                                      </p:cBhvr>
                                      <p:to>
                                        <p:strVal val="visible"/>
                                      </p:to>
                                    </p:set>
                                    <p:anim calcmode="lin" valueType="num">
                                      <p:cBhvr additive="base">
                                        <p:cTn id="49" dur="500" fill="hold"/>
                                        <p:tgtEl>
                                          <p:spTgt spid="10267"/>
                                        </p:tgtEl>
                                        <p:attrNameLst>
                                          <p:attrName>ppt_x</p:attrName>
                                        </p:attrNameLst>
                                      </p:cBhvr>
                                      <p:tavLst>
                                        <p:tav tm="0">
                                          <p:val>
                                            <p:strVal val="#ppt_x"/>
                                          </p:val>
                                        </p:tav>
                                        <p:tav tm="100000">
                                          <p:val>
                                            <p:strVal val="#ppt_x"/>
                                          </p:val>
                                        </p:tav>
                                      </p:tavLst>
                                    </p:anim>
                                    <p:anim calcmode="lin" valueType="num">
                                      <p:cBhvr additive="base">
                                        <p:cTn id="50" dur="500" fill="hold"/>
                                        <p:tgtEl>
                                          <p:spTgt spid="1026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74"/>
                                        </p:tgtEl>
                                        <p:attrNameLst>
                                          <p:attrName>style.visibility</p:attrName>
                                        </p:attrNameLst>
                                      </p:cBhvr>
                                      <p:to>
                                        <p:strVal val="visible"/>
                                      </p:to>
                                    </p:set>
                                    <p:anim calcmode="lin" valueType="num">
                                      <p:cBhvr additive="base">
                                        <p:cTn id="55" dur="500" fill="hold"/>
                                        <p:tgtEl>
                                          <p:spTgt spid="10274"/>
                                        </p:tgtEl>
                                        <p:attrNameLst>
                                          <p:attrName>ppt_x</p:attrName>
                                        </p:attrNameLst>
                                      </p:cBhvr>
                                      <p:tavLst>
                                        <p:tav tm="0">
                                          <p:val>
                                            <p:strVal val="#ppt_x"/>
                                          </p:val>
                                        </p:tav>
                                        <p:tav tm="100000">
                                          <p:val>
                                            <p:strVal val="#ppt_x"/>
                                          </p:val>
                                        </p:tav>
                                      </p:tavLst>
                                    </p:anim>
                                    <p:anim calcmode="lin" valueType="num">
                                      <p:cBhvr additive="base">
                                        <p:cTn id="56" dur="500" fill="hold"/>
                                        <p:tgtEl>
                                          <p:spTgt spid="1027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75"/>
                                        </p:tgtEl>
                                        <p:attrNameLst>
                                          <p:attrName>style.visibility</p:attrName>
                                        </p:attrNameLst>
                                      </p:cBhvr>
                                      <p:to>
                                        <p:strVal val="visible"/>
                                      </p:to>
                                    </p:set>
                                    <p:anim calcmode="lin" valueType="num">
                                      <p:cBhvr additive="base">
                                        <p:cTn id="61" dur="500" fill="hold"/>
                                        <p:tgtEl>
                                          <p:spTgt spid="10275"/>
                                        </p:tgtEl>
                                        <p:attrNameLst>
                                          <p:attrName>ppt_x</p:attrName>
                                        </p:attrNameLst>
                                      </p:cBhvr>
                                      <p:tavLst>
                                        <p:tav tm="0">
                                          <p:val>
                                            <p:strVal val="#ppt_x"/>
                                          </p:val>
                                        </p:tav>
                                        <p:tav tm="100000">
                                          <p:val>
                                            <p:strVal val="#ppt_x"/>
                                          </p:val>
                                        </p:tav>
                                      </p:tavLst>
                                    </p:anim>
                                    <p:anim calcmode="lin" valueType="num">
                                      <p:cBhvr additive="base">
                                        <p:cTn id="62" dur="500" fill="hold"/>
                                        <p:tgtEl>
                                          <p:spTgt spid="10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5" grpId="0"/>
      <p:bldP spid="10262" grpId="0"/>
      <p:bldP spid="10263" grpId="0"/>
      <p:bldP spid="10264" grpId="0"/>
      <p:bldP spid="10265" grpId="0"/>
      <p:bldP spid="10266" grpId="0"/>
      <p:bldP spid="10267" grpId="0"/>
      <p:bldP spid="10274" grpId="0"/>
      <p:bldP spid="102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609600" y="1219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dirty="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ĐÈN SỢI ĐỐT</a:t>
            </a:r>
          </a:p>
        </p:txBody>
      </p:sp>
      <p:sp>
        <p:nvSpPr>
          <p:cNvPr id="21507" name="Text Box 6"/>
          <p:cNvSpPr txBox="1">
            <a:spLocks noChangeArrowheads="1"/>
          </p:cNvSpPr>
          <p:nvPr/>
        </p:nvSpPr>
        <p:spPr bwMode="auto">
          <a:xfrm>
            <a:off x="1066800" y="2057400"/>
            <a:ext cx="4395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Đèn sợi đốt còn gọi là đèn dây tóc</a:t>
            </a:r>
          </a:p>
        </p:txBody>
      </p:sp>
      <p:sp>
        <p:nvSpPr>
          <p:cNvPr id="21508" name="Text Box 7"/>
          <p:cNvSpPr txBox="1">
            <a:spLocks noChangeArrowheads="1"/>
          </p:cNvSpPr>
          <p:nvPr/>
        </p:nvSpPr>
        <p:spPr bwMode="auto">
          <a:xfrm>
            <a:off x="1143000" y="2441575"/>
            <a:ext cx="4251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Đèn sợi đốt có ba bộ phận chính:</a:t>
            </a:r>
          </a:p>
          <a:p>
            <a:pPr eaLnBrk="1" hangingPunct="1"/>
            <a:r>
              <a:rPr lang="en-US">
                <a:solidFill>
                  <a:srgbClr val="FF0000"/>
                </a:solidFill>
                <a:latin typeface="Times New Roman" pitchFamily="18" charset="0"/>
                <a:cs typeface="Times New Roman" pitchFamily="18" charset="0"/>
              </a:rPr>
              <a:t>+ Sợi đốt</a:t>
            </a:r>
          </a:p>
          <a:p>
            <a:pPr eaLnBrk="1" hangingPunct="1"/>
            <a:r>
              <a:rPr lang="en-US">
                <a:solidFill>
                  <a:srgbClr val="FF0000"/>
                </a:solidFill>
                <a:latin typeface="Times New Roman" pitchFamily="18" charset="0"/>
                <a:cs typeface="Times New Roman" pitchFamily="18" charset="0"/>
              </a:rPr>
              <a:t>+ Bóng thuỷ tinh</a:t>
            </a:r>
          </a:p>
          <a:p>
            <a:pPr eaLnBrk="1" hangingPunct="1"/>
            <a:r>
              <a:rPr lang="en-US">
                <a:solidFill>
                  <a:srgbClr val="FF0000"/>
                </a:solidFill>
                <a:latin typeface="Times New Roman" pitchFamily="18" charset="0"/>
                <a:cs typeface="Times New Roman" pitchFamily="18" charset="0"/>
              </a:rPr>
              <a:t>+ Đuôi đèn</a:t>
            </a:r>
          </a:p>
        </p:txBody>
      </p:sp>
      <p:sp>
        <p:nvSpPr>
          <p:cNvPr id="11272" name="Text Box 8"/>
          <p:cNvSpPr txBox="1">
            <a:spLocks noChangeArrowheads="1"/>
          </p:cNvSpPr>
          <p:nvPr/>
        </p:nvSpPr>
        <p:spPr bwMode="auto">
          <a:xfrm>
            <a:off x="685800" y="3962400"/>
            <a:ext cx="3772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a:solidFill>
                  <a:srgbClr val="0000FF"/>
                </a:solidFill>
                <a:latin typeface="Times New Roman" pitchFamily="18" charset="0"/>
                <a:cs typeface="Times New Roman" pitchFamily="18" charset="0"/>
              </a:rPr>
              <a:t>*</a:t>
            </a:r>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Sợi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đốt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còn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gọi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tóc</a:t>
            </a:r>
            <a:r>
              <a:rPr lang="en-US" dirty="0">
                <a:solidFill>
                  <a:srgbClr val="0000FF"/>
                </a:solidFill>
                <a:latin typeface="Times New Roman" pitchFamily="18" charset="0"/>
                <a:cs typeface="Times New Roman" pitchFamily="18" charset="0"/>
              </a:rPr>
              <a:t>)</a:t>
            </a:r>
          </a:p>
        </p:txBody>
      </p:sp>
      <p:grpSp>
        <p:nvGrpSpPr>
          <p:cNvPr id="2" name="Group 16"/>
          <p:cNvGrpSpPr>
            <a:grpSpLocks/>
          </p:cNvGrpSpPr>
          <p:nvPr/>
        </p:nvGrpSpPr>
        <p:grpSpPr bwMode="auto">
          <a:xfrm>
            <a:off x="4724400" y="3429000"/>
            <a:ext cx="4371975" cy="3238500"/>
            <a:chOff x="2976" y="2160"/>
            <a:chExt cx="2754" cy="2040"/>
          </a:xfrm>
        </p:grpSpPr>
        <p:pic>
          <p:nvPicPr>
            <p:cNvPr id="21517" name="Picture 9" descr="tim 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 y="2160"/>
              <a:ext cx="1973" cy="2040"/>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21518" name="Line 10"/>
            <p:cNvSpPr>
              <a:spLocks noChangeShapeType="1"/>
            </p:cNvSpPr>
            <p:nvPr/>
          </p:nvSpPr>
          <p:spPr bwMode="auto">
            <a:xfrm flipV="1">
              <a:off x="2976" y="2304"/>
              <a:ext cx="1632"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11275" name="Text Box 11"/>
          <p:cNvSpPr txBox="1">
            <a:spLocks noChangeArrowheads="1"/>
          </p:cNvSpPr>
          <p:nvPr/>
        </p:nvSpPr>
        <p:spPr bwMode="auto">
          <a:xfrm>
            <a:off x="822325" y="4419600"/>
            <a:ext cx="4759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9900"/>
                </a:solidFill>
                <a:latin typeface="Arial" charset="0"/>
              </a:rPr>
              <a:t>Hãy quan sát và cho biết dây tóc </a:t>
            </a:r>
          </a:p>
          <a:p>
            <a:pPr eaLnBrk="1" hangingPunct="1"/>
            <a:r>
              <a:rPr lang="en-US">
                <a:solidFill>
                  <a:srgbClr val="009900"/>
                </a:solidFill>
                <a:latin typeface="Arial" charset="0"/>
              </a:rPr>
              <a:t>bóng đèn có hình dạng gì? Được </a:t>
            </a:r>
          </a:p>
          <a:p>
            <a:pPr eaLnBrk="1" hangingPunct="1"/>
            <a:r>
              <a:rPr lang="en-US">
                <a:solidFill>
                  <a:srgbClr val="009900"/>
                </a:solidFill>
                <a:latin typeface="Arial" charset="0"/>
              </a:rPr>
              <a:t>làm bằng vật liệu gì?</a:t>
            </a:r>
          </a:p>
        </p:txBody>
      </p:sp>
      <p:sp>
        <p:nvSpPr>
          <p:cNvPr id="11276" name="Text Box 12"/>
          <p:cNvSpPr txBox="1">
            <a:spLocks noChangeArrowheads="1"/>
          </p:cNvSpPr>
          <p:nvPr/>
        </p:nvSpPr>
        <p:spPr bwMode="auto">
          <a:xfrm>
            <a:off x="533400" y="5638800"/>
            <a:ext cx="497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Arial" charset="0"/>
              </a:rPr>
              <a:t>Dây tóc được làm bằng kim loại có </a:t>
            </a:r>
          </a:p>
          <a:p>
            <a:pPr eaLnBrk="1" hangingPunct="1"/>
            <a:r>
              <a:rPr lang="en-US">
                <a:solidFill>
                  <a:srgbClr val="D60093"/>
                </a:solidFill>
                <a:latin typeface="Arial" charset="0"/>
              </a:rPr>
              <a:t>dạng lò xo xoắn, thường làm bằng </a:t>
            </a:r>
          </a:p>
          <a:p>
            <a:pPr eaLnBrk="1" hangingPunct="1"/>
            <a:r>
              <a:rPr lang="en-US">
                <a:solidFill>
                  <a:srgbClr val="D60093"/>
                </a:solidFill>
                <a:latin typeface="Arial" charset="0"/>
              </a:rPr>
              <a:t>Vonfram.</a:t>
            </a:r>
          </a:p>
        </p:txBody>
      </p:sp>
      <p:sp>
        <p:nvSpPr>
          <p:cNvPr id="11277" name="Text Box 13"/>
          <p:cNvSpPr txBox="1">
            <a:spLocks noChangeArrowheads="1"/>
          </p:cNvSpPr>
          <p:nvPr/>
        </p:nvSpPr>
        <p:spPr bwMode="auto">
          <a:xfrm>
            <a:off x="762000" y="4572000"/>
            <a:ext cx="4995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9900"/>
                </a:solidFill>
                <a:latin typeface="Arial" charset="0"/>
              </a:rPr>
              <a:t>Tại sao nói sợi đốt là phần tử quan </a:t>
            </a:r>
          </a:p>
          <a:p>
            <a:pPr eaLnBrk="1" hangingPunct="1"/>
            <a:r>
              <a:rPr lang="en-US">
                <a:solidFill>
                  <a:srgbClr val="009900"/>
                </a:solidFill>
                <a:latin typeface="Arial" charset="0"/>
              </a:rPr>
              <a:t>trọng nhất của đèn?</a:t>
            </a:r>
          </a:p>
        </p:txBody>
      </p:sp>
      <p:sp>
        <p:nvSpPr>
          <p:cNvPr id="11278" name="Text Box 14"/>
          <p:cNvSpPr txBox="1">
            <a:spLocks noChangeArrowheads="1"/>
          </p:cNvSpPr>
          <p:nvPr/>
        </p:nvSpPr>
        <p:spPr bwMode="auto">
          <a:xfrm>
            <a:off x="685800" y="5337175"/>
            <a:ext cx="5010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Arial" charset="0"/>
              </a:rPr>
              <a:t>Vì ở đó điện năng được biến thành </a:t>
            </a:r>
          </a:p>
          <a:p>
            <a:pPr eaLnBrk="1" hangingPunct="1"/>
            <a:r>
              <a:rPr lang="en-US">
                <a:solidFill>
                  <a:srgbClr val="D60093"/>
                </a:solidFill>
                <a:latin typeface="Arial" charset="0"/>
              </a:rPr>
              <a:t>quang năng.</a:t>
            </a:r>
          </a:p>
        </p:txBody>
      </p:sp>
      <p:sp>
        <p:nvSpPr>
          <p:cNvPr id="11279" name="Text Box 15"/>
          <p:cNvSpPr txBox="1">
            <a:spLocks noChangeArrowheads="1"/>
          </p:cNvSpPr>
          <p:nvPr/>
        </p:nvSpPr>
        <p:spPr bwMode="auto">
          <a:xfrm>
            <a:off x="685800" y="4419600"/>
            <a:ext cx="4984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 Sợi đốt là dây kim loại có dạng lò xo </a:t>
            </a:r>
          </a:p>
          <a:p>
            <a:pPr eaLnBrk="1" hangingPunct="1"/>
            <a:r>
              <a:rPr lang="en-US">
                <a:solidFill>
                  <a:srgbClr val="FF0000"/>
                </a:solidFill>
                <a:latin typeface="Times New Roman" pitchFamily="18" charset="0"/>
                <a:cs typeface="Times New Roman" pitchFamily="18" charset="0"/>
              </a:rPr>
              <a:t>xoắn, thường làm bằng vonfram để </a:t>
            </a:r>
          </a:p>
          <a:p>
            <a:pPr eaLnBrk="1" hangingPunct="1"/>
            <a:r>
              <a:rPr lang="en-US">
                <a:solidFill>
                  <a:srgbClr val="FF0000"/>
                </a:solidFill>
                <a:latin typeface="Times New Roman" pitchFamily="18" charset="0"/>
                <a:cs typeface="Times New Roman" pitchFamily="18" charset="0"/>
              </a:rPr>
              <a:t>chịu được đốt nóng ở nhiệt độ cao.</a:t>
            </a:r>
          </a:p>
          <a:p>
            <a:pPr eaLnBrk="1" hangingPunct="1"/>
            <a:r>
              <a:rPr lang="en-US">
                <a:solidFill>
                  <a:srgbClr val="FF0000"/>
                </a:solidFill>
                <a:latin typeface="Times New Roman" pitchFamily="18" charset="0"/>
                <a:cs typeface="Times New Roman" pitchFamily="18" charset="0"/>
              </a:rPr>
              <a:t>- Sợi đốt là phần tử quan trọng nhất </a:t>
            </a:r>
          </a:p>
          <a:p>
            <a:pPr eaLnBrk="1" hangingPunct="1"/>
            <a:r>
              <a:rPr lang="en-US">
                <a:solidFill>
                  <a:srgbClr val="FF0000"/>
                </a:solidFill>
                <a:latin typeface="Times New Roman" pitchFamily="18" charset="0"/>
                <a:cs typeface="Times New Roman" pitchFamily="18" charset="0"/>
              </a:rPr>
              <a:t>của đèn, ở đó điện năng được biến </a:t>
            </a:r>
          </a:p>
          <a:p>
            <a:pPr eaLnBrk="1" hangingPunct="1"/>
            <a:r>
              <a:rPr lang="en-US">
                <a:solidFill>
                  <a:srgbClr val="FF0000"/>
                </a:solidFill>
                <a:latin typeface="Times New Roman" pitchFamily="18" charset="0"/>
                <a:cs typeface="Times New Roman" pitchFamily="18" charset="0"/>
              </a:rPr>
              <a:t>đổi thành quang năng.</a:t>
            </a:r>
          </a:p>
        </p:txBody>
      </p:sp>
      <p:sp>
        <p:nvSpPr>
          <p:cNvPr id="21516" name="Text Box 17"/>
          <p:cNvSpPr txBox="1">
            <a:spLocks noChangeArrowheads="1"/>
          </p:cNvSpPr>
          <p:nvPr/>
        </p:nvSpPr>
        <p:spPr bwMode="auto">
          <a:xfrm>
            <a:off x="762000" y="1574800"/>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smtClean="0">
                <a:solidFill>
                  <a:srgbClr val="D60093"/>
                </a:solidFill>
                <a:latin typeface="Times New Roman" pitchFamily="18" charset="0"/>
                <a:cs typeface="Times New Roman" pitchFamily="18" charset="0"/>
              </a:rPr>
              <a:t>a. </a:t>
            </a:r>
            <a:r>
              <a:rPr lang="en-US" sz="2800" dirty="0" err="1">
                <a:solidFill>
                  <a:srgbClr val="D60093"/>
                </a:solidFill>
                <a:latin typeface="Times New Roman" pitchFamily="18" charset="0"/>
                <a:cs typeface="Times New Roman" pitchFamily="18" charset="0"/>
              </a:rPr>
              <a:t>Cấu</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tạo</a:t>
            </a:r>
            <a:endParaRPr lang="en-US" sz="2800" dirty="0">
              <a:solidFill>
                <a:srgbClr val="D60093"/>
              </a:solidFill>
              <a:latin typeface="Times New Roman" pitchFamily="18" charset="0"/>
              <a:cs typeface="Times New Roman" pitchFamily="18" charset="0"/>
            </a:endParaRPr>
          </a:p>
        </p:txBody>
      </p:sp>
    </p:spTree>
    <p:extLst>
      <p:ext uri="{BB962C8B-B14F-4D97-AF65-F5344CB8AC3E}">
        <p14:creationId xmlns:p14="http://schemas.microsoft.com/office/powerpoint/2010/main" val="25394516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72"/>
                                        </p:tgtEl>
                                        <p:attrNameLst>
                                          <p:attrName>style.visibility</p:attrName>
                                        </p:attrNameLst>
                                      </p:cBhvr>
                                      <p:to>
                                        <p:strVal val="visible"/>
                                      </p:to>
                                    </p:set>
                                    <p:anim calcmode="lin" valueType="num">
                                      <p:cBhvr additive="base">
                                        <p:cTn id="11" dur="500" fill="hold"/>
                                        <p:tgtEl>
                                          <p:spTgt spid="11272"/>
                                        </p:tgtEl>
                                        <p:attrNameLst>
                                          <p:attrName>ppt_x</p:attrName>
                                        </p:attrNameLst>
                                      </p:cBhvr>
                                      <p:tavLst>
                                        <p:tav tm="0">
                                          <p:val>
                                            <p:strVal val="#ppt_x"/>
                                          </p:val>
                                        </p:tav>
                                        <p:tav tm="100000">
                                          <p:val>
                                            <p:strVal val="#ppt_x"/>
                                          </p:val>
                                        </p:tav>
                                      </p:tavLst>
                                    </p:anim>
                                    <p:anim calcmode="lin" valueType="num">
                                      <p:cBhvr additive="base">
                                        <p:cTn id="12"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75"/>
                                        </p:tgtEl>
                                        <p:attrNameLst>
                                          <p:attrName>style.visibility</p:attrName>
                                        </p:attrNameLst>
                                      </p:cBhvr>
                                      <p:to>
                                        <p:strVal val="visible"/>
                                      </p:to>
                                    </p:set>
                                    <p:anim calcmode="lin" valueType="num">
                                      <p:cBhvr additive="base">
                                        <p:cTn id="17" dur="500" fill="hold"/>
                                        <p:tgtEl>
                                          <p:spTgt spid="11275"/>
                                        </p:tgtEl>
                                        <p:attrNameLst>
                                          <p:attrName>ppt_x</p:attrName>
                                        </p:attrNameLst>
                                      </p:cBhvr>
                                      <p:tavLst>
                                        <p:tav tm="0">
                                          <p:val>
                                            <p:strVal val="#ppt_x"/>
                                          </p:val>
                                        </p:tav>
                                        <p:tav tm="100000">
                                          <p:val>
                                            <p:strVal val="#ppt_x"/>
                                          </p:val>
                                        </p:tav>
                                      </p:tavLst>
                                    </p:anim>
                                    <p:anim calcmode="lin" valueType="num">
                                      <p:cBhvr additive="base">
                                        <p:cTn id="1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276"/>
                                        </p:tgtEl>
                                        <p:attrNameLst>
                                          <p:attrName>style.visibility</p:attrName>
                                        </p:attrNameLst>
                                      </p:cBhvr>
                                      <p:to>
                                        <p:strVal val="visible"/>
                                      </p:to>
                                    </p:set>
                                    <p:anim calcmode="lin" valueType="num">
                                      <p:cBhvr additive="base">
                                        <p:cTn id="23" dur="500" fill="hold"/>
                                        <p:tgtEl>
                                          <p:spTgt spid="11276"/>
                                        </p:tgtEl>
                                        <p:attrNameLst>
                                          <p:attrName>ppt_x</p:attrName>
                                        </p:attrNameLst>
                                      </p:cBhvr>
                                      <p:tavLst>
                                        <p:tav tm="0">
                                          <p:val>
                                            <p:strVal val="#ppt_x"/>
                                          </p:val>
                                        </p:tav>
                                        <p:tav tm="100000">
                                          <p:val>
                                            <p:strVal val="#ppt_x"/>
                                          </p:val>
                                        </p:tav>
                                      </p:tavLst>
                                    </p:anim>
                                    <p:anim calcmode="lin" valueType="num">
                                      <p:cBhvr additive="base">
                                        <p:cTn id="24"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11275"/>
                                        </p:tgtEl>
                                        <p:attrNameLst>
                                          <p:attrName>ppt_x</p:attrName>
                                        </p:attrNameLst>
                                      </p:cBhvr>
                                      <p:tavLst>
                                        <p:tav tm="0">
                                          <p:val>
                                            <p:strVal val="ppt_x"/>
                                          </p:val>
                                        </p:tav>
                                        <p:tav tm="100000">
                                          <p:val>
                                            <p:strVal val="ppt_x"/>
                                          </p:val>
                                        </p:tav>
                                      </p:tavLst>
                                    </p:anim>
                                    <p:anim calcmode="lin" valueType="num">
                                      <p:cBhvr additive="base">
                                        <p:cTn id="29" dur="500"/>
                                        <p:tgtEl>
                                          <p:spTgt spid="11275"/>
                                        </p:tgtEl>
                                        <p:attrNameLst>
                                          <p:attrName>ppt_y</p:attrName>
                                        </p:attrNameLst>
                                      </p:cBhvr>
                                      <p:tavLst>
                                        <p:tav tm="0">
                                          <p:val>
                                            <p:strVal val="ppt_y"/>
                                          </p:val>
                                        </p:tav>
                                        <p:tav tm="100000">
                                          <p:val>
                                            <p:strVal val="1+ppt_h/2"/>
                                          </p:val>
                                        </p:tav>
                                      </p:tavLst>
                                    </p:anim>
                                    <p:set>
                                      <p:cBhvr>
                                        <p:cTn id="30" dur="1" fill="hold">
                                          <p:stCondLst>
                                            <p:cond delay="499"/>
                                          </p:stCondLst>
                                        </p:cTn>
                                        <p:tgtEl>
                                          <p:spTgt spid="1127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276"/>
                                        </p:tgtEl>
                                        <p:attrNameLst>
                                          <p:attrName>ppt_x</p:attrName>
                                        </p:attrNameLst>
                                      </p:cBhvr>
                                      <p:tavLst>
                                        <p:tav tm="0">
                                          <p:val>
                                            <p:strVal val="ppt_x"/>
                                          </p:val>
                                        </p:tav>
                                        <p:tav tm="100000">
                                          <p:val>
                                            <p:strVal val="ppt_x"/>
                                          </p:val>
                                        </p:tav>
                                      </p:tavLst>
                                    </p:anim>
                                    <p:anim calcmode="lin" valueType="num">
                                      <p:cBhvr additive="base">
                                        <p:cTn id="33" dur="500"/>
                                        <p:tgtEl>
                                          <p:spTgt spid="11276"/>
                                        </p:tgtEl>
                                        <p:attrNameLst>
                                          <p:attrName>ppt_y</p:attrName>
                                        </p:attrNameLst>
                                      </p:cBhvr>
                                      <p:tavLst>
                                        <p:tav tm="0">
                                          <p:val>
                                            <p:strVal val="ppt_y"/>
                                          </p:val>
                                        </p:tav>
                                        <p:tav tm="100000">
                                          <p:val>
                                            <p:strVal val="1+ppt_h/2"/>
                                          </p:val>
                                        </p:tav>
                                      </p:tavLst>
                                    </p:anim>
                                    <p:set>
                                      <p:cBhvr>
                                        <p:cTn id="34" dur="1" fill="hold">
                                          <p:stCondLst>
                                            <p:cond delay="499"/>
                                          </p:stCondLst>
                                        </p:cTn>
                                        <p:tgtEl>
                                          <p:spTgt spid="11276"/>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11277"/>
                                        </p:tgtEl>
                                        <p:attrNameLst>
                                          <p:attrName>style.visibility</p:attrName>
                                        </p:attrNameLst>
                                      </p:cBhvr>
                                      <p:to>
                                        <p:strVal val="visible"/>
                                      </p:to>
                                    </p:set>
                                    <p:anim calcmode="lin" valueType="num">
                                      <p:cBhvr additive="base">
                                        <p:cTn id="37" dur="500" fill="hold"/>
                                        <p:tgtEl>
                                          <p:spTgt spid="11277"/>
                                        </p:tgtEl>
                                        <p:attrNameLst>
                                          <p:attrName>ppt_x</p:attrName>
                                        </p:attrNameLst>
                                      </p:cBhvr>
                                      <p:tavLst>
                                        <p:tav tm="0">
                                          <p:val>
                                            <p:strVal val="#ppt_x"/>
                                          </p:val>
                                        </p:tav>
                                        <p:tav tm="100000">
                                          <p:val>
                                            <p:strVal val="#ppt_x"/>
                                          </p:val>
                                        </p:tav>
                                      </p:tavLst>
                                    </p:anim>
                                    <p:anim calcmode="lin" valueType="num">
                                      <p:cBhvr additive="base">
                                        <p:cTn id="38"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78"/>
                                        </p:tgtEl>
                                        <p:attrNameLst>
                                          <p:attrName>style.visibility</p:attrName>
                                        </p:attrNameLst>
                                      </p:cBhvr>
                                      <p:to>
                                        <p:strVal val="visible"/>
                                      </p:to>
                                    </p:set>
                                    <p:anim calcmode="lin" valueType="num">
                                      <p:cBhvr additive="base">
                                        <p:cTn id="43" dur="500" fill="hold"/>
                                        <p:tgtEl>
                                          <p:spTgt spid="11278"/>
                                        </p:tgtEl>
                                        <p:attrNameLst>
                                          <p:attrName>ppt_x</p:attrName>
                                        </p:attrNameLst>
                                      </p:cBhvr>
                                      <p:tavLst>
                                        <p:tav tm="0">
                                          <p:val>
                                            <p:strVal val="#ppt_x"/>
                                          </p:val>
                                        </p:tav>
                                        <p:tav tm="100000">
                                          <p:val>
                                            <p:strVal val="#ppt_x"/>
                                          </p:val>
                                        </p:tav>
                                      </p:tavLst>
                                    </p:anim>
                                    <p:anim calcmode="lin" valueType="num">
                                      <p:cBhvr additive="base">
                                        <p:cTn id="44"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p:tgtEl>
                                          <p:spTgt spid="11278"/>
                                        </p:tgtEl>
                                        <p:attrNameLst>
                                          <p:attrName>ppt_x</p:attrName>
                                        </p:attrNameLst>
                                      </p:cBhvr>
                                      <p:tavLst>
                                        <p:tav tm="0">
                                          <p:val>
                                            <p:strVal val="ppt_x"/>
                                          </p:val>
                                        </p:tav>
                                        <p:tav tm="100000">
                                          <p:val>
                                            <p:strVal val="ppt_x"/>
                                          </p:val>
                                        </p:tav>
                                      </p:tavLst>
                                    </p:anim>
                                    <p:anim calcmode="lin" valueType="num">
                                      <p:cBhvr additive="base">
                                        <p:cTn id="49" dur="500"/>
                                        <p:tgtEl>
                                          <p:spTgt spid="11278"/>
                                        </p:tgtEl>
                                        <p:attrNameLst>
                                          <p:attrName>ppt_y</p:attrName>
                                        </p:attrNameLst>
                                      </p:cBhvr>
                                      <p:tavLst>
                                        <p:tav tm="0">
                                          <p:val>
                                            <p:strVal val="ppt_y"/>
                                          </p:val>
                                        </p:tav>
                                        <p:tav tm="100000">
                                          <p:val>
                                            <p:strVal val="1+ppt_h/2"/>
                                          </p:val>
                                        </p:tav>
                                      </p:tavLst>
                                    </p:anim>
                                    <p:set>
                                      <p:cBhvr>
                                        <p:cTn id="50" dur="1" fill="hold">
                                          <p:stCondLst>
                                            <p:cond delay="499"/>
                                          </p:stCondLst>
                                        </p:cTn>
                                        <p:tgtEl>
                                          <p:spTgt spid="1127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1277"/>
                                        </p:tgtEl>
                                        <p:attrNameLst>
                                          <p:attrName>ppt_x</p:attrName>
                                        </p:attrNameLst>
                                      </p:cBhvr>
                                      <p:tavLst>
                                        <p:tav tm="0">
                                          <p:val>
                                            <p:strVal val="ppt_x"/>
                                          </p:val>
                                        </p:tav>
                                        <p:tav tm="100000">
                                          <p:val>
                                            <p:strVal val="ppt_x"/>
                                          </p:val>
                                        </p:tav>
                                      </p:tavLst>
                                    </p:anim>
                                    <p:anim calcmode="lin" valueType="num">
                                      <p:cBhvr additive="base">
                                        <p:cTn id="53" dur="500"/>
                                        <p:tgtEl>
                                          <p:spTgt spid="11277"/>
                                        </p:tgtEl>
                                        <p:attrNameLst>
                                          <p:attrName>ppt_y</p:attrName>
                                        </p:attrNameLst>
                                      </p:cBhvr>
                                      <p:tavLst>
                                        <p:tav tm="0">
                                          <p:val>
                                            <p:strVal val="ppt_y"/>
                                          </p:val>
                                        </p:tav>
                                        <p:tav tm="100000">
                                          <p:val>
                                            <p:strVal val="1+ppt_h/2"/>
                                          </p:val>
                                        </p:tav>
                                      </p:tavLst>
                                    </p:anim>
                                    <p:set>
                                      <p:cBhvr>
                                        <p:cTn id="54" dur="1" fill="hold">
                                          <p:stCondLst>
                                            <p:cond delay="499"/>
                                          </p:stCondLst>
                                        </p:cTn>
                                        <p:tgtEl>
                                          <p:spTgt spid="11277"/>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279"/>
                                        </p:tgtEl>
                                        <p:attrNameLst>
                                          <p:attrName>style.visibility</p:attrName>
                                        </p:attrNameLst>
                                      </p:cBhvr>
                                      <p:to>
                                        <p:strVal val="visible"/>
                                      </p:to>
                                    </p:set>
                                    <p:anim calcmode="lin" valueType="num">
                                      <p:cBhvr additive="base">
                                        <p:cTn id="59" dur="500" fill="hold"/>
                                        <p:tgtEl>
                                          <p:spTgt spid="11279"/>
                                        </p:tgtEl>
                                        <p:attrNameLst>
                                          <p:attrName>ppt_x</p:attrName>
                                        </p:attrNameLst>
                                      </p:cBhvr>
                                      <p:tavLst>
                                        <p:tav tm="0">
                                          <p:val>
                                            <p:strVal val="#ppt_x"/>
                                          </p:val>
                                        </p:tav>
                                        <p:tav tm="100000">
                                          <p:val>
                                            <p:strVal val="#ppt_x"/>
                                          </p:val>
                                        </p:tav>
                                      </p:tavLst>
                                    </p:anim>
                                    <p:anim calcmode="lin" valueType="num">
                                      <p:cBhvr additive="base">
                                        <p:cTn id="60"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5" grpId="0"/>
      <p:bldP spid="11275" grpId="1"/>
      <p:bldP spid="11276" grpId="0"/>
      <p:bldP spid="11276" grpId="1"/>
      <p:bldP spid="11277" grpId="0"/>
      <p:bldP spid="11277" grpId="1"/>
      <p:bldP spid="11278" grpId="0"/>
      <p:bldP spid="11278" grpId="1"/>
      <p:bldP spid="112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09600" y="3124200"/>
            <a:ext cx="4191000" cy="838200"/>
          </a:xfrm>
        </p:spPr>
        <p:txBody>
          <a:bodyPr/>
          <a:lstStyle/>
          <a:p>
            <a:pPr eaLnBrk="1" hangingPunct="1">
              <a:buFontTx/>
              <a:buNone/>
            </a:pPr>
            <a:r>
              <a:rPr lang="en-US" sz="2400" smtClean="0">
                <a:solidFill>
                  <a:srgbClr val="009900"/>
                </a:solidFill>
                <a:latin typeface="Times New Roman" pitchFamily="18" charset="0"/>
                <a:cs typeface="Times New Roman" pitchFamily="18" charset="0"/>
              </a:rPr>
              <a:t>Bóng đèn sợi đốt được làm bằng vật liệu gì?</a:t>
            </a:r>
          </a:p>
        </p:txBody>
      </p:sp>
      <p:sp>
        <p:nvSpPr>
          <p:cNvPr id="22531" name="Rectangle 5"/>
          <p:cNvSpPr>
            <a:spLocks noChangeArrowheads="1"/>
          </p:cNvSpPr>
          <p:nvPr/>
        </p:nvSpPr>
        <p:spPr bwMode="auto">
          <a:xfrm>
            <a:off x="609600" y="13716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dirty="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ĐÈN SỢI ĐỐT</a:t>
            </a:r>
          </a:p>
        </p:txBody>
      </p:sp>
      <p:sp>
        <p:nvSpPr>
          <p:cNvPr id="12294" name="Text Box 6"/>
          <p:cNvSpPr txBox="1">
            <a:spLocks noChangeArrowheads="1"/>
          </p:cNvSpPr>
          <p:nvPr/>
        </p:nvSpPr>
        <p:spPr bwMode="auto">
          <a:xfrm>
            <a:off x="914400" y="2667000"/>
            <a:ext cx="2363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Bóng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thuỷ</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tinh</a:t>
            </a:r>
            <a:endParaRPr lang="en-US" dirty="0">
              <a:solidFill>
                <a:srgbClr val="0000FF"/>
              </a:solidFill>
              <a:latin typeface="Times New Roman" pitchFamily="18" charset="0"/>
              <a:cs typeface="Times New Roman" pitchFamily="18" charset="0"/>
            </a:endParaRPr>
          </a:p>
        </p:txBody>
      </p:sp>
      <p:sp>
        <p:nvSpPr>
          <p:cNvPr id="22533" name="Text Box 7"/>
          <p:cNvSpPr txBox="1">
            <a:spLocks noChangeArrowheads="1"/>
          </p:cNvSpPr>
          <p:nvPr/>
        </p:nvSpPr>
        <p:spPr bwMode="auto">
          <a:xfrm>
            <a:off x="762000" y="1766888"/>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D60093"/>
                </a:solidFill>
                <a:latin typeface="Times New Roman" pitchFamily="18" charset="0"/>
                <a:cs typeface="Times New Roman" pitchFamily="18" charset="0"/>
              </a:rPr>
              <a:t>a. </a:t>
            </a:r>
            <a:r>
              <a:rPr lang="en-US" dirty="0" err="1">
                <a:solidFill>
                  <a:srgbClr val="D60093"/>
                </a:solidFill>
                <a:latin typeface="Times New Roman" pitchFamily="18" charset="0"/>
                <a:cs typeface="Times New Roman" pitchFamily="18" charset="0"/>
              </a:rPr>
              <a:t>Cấu</a:t>
            </a:r>
            <a:r>
              <a:rPr lang="en-US" dirty="0">
                <a:solidFill>
                  <a:srgbClr val="D60093"/>
                </a:solidFill>
                <a:latin typeface="Times New Roman" pitchFamily="18" charset="0"/>
                <a:cs typeface="Times New Roman" pitchFamily="18" charset="0"/>
              </a:rPr>
              <a:t> </a:t>
            </a:r>
            <a:r>
              <a:rPr lang="en-US" dirty="0" err="1">
                <a:solidFill>
                  <a:srgbClr val="D60093"/>
                </a:solidFill>
                <a:latin typeface="Times New Roman" pitchFamily="18" charset="0"/>
                <a:cs typeface="Times New Roman" pitchFamily="18" charset="0"/>
              </a:rPr>
              <a:t>tạo</a:t>
            </a:r>
            <a:endParaRPr lang="en-US" dirty="0">
              <a:solidFill>
                <a:srgbClr val="D60093"/>
              </a:solidFill>
              <a:latin typeface="Times New Roman" pitchFamily="18" charset="0"/>
              <a:cs typeface="Times New Roman" pitchFamily="18" charset="0"/>
            </a:endParaRPr>
          </a:p>
        </p:txBody>
      </p:sp>
      <p:pic>
        <p:nvPicPr>
          <p:cNvPr id="12296" name="Picture 8" descr="Cau tao den soi dot"/>
          <p:cNvPicPr>
            <a:picLocks noChangeAspect="1" noChangeArrowheads="1"/>
          </p:cNvPicPr>
          <p:nvPr/>
        </p:nvPicPr>
        <p:blipFill>
          <a:blip r:embed="rId2">
            <a:extLst>
              <a:ext uri="{28A0092B-C50C-407E-A947-70E740481C1C}">
                <a14:useLocalDpi xmlns:a14="http://schemas.microsoft.com/office/drawing/2010/main" val="0"/>
              </a:ext>
            </a:extLst>
          </a:blip>
          <a:srcRect l="16945"/>
          <a:stretch>
            <a:fillRect/>
          </a:stretch>
        </p:blipFill>
        <p:spPr bwMode="auto">
          <a:xfrm>
            <a:off x="6400800" y="2514600"/>
            <a:ext cx="2209800" cy="3886200"/>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304800" y="4876800"/>
            <a:ext cx="5111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009900"/>
                </a:solidFill>
                <a:latin typeface="Times New Roman" pitchFamily="18" charset="0"/>
                <a:cs typeface="Times New Roman" pitchFamily="18" charset="0"/>
              </a:rPr>
              <a:t>Vì sao phải hút hết không khí (tạo chân </a:t>
            </a:r>
          </a:p>
          <a:p>
            <a:pPr eaLnBrk="1" hangingPunct="1"/>
            <a:r>
              <a:rPr lang="en-US">
                <a:solidFill>
                  <a:srgbClr val="009900"/>
                </a:solidFill>
                <a:latin typeface="Times New Roman" pitchFamily="18" charset="0"/>
                <a:cs typeface="Times New Roman" pitchFamily="18" charset="0"/>
              </a:rPr>
              <a:t>không)và bơm khí trơ vào bóng?</a:t>
            </a:r>
          </a:p>
        </p:txBody>
      </p:sp>
      <p:sp>
        <p:nvSpPr>
          <p:cNvPr id="12299" name="Text Box 11"/>
          <p:cNvSpPr txBox="1">
            <a:spLocks noChangeArrowheads="1"/>
          </p:cNvSpPr>
          <p:nvPr/>
        </p:nvSpPr>
        <p:spPr bwMode="auto">
          <a:xfrm>
            <a:off x="457200" y="4114800"/>
            <a:ext cx="456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Được làm bằng thuỷ tinh chịu nhiệt</a:t>
            </a:r>
          </a:p>
        </p:txBody>
      </p:sp>
      <p:sp>
        <p:nvSpPr>
          <p:cNvPr id="12300" name="Text Box 12"/>
          <p:cNvSpPr txBox="1">
            <a:spLocks noChangeArrowheads="1"/>
          </p:cNvSpPr>
          <p:nvPr/>
        </p:nvSpPr>
        <p:spPr bwMode="auto">
          <a:xfrm>
            <a:off x="609600" y="5943600"/>
            <a:ext cx="3906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FF0000"/>
                </a:solidFill>
                <a:latin typeface="Times New Roman" pitchFamily="18" charset="0"/>
                <a:cs typeface="Times New Roman" pitchFamily="18" charset="0"/>
              </a:rPr>
              <a:t>Để làm tăng tuổi thọ của bóng</a:t>
            </a:r>
          </a:p>
        </p:txBody>
      </p:sp>
      <p:sp>
        <p:nvSpPr>
          <p:cNvPr id="14" name="Text Box 8"/>
          <p:cNvSpPr txBox="1">
            <a:spLocks noChangeArrowheads="1"/>
          </p:cNvSpPr>
          <p:nvPr/>
        </p:nvSpPr>
        <p:spPr bwMode="auto">
          <a:xfrm>
            <a:off x="914400" y="2209800"/>
            <a:ext cx="3857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smtClean="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Sợi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đốt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còn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gọi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tóc</a:t>
            </a:r>
            <a:r>
              <a:rPr lang="en-US"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0877673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down)">
                                      <p:cBhvr>
                                        <p:cTn id="7" dur="500"/>
                                        <p:tgtEl>
                                          <p:spTgt spid="1229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2294"/>
                                        </p:tgtEl>
                                        <p:attrNameLst>
                                          <p:attrName>style.visibility</p:attrName>
                                        </p:attrNameLst>
                                      </p:cBhvr>
                                      <p:to>
                                        <p:strVal val="visible"/>
                                      </p:to>
                                    </p:set>
                                    <p:animEffect transition="in" filter="diamond(in)">
                                      <p:cBhvr>
                                        <p:cTn id="16" dur="2000"/>
                                        <p:tgtEl>
                                          <p:spTgt spid="122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2291">
                                            <p:txEl>
                                              <p:pRg st="0" end="0"/>
                                            </p:txEl>
                                          </p:spTgt>
                                        </p:tgtEl>
                                        <p:attrNameLst>
                                          <p:attrName>style.visibility</p:attrName>
                                        </p:attrNameLst>
                                      </p:cBhvr>
                                      <p:to>
                                        <p:strVal val="visible"/>
                                      </p:to>
                                    </p:set>
                                    <p:animEffect transition="in" filter="diamond(in)">
                                      <p:cBhvr>
                                        <p:cTn id="21" dur="2000"/>
                                        <p:tgtEl>
                                          <p:spTgt spid="1229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box(in)">
                                      <p:cBhvr>
                                        <p:cTn id="26" dur="500"/>
                                        <p:tgtEl>
                                          <p:spTgt spid="122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298"/>
                                        </p:tgtEl>
                                        <p:attrNameLst>
                                          <p:attrName>style.visibility</p:attrName>
                                        </p:attrNameLst>
                                      </p:cBhvr>
                                      <p:to>
                                        <p:strVal val="visible"/>
                                      </p:to>
                                    </p:set>
                                    <p:animEffect transition="in" filter="box(in)">
                                      <p:cBhvr>
                                        <p:cTn id="31" dur="500"/>
                                        <p:tgtEl>
                                          <p:spTgt spid="122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2300"/>
                                        </p:tgtEl>
                                        <p:attrNameLst>
                                          <p:attrName>style.visibility</p:attrName>
                                        </p:attrNameLst>
                                      </p:cBhvr>
                                      <p:to>
                                        <p:strVal val="visible"/>
                                      </p:to>
                                    </p:set>
                                    <p:animEffect transition="in" filter="box(in)">
                                      <p:cBhvr>
                                        <p:cTn id="36"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4" grpId="0"/>
      <p:bldP spid="12298" grpId="0"/>
      <p:bldP spid="12299" grpId="0"/>
      <p:bldP spid="12300"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860</TotalTime>
  <Words>1905</Words>
  <Application>Microsoft Office PowerPoint</Application>
  <PresentationFormat>On-screen Show (4:3)</PresentationFormat>
  <Paragraphs>283</Paragraphs>
  <Slides>43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#9Slide04 HLT Aquus</vt:lpstr>
      <vt:lpstr>#9Slide05 Garris</vt:lpstr>
      <vt:lpstr>#9Slide05 Habano</vt:lpstr>
      <vt:lpstr>.VnAristote</vt:lpstr>
      <vt:lpstr>.VnTime</vt:lpstr>
      <vt:lpstr>Arial</vt:lpstr>
      <vt:lpstr>Calibri</vt:lpstr>
      <vt:lpstr>Lato Light</vt:lpstr>
      <vt:lpstr>Tahoma</vt:lpstr>
      <vt:lpstr>Times New Roman</vt:lpstr>
      <vt:lpstr>UVN Ke Chuyen1</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1. ĐÈN SỢI ĐỐT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Dell</cp:lastModifiedBy>
  <cp:revision>99</cp:revision>
  <dcterms:created xsi:type="dcterms:W3CDTF">2013-08-28T08:21:51Z</dcterms:created>
  <dcterms:modified xsi:type="dcterms:W3CDTF">2023-03-17T01:36:41Z</dcterms:modified>
</cp:coreProperties>
</file>