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3" r:id="rId2"/>
    <p:sldId id="265" r:id="rId3"/>
    <p:sldId id="266" r:id="rId4"/>
    <p:sldId id="267" r:id="rId5"/>
    <p:sldId id="268" r:id="rId6"/>
    <p:sldId id="278" r:id="rId7"/>
    <p:sldId id="291" r:id="rId8"/>
    <p:sldId id="269" r:id="rId9"/>
    <p:sldId id="274" r:id="rId10"/>
    <p:sldId id="281" r:id="rId11"/>
    <p:sldId id="271" r:id="rId12"/>
    <p:sldId id="275" r:id="rId13"/>
    <p:sldId id="276" r:id="rId14"/>
    <p:sldId id="277" r:id="rId15"/>
    <p:sldId id="280" r:id="rId16"/>
    <p:sldId id="284" r:id="rId17"/>
    <p:sldId id="285" r:id="rId18"/>
    <p:sldId id="286" r:id="rId19"/>
    <p:sldId id="287" r:id="rId20"/>
    <p:sldId id="289" r:id="rId21"/>
    <p:sldId id="292" r:id="rId22"/>
    <p:sldId id="294" r:id="rId23"/>
    <p:sldId id="296" r:id="rId24"/>
    <p:sldId id="297" r:id="rId25"/>
    <p:sldId id="299" r:id="rId26"/>
    <p:sldId id="300" r:id="rId27"/>
    <p:sldId id="301" r:id="rId28"/>
    <p:sldId id="298" r:id="rId29"/>
    <p:sldId id="302" r:id="rId30"/>
    <p:sldId id="314" r:id="rId31"/>
    <p:sldId id="303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5" r:id="rId40"/>
    <p:sldId id="316" r:id="rId41"/>
    <p:sldId id="306" r:id="rId42"/>
    <p:sldId id="321" r:id="rId43"/>
    <p:sldId id="322" r:id="rId44"/>
    <p:sldId id="324" r:id="rId45"/>
    <p:sldId id="325" r:id="rId46"/>
    <p:sldId id="326" r:id="rId47"/>
    <p:sldId id="327" r:id="rId48"/>
    <p:sldId id="328" r:id="rId49"/>
    <p:sldId id="31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B3E3-7051-499D-854F-31E49134339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8BD37-274A-4E2C-9D80-0DD9456A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LÊ HỮU PHONG PTDTNT MANG YANG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0546-17B3-44D3-8684-EA9D364D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êu đề, Nội dung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LÊ HỮU PHONG PTDTNT MANG YANG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FCE59-5EF4-43FA-AFBF-B3C24E2DF1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459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Latinh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.wikipedia.org/wiki/Ti%E1%BA%BFng_Hy_L%E1%BA%A1p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8000">
              <a:schemeClr val="bg1"/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8496">
              <a:schemeClr val="bg1"/>
            </a:gs>
            <a:gs pos="81000">
              <a:schemeClr val="bg1"/>
            </a:gs>
            <a:gs pos="92000">
              <a:srgbClr val="B0C6E1"/>
            </a:gs>
            <a:gs pos="85841">
              <a:srgbClr val="D9E3F1"/>
            </a:gs>
            <a:gs pos="9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6 - CHỦ ĐỀ 1: PHONG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TRÀO CÔNG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XVIII ĐẾN ĐẦU THẾ KỈ XX</a:t>
            </a: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09800" y="3276600"/>
            <a:ext cx="4953000" cy="1143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vi-VN" sz="3600" b="1" i="1" dirty="0" smtClean="0">
                <a:solidFill>
                  <a:schemeClr val="tx1"/>
                </a:solidFill>
                <a:latin typeface="+mj-lt"/>
              </a:rPr>
              <a:t>Tích hợp bài 4 với bài 7 và mục I.2 bài</a:t>
            </a:r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i="1" dirty="0" smtClean="0">
                <a:solidFill>
                  <a:schemeClr val="tx1"/>
                </a:solidFill>
                <a:latin typeface="+mj-lt"/>
              </a:rPr>
              <a:t>17</a:t>
            </a:r>
            <a:endParaRPr lang="vi-VN" sz="36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7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5800" y="228600"/>
            <a:ext cx="8991600" cy="6476580"/>
            <a:chOff x="96" y="2544"/>
            <a:chExt cx="5664" cy="3482"/>
          </a:xfrm>
        </p:grpSpPr>
        <p:sp>
          <p:nvSpPr>
            <p:cNvPr id="8195" name="Text Box 14"/>
            <p:cNvSpPr txBox="1">
              <a:spLocks noChangeArrowheads="1"/>
            </p:cNvSpPr>
            <p:nvPr/>
          </p:nvSpPr>
          <p:spPr bwMode="auto">
            <a:xfrm>
              <a:off x="96" y="2609"/>
              <a:ext cx="2640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ngơ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xưởng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vờ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quay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trói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nô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mệt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nhoài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êm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tràn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quên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nhọc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nhằn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tan,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nghèo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lo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âu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Gục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ngực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xao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âu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tái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Nhê-cra-xốp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_”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6" name="Text Box 15"/>
            <p:cNvSpPr txBox="1">
              <a:spLocks noChangeArrowheads="1"/>
            </p:cNvSpPr>
            <p:nvPr/>
          </p:nvSpPr>
          <p:spPr bwMode="auto">
            <a:xfrm>
              <a:off x="2832" y="2544"/>
              <a:ext cx="2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5257800" y="624075"/>
            <a:ext cx="3657600" cy="192722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hãy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lên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suy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nghĩ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quyền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trẻ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nay?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19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xmlns="" id="{5C055645-B314-0E4F-86A1-C88978CF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239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76200" y="228600"/>
            <a:ext cx="5816079" cy="46166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II. CÁC CUỘC ĐẤU TRANH TIÊU BIỂU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924800" cy="6858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vi-VN" sz="28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76800" y="1824335"/>
            <a:ext cx="3733800" cy="2540000"/>
          </a:xfrm>
          <a:prstGeom prst="cloudCallout">
            <a:avLst>
              <a:gd name="adj1" fmla="val -92326"/>
              <a:gd name="adj2" fmla="val 2863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12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11944" y="4933949"/>
            <a:ext cx="3124200" cy="3810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2658"/>
            <a:ext cx="3748086" cy="38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810000" y="2261217"/>
            <a:ext cx="6858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70C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endParaRPr lang="vi-VN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800600" y="4938712"/>
            <a:ext cx="389312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industrial-revolution-children-lab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44054"/>
            <a:ext cx="4534946" cy="38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3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228600" y="152400"/>
            <a:ext cx="5816079" cy="46166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II. CÁC CUỘC ĐẤU TRANH TIÊU BIỂU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191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572000" y="1981200"/>
            <a:ext cx="3733800" cy="2540000"/>
          </a:xfrm>
          <a:prstGeom prst="cloudCallout">
            <a:avLst>
              <a:gd name="adj1" fmla="val -92326"/>
              <a:gd name="adj2" fmla="val 2863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127521" y="224135"/>
            <a:ext cx="5816079" cy="46166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II. CÁC CUỘC ĐẤU TRANH TIÊU BIỂU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1830-1840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vi-VN" sz="28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48" name="Group 23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38224392"/>
              </p:ext>
            </p:extLst>
          </p:nvPr>
        </p:nvGraphicFramePr>
        <p:xfrm>
          <a:off x="228600" y="990601"/>
          <a:ext cx="8686800" cy="4672013"/>
        </p:xfrm>
        <a:graphic>
          <a:graphicData uri="http://schemas.openxmlformats.org/drawingml/2006/table">
            <a:tbl>
              <a:tblPr/>
              <a:tblGrid>
                <a:gridCol w="1016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5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0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5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7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6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343" name="Rectangle 45"/>
          <p:cNvSpPr>
            <a:spLocks noChangeArrowheads="1"/>
          </p:cNvSpPr>
          <p:nvPr/>
        </p:nvSpPr>
        <p:spPr bwMode="auto">
          <a:xfrm>
            <a:off x="193013" y="159583"/>
            <a:ext cx="917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niên biểu phong trào đấu tranh của công nhân GĐ 1830 - 1840</a:t>
            </a:r>
            <a:endParaRPr lang="nl-N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631" y="1993900"/>
            <a:ext cx="954108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1831,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1834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83070" y="1981200"/>
            <a:ext cx="1131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Li-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28107" y="1981200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18000" y="1981200"/>
            <a:ext cx="398378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71118"/>
            <a:ext cx="1078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1844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83070" y="2971800"/>
            <a:ext cx="11315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-din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39313" y="2985394"/>
            <a:ext cx="14478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0" y="3096518"/>
            <a:ext cx="444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806" y="4419600"/>
            <a:ext cx="979756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1836 -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1847</a:t>
            </a: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6860" y="4495800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1584" y="4148788"/>
            <a:ext cx="13677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18000" y="4318066"/>
            <a:ext cx="392447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139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457200"/>
            <a:ext cx="8686800" cy="5870534"/>
            <a:chOff x="49" y="-50"/>
            <a:chExt cx="5565" cy="384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-50"/>
              <a:ext cx="5565" cy="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683" y="3492"/>
              <a:ext cx="422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Công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nhân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Anh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đưa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Hiến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chương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đến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Quốc</a:t>
              </a:r>
              <a:r>
                <a:rPr lang="en-US" sz="2400" dirty="0">
                  <a:solidFill>
                    <a:srgbClr val="99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cs typeface="Times New Roman" pitchFamily="18" charset="0"/>
                </a:rPr>
                <a:t>hội</a:t>
              </a:r>
              <a:endParaRPr lang="en-US" sz="2400" dirty="0">
                <a:solidFill>
                  <a:srgbClr val="99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678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>
            <a:spLocks noChangeArrowheads="1"/>
          </p:cNvSpPr>
          <p:nvPr/>
        </p:nvSpPr>
        <p:spPr bwMode="auto">
          <a:xfrm>
            <a:off x="432095" y="281940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trưởng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391391" y="685800"/>
            <a:ext cx="3624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858" y="1447800"/>
            <a:ext cx="8563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lãnh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050" y="114301"/>
            <a:ext cx="4648200" cy="577849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891033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1565275"/>
            <a:ext cx="615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2022475"/>
            <a:ext cx="615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49425" y="2479675"/>
            <a:ext cx="612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54188" y="2936875"/>
            <a:ext cx="6175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8586" y="3531890"/>
            <a:ext cx="8939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9600" y="441960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1831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600" y="4876800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1834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84994" y="53340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-din (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1846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84994" y="5847913"/>
            <a:ext cx="5538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6" grpId="0"/>
      <p:bldP spid="4107" grpId="0"/>
      <p:bldP spid="4108" grpId="0"/>
      <p:bldP spid="4109" grpId="0"/>
      <p:bldP spid="4110" grpId="0"/>
      <p:bldP spid="4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au hoi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19200"/>
            <a:ext cx="99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47800" y="1524000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cho biết vì sao ngay từ lúc mới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giai cấp công nhân đã đấu tranh chống chủ nghĩa tư bản ?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419100" y="304800"/>
            <a:ext cx="2778325" cy="46166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I. </a:t>
            </a:r>
            <a:r>
              <a:rPr lang="en-US" b="1" dirty="0" smtClean="0">
                <a:solidFill>
                  <a:srgbClr val="0000FF"/>
                </a:solidFill>
              </a:rPr>
              <a:t>NGUYÊN NHÂN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24" name="Text Box 72"/>
          <p:cNvSpPr txBox="1">
            <a:spLocks noChangeArrowheads="1"/>
          </p:cNvSpPr>
          <p:nvPr/>
        </p:nvSpPr>
        <p:spPr bwMode="auto">
          <a:xfrm>
            <a:off x="192088" y="228600"/>
            <a:ext cx="8647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</a:rPr>
              <a:t>Nêu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trào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công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30 – 40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kỷ</a:t>
            </a:r>
            <a:r>
              <a:rPr lang="en-US" sz="2400" dirty="0">
                <a:solidFill>
                  <a:srgbClr val="FF0000"/>
                </a:solidFill>
              </a:rPr>
              <a:t> XIX </a:t>
            </a:r>
          </a:p>
        </p:txBody>
      </p:sp>
      <p:graphicFrame>
        <p:nvGraphicFramePr>
          <p:cNvPr id="74825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0434230"/>
              </p:ext>
            </p:extLst>
          </p:nvPr>
        </p:nvGraphicFramePr>
        <p:xfrm>
          <a:off x="330199" y="1371600"/>
          <a:ext cx="8799513" cy="4656118"/>
        </p:xfrm>
        <a:graphic>
          <a:graphicData uri="http://schemas.openxmlformats.org/drawingml/2006/table">
            <a:tbl>
              <a:tblPr/>
              <a:tblGrid>
                <a:gridCol w="399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1830 - 1840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4836" name="Text Box 84"/>
          <p:cNvSpPr txBox="1">
            <a:spLocks noChangeArrowheads="1"/>
          </p:cNvSpPr>
          <p:nvPr/>
        </p:nvSpPr>
        <p:spPr bwMode="auto">
          <a:xfrm>
            <a:off x="381000" y="2209800"/>
            <a:ext cx="36671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2" algn="just" eaLnBrk="1" hangingPunct="1">
              <a:lnSpc>
                <a:spcPct val="150000"/>
              </a:lnSpc>
              <a:buFontTx/>
              <a:buChar char="-"/>
            </a:pPr>
            <a:r>
              <a:rPr lang="en-US" sz="2400" b="0" dirty="0" smtClean="0"/>
              <a:t> </a:t>
            </a:r>
            <a:r>
              <a:rPr lang="en-US" sz="2400" b="0" dirty="0" err="1" smtClean="0"/>
              <a:t>Tự</a:t>
            </a:r>
            <a:r>
              <a:rPr lang="en-US" sz="2400" b="0" dirty="0" smtClean="0"/>
              <a:t> </a:t>
            </a:r>
            <a:r>
              <a:rPr lang="en-US" sz="2400" b="0" dirty="0" err="1"/>
              <a:t>phát</a:t>
            </a:r>
            <a:r>
              <a:rPr lang="en-US" sz="2400" b="0" dirty="0"/>
              <a:t>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sz="2400" b="0" dirty="0" smtClean="0"/>
              <a:t> 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/>
              <a:t>xác</a:t>
            </a:r>
            <a:r>
              <a:rPr lang="en-US" sz="2400" b="0" dirty="0"/>
              <a:t> </a:t>
            </a:r>
            <a:r>
              <a:rPr lang="en-US" sz="2400" b="0" dirty="0" err="1"/>
              <a:t>định</a:t>
            </a:r>
            <a:r>
              <a:rPr lang="en-US" sz="2400" b="0" dirty="0"/>
              <a:t> </a:t>
            </a:r>
            <a:r>
              <a:rPr lang="en-US" sz="2400" b="0" dirty="0" err="1"/>
              <a:t>được</a:t>
            </a:r>
            <a:r>
              <a:rPr lang="en-US" sz="2400" b="0" dirty="0"/>
              <a:t> </a:t>
            </a:r>
            <a:r>
              <a:rPr lang="en-US" sz="2400" b="0" dirty="0" err="1"/>
              <a:t>kẻ</a:t>
            </a:r>
            <a:r>
              <a:rPr lang="en-US" sz="2400" b="0" dirty="0"/>
              <a:t> </a:t>
            </a:r>
            <a:r>
              <a:rPr lang="en-US" sz="2400" b="0" dirty="0" err="1"/>
              <a:t>thù</a:t>
            </a:r>
            <a:endParaRPr lang="en-US" sz="2400" b="0" dirty="0"/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sz="2400" b="0" dirty="0"/>
              <a:t> </a:t>
            </a:r>
            <a:r>
              <a:rPr lang="en-US" sz="2400" b="0" dirty="0" err="1" smtClean="0"/>
              <a:t>Đòi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lợi</a:t>
            </a:r>
            <a:r>
              <a:rPr lang="en-US" sz="2400" b="0" dirty="0" smtClean="0"/>
              <a:t> </a:t>
            </a:r>
            <a:r>
              <a:rPr lang="en-US" sz="2400" b="0" dirty="0" err="1"/>
              <a:t>trước</a:t>
            </a:r>
            <a:r>
              <a:rPr lang="en-US" sz="2400" b="0" dirty="0"/>
              <a:t> </a:t>
            </a:r>
            <a:r>
              <a:rPr lang="en-US" sz="2400" b="0" dirty="0" err="1"/>
              <a:t>mắt</a:t>
            </a:r>
            <a:endParaRPr lang="en-US" sz="2400" b="0" dirty="0"/>
          </a:p>
        </p:txBody>
      </p:sp>
      <p:sp>
        <p:nvSpPr>
          <p:cNvPr id="74837" name="Text Box 85"/>
          <p:cNvSpPr txBox="1">
            <a:spLocks noChangeArrowheads="1"/>
          </p:cNvSpPr>
          <p:nvPr/>
        </p:nvSpPr>
        <p:spPr bwMode="auto">
          <a:xfrm>
            <a:off x="4477543" y="2057400"/>
            <a:ext cx="449579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0" dirty="0" err="1"/>
              <a:t>Đấu</a:t>
            </a:r>
            <a:r>
              <a:rPr lang="en-US" sz="2400" b="0" dirty="0"/>
              <a:t> </a:t>
            </a:r>
            <a:r>
              <a:rPr lang="en-US" sz="2400" b="0" dirty="0" err="1"/>
              <a:t>tranh</a:t>
            </a:r>
            <a:r>
              <a:rPr lang="en-US" sz="2400" b="0" dirty="0"/>
              <a:t> </a:t>
            </a:r>
            <a:r>
              <a:rPr lang="en-US" sz="2400" b="0" dirty="0" err="1"/>
              <a:t>có</a:t>
            </a:r>
            <a:r>
              <a:rPr lang="en-US" sz="2400" b="0" dirty="0"/>
              <a:t> </a:t>
            </a:r>
            <a:r>
              <a:rPr lang="en-US" sz="2400" b="0" dirty="0" err="1"/>
              <a:t>tổ</a:t>
            </a:r>
            <a:r>
              <a:rPr lang="en-US" sz="2400" b="0" dirty="0"/>
              <a:t> </a:t>
            </a:r>
            <a:r>
              <a:rPr lang="en-US" sz="2400" b="0" dirty="0" err="1"/>
              <a:t>chức</a:t>
            </a:r>
            <a:endParaRPr lang="en-US" sz="2400" b="0" dirty="0"/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/>
              <a:t>xác</a:t>
            </a:r>
            <a:r>
              <a:rPr lang="en-US" sz="2400" b="0" dirty="0"/>
              <a:t> </a:t>
            </a:r>
            <a:r>
              <a:rPr lang="en-US" sz="2400" b="0" dirty="0" err="1"/>
              <a:t>định</a:t>
            </a:r>
            <a:r>
              <a:rPr lang="en-US" sz="2400" b="0" dirty="0"/>
              <a:t> </a:t>
            </a:r>
            <a:r>
              <a:rPr lang="en-US" sz="2400" b="0" dirty="0" err="1"/>
              <a:t>được</a:t>
            </a:r>
            <a:r>
              <a:rPr lang="en-US" sz="2400" b="0" dirty="0"/>
              <a:t> </a:t>
            </a:r>
            <a:r>
              <a:rPr lang="en-US" sz="2400" b="0" dirty="0" err="1"/>
              <a:t>kẻ</a:t>
            </a:r>
            <a:r>
              <a:rPr lang="en-US" sz="2400" b="0" dirty="0"/>
              <a:t> </a:t>
            </a:r>
            <a:r>
              <a:rPr lang="en-US" sz="2400" b="0" dirty="0" err="1"/>
              <a:t>thù</a:t>
            </a:r>
            <a:endParaRPr lang="en-US" sz="2400" b="0" dirty="0"/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sz="2400" b="0" dirty="0" smtClean="0"/>
              <a:t> </a:t>
            </a:r>
            <a:r>
              <a:rPr lang="en-US" sz="2400" b="0" dirty="0" err="1" smtClean="0"/>
              <a:t>Phối</a:t>
            </a:r>
            <a:r>
              <a:rPr lang="en-US" sz="2400" b="0" dirty="0" smtClean="0"/>
              <a:t> </a:t>
            </a:r>
            <a:r>
              <a:rPr lang="en-US" sz="2400" b="0" dirty="0" err="1"/>
              <a:t>hợp</a:t>
            </a:r>
            <a:r>
              <a:rPr lang="en-US" sz="2400" b="0" dirty="0"/>
              <a:t> </a:t>
            </a:r>
            <a:r>
              <a:rPr lang="en-US" sz="2400" b="0" dirty="0" err="1"/>
              <a:t>nhiều</a:t>
            </a:r>
            <a:r>
              <a:rPr lang="en-US" sz="2400" b="0" dirty="0"/>
              <a:t> </a:t>
            </a:r>
            <a:r>
              <a:rPr lang="en-US" sz="2400" b="0" dirty="0" err="1"/>
              <a:t>hình</a:t>
            </a:r>
            <a:r>
              <a:rPr lang="en-US" sz="2400" b="0" dirty="0"/>
              <a:t> </a:t>
            </a:r>
            <a:r>
              <a:rPr lang="en-US" sz="2400" b="0" dirty="0" err="1"/>
              <a:t>thức</a:t>
            </a:r>
            <a:r>
              <a:rPr lang="en-US" sz="2400" b="0" dirty="0"/>
              <a:t> </a:t>
            </a:r>
            <a:r>
              <a:rPr lang="en-US" sz="2400" b="0" dirty="0" err="1"/>
              <a:t>đấu</a:t>
            </a:r>
            <a:r>
              <a:rPr lang="en-US" sz="2400" b="0" dirty="0"/>
              <a:t> </a:t>
            </a:r>
            <a:r>
              <a:rPr lang="en-US" sz="2400" b="0" dirty="0" err="1"/>
              <a:t>tranh</a:t>
            </a:r>
            <a:endParaRPr lang="en-US" sz="2400" b="0" dirty="0"/>
          </a:p>
          <a:p>
            <a:pPr algn="just" eaLnBrk="1" hangingPunct="1">
              <a:lnSpc>
                <a:spcPct val="150000"/>
              </a:lnSpc>
            </a:pPr>
            <a:r>
              <a:rPr lang="en-US" sz="2400" b="0" dirty="0"/>
              <a:t>- </a:t>
            </a:r>
            <a:r>
              <a:rPr lang="en-US" sz="2400" b="0" dirty="0" err="1"/>
              <a:t>Không</a:t>
            </a:r>
            <a:r>
              <a:rPr lang="en-US" sz="2400" b="0" dirty="0"/>
              <a:t> </a:t>
            </a:r>
            <a:r>
              <a:rPr lang="en-US" sz="2400" b="0" dirty="0" err="1"/>
              <a:t>chỉ</a:t>
            </a:r>
            <a:r>
              <a:rPr lang="en-US" sz="2400" b="0" dirty="0"/>
              <a:t> </a:t>
            </a:r>
            <a:r>
              <a:rPr lang="en-US" sz="2400" b="0" dirty="0" err="1"/>
              <a:t>đòi</a:t>
            </a:r>
            <a:r>
              <a:rPr lang="en-US" sz="2400" b="0" dirty="0"/>
              <a:t> </a:t>
            </a:r>
            <a:r>
              <a:rPr lang="en-US" sz="2400" b="0" dirty="0" err="1"/>
              <a:t>quyền</a:t>
            </a:r>
            <a:r>
              <a:rPr lang="en-US" sz="2400" b="0" dirty="0"/>
              <a:t> </a:t>
            </a:r>
            <a:r>
              <a:rPr lang="en-US" sz="2400" b="0" dirty="0" err="1"/>
              <a:t>lợi</a:t>
            </a:r>
            <a:r>
              <a:rPr lang="en-US" sz="2400" b="0" dirty="0"/>
              <a:t> </a:t>
            </a:r>
            <a:r>
              <a:rPr lang="en-US" sz="2400" b="0" dirty="0" err="1"/>
              <a:t>trước</a:t>
            </a:r>
            <a:r>
              <a:rPr lang="en-US" sz="2400" b="0" dirty="0"/>
              <a:t> </a:t>
            </a:r>
            <a:r>
              <a:rPr lang="en-US" sz="2400" b="0" dirty="0" err="1"/>
              <a:t>mắt</a:t>
            </a:r>
            <a:r>
              <a:rPr lang="en-US" sz="2400" b="0" dirty="0"/>
              <a:t> </a:t>
            </a:r>
            <a:r>
              <a:rPr lang="en-US" sz="2400" b="0" dirty="0" err="1"/>
              <a:t>mà</a:t>
            </a:r>
            <a:r>
              <a:rPr lang="en-US" sz="2400" b="0" dirty="0"/>
              <a:t> </a:t>
            </a:r>
            <a:r>
              <a:rPr lang="en-US" sz="2400" b="0" dirty="0" err="1"/>
              <a:t>còn</a:t>
            </a:r>
            <a:r>
              <a:rPr lang="en-US" sz="2400" b="0" dirty="0"/>
              <a:t> </a:t>
            </a:r>
            <a:r>
              <a:rPr lang="en-US" sz="2400" b="0" dirty="0" err="1"/>
              <a:t>có</a:t>
            </a:r>
            <a:r>
              <a:rPr lang="en-US" sz="2400" b="0" dirty="0"/>
              <a:t> </a:t>
            </a:r>
            <a:r>
              <a:rPr lang="en-US" sz="2400" b="0" dirty="0" err="1"/>
              <a:t>mục</a:t>
            </a:r>
            <a:r>
              <a:rPr lang="en-US" sz="2400" b="0" dirty="0"/>
              <a:t> </a:t>
            </a:r>
            <a:r>
              <a:rPr lang="en-US" sz="2400" b="0" dirty="0" err="1"/>
              <a:t>tiêu</a:t>
            </a:r>
            <a:r>
              <a:rPr lang="en-US" sz="2400" b="0" dirty="0"/>
              <a:t> </a:t>
            </a:r>
            <a:r>
              <a:rPr lang="en-US" sz="2400" b="0" dirty="0" err="1"/>
              <a:t>về</a:t>
            </a:r>
            <a:r>
              <a:rPr lang="en-US" sz="2400" b="0" dirty="0"/>
              <a:t> </a:t>
            </a:r>
            <a:r>
              <a:rPr lang="en-US" sz="2400" b="0" dirty="0" err="1"/>
              <a:t>chính</a:t>
            </a:r>
            <a:r>
              <a:rPr lang="en-US" sz="2400" b="0" dirty="0"/>
              <a:t> </a:t>
            </a:r>
            <a:r>
              <a:rPr lang="en-US" sz="2400" b="0" dirty="0" err="1"/>
              <a:t>trị</a:t>
            </a:r>
            <a:r>
              <a:rPr lang="en-US" sz="2400" b="0" dirty="0"/>
              <a:t> </a:t>
            </a:r>
            <a:r>
              <a:rPr lang="en-US" sz="2400" b="0" dirty="0" err="1"/>
              <a:t>rõ</a:t>
            </a:r>
            <a:r>
              <a:rPr lang="en-US" sz="2400" b="0" dirty="0"/>
              <a:t> </a:t>
            </a:r>
            <a:r>
              <a:rPr lang="en-US" sz="2400" b="0" dirty="0" err="1"/>
              <a:t>nét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125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36" grpId="0"/>
      <p:bldP spid="748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1524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7 - CHỦ ĐỀ 1: PHONG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TRÀO CÔNG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XVIII ĐẾN ĐẦU THẾ KỈ XX</a:t>
            </a: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114300" y="1429672"/>
            <a:ext cx="5816079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II. CÁC CUỘC ĐẤU TRANH TIÊU BIỂU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 –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–T33,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T45,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II- T48,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T88)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1636"/>
              </p:ext>
            </p:extLst>
          </p:nvPr>
        </p:nvGraphicFramePr>
        <p:xfrm>
          <a:off x="76199" y="1397000"/>
          <a:ext cx="8915402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3505200"/>
                <a:gridCol w="2514600"/>
                <a:gridCol w="160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76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2689"/>
              </p:ext>
            </p:extLst>
          </p:nvPr>
        </p:nvGraphicFramePr>
        <p:xfrm>
          <a:off x="76198" y="774442"/>
          <a:ext cx="9067803" cy="615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731"/>
                <a:gridCol w="3204999"/>
                <a:gridCol w="2970486"/>
                <a:gridCol w="1641587"/>
              </a:tblGrid>
              <a:tr h="394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93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ND Pa-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KN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Lê-nin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28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Chi-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gô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8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86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1905 -1907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8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 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65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1918 -1923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 ở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ĐCS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(Hung-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Ý…)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862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1905 -1907.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953000" y="1828800"/>
            <a:ext cx="2971800" cy="1600199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Lê-nin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"/>
            <a:ext cx="3224212" cy="3583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86136" y="0"/>
            <a:ext cx="5605463" cy="689419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(1870- 1924).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altLang="zh-CN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  <a:hlinkClick r:id="rId3" tooltip="Latinh"/>
              </a:rPr>
              <a:t>tiếng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  <a:hlinkClick r:id="rId3" tooltip="Latinh"/>
              </a:rPr>
              <a:t> La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  <a:hlinkClick r:id="rId3" tooltip="Latinh"/>
              </a:rPr>
              <a:t>Tinh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600" u="sng" dirty="0" err="1">
                <a:latin typeface="Times New Roman" pitchFamily="18" charset="0"/>
                <a:cs typeface="Times New Roman" pitchFamily="18" charset="0"/>
                <a:hlinkClick r:id="rId4" tooltip="Tiếng Hy Lạp"/>
              </a:rPr>
              <a:t>tiếng</a:t>
            </a:r>
            <a:r>
              <a:rPr lang="en-US" altLang="zh-CN" sz="2600" u="sng" dirty="0">
                <a:latin typeface="Times New Roman" pitchFamily="18" charset="0"/>
                <a:cs typeface="Times New Roman" pitchFamily="18" charset="0"/>
                <a:hlinkClick r:id="rId4" tooltip="Tiếng Hy Lạp"/>
              </a:rPr>
              <a:t> </a:t>
            </a:r>
            <a:r>
              <a:rPr lang="en-US" altLang="zh-CN" sz="2600" u="sng" dirty="0" err="1">
                <a:latin typeface="Times New Roman" pitchFamily="18" charset="0"/>
                <a:cs typeface="Times New Roman" pitchFamily="18" charset="0"/>
                <a:hlinkClick r:id="rId4" tooltip="Tiếng Hy Lạp"/>
              </a:rPr>
              <a:t>Hy</a:t>
            </a:r>
            <a:r>
              <a:rPr lang="en-US" altLang="zh-CN" sz="2600" u="sng" dirty="0">
                <a:latin typeface="Times New Roman" pitchFamily="18" charset="0"/>
                <a:cs typeface="Times New Roman" pitchFamily="18" charset="0"/>
                <a:hlinkClick r:id="rId4" tooltip="Tiếng Hy Lạp"/>
              </a:rPr>
              <a:t> </a:t>
            </a:r>
            <a:r>
              <a:rPr lang="en-US" altLang="zh-CN" sz="2600" u="sng" dirty="0" err="1">
                <a:latin typeface="Times New Roman" pitchFamily="18" charset="0"/>
                <a:cs typeface="Times New Roman" pitchFamily="18" charset="0"/>
                <a:hlinkClick r:id="rId4" tooltip="Tiếng Hy Lạp"/>
              </a:rPr>
              <a:t>Lạp</a:t>
            </a:r>
            <a:r>
              <a:rPr lang="en-US" altLang="zh-CN" sz="26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CMVS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– CM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1918,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QT3-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CTTGI.</a:t>
            </a:r>
            <a:endParaRPr lang="en-US" altLang="zh-CN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862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1905 -1907.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33900" y="1905000"/>
            <a:ext cx="3376613" cy="1828799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gì?Vì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862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1905 -1907.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03092"/>
            <a:ext cx="8939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Lê-nin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1870 - 1924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(1903)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và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đạo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đấu tranh.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1905 -1907?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Résultat de recherche d'images pour &quot;phong trào công nhân đầu thế kỉ xi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6252" r="2151" b="16643"/>
          <a:stretch>
            <a:fillRect/>
          </a:stretch>
        </p:blipFill>
        <p:spPr bwMode="auto">
          <a:xfrm>
            <a:off x="0" y="381000"/>
            <a:ext cx="8991600" cy="563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154382" y="6172200"/>
            <a:ext cx="5541818" cy="461665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13811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8 - CHỦ ĐỀ 1: PHONG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TRÀO CÔNG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XVIII ĐẾN ĐẦU THẾ KỈ XX</a:t>
            </a: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114300" y="1429672"/>
            <a:ext cx="5816079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II. CÁC CUỘC ĐẤU TRANH TIÊU BIỂU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981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1905 -1907.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 Khủng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hoảng KT, XH nghiêm trọng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&gt;&lt;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cấp đặc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biệt gay gắt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Diễn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072062" y="2168599"/>
            <a:ext cx="4038600" cy="20574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pt-BR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dẫn đến CM Nga 1905-1097?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076825" y="2168599"/>
            <a:ext cx="4038600" cy="20574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niên biểu CM Nga 1905-1097?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39643"/>
              </p:ext>
            </p:extLst>
          </p:nvPr>
        </p:nvGraphicFramePr>
        <p:xfrm>
          <a:off x="280980" y="2168599"/>
          <a:ext cx="8839209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529020"/>
                <a:gridCol w="1500182"/>
                <a:gridCol w="22860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66361"/>
              </p:ext>
            </p:extLst>
          </p:nvPr>
        </p:nvGraphicFramePr>
        <p:xfrm>
          <a:off x="152400" y="304800"/>
          <a:ext cx="883920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648200"/>
                <a:gridCol w="838200"/>
                <a:gridCol w="22860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1-1905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vạn CN Pê-tec-bua biểu tình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lay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TS. </a:t>
                      </a:r>
                    </a:p>
                    <a:p>
                      <a:pPr algn="just"/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Chuẩn bị cho CM 1917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Ảnh hưởng đến PTGPDT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thế giới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5-1905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nhiều vùng nổi dậy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6-1905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 thủ trên chiến hạm Pô- 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tem-kin 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12-1905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 vũ trang ở </a:t>
                      </a:r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Mat-xcơ-va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95249" y="228600"/>
            <a:ext cx="88773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 smtClean="0"/>
              <a:t>III. SỰ RA ĐỜI CỦA CHỦ NGHĨA MÁC VÀ CÁC TỔ CHỨC </a:t>
            </a:r>
            <a:r>
              <a:rPr lang="en-US" sz="2000" b="1" dirty="0" smtClean="0"/>
              <a:t>CÔNG NHÂN QUỐC </a:t>
            </a:r>
            <a:r>
              <a:rPr lang="en-US" sz="2000" b="1" dirty="0" smtClean="0"/>
              <a:t>TẾ</a:t>
            </a:r>
            <a:endParaRPr lang="en-US" sz="2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965558"/>
            <a:ext cx="3109915" cy="411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Ăng-ghen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14299" y="1973240"/>
            <a:ext cx="2590800" cy="2024063"/>
          </a:xfrm>
          <a:prstGeom prst="cloudCallout">
            <a:avLst>
              <a:gd name="adj1" fmla="val 26044"/>
              <a:gd name="adj2" fmla="val 837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8" y="1600200"/>
            <a:ext cx="6076952" cy="455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76200" y="838200"/>
            <a:ext cx="4005263" cy="5486400"/>
            <a:chOff x="-41" y="0"/>
            <a:chExt cx="1920" cy="2981"/>
          </a:xfrm>
        </p:grpSpPr>
        <p:pic>
          <p:nvPicPr>
            <p:cNvPr id="5129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" y="0"/>
              <a:ext cx="1920" cy="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0" name="Text Box 20"/>
            <p:cNvSpPr txBox="1">
              <a:spLocks noChangeArrowheads="1"/>
            </p:cNvSpPr>
            <p:nvPr/>
          </p:nvSpPr>
          <p:spPr bwMode="auto">
            <a:xfrm>
              <a:off x="48" y="2640"/>
              <a:ext cx="182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C.Mác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(1818-1883)</a:t>
              </a:r>
            </a:p>
          </p:txBody>
        </p:sp>
      </p:grp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4191000" y="-28575"/>
            <a:ext cx="4953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 Marx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1818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-ơ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1843,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Pa-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CNCS.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ĐCS”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(QTI).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CNCS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76200" y="990600"/>
            <a:ext cx="3352800" cy="4724400"/>
            <a:chOff x="0" y="0"/>
            <a:chExt cx="1921" cy="2919"/>
          </a:xfrm>
        </p:grpSpPr>
        <p:pic>
          <p:nvPicPr>
            <p:cNvPr id="615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1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0" y="2640"/>
              <a:ext cx="192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Ph. Ăng-ghen (1820-1895)</a:t>
              </a:r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581400" y="33337"/>
            <a:ext cx="5562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1844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ĐCS”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286000" cy="28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307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(1818-1883)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5" y="0"/>
            <a:ext cx="2449515" cy="28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953000" y="2819400"/>
            <a:ext cx="327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(1820-1895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52400" y="3276600"/>
            <a:ext cx="3886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267200" y="3276600"/>
            <a:ext cx="47244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533400" y="5365201"/>
            <a:ext cx="838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Ăng-ghen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0" y="587831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 autoUpdateAnimBg="0"/>
      <p:bldP spid="820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656755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Ăng-ghen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1044209"/>
            <a:ext cx="5228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C.Mác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(1818-1883)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5574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Ph.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Ăng-ghen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(1820-1895)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2436" y="2003791"/>
            <a:ext cx="86915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14287" y="199598"/>
            <a:ext cx="88773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 smtClean="0"/>
              <a:t>III. SỰ RA ĐỜI CỦA CHỦ NGHĨA MÁC VÀ CÁC TỔ CHỨC QUỐC TẾ</a:t>
            </a:r>
            <a:endParaRPr lang="en-US" sz="2000" b="1" dirty="0"/>
          </a:p>
        </p:txBody>
      </p:sp>
      <p:sp>
        <p:nvSpPr>
          <p:cNvPr id="2" name="Right Brace 1"/>
          <p:cNvSpPr/>
          <p:nvPr/>
        </p:nvSpPr>
        <p:spPr>
          <a:xfrm>
            <a:off x="4191000" y="1118420"/>
            <a:ext cx="228600" cy="7865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1254246"/>
            <a:ext cx="3786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1392" y="53758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9492" y="852172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57645" y="1693449"/>
            <a:ext cx="78763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2-1848,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9492" y="2438400"/>
            <a:ext cx="5219701" cy="4289286"/>
            <a:chOff x="587434" y="2546120"/>
            <a:chExt cx="4953000" cy="5147143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515" y="2546120"/>
              <a:ext cx="2828204" cy="4342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587434" y="6843800"/>
              <a:ext cx="4953000" cy="84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2-1848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3939" y="2531377"/>
            <a:ext cx="3776661" cy="2193024"/>
            <a:chOff x="3390900" y="2819400"/>
            <a:chExt cx="4191000" cy="2895600"/>
          </a:xfrm>
        </p:grpSpPr>
        <p:sp>
          <p:nvSpPr>
            <p:cNvPr id="21" name="Oval Callout 20"/>
            <p:cNvSpPr/>
            <p:nvPr/>
          </p:nvSpPr>
          <p:spPr>
            <a:xfrm>
              <a:off x="3390900" y="2819400"/>
              <a:ext cx="4191000" cy="2895600"/>
            </a:xfrm>
            <a:prstGeom prst="wedgeEllipseCallout">
              <a:avLst>
                <a:gd name="adj1" fmla="val -37693"/>
                <a:gd name="adj2" fmla="val 481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771900" y="3418030"/>
              <a:ext cx="3252352" cy="144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Tuyên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Đảng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7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2" y="14244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9492" y="852172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57645" y="1693449"/>
            <a:ext cx="8433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2-1848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 descr="Résultat de recherche d'images pour &quot;phong trào công nhân đầu thế kỉ xi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541" r="3448" b="13651"/>
          <a:stretch>
            <a:fillRect/>
          </a:stretch>
        </p:blipFill>
        <p:spPr bwMode="auto">
          <a:xfrm>
            <a:off x="152400" y="457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4382" y="6172200"/>
            <a:ext cx="554181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05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2270"/>
            <a:ext cx="92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54572"/>
              </p:ext>
            </p:extLst>
          </p:nvPr>
        </p:nvGraphicFramePr>
        <p:xfrm>
          <a:off x="328612" y="1447800"/>
          <a:ext cx="86868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695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lang="vi-VN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04360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91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vi-VN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73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1524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CHỦ ĐỀ 1: PHONG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TRÀO CÔNG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KỈ XVIII ĐẾN ĐẦU THẾ KỈ XX</a:t>
            </a: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114300" y="1256243"/>
            <a:ext cx="8724901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III. SỰ RA ĐỜI CỦA CHỦ NGHĨA MÁC VÀ CÁC TỔ CHỨC QUỐC TẾ</a:t>
            </a:r>
          </a:p>
          <a:p>
            <a:pPr eaLnBrk="1" hangingPunct="1"/>
            <a:r>
              <a:rPr lang="en-US" b="1" dirty="0" smtClean="0"/>
              <a:t>   3.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3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05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2270"/>
            <a:ext cx="92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9163"/>
              </p:ext>
            </p:extLst>
          </p:nvPr>
        </p:nvGraphicFramePr>
        <p:xfrm>
          <a:off x="328612" y="1447800"/>
          <a:ext cx="8686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lang="vi-VN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vi-VN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65"/>
            <a:ext cx="92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62176"/>
              </p:ext>
            </p:extLst>
          </p:nvPr>
        </p:nvGraphicFramePr>
        <p:xfrm>
          <a:off x="14287" y="609600"/>
          <a:ext cx="9129713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8"/>
                <a:gridCol w="902533"/>
                <a:gridCol w="1002467"/>
                <a:gridCol w="4495800"/>
                <a:gridCol w="181451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ãnh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1864-1870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Thành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lập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Luân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Đôn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Anh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q.tế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vi-VN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1889- 1914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Ăng-ghen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lập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Pa-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Pháp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1919- 1943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Lênin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ĐCS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Ý, Hung-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ga-ri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lập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Mát-xcơ-va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CMVS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8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76200"/>
            <a:ext cx="4648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TỔNG KẾT CHỦ ĐỀ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700088"/>
            <a:ext cx="3124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Luyện tập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alt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alt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endParaRPr lang="en-US" alt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endParaRPr lang="en-US" alt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endParaRPr lang="en-US" alt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64700"/>
            <a:ext cx="914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 Hình thức đấu tranh 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vi-V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nhân cuối TK </a:t>
            </a:r>
            <a:r>
              <a:rPr lang="vi-VN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en-US" altLang="vi-V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Đưa kiến nghị lên Quốc hội, đòi cải thiện đời sống.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Đập phá máy móc, đốt công xưởng.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Đấu tranh vũ trang chống lại sự bóc lột hà khắc của giới chủ.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Biểu tình, đấu tranh vũ trang.</a:t>
            </a:r>
          </a:p>
        </p:txBody>
      </p:sp>
      <p:sp>
        <p:nvSpPr>
          <p:cNvPr id="8" name="Oval 7"/>
          <p:cNvSpPr/>
          <p:nvPr/>
        </p:nvSpPr>
        <p:spPr>
          <a:xfrm>
            <a:off x="0" y="224665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38100" y="5539859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0"/>
            <a:ext cx="464820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TỔNG KẾT CHỦ ĐỀ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3350" y="609600"/>
            <a:ext cx="8801100" cy="27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Anh,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- 40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fr-FR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FR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152900"/>
            <a:ext cx="4572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3352800"/>
            <a:ext cx="8858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Vì sao giai cấp công nhân ngày càng nhận thức rõ được tầm quan trọng của việc đoàn kết các giai cấp vô sản trên thế giới?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Nhận thấy có cùng một kẻ thù chung, đoàn kết mới có sức mạnh.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Cùng chung lý luận đấu tranh trong cuộc chiến chống giai cấp tư sản,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chủ nghĩa Mác.</a:t>
            </a: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một mục đích đó là chống lại sự áp bức của chủ nghĩa tư bản.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Cuộc đấu tranh biểu hiện ý thức tự đứng lên giải phóng mình của vô sản thế giới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.</a:t>
            </a:r>
            <a:endParaRPr lang="vi-VN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" y="2438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76200"/>
            <a:ext cx="4648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TỔNG KẾT CHỦ ĐỀ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487" y="857250"/>
            <a:ext cx="8977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Chính Đảng đầu tiên của vô sản thế giới là tổ chức nào?</a:t>
            </a:r>
            <a:endParaRPr lang="vi-VN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Đồng minh những người cộng sản.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thế thứ hai.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tế thứ nhất.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nl-NL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Quốc tế thứ ba.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599" y="2229029"/>
            <a:ext cx="8686801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Điểm giống nhau cơ bản trong tư tưởng của Mác và Ăng-ghen là gì?</a:t>
            </a:r>
            <a:endParaRPr lang="vi-VN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Nhận thức rõ được bản chất xấu xa của chủ nghĩa tư bản và giai cấp tư sản.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Chung tư tưởng đấu tranh chống lại chủ nghĩa tư bản bất công và xây dựng một xã hội bình đẳng.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Khẳng định rõ sứ mệnh lịch sử của giai cấp vô sản trong việc đánh đổ giai cấp tư sản và chủ nghĩa tư bản, giải phóng loài người.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Nhận ra được nỗi thống khổ của giai cấp công nhân và nông dân lao động dưới chế độ tư bản chủ nghĩa.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66914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44958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55196"/>
            <a:ext cx="8763000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Quốc tế cộng sản trở thành một tổ chức của lực lượng nào?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A. Giai cấp công nhân thế giới.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B. Đảng cộng sản của các nước trên thế giới.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C. Khối liên minh công – nông tất cả các nước.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D. Giai cấp vô sản và các dân tộc bị áp bức trên thế giới.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6670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76200"/>
            <a:ext cx="4648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TỔNG KẾT CHỦ ĐỀ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19600" cy="609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vi-VN" alt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457200" y="2371725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Đọc </a:t>
            </a:r>
            <a:r>
              <a:rPr lang="nl-NL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và </a:t>
            </a: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trước </a:t>
            </a:r>
            <a:r>
              <a:rPr lang="nl-NL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1,2 bài Công </a:t>
            </a: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Pari </a:t>
            </a:r>
            <a:r>
              <a:rPr lang="nl-NL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1871 (SGK- T39).</a:t>
            </a:r>
            <a:endParaRPr lang="vi-VN" altLang="vi-V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Résultat de recherche d'images pour &quot;phong trào công nhân đầu thế kỉ xi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r="5315" b="8197"/>
          <a:stretch>
            <a:fillRect/>
          </a:stretch>
        </p:blipFill>
        <p:spPr bwMode="auto">
          <a:xfrm>
            <a:off x="4495800" y="9144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3158" r="3999" b="10526"/>
          <a:stretch>
            <a:fillRect/>
          </a:stretch>
        </p:blipFill>
        <p:spPr bwMode="auto">
          <a:xfrm>
            <a:off x="-76200" y="914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209800" y="6096000"/>
            <a:ext cx="554181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XUÂN MAI\62ea0430349311e7a999e7b5135b7d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15200" cy="607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17220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Tranh minh họa giai cấp tư sản bóc lột công nhân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52400"/>
            <a:ext cx="8823325" cy="19050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1833,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2088" y="3429000"/>
            <a:ext cx="8932862" cy="227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SzPct val="60000"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Gìơ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115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419100" y="304800"/>
            <a:ext cx="2778325" cy="46166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I. </a:t>
            </a:r>
            <a:r>
              <a:rPr lang="en-US" b="1" dirty="0" smtClean="0">
                <a:solidFill>
                  <a:srgbClr val="0000FF"/>
                </a:solidFill>
              </a:rPr>
              <a:t>NGUYÊN NHÂN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2"/>
          </a:xfr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– 16h/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thấp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g/c VS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g/c TS</a:t>
            </a:r>
          </a:p>
        </p:txBody>
      </p:sp>
    </p:spTree>
    <p:extLst>
      <p:ext uri="{BB962C8B-B14F-4D97-AF65-F5344CB8AC3E}">
        <p14:creationId xmlns:p14="http://schemas.microsoft.com/office/powerpoint/2010/main" val="5699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" y="121645"/>
            <a:ext cx="6781800" cy="46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57187" y="5791200"/>
            <a:ext cx="7969827" cy="461665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chủ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thích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lao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600200" y="4797775"/>
            <a:ext cx="58674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3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3112</Words>
  <Application>Microsoft Office PowerPoint</Application>
  <PresentationFormat>On-screen Show (4:3)</PresentationFormat>
  <Paragraphs>309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宋体</vt:lpstr>
      <vt:lpstr>Arial</vt:lpstr>
      <vt:lpstr>Calibri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TẬP VỀ NHÀ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155</cp:revision>
  <dcterms:created xsi:type="dcterms:W3CDTF">2006-08-16T00:00:00Z</dcterms:created>
  <dcterms:modified xsi:type="dcterms:W3CDTF">2021-09-29T02:41:01Z</dcterms:modified>
</cp:coreProperties>
</file>