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87" r:id="rId3"/>
    <p:sldId id="258" r:id="rId4"/>
    <p:sldId id="259" r:id="rId5"/>
    <p:sldId id="261" r:id="rId6"/>
    <p:sldId id="262" r:id="rId7"/>
    <p:sldId id="293" r:id="rId8"/>
    <p:sldId id="263" r:id="rId9"/>
    <p:sldId id="272" r:id="rId10"/>
    <p:sldId id="273" r:id="rId11"/>
    <p:sldId id="274" r:id="rId12"/>
    <p:sldId id="268" r:id="rId13"/>
    <p:sldId id="271" r:id="rId14"/>
    <p:sldId id="269" r:id="rId15"/>
    <p:sldId id="270" r:id="rId16"/>
    <p:sldId id="267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9" r:id="rId30"/>
    <p:sldId id="291" r:id="rId31"/>
    <p:sldId id="292" r:id="rId32"/>
    <p:sldId id="294" r:id="rId3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49DA-0F71-2C40-8D75-BC784A4458CF}" type="datetimeFigureOut">
              <a:rPr lang="vi-VN"/>
              <a:t>27/12/2021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34EE8-5131-6E4E-AB57-D5CD5B24ACDE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31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2400" y="504825"/>
            <a:ext cx="4487863" cy="252571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3198813"/>
            <a:ext cx="7237412" cy="3032125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81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6BC521-C3D0-4930-9114-C4862E2EB7C9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30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FF8B73-4C28-FB49-AA65-59E3A59A2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9536DD6-6E78-E64F-A617-70068C0BA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9128131-1667-F242-AD0E-59680911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9D8C3F-4108-E145-A28E-C5BFF8AD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869933-F165-EE4B-9E65-239CCE4F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74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9A3ECF-6957-6148-9E5C-173FBBAC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687F7A0-5931-1148-BA09-F0E454792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A0E2621-4B9E-F648-8165-D790646E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634ACF5-ECAA-3346-9DD6-A5BA57AA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169A80-C7EC-7B44-9D63-4945920D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927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ABBC161-0C5F-9E47-AD69-C8A033E8F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BBB08ED-DE85-BF45-9A43-604861187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588158-E56F-214B-8D48-2FBB5CA2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D49F66-0B71-2548-8C9A-CAAA9788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E752B78-9C7B-F74F-A81A-C0BDBA5D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00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371601"/>
            <a:ext cx="109728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789257"/>
      </p:ext>
    </p:extLst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/>
                </a:solidFill>
              </a:defRPr>
            </a:lvl1pPr>
          </a:lstStyle>
          <a:p>
            <a:fld id="{F216980D-0D46-47C4-80B8-4FD7989B2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18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5A00AF-15A7-A144-89E8-50BDDA93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5609874-7200-8245-A0B9-0122159D5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E5E2839-3A58-AA48-AC0D-E31F584B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3EBEE6-3493-924A-87C8-E52B1A05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2C5C977-DD54-CF41-BCF2-C3EBC917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448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60A9FF-1829-EA49-B4B7-B9DB08F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A3405-7B56-234F-8F3E-1C11EFAC3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51F38FF-28E1-B140-B352-6370AE96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E83893-3F46-EB4B-8B15-5B6F1CD3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3FA889-D8D7-A143-B129-B42599D5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2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DD9E52-636E-284B-A1E8-33C4B844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D73580B-2906-3C44-9D13-5EA18D4D6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F1CE84-4D16-A343-82D7-0445AE161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3DAF6DB-CB7F-1048-B67B-74E3B5A0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E19F84D-AC99-604F-9BB4-63EFBFFC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8FE7D97-3CBF-BF49-AA4F-EB9CC6F3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977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65E2BF-378C-5A43-96D2-B0CD3BCF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E307C1-9F5E-9448-ABC7-70620482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6B454C9-B508-9243-87F1-98376DC8A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33D1D42-BEBE-4240-A993-530C93099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2A0B4EE-E7A9-AF4B-B7C1-AC60CDDF5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3D0E6B6-D864-F540-86C4-5FAF1408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F98CB98-01D4-E445-92D9-665D30FB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438E03C-29EF-B844-8965-9B0C5C50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1690E0-882A-E046-AAA9-6F5CF8BA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D2377A1-FAB6-FD4F-831D-8197C9AC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2CFCF08-4F36-994E-892B-422AA2BC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DBA6BFE-9C1C-ED49-8ABA-9DE4304B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72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ECE3B4-942D-0D4E-8A51-F05050F0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9D47893-615A-F644-A157-D068B3AA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54D8360-D2F5-5343-8185-5AF0695C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001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F7E8C-055A-5643-A243-05FCDDA6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6E05E3B-D3BD-3F40-8C16-68643A8A4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C8B7EC9-F81E-1D40-B316-B165FFD3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BB33189-40C8-E44F-8A67-F79F00A1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1177741-DDF7-A44F-91AC-B1AA7D6F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D2C5FEB-4791-094F-A889-814F11D8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381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7EC10C-4722-D344-94B2-DF09E6EF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A31650D-4BF9-D840-A9BF-B9791FE19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7E57111-8E81-8A4B-A5EA-7CD93D738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638981-B5DD-6F49-98ED-AE92FC3D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C9E2AB7-D446-FE48-B818-C1D03173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87E377-BA76-3542-921E-8922FA2F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012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E7231C2-58AE-B646-8BCD-9F288E38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2FC9587-2F4A-9C42-A265-3F3A00BE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690879-88DE-2B44-8E21-6F544A0B2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39AE5-002A-3746-8526-84FE047AC0E0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D64B556-19B5-A94B-80A0-0C3CE37D2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659AFF-6A77-5349-908B-89A960C7F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A1A2-F96A-5848-B9BE-56F036F18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755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0933" y="395111"/>
            <a:ext cx="7055556" cy="347963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VII:</a:t>
            </a:r>
            <a:b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ĐIỆN </a:t>
            </a:r>
            <a:b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</a:t>
            </a:r>
          </a:p>
        </p:txBody>
      </p:sp>
    </p:spTree>
    <p:extLst>
      <p:ext uri="{BB962C8B-B14F-4D97-AF65-F5344CB8AC3E}">
        <p14:creationId xmlns:p14="http://schemas.microsoft.com/office/powerpoint/2010/main" val="3453527501"/>
      </p:ext>
    </p:extLst>
  </p:cSld>
  <p:clrMapOvr>
    <a:masterClrMapping/>
  </p:clrMapOvr>
  <p:transition spd="med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95193856-4718-BA46-BF93-51C200BFBAF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0"/>
            <a:ext cx="12192000" cy="4347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Ứng dụng:</a:t>
            </a: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A6E618-8F7D-004A-B5C4-89EC9F172E29}"/>
              </a:ext>
            </a:extLst>
          </p:cNvPr>
          <p:cNvSpPr txBox="1"/>
          <p:nvPr/>
        </p:nvSpPr>
        <p:spPr>
          <a:xfrm>
            <a:off x="0" y="175260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Chế tạo bộ phận dẫn điện của các thiết bị điện. </a:t>
            </a:r>
            <a:endParaRPr lang="vi-VN" sz="9600"/>
          </a:p>
        </p:txBody>
      </p:sp>
    </p:spTree>
    <p:extLst>
      <p:ext uri="{BB962C8B-B14F-4D97-AF65-F5344CB8AC3E}">
        <p14:creationId xmlns:p14="http://schemas.microsoft.com/office/powerpoint/2010/main" val="291396388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1" name="Line 45"/>
          <p:cNvSpPr>
            <a:spLocks noChangeShapeType="1"/>
          </p:cNvSpPr>
          <p:nvPr/>
        </p:nvSpPr>
        <p:spPr bwMode="auto">
          <a:xfrm>
            <a:off x="6504268" y="1523999"/>
            <a:ext cx="4163732" cy="1751227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 flipH="1">
            <a:off x="2487706" y="1576089"/>
            <a:ext cx="4016561" cy="172849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1370432" y="401035"/>
            <a:ext cx="10107706" cy="1137642"/>
          </a:xfrm>
          <a:prstGeom prst="octagon">
            <a:avLst>
              <a:gd name="adj" fmla="val 19125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</a:t>
            </a:r>
            <a:r>
              <a:rPr lang="vi-VN" altLang="en-US" sz="5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ĐIỆN </a:t>
            </a:r>
            <a:endParaRPr lang="en-US" altLang="en-US" sz="5400" b="1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640368" y="3417732"/>
            <a:ext cx="3617867" cy="2553891"/>
          </a:xfrm>
          <a:prstGeom prst="roundRect">
            <a:avLst>
              <a:gd name="adj" fmla="val 16667"/>
            </a:avLst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khí: hơi thủy ngân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8586134" y="3417731"/>
            <a:ext cx="3455150" cy="255389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rắn: kim loại và hợp kim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4688913" y="3417733"/>
            <a:ext cx="3630707" cy="255389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lỏng: axit, bazơ, muối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6504268" y="1598827"/>
            <a:ext cx="0" cy="16764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857236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 animBg="1"/>
      <p:bldP spid="60456" grpId="0" build="allAtOnce" animBg="1"/>
      <p:bldP spid="60457" grpId="0" build="allAtOnce" animBg="1"/>
      <p:bldP spid="6045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93" name="Picture 25" descr="day bac thuan kh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 b="17172"/>
          <a:stretch>
            <a:fillRect/>
          </a:stretch>
        </p:blipFill>
        <p:spPr bwMode="auto">
          <a:xfrm>
            <a:off x="5311588" y="3352800"/>
            <a:ext cx="68804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2" name="Picture 14" descr="day nhom tran 400x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1"/>
            <a:ext cx="6477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3" name="Picture 15" descr="400x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20"/>
            <a:ext cx="609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81" name="Picture 13" descr="251dayd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82963"/>
            <a:ext cx="5235388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87" name="Text Box 19"/>
          <p:cNvSpPr txBox="1">
            <a:spLocks noChangeArrowheads="1"/>
          </p:cNvSpPr>
          <p:nvPr/>
        </p:nvSpPr>
        <p:spPr bwMode="auto">
          <a:xfrm>
            <a:off x="2057400" y="2819400"/>
            <a:ext cx="1887071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ĐỒNG </a:t>
            </a:r>
          </a:p>
        </p:txBody>
      </p: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7808259" y="2768688"/>
            <a:ext cx="1940859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NHÔM </a:t>
            </a:r>
          </a:p>
        </p:txBody>
      </p:sp>
      <p:sp>
        <p:nvSpPr>
          <p:cNvPr id="160792" name="Text Box 24"/>
          <p:cNvSpPr txBox="1">
            <a:spLocks noChangeArrowheads="1"/>
          </p:cNvSpPr>
          <p:nvPr/>
        </p:nvSpPr>
        <p:spPr bwMode="auto">
          <a:xfrm>
            <a:off x="1028700" y="6135599"/>
            <a:ext cx="3330388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DÂY ĐIỆN</a:t>
            </a:r>
          </a:p>
        </p:txBody>
      </p:sp>
      <p:sp>
        <p:nvSpPr>
          <p:cNvPr id="160794" name="Text Box 26"/>
          <p:cNvSpPr txBox="1">
            <a:spLocks noChangeArrowheads="1"/>
          </p:cNvSpPr>
          <p:nvPr/>
        </p:nvSpPr>
        <p:spPr bwMode="auto">
          <a:xfrm>
            <a:off x="6172199" y="6324601"/>
            <a:ext cx="4002741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BẠC THUẦN KHIẾT</a:t>
            </a:r>
          </a:p>
        </p:txBody>
      </p:sp>
    </p:spTree>
    <p:extLst>
      <p:ext uri="{BB962C8B-B14F-4D97-AF65-F5344CB8AC3E}">
        <p14:creationId xmlns:p14="http://schemas.microsoft.com/office/powerpoint/2010/main" val="244777847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7" grpId="0" animBg="1"/>
      <p:bldP spid="160788" grpId="0" animBg="1"/>
      <p:bldP spid="160792" grpId="0" animBg="1"/>
      <p:bldP spid="1607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87"/>
            <a:ext cx="4038600" cy="331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1" name="Picture 3" descr="slide0034_image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114301" y="3892551"/>
            <a:ext cx="3800476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" y="-28575"/>
            <a:ext cx="3290093" cy="313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5" descr="ban la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75" y="-276851"/>
            <a:ext cx="3896249" cy="36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5" name="Picture 7" descr="moh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70" y="3892551"/>
            <a:ext cx="3373437" cy="30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6" name="Picture 8" descr="slide0034_image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479" r="2325" b="2609"/>
          <a:stretch>
            <a:fillRect/>
          </a:stretch>
        </p:blipFill>
        <p:spPr bwMode="auto">
          <a:xfrm>
            <a:off x="8153400" y="3872748"/>
            <a:ext cx="3276459" cy="244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0" y="3104918"/>
            <a:ext cx="297180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 CƠM ĐIỆN 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4257688" y="2794472"/>
            <a:ext cx="2898904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LÀ ĐIỆN 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8759941" y="2870710"/>
            <a:ext cx="204252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 ĐIỆN </a:t>
            </a: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742951" y="6277304"/>
            <a:ext cx="222885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 ĐIỆN </a:t>
            </a: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5234920" y="6289542"/>
            <a:ext cx="192167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HÀN </a:t>
            </a:r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8267699" y="6172202"/>
            <a:ext cx="34760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THỦY PHÂN </a:t>
            </a:r>
          </a:p>
        </p:txBody>
      </p:sp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3423977" y="3111252"/>
            <a:ext cx="5999598" cy="2144435"/>
          </a:xfrm>
          <a:prstGeom prst="irregularSeal2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Pheroniken;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nicrom</a:t>
            </a:r>
          </a:p>
        </p:txBody>
      </p:sp>
    </p:spTree>
    <p:extLst>
      <p:ext uri="{BB962C8B-B14F-4D97-AF65-F5344CB8AC3E}">
        <p14:creationId xmlns:p14="http://schemas.microsoft.com/office/powerpoint/2010/main" val="9423380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7" grpId="0" animBg="1"/>
      <p:bldP spid="165898" grpId="0" animBg="1"/>
      <p:bldP spid="165899" grpId="0" animBg="1"/>
      <p:bldP spid="165900" grpId="0" animBg="1"/>
      <p:bldP spid="165901" grpId="0" animBg="1"/>
      <p:bldP spid="165902" grpId="0" animBg="1"/>
      <p:bldP spid="1658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104" name="Picture 16" descr="day tín hiệu siêu cấp nord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40114"/>
            <a:ext cx="5715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05" name="Picture 17" descr="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71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13" name="Text Box 25"/>
          <p:cNvSpPr txBox="1">
            <a:spLocks noChangeArrowheads="1"/>
          </p:cNvSpPr>
          <p:nvPr/>
        </p:nvSpPr>
        <p:spPr bwMode="auto">
          <a:xfrm>
            <a:off x="7772399" y="2759122"/>
            <a:ext cx="3724836" cy="707886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Pin oxit bạc</a:t>
            </a:r>
          </a:p>
        </p:txBody>
      </p:sp>
      <p:sp>
        <p:nvSpPr>
          <p:cNvPr id="217114" name="Text Box 26"/>
          <p:cNvSpPr txBox="1">
            <a:spLocks noChangeArrowheads="1"/>
          </p:cNvSpPr>
          <p:nvPr/>
        </p:nvSpPr>
        <p:spPr bwMode="auto">
          <a:xfrm>
            <a:off x="6387353" y="6166864"/>
            <a:ext cx="5692589" cy="584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Dây tín hiệu siêu cấp bằng bạc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17115" name="Picture 27" descr="Colorfire-Xstorm-Radeon-HD-6850-X2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12" name="Text Box 24"/>
          <p:cNvSpPr txBox="1">
            <a:spLocks noChangeArrowheads="1"/>
          </p:cNvSpPr>
          <p:nvPr/>
        </p:nvSpPr>
        <p:spPr bwMode="auto">
          <a:xfrm>
            <a:off x="0" y="3440114"/>
            <a:ext cx="6387353" cy="107721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Vi mạch điện tử được tráng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bạc nguyên chất </a:t>
            </a:r>
          </a:p>
        </p:txBody>
      </p:sp>
    </p:spTree>
    <p:extLst>
      <p:ext uri="{BB962C8B-B14F-4D97-AF65-F5344CB8AC3E}">
        <p14:creationId xmlns:p14="http://schemas.microsoft.com/office/powerpoint/2010/main" val="188952923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1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3" grpId="0" animBg="1"/>
      <p:bldP spid="217114" grpId="0" animBg="1"/>
      <p:bldP spid="2171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7" name="Picture 5" descr="vang-cell-ph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76200"/>
            <a:ext cx="548957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8" name="Picture 6" descr="vang dung dan d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6248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5" name="Picture 13" descr="chip may tinh-compu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r="5455" b="-25000"/>
          <a:stretch>
            <a:fillRect/>
          </a:stretch>
        </p:blipFill>
        <p:spPr bwMode="auto">
          <a:xfrm>
            <a:off x="5527676" y="-76200"/>
            <a:ext cx="666432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19050" y="2085082"/>
            <a:ext cx="5527676" cy="107721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Vi mạch điện thoại di động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(Có 50mg vàng/ 1 đtdđ)</a:t>
            </a:r>
          </a:p>
        </p:txBody>
      </p:sp>
      <p:sp>
        <p:nvSpPr>
          <p:cNvPr id="218127" name="Text Box 15"/>
          <p:cNvSpPr txBox="1">
            <a:spLocks noChangeArrowheads="1"/>
          </p:cNvSpPr>
          <p:nvPr/>
        </p:nvSpPr>
        <p:spPr bwMode="auto">
          <a:xfrm>
            <a:off x="5943600" y="2123182"/>
            <a:ext cx="5889812" cy="107721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Vàng được dùng trong chíp bộ nhớ máy tính </a:t>
            </a:r>
          </a:p>
        </p:txBody>
      </p:sp>
      <p:sp>
        <p:nvSpPr>
          <p:cNvPr id="218128" name="Text Box 16"/>
          <p:cNvSpPr txBox="1">
            <a:spLocks noChangeArrowheads="1"/>
          </p:cNvSpPr>
          <p:nvPr/>
        </p:nvSpPr>
        <p:spPr bwMode="auto">
          <a:xfrm>
            <a:off x="6129337" y="6324600"/>
            <a:ext cx="5547191" cy="584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Giắc nối tai nghe được mạ vàng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18130" name="Picture 18" descr="Day-dan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8750" r="2499" b="8333"/>
          <a:stretch>
            <a:fillRect/>
          </a:stretch>
        </p:blipFill>
        <p:spPr bwMode="auto">
          <a:xfrm>
            <a:off x="38100" y="3276600"/>
            <a:ext cx="5829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320210" y="6257537"/>
            <a:ext cx="3400144" cy="584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Dây loa bằng vàng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623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6" grpId="0" animBg="1"/>
      <p:bldP spid="218127" grpId="0" animBg="1"/>
      <p:bldP spid="218128" grpId="0" animBg="1"/>
      <p:bldP spid="2181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AutoShape 5"/>
          <p:cNvSpPr>
            <a:spLocks noChangeArrowheads="1"/>
          </p:cNvSpPr>
          <p:nvPr/>
        </p:nvSpPr>
        <p:spPr bwMode="auto">
          <a:xfrm>
            <a:off x="0" y="0"/>
            <a:ext cx="12192000" cy="1639788"/>
          </a:xfrm>
          <a:prstGeom prst="cloudCallout">
            <a:avLst>
              <a:gd name="adj1" fmla="val 58480"/>
              <a:gd name="adj2" fmla="val -8419"/>
            </a:avLst>
          </a:prstGeom>
          <a:solidFill>
            <a:srgbClr val="A4FA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Trong 5 phần tử của phích cắm và ổ lấy điện, phần tử nào là phần tử dẫn điện?</a:t>
            </a:r>
          </a:p>
        </p:txBody>
      </p:sp>
      <p:grpSp>
        <p:nvGrpSpPr>
          <p:cNvPr id="147479" name="Group 23"/>
          <p:cNvGrpSpPr>
            <a:grpSpLocks/>
          </p:cNvGrpSpPr>
          <p:nvPr/>
        </p:nvGrpSpPr>
        <p:grpSpPr bwMode="auto">
          <a:xfrm>
            <a:off x="201706" y="1530970"/>
            <a:ext cx="11990294" cy="5327030"/>
            <a:chOff x="0" y="1498"/>
            <a:chExt cx="5577" cy="2563"/>
          </a:xfrm>
        </p:grpSpPr>
        <p:sp>
          <p:nvSpPr>
            <p:cNvPr id="32777" name="Text Box 11"/>
            <p:cNvSpPr txBox="1">
              <a:spLocks noChangeArrowheads="1"/>
            </p:cNvSpPr>
            <p:nvPr/>
          </p:nvSpPr>
          <p:spPr bwMode="auto">
            <a:xfrm>
              <a:off x="2667" y="2448"/>
              <a:ext cx="2784" cy="37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latin typeface="Times New Roman" panose="02020603050405020304" pitchFamily="18" charset="0"/>
                </a:rPr>
                <a:t>2. Thân phích cắm điện</a:t>
              </a:r>
            </a:p>
          </p:txBody>
        </p:sp>
        <p:sp>
          <p:nvSpPr>
            <p:cNvPr id="32778" name="Text Box 12"/>
            <p:cNvSpPr txBox="1">
              <a:spLocks noChangeArrowheads="1"/>
            </p:cNvSpPr>
            <p:nvPr/>
          </p:nvSpPr>
          <p:spPr bwMode="auto">
            <a:xfrm>
              <a:off x="2688" y="2883"/>
              <a:ext cx="26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latin typeface="Times New Roman" panose="02020603050405020304" pitchFamily="18" charset="0"/>
                </a:rPr>
                <a:t>3. Vỏ dây điện</a:t>
              </a:r>
            </a:p>
          </p:txBody>
        </p:sp>
        <p:sp>
          <p:nvSpPr>
            <p:cNvPr id="32779" name="Text Box 13"/>
            <p:cNvSpPr txBox="1">
              <a:spLocks noChangeArrowheads="1"/>
            </p:cNvSpPr>
            <p:nvPr/>
          </p:nvSpPr>
          <p:spPr bwMode="auto">
            <a:xfrm>
              <a:off x="2688" y="3294"/>
              <a:ext cx="22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4. Hai lõi dây điện</a:t>
              </a:r>
            </a:p>
          </p:txBody>
        </p:sp>
        <p:sp>
          <p:nvSpPr>
            <p:cNvPr id="32780" name="Text Box 14"/>
            <p:cNvSpPr txBox="1">
              <a:spLocks noChangeArrowheads="1"/>
            </p:cNvSpPr>
            <p:nvPr/>
          </p:nvSpPr>
          <p:spPr bwMode="auto">
            <a:xfrm>
              <a:off x="2688" y="3696"/>
              <a:ext cx="21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5. Hai lỗ lấy điện</a:t>
              </a:r>
            </a:p>
          </p:txBody>
        </p:sp>
        <p:sp>
          <p:nvSpPr>
            <p:cNvPr id="32781" name="Text Box 15"/>
            <p:cNvSpPr txBox="1">
              <a:spLocks noChangeArrowheads="1"/>
            </p:cNvSpPr>
            <p:nvPr/>
          </p:nvSpPr>
          <p:spPr bwMode="auto">
            <a:xfrm>
              <a:off x="2649" y="2016"/>
              <a:ext cx="29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2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1. Hai chốt phích cắm điện</a:t>
              </a:r>
            </a:p>
          </p:txBody>
        </p:sp>
        <p:sp>
          <p:nvSpPr>
            <p:cNvPr id="32782" name="Text Box 21"/>
            <p:cNvSpPr txBox="1">
              <a:spLocks noChangeArrowheads="1"/>
            </p:cNvSpPr>
            <p:nvPr/>
          </p:nvSpPr>
          <p:spPr bwMode="auto">
            <a:xfrm>
              <a:off x="2736" y="1498"/>
              <a:ext cx="2544" cy="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 H</a:t>
              </a: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ình 36.1:</a:t>
              </a: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 Phích cắm và ổ lấy điện</a:t>
              </a:r>
            </a:p>
          </p:txBody>
        </p:sp>
        <p:pic>
          <p:nvPicPr>
            <p:cNvPr id="32783" name="Picture 10" descr="s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2688" cy="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6083980" y="6191318"/>
            <a:ext cx="47244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 New Roman" panose="02020603050405020304" pitchFamily="18" charset="0"/>
              </a:rPr>
              <a:t>5. Hai lỗ lấy điện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5992132" y="2644585"/>
            <a:ext cx="47244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 New Roman" panose="02020603050405020304" pitchFamily="18" charset="0"/>
              </a:rPr>
              <a:t>1. Hai chốt phích cắm điện  </a:t>
            </a:r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5992132" y="5313725"/>
            <a:ext cx="4724400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0">
                <a:solidFill>
                  <a:srgbClr val="FF0000"/>
                </a:solidFill>
                <a:latin typeface="Times New Roman" panose="02020603050405020304" pitchFamily="18" charset="0"/>
              </a:rPr>
              <a:t>4. Hai lõi dây điện</a:t>
            </a:r>
          </a:p>
        </p:txBody>
      </p:sp>
    </p:spTree>
    <p:extLst>
      <p:ext uri="{BB962C8B-B14F-4D97-AF65-F5344CB8AC3E}">
        <p14:creationId xmlns:p14="http://schemas.microsoft.com/office/powerpoint/2010/main" val="222832067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147480" grpId="0" animBg="1"/>
      <p:bldP spid="147480" grpId="1" animBg="1"/>
      <p:bldP spid="147475" grpId="0" animBg="1"/>
      <p:bldP spid="147475" grpId="1" animBg="1"/>
      <p:bldP spid="147481" grpId="0" animBg="1"/>
      <p:bldP spid="14748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0" y="0"/>
            <a:ext cx="12371294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</a:rPr>
              <a:t>II. VẬT LIỆU CÁCH ĐIỆN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7C5DFA0-3769-5B43-8AC2-E33DEDEBEFDD}"/>
              </a:ext>
            </a:extLst>
          </p:cNvPr>
          <p:cNvSpPr txBox="1"/>
          <p:nvPr/>
        </p:nvSpPr>
        <p:spPr>
          <a:xfrm>
            <a:off x="380999" y="1323439"/>
            <a:ext cx="1008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3F18716-AC01-FA40-9D03-EE093B91040D}"/>
              </a:ext>
            </a:extLst>
          </p:cNvPr>
          <p:cNvSpPr txBox="1"/>
          <p:nvPr/>
        </p:nvSpPr>
        <p:spPr>
          <a:xfrm>
            <a:off x="0" y="2871568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không cho dòng điện chạy qua gọi là vật liệu cách điện.</a:t>
            </a:r>
          </a:p>
        </p:txBody>
      </p:sp>
    </p:spTree>
    <p:extLst>
      <p:ext uri="{BB962C8B-B14F-4D97-AF65-F5344CB8AC3E}">
        <p14:creationId xmlns:p14="http://schemas.microsoft.com/office/powerpoint/2010/main" val="141008562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9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B7FEA5-8FE1-094B-B4DC-9FD0E8627FF3}"/>
              </a:ext>
            </a:extLst>
          </p:cNvPr>
          <p:cNvSpPr txBox="1"/>
          <p:nvPr/>
        </p:nvSpPr>
        <p:spPr>
          <a:xfrm>
            <a:off x="0" y="0"/>
            <a:ext cx="11923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tính: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B9C422-45FC-904C-97BC-26BD5C2B7782}"/>
              </a:ext>
            </a:extLst>
          </p:cNvPr>
          <p:cNvSpPr txBox="1"/>
          <p:nvPr/>
        </p:nvSpPr>
        <p:spPr>
          <a:xfrm>
            <a:off x="0" y="2129954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62507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95193856-4718-BA46-BF93-51C200BFBAF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0"/>
            <a:ext cx="12192000" cy="4347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Ứng dụng:</a:t>
            </a: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A6E618-8F7D-004A-B5C4-89EC9F172E29}"/>
              </a:ext>
            </a:extLst>
          </p:cNvPr>
          <p:cNvSpPr txBox="1"/>
          <p:nvPr/>
        </p:nvSpPr>
        <p:spPr>
          <a:xfrm>
            <a:off x="0" y="175260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Chế tạo bộ phận cách điện của các thiết bị điện. </a:t>
            </a:r>
            <a:endParaRPr lang="vi-VN" sz="9600"/>
          </a:p>
        </p:txBody>
      </p:sp>
    </p:spTree>
    <p:extLst>
      <p:ext uri="{BB962C8B-B14F-4D97-AF65-F5344CB8AC3E}">
        <p14:creationId xmlns:p14="http://schemas.microsoft.com/office/powerpoint/2010/main" val="291774885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4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65" y="-73025"/>
            <a:ext cx="12797117" cy="695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4" y="76200"/>
            <a:ext cx="78644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371601"/>
            <a:ext cx="1914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1"/>
            <a:ext cx="1587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371601"/>
            <a:ext cx="2146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25304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6" y="2112964"/>
            <a:ext cx="2530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2112964"/>
            <a:ext cx="25844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4447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6" y="2895600"/>
            <a:ext cx="10001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2886076"/>
            <a:ext cx="15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895600"/>
            <a:ext cx="9207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1"/>
            <a:ext cx="210343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657601"/>
            <a:ext cx="219551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657600"/>
            <a:ext cx="1858962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605214"/>
            <a:ext cx="19748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05414"/>
            <a:ext cx="838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214938"/>
            <a:ext cx="10001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221288"/>
            <a:ext cx="1587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873626"/>
            <a:ext cx="1587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6" y="5619750"/>
            <a:ext cx="16224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6" y="5486401"/>
            <a:ext cx="1774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4" y="5486400"/>
            <a:ext cx="17922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467350"/>
            <a:ext cx="16827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5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1" name="Line 45"/>
          <p:cNvSpPr>
            <a:spLocks noChangeShapeType="1"/>
          </p:cNvSpPr>
          <p:nvPr/>
        </p:nvSpPr>
        <p:spPr bwMode="auto">
          <a:xfrm>
            <a:off x="6504268" y="1523999"/>
            <a:ext cx="4163732" cy="1751227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 flipH="1">
            <a:off x="2487706" y="1576089"/>
            <a:ext cx="4016561" cy="172849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1370432" y="401035"/>
            <a:ext cx="10107706" cy="1137642"/>
          </a:xfrm>
          <a:prstGeom prst="octagon">
            <a:avLst>
              <a:gd name="adj" fmla="val 19125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</a:t>
            </a:r>
            <a:r>
              <a:rPr lang="vi-VN" altLang="en-US" sz="5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ĐIỆN </a:t>
            </a:r>
            <a:endParaRPr lang="en-US" altLang="en-US" sz="5400" b="1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640368" y="3417733"/>
            <a:ext cx="3617867" cy="2553891"/>
          </a:xfrm>
          <a:prstGeom prst="roundRect">
            <a:avLst>
              <a:gd name="adj" fmla="val 16667"/>
            </a:avLst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khí: khí trơ, không khí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8586134" y="3417732"/>
            <a:ext cx="3455150" cy="255389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rắn: nhựa, thủy tinh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4796118" y="3417731"/>
            <a:ext cx="3429000" cy="255389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lỏng: dầu biến thế</a:t>
            </a:r>
            <a:endParaRPr lang="en-US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6504268" y="1598827"/>
            <a:ext cx="0" cy="16764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7586443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 animBg="1"/>
      <p:bldP spid="60456" grpId="0" build="allAtOnce" animBg="1"/>
      <p:bldP spid="60457" grpId="0" build="allAtOnce" animBg="1"/>
      <p:bldP spid="60458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04" name="Picture 44" descr="su cach 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6" y="1"/>
            <a:ext cx="5266577" cy="220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13"/>
          <p:cNvSpPr>
            <a:spLocks noChangeArrowheads="1"/>
          </p:cNvSpPr>
          <p:nvPr/>
        </p:nvSpPr>
        <p:spPr bwMode="auto">
          <a:xfrm>
            <a:off x="5616575" y="587376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/>
              <a:t> </a:t>
            </a:r>
          </a:p>
        </p:txBody>
      </p:sp>
      <p:pic>
        <p:nvPicPr>
          <p:cNvPr id="66583" name="Picture 23" descr="amiang cách đ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35" y="2288136"/>
            <a:ext cx="321370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4" name="Picture 24" descr="thuy tinh cach d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" y="66674"/>
            <a:ext cx="2962837" cy="23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5" name="Picture 25" descr="TT Dak Lak ve sinh s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3155950" y="2"/>
            <a:ext cx="3222625" cy="24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7" name="Picture 27" descr="giay cach điệ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auto">
          <a:xfrm>
            <a:off x="113036" y="4665661"/>
            <a:ext cx="6006776" cy="21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93" name="Group 33"/>
          <p:cNvGrpSpPr>
            <a:grpSpLocks/>
          </p:cNvGrpSpPr>
          <p:nvPr/>
        </p:nvGrpSpPr>
        <p:grpSpPr bwMode="auto">
          <a:xfrm>
            <a:off x="8898240" y="2232951"/>
            <a:ext cx="3293760" cy="2262849"/>
            <a:chOff x="3120" y="1440"/>
            <a:chExt cx="1344" cy="1392"/>
          </a:xfrm>
        </p:grpSpPr>
        <p:sp>
          <p:nvSpPr>
            <p:cNvPr id="39955" name="Rectangle 32"/>
            <p:cNvSpPr>
              <a:spLocks noChangeArrowheads="1"/>
            </p:cNvSpPr>
            <p:nvPr/>
          </p:nvSpPr>
          <p:spPr bwMode="auto">
            <a:xfrm>
              <a:off x="3120" y="1440"/>
              <a:ext cx="1344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pic>
          <p:nvPicPr>
            <p:cNvPr id="39956" name="Picture 28" descr="giay cach di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" y="1488"/>
              <a:ext cx="109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590" name="Picture 30" descr="bang sua chua lop cach dien, vo ca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" y="2352674"/>
            <a:ext cx="3488207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1" name="Picture 31" descr="bang cao su cách điẹ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71" y="2479938"/>
            <a:ext cx="2622737" cy="19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88271" y="1867915"/>
            <a:ext cx="6006352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THỦY TINH CÁCH ĐIỆN</a:t>
            </a:r>
            <a:r>
              <a:rPr lang="en-US" altLang="en-US" sz="3600"/>
              <a:t> </a:t>
            </a:r>
          </a:p>
        </p:txBody>
      </p: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5770225" y="3509167"/>
            <a:ext cx="3195975" cy="1200329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AMIANG CÁCH ĐIỆN</a:t>
            </a: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240402" y="3912831"/>
            <a:ext cx="5376173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BĂNG DÍNH CÁCH ĐIỆN</a:t>
            </a:r>
            <a:r>
              <a:rPr lang="en-US" altLang="en-US" sz="3600"/>
              <a:t> </a:t>
            </a: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9176929" y="3635831"/>
            <a:ext cx="3002976" cy="1200329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GIẤY CÁCH ĐIỆN</a:t>
            </a:r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0" y="6305330"/>
            <a:ext cx="7102839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GIẦY CAO SU CÁCH ĐIỆN</a:t>
            </a: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7344897" y="1742309"/>
            <a:ext cx="3971177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SỨ CÁCH ĐIỆN </a:t>
            </a:r>
          </a:p>
        </p:txBody>
      </p:sp>
      <p:pic>
        <p:nvPicPr>
          <p:cNvPr id="66605" name="Picture 45" descr="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8"/>
          <a:stretch>
            <a:fillRect/>
          </a:stretch>
        </p:blipFill>
        <p:spPr bwMode="auto">
          <a:xfrm>
            <a:off x="6495388" y="4836160"/>
            <a:ext cx="5875903" cy="235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6" name="Text Box 46"/>
          <p:cNvSpPr txBox="1">
            <a:spLocks noChangeArrowheads="1"/>
          </p:cNvSpPr>
          <p:nvPr/>
        </p:nvSpPr>
        <p:spPr bwMode="auto">
          <a:xfrm>
            <a:off x="7453464" y="6172998"/>
            <a:ext cx="3446929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GỖ KHÔ</a:t>
            </a:r>
          </a:p>
        </p:txBody>
      </p:sp>
    </p:spTree>
    <p:extLst>
      <p:ext uri="{BB962C8B-B14F-4D97-AF65-F5344CB8AC3E}">
        <p14:creationId xmlns:p14="http://schemas.microsoft.com/office/powerpoint/2010/main" val="320793083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4" grpId="0" animBg="1"/>
      <p:bldP spid="66597" grpId="0" animBg="1"/>
      <p:bldP spid="66598" grpId="0" animBg="1"/>
      <p:bldP spid="66599" grpId="0" animBg="1"/>
      <p:bldP spid="66601" grpId="0" animBg="1"/>
      <p:bldP spid="66602" grpId="0" animBg="1"/>
      <p:bldP spid="666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4" name="AutoShape 10"/>
          <p:cNvSpPr>
            <a:spLocks noChangeArrowheads="1"/>
          </p:cNvSpPr>
          <p:nvPr/>
        </p:nvSpPr>
        <p:spPr bwMode="auto">
          <a:xfrm>
            <a:off x="403412" y="32779"/>
            <a:ext cx="10424619" cy="1827193"/>
          </a:xfrm>
          <a:prstGeom prst="cloudCallout">
            <a:avLst>
              <a:gd name="adj1" fmla="val -47778"/>
              <a:gd name="adj2" fmla="val 102153"/>
            </a:avLst>
          </a:prstGeom>
          <a:solidFill>
            <a:srgbClr val="A4FA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.VnTime" pitchFamily="34" charset="0"/>
              </a:rPr>
              <a:t>Theo em 5 phần t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ử</a:t>
            </a:r>
            <a:r>
              <a:rPr lang="en-US" altLang="en-US" sz="3600" b="1">
                <a:solidFill>
                  <a:srgbClr val="FF0000"/>
                </a:solidFill>
                <a:latin typeface=".VnTime" pitchFamily="34" charset="0"/>
              </a:rPr>
              <a:t> sau đ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ây</a:t>
            </a:r>
            <a:r>
              <a:rPr lang="en-US" altLang="en-US" sz="3600" b="1">
                <a:solidFill>
                  <a:srgbClr val="FF0000"/>
                </a:solidFill>
                <a:latin typeface=".VnTime" pitchFamily="34" charset="0"/>
              </a:rPr>
              <a:t> phần t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ử</a:t>
            </a:r>
            <a:r>
              <a:rPr lang="en-US" altLang="en-US" sz="3600" b="1">
                <a:solidFill>
                  <a:srgbClr val="FF0000"/>
                </a:solidFill>
                <a:latin typeface=".VnTime" pitchFamily="34" charset="0"/>
              </a:rPr>
              <a:t> nào c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ách</a:t>
            </a:r>
            <a:r>
              <a:rPr lang="en-US" altLang="en-US" sz="3600" b="1">
                <a:solidFill>
                  <a:srgbClr val="FF0000"/>
                </a:solidFill>
                <a:latin typeface=".VnTime" pitchFamily="34" charset="0"/>
              </a:rPr>
              <a:t> điện?</a:t>
            </a:r>
          </a:p>
        </p:txBody>
      </p:sp>
      <p:grpSp>
        <p:nvGrpSpPr>
          <p:cNvPr id="149519" name="Group 15"/>
          <p:cNvGrpSpPr>
            <a:grpSpLocks/>
          </p:cNvGrpSpPr>
          <p:nvPr/>
        </p:nvGrpSpPr>
        <p:grpSpPr bwMode="auto">
          <a:xfrm>
            <a:off x="403412" y="2779059"/>
            <a:ext cx="11788588" cy="3859868"/>
            <a:chOff x="-48" y="1872"/>
            <a:chExt cx="5808" cy="2166"/>
          </a:xfrm>
        </p:grpSpPr>
        <p:pic>
          <p:nvPicPr>
            <p:cNvPr id="37896" name="Picture 16" descr="s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872"/>
              <a:ext cx="2976" cy="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Text Box 17"/>
            <p:cNvSpPr txBox="1">
              <a:spLocks noChangeArrowheads="1"/>
            </p:cNvSpPr>
            <p:nvPr/>
          </p:nvSpPr>
          <p:spPr bwMode="auto">
            <a:xfrm>
              <a:off x="2832" y="2448"/>
              <a:ext cx="27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2. Thân phích cắm điện</a:t>
              </a:r>
            </a:p>
          </p:txBody>
        </p:sp>
        <p:sp>
          <p:nvSpPr>
            <p:cNvPr id="37898" name="Text Box 18"/>
            <p:cNvSpPr txBox="1">
              <a:spLocks noChangeArrowheads="1"/>
            </p:cNvSpPr>
            <p:nvPr/>
          </p:nvSpPr>
          <p:spPr bwMode="auto">
            <a:xfrm>
              <a:off x="2880" y="2928"/>
              <a:ext cx="264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3. Vỏ dây điện</a:t>
              </a:r>
            </a:p>
          </p:txBody>
        </p:sp>
        <p:sp>
          <p:nvSpPr>
            <p:cNvPr id="37899" name="Text Box 19"/>
            <p:cNvSpPr txBox="1">
              <a:spLocks noChangeArrowheads="1"/>
            </p:cNvSpPr>
            <p:nvPr/>
          </p:nvSpPr>
          <p:spPr bwMode="auto">
            <a:xfrm>
              <a:off x="2880" y="3312"/>
              <a:ext cx="2208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4. Hai lõi dây điện</a:t>
              </a:r>
            </a:p>
          </p:txBody>
        </p:sp>
        <p:sp>
          <p:nvSpPr>
            <p:cNvPr id="37900" name="Text Box 20"/>
            <p:cNvSpPr txBox="1">
              <a:spLocks noChangeArrowheads="1"/>
            </p:cNvSpPr>
            <p:nvPr/>
          </p:nvSpPr>
          <p:spPr bwMode="auto">
            <a:xfrm>
              <a:off x="2880" y="3696"/>
              <a:ext cx="211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5. Hai lỗ lấy điện</a:t>
              </a:r>
            </a:p>
          </p:txBody>
        </p:sp>
        <p:sp>
          <p:nvSpPr>
            <p:cNvPr id="37901" name="Text Box 21"/>
            <p:cNvSpPr txBox="1">
              <a:spLocks noChangeArrowheads="1"/>
            </p:cNvSpPr>
            <p:nvPr/>
          </p:nvSpPr>
          <p:spPr bwMode="auto">
            <a:xfrm>
              <a:off x="2832" y="2016"/>
              <a:ext cx="2928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1. Hai chốt phích cắm điện</a:t>
              </a:r>
              <a:r>
                <a:rPr lang="en-US" altLang="en-US" sz="4000" b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49530" name="Text Box 26"/>
          <p:cNvSpPr txBox="1">
            <a:spLocks noChangeArrowheads="1"/>
          </p:cNvSpPr>
          <p:nvPr/>
        </p:nvSpPr>
        <p:spPr bwMode="auto">
          <a:xfrm>
            <a:off x="6448016" y="3847392"/>
            <a:ext cx="5451705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0">
                <a:solidFill>
                  <a:srgbClr val="FF0000"/>
                </a:solidFill>
                <a:latin typeface="Times New Roman" panose="02020603050405020304" pitchFamily="18" charset="0"/>
              </a:rPr>
              <a:t>2. Thân phích cắm điện  </a:t>
            </a:r>
          </a:p>
        </p:txBody>
      </p:sp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6443846" y="4777655"/>
            <a:ext cx="4429125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0">
                <a:solidFill>
                  <a:srgbClr val="FF0000"/>
                </a:solidFill>
                <a:latin typeface="Times New Roman" panose="02020603050405020304" pitchFamily="18" charset="0"/>
              </a:rPr>
              <a:t>3. Vỏ dây điện  </a:t>
            </a:r>
          </a:p>
        </p:txBody>
      </p:sp>
    </p:spTree>
    <p:extLst>
      <p:ext uri="{BB962C8B-B14F-4D97-AF65-F5344CB8AC3E}">
        <p14:creationId xmlns:p14="http://schemas.microsoft.com/office/powerpoint/2010/main" val="36047671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nimBg="1"/>
      <p:bldP spid="149530" grpId="0" animBg="1"/>
      <p:bldP spid="149530" grpId="1" animBg="1"/>
      <p:bldP spid="149531" grpId="0" animBg="1"/>
      <p:bldP spid="14953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530710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25" name="Group 21"/>
          <p:cNvGrpSpPr>
            <a:grpSpLocks/>
          </p:cNvGrpSpPr>
          <p:nvPr/>
        </p:nvGrpSpPr>
        <p:grpSpPr bwMode="auto">
          <a:xfrm>
            <a:off x="6273052" y="53180"/>
            <a:ext cx="5313829" cy="3627438"/>
            <a:chOff x="3024" y="110"/>
            <a:chExt cx="2928" cy="2050"/>
          </a:xfrm>
        </p:grpSpPr>
        <p:sp>
          <p:nvSpPr>
            <p:cNvPr id="38921" name="Rectangle 8"/>
            <p:cNvSpPr>
              <a:spLocks noChangeArrowheads="1"/>
            </p:cNvSpPr>
            <p:nvPr/>
          </p:nvSpPr>
          <p:spPr bwMode="auto">
            <a:xfrm>
              <a:off x="3024" y="1776"/>
              <a:ext cx="3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5088" y="158"/>
              <a:ext cx="43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sp>
          <p:nvSpPr>
            <p:cNvPr id="38923" name="AutoShape 11"/>
            <p:cNvSpPr>
              <a:spLocks noChangeArrowheads="1"/>
            </p:cNvSpPr>
            <p:nvPr/>
          </p:nvSpPr>
          <p:spPr bwMode="auto">
            <a:xfrm>
              <a:off x="3168" y="110"/>
              <a:ext cx="1056" cy="624"/>
            </a:xfrm>
            <a:prstGeom prst="wedgeRectCallout">
              <a:avLst>
                <a:gd name="adj1" fmla="val 80491"/>
                <a:gd name="adj2" fmla="val -80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 New Roman" panose="02020603050405020304" pitchFamily="18" charset="0"/>
                </a:rPr>
                <a:t>Vỏ dây điện</a:t>
              </a:r>
            </a:p>
          </p:txBody>
        </p:sp>
        <p:sp>
          <p:nvSpPr>
            <p:cNvPr id="38924" name="AutoShape 13"/>
            <p:cNvSpPr>
              <a:spLocks noChangeArrowheads="1"/>
            </p:cNvSpPr>
            <p:nvPr/>
          </p:nvSpPr>
          <p:spPr bwMode="auto">
            <a:xfrm>
              <a:off x="4464" y="1502"/>
              <a:ext cx="1488" cy="624"/>
            </a:xfrm>
            <a:prstGeom prst="wedgeRectCallout">
              <a:avLst>
                <a:gd name="adj1" fmla="val -89050"/>
                <a:gd name="adj2" fmla="val -6431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 New Roman" panose="02020603050405020304" pitchFamily="18" charset="0"/>
                </a:rPr>
                <a:t>Thân phích cắm điện</a:t>
              </a:r>
            </a:p>
          </p:txBody>
        </p:sp>
      </p:grp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43097" y="3563928"/>
            <a:ext cx="121489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Vỏ dây điện:</a:t>
            </a: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ly các phần tử mang điện với nhau và cách ly </a:t>
            </a:r>
            <a:r>
              <a:rPr lang="vi-VN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lõi dây điện với bên ngoài.</a:t>
            </a:r>
            <a:endParaRPr lang="en-US" altLang="en-US" sz="4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-115723" y="53180"/>
            <a:ext cx="5178706" cy="3513832"/>
          </a:xfrm>
          <a:prstGeom prst="cloudCallout">
            <a:avLst>
              <a:gd name="adj1" fmla="val 74505"/>
              <a:gd name="adj2" fmla="val -5301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Vỏ dây điện, thân phích cắm điện có chức năng gì?</a:t>
            </a:r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1C9EAE21-EBF8-8747-B422-C4CEABB5F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198" y="4908670"/>
            <a:ext cx="121489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Thân phích cắm điện:</a:t>
            </a: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ly </a:t>
            </a:r>
            <a:r>
              <a:rPr lang="vi-VN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chót phích cắm với nhau và cách ly các phần tử mang điện bên trong với môi trường bên ngoài.</a:t>
            </a:r>
            <a:endParaRPr lang="en-US" altLang="en-US" sz="4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594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83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" grpId="0" build="allAtOnce" animBg="1"/>
      <p:bldP spid="98310" grpId="0" animBg="1"/>
      <p:bldP spid="98310" grpId="1" animBg="1"/>
      <p:bldP spid="2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0" y="0"/>
            <a:ext cx="12371294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8000" b="1">
                <a:solidFill>
                  <a:srgbClr val="FF0000"/>
                </a:solidFill>
                <a:latin typeface="Times New Roman" panose="02020603050405020304" pitchFamily="18" charset="0"/>
              </a:rPr>
              <a:t>III.</a:t>
            </a: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</a:rPr>
              <a:t> VẬT LIỆU </a:t>
            </a:r>
            <a:r>
              <a:rPr lang="vi-VN" altLang="en-US" sz="8000" b="1">
                <a:solidFill>
                  <a:srgbClr val="FF0000"/>
                </a:solidFill>
                <a:latin typeface="Times New Roman" panose="02020603050405020304" pitchFamily="18" charset="0"/>
              </a:rPr>
              <a:t>DẪN TỪ</a:t>
            </a:r>
            <a:endParaRPr lang="en-US" altLang="en-US" sz="8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7C5DFA0-3769-5B43-8AC2-E33DEDEBEFDD}"/>
              </a:ext>
            </a:extLst>
          </p:cNvPr>
          <p:cNvSpPr txBox="1"/>
          <p:nvPr/>
        </p:nvSpPr>
        <p:spPr>
          <a:xfrm>
            <a:off x="380999" y="1323439"/>
            <a:ext cx="1008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3F18716-AC01-FA40-9D03-EE093B91040D}"/>
              </a:ext>
            </a:extLst>
          </p:cNvPr>
          <p:cNvSpPr txBox="1"/>
          <p:nvPr/>
        </p:nvSpPr>
        <p:spPr>
          <a:xfrm>
            <a:off x="0" y="2871568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có đường sức từ chạy qua gọi là vật liệu dẫn từ</a:t>
            </a:r>
          </a:p>
        </p:txBody>
      </p:sp>
    </p:spTree>
    <p:extLst>
      <p:ext uri="{BB962C8B-B14F-4D97-AF65-F5344CB8AC3E}">
        <p14:creationId xmlns:p14="http://schemas.microsoft.com/office/powerpoint/2010/main" val="188730499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9" grpId="0" animBg="1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B7FEA5-8FE1-094B-B4DC-9FD0E8627FF3}"/>
              </a:ext>
            </a:extLst>
          </p:cNvPr>
          <p:cNvSpPr txBox="1"/>
          <p:nvPr/>
        </p:nvSpPr>
        <p:spPr>
          <a:xfrm>
            <a:off x="0" y="0"/>
            <a:ext cx="11923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tính: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B9C422-45FC-904C-97BC-26BD5C2B7782}"/>
              </a:ext>
            </a:extLst>
          </p:cNvPr>
          <p:cNvSpPr txBox="1"/>
          <p:nvPr/>
        </p:nvSpPr>
        <p:spPr>
          <a:xfrm>
            <a:off x="0" y="212995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tính dẫn từ tốt</a:t>
            </a:r>
          </a:p>
        </p:txBody>
      </p:sp>
    </p:spTree>
    <p:extLst>
      <p:ext uri="{BB962C8B-B14F-4D97-AF65-F5344CB8AC3E}">
        <p14:creationId xmlns:p14="http://schemas.microsoft.com/office/powerpoint/2010/main" val="93859962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95193856-4718-BA46-BF93-51C200BFBAF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0"/>
            <a:ext cx="12192000" cy="4347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Ứng dụng:</a:t>
            </a: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8A6E618-8F7D-004A-B5C4-89EC9F172E29}"/>
              </a:ext>
            </a:extLst>
          </p:cNvPr>
          <p:cNvSpPr txBox="1"/>
          <p:nvPr/>
        </p:nvSpPr>
        <p:spPr>
          <a:xfrm>
            <a:off x="0" y="175260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Chế tạo máy biến áp, máy phát điện, động cơ điện</a:t>
            </a:r>
            <a:endParaRPr lang="vi-VN" sz="9600"/>
          </a:p>
        </p:txBody>
      </p:sp>
    </p:spTree>
    <p:extLst>
      <p:ext uri="{BB962C8B-B14F-4D97-AF65-F5344CB8AC3E}">
        <p14:creationId xmlns:p14="http://schemas.microsoft.com/office/powerpoint/2010/main" val="124266553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12" name="Group 36"/>
          <p:cNvGrpSpPr>
            <a:grpSpLocks/>
          </p:cNvGrpSpPr>
          <p:nvPr/>
        </p:nvGrpSpPr>
        <p:grpSpPr bwMode="auto">
          <a:xfrm>
            <a:off x="0" y="1676400"/>
            <a:ext cx="5757863" cy="3352800"/>
            <a:chOff x="123" y="1056"/>
            <a:chExt cx="2544" cy="2112"/>
          </a:xfrm>
        </p:grpSpPr>
        <p:pic>
          <p:nvPicPr>
            <p:cNvPr id="40970" name="Picture 16" descr="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674" b="43115"/>
            <a:stretch>
              <a:fillRect/>
            </a:stretch>
          </p:blipFill>
          <p:spPr bwMode="auto">
            <a:xfrm>
              <a:off x="123" y="1056"/>
              <a:ext cx="254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Rectangle 33"/>
            <p:cNvSpPr>
              <a:spLocks noChangeArrowheads="1"/>
            </p:cNvSpPr>
            <p:nvPr/>
          </p:nvSpPr>
          <p:spPr bwMode="auto">
            <a:xfrm>
              <a:off x="2466" y="2160"/>
              <a:ext cx="19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1411" name="Group 35"/>
          <p:cNvGrpSpPr>
            <a:grpSpLocks/>
          </p:cNvGrpSpPr>
          <p:nvPr/>
        </p:nvGrpSpPr>
        <p:grpSpPr bwMode="auto">
          <a:xfrm>
            <a:off x="6019800" y="1676400"/>
            <a:ext cx="6172200" cy="3352800"/>
            <a:chOff x="2832" y="1056"/>
            <a:chExt cx="2784" cy="2112"/>
          </a:xfrm>
        </p:grpSpPr>
        <p:pic>
          <p:nvPicPr>
            <p:cNvPr id="40968" name="Picture 12" descr="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0" t="14415" b="1158"/>
            <a:stretch>
              <a:fillRect/>
            </a:stretch>
          </p:blipFill>
          <p:spPr bwMode="auto">
            <a:xfrm>
              <a:off x="2832" y="1056"/>
              <a:ext cx="27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Rectangle 34"/>
            <p:cNvSpPr>
              <a:spLocks noChangeArrowheads="1"/>
            </p:cNvSpPr>
            <p:nvPr/>
          </p:nvSpPr>
          <p:spPr bwMode="auto">
            <a:xfrm>
              <a:off x="4611" y="1056"/>
              <a:ext cx="288" cy="1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4032157" y="0"/>
            <a:ext cx="3655078" cy="1676400"/>
          </a:xfrm>
          <a:prstGeom prst="wedgeRoundRectCallout">
            <a:avLst>
              <a:gd name="adj1" fmla="val 72306"/>
              <a:gd name="adj2" fmla="val 99695"/>
              <a:gd name="adj3" fmla="val 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 của máy biến áp</a:t>
            </a:r>
          </a:p>
        </p:txBody>
      </p:sp>
      <p:sp>
        <p:nvSpPr>
          <p:cNvPr id="2" name="AutoShape 14">
            <a:extLst>
              <a:ext uri="{FF2B5EF4-FFF2-40B4-BE49-F238E27FC236}">
                <a16:creationId xmlns:a16="http://schemas.microsoft.com/office/drawing/2014/main" id="{5BF1BAE0-35E5-B54A-AE37-828C151AD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910" y="5298142"/>
            <a:ext cx="4017168" cy="1568823"/>
          </a:xfrm>
          <a:prstGeom prst="wedgeRoundRectCallout">
            <a:avLst>
              <a:gd name="adj1" fmla="val -38064"/>
              <a:gd name="adj2" fmla="val -222498"/>
              <a:gd name="adj3" fmla="val 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 của </a:t>
            </a: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châm điện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6764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0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 descr="NC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" y="15876"/>
            <a:ext cx="591689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1" name="Picture 5" descr="fẻut trong BA x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18" y="17698"/>
            <a:ext cx="625129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6" descr="ferrite-co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17" y="3749676"/>
            <a:ext cx="6261848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3" name="Picture 7" descr="an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" y="3785768"/>
            <a:ext cx="589653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42582" y="2985062"/>
            <a:ext cx="5562600" cy="70372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 châm vĩnh cửu</a:t>
            </a: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2001557" y="5950090"/>
            <a:ext cx="1978585" cy="707886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Anico</a:t>
            </a: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8021357" y="6072327"/>
            <a:ext cx="2097367" cy="707886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Ferit</a:t>
            </a: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6009645" y="2985062"/>
            <a:ext cx="5846365" cy="646331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Ferit trong biến áp xung</a:t>
            </a:r>
          </a:p>
        </p:txBody>
      </p:sp>
    </p:spTree>
    <p:extLst>
      <p:ext uri="{BB962C8B-B14F-4D97-AF65-F5344CB8AC3E}">
        <p14:creationId xmlns:p14="http://schemas.microsoft.com/office/powerpoint/2010/main" val="147334003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nimBg="1"/>
      <p:bldP spid="167945" grpId="0" animBg="1"/>
      <p:bldP spid="167946" grpId="0" animBg="1"/>
      <p:bldP spid="1679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40441" y="179"/>
            <a:ext cx="10712824" cy="1108466"/>
          </a:xfrm>
          <a:solidFill>
            <a:srgbClr val="CCFFFF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hình ảnh về cấu tạo m.b.a</a:t>
            </a:r>
          </a:p>
        </p:txBody>
      </p:sp>
      <p:pic>
        <p:nvPicPr>
          <p:cNvPr id="163843" name="Picture 3" descr="core2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349" y="1371600"/>
            <a:ext cx="3990825" cy="1981200"/>
          </a:xfrm>
        </p:spPr>
      </p:pic>
      <p:pic>
        <p:nvPicPr>
          <p:cNvPr id="163844" name="Picture 4" descr="cor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0135" y="1289378"/>
            <a:ext cx="3751729" cy="1966259"/>
          </a:xfrm>
        </p:spPr>
      </p:pic>
      <p:pic>
        <p:nvPicPr>
          <p:cNvPr id="163845" name="Picture 5" descr="Transforma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6531" y="1079802"/>
            <a:ext cx="3865469" cy="2175836"/>
          </a:xfrm>
        </p:spPr>
      </p:pic>
      <p:pic>
        <p:nvPicPr>
          <p:cNvPr id="163846" name="Picture 6" descr="Ben trong cua mot may bien a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48" y="3732119"/>
            <a:ext cx="4448029" cy="2590800"/>
          </a:xfrm>
        </p:spPr>
      </p:pic>
      <p:pic>
        <p:nvPicPr>
          <p:cNvPr id="163847" name="Picture 7" descr="1208880579_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34" y="3727637"/>
            <a:ext cx="2992530" cy="25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8" name="Picture 8" descr="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00" y="3579718"/>
            <a:ext cx="3580000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8628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7" y="2676527"/>
            <a:ext cx="2913063" cy="205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5" name="Picture 7" descr="hinh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74" y="4830507"/>
            <a:ext cx="3097208" cy="196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6" name="Picture 8" descr="hin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33" y="4800600"/>
            <a:ext cx="32784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4" descr="411-12094665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"/>
          <a:stretch>
            <a:fillRect/>
          </a:stretch>
        </p:blipFill>
        <p:spPr bwMode="auto">
          <a:xfrm>
            <a:off x="107674" y="2623657"/>
            <a:ext cx="2452548" cy="22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40" name="Group 12"/>
          <p:cNvGrpSpPr>
            <a:grpSpLocks/>
          </p:cNvGrpSpPr>
          <p:nvPr/>
        </p:nvGrpSpPr>
        <p:grpSpPr bwMode="auto">
          <a:xfrm>
            <a:off x="7848600" y="4800600"/>
            <a:ext cx="4343400" cy="1916608"/>
            <a:chOff x="1776" y="0"/>
            <a:chExt cx="1680" cy="1536"/>
          </a:xfrm>
        </p:grpSpPr>
        <p:sp>
          <p:nvSpPr>
            <p:cNvPr id="25616" name="Rectangle 11"/>
            <p:cNvSpPr>
              <a:spLocks noChangeArrowheads="1"/>
            </p:cNvSpPr>
            <p:nvPr/>
          </p:nvSpPr>
          <p:spPr bwMode="auto">
            <a:xfrm>
              <a:off x="1776" y="0"/>
              <a:ext cx="1680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pic>
          <p:nvPicPr>
            <p:cNvPr id="25617" name="Picture 10" descr="U7924F1KOKFINJ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85" r="-1089"/>
            <a:stretch>
              <a:fillRect/>
            </a:stretch>
          </p:blipFill>
          <p:spPr bwMode="auto">
            <a:xfrm>
              <a:off x="1872" y="0"/>
              <a:ext cx="144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542" name="Picture 14" descr="den huyng qu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67" y="652463"/>
            <a:ext cx="3659958" cy="211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44" name="WordArt 16"/>
          <p:cNvSpPr>
            <a:spLocks noChangeArrowheads="1" noChangeShapeType="1" noTextEdit="1"/>
          </p:cNvSpPr>
          <p:nvPr/>
        </p:nvSpPr>
        <p:spPr bwMode="auto">
          <a:xfrm>
            <a:off x="-1" y="-34421"/>
            <a:ext cx="12192001" cy="62020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 số đồ dùng điện trong gia đình</a:t>
            </a:r>
          </a:p>
        </p:txBody>
      </p:sp>
      <p:grpSp>
        <p:nvGrpSpPr>
          <p:cNvPr id="150547" name="Group 19"/>
          <p:cNvGrpSpPr>
            <a:grpSpLocks/>
          </p:cNvGrpSpPr>
          <p:nvPr/>
        </p:nvGrpSpPr>
        <p:grpSpPr bwMode="auto">
          <a:xfrm>
            <a:off x="0" y="757238"/>
            <a:ext cx="3204882" cy="2089055"/>
            <a:chOff x="336" y="432"/>
            <a:chExt cx="1392" cy="1200"/>
          </a:xfrm>
        </p:grpSpPr>
        <p:sp>
          <p:nvSpPr>
            <p:cNvPr id="25614" name="Rectangle 18"/>
            <p:cNvSpPr>
              <a:spLocks noChangeArrowheads="1"/>
            </p:cNvSpPr>
            <p:nvPr/>
          </p:nvSpPr>
          <p:spPr bwMode="auto">
            <a:xfrm>
              <a:off x="336" y="432"/>
              <a:ext cx="1392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pic>
          <p:nvPicPr>
            <p:cNvPr id="25615" name="Picture 17" descr="light-bul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4" y="600"/>
              <a:ext cx="115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548" name="Picture 20" descr="ban 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33" y="2070041"/>
            <a:ext cx="3020061" cy="28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51" name="Group 23"/>
          <p:cNvGrpSpPr>
            <a:grpSpLocks/>
          </p:cNvGrpSpPr>
          <p:nvPr/>
        </p:nvGrpSpPr>
        <p:grpSpPr bwMode="auto">
          <a:xfrm>
            <a:off x="7877176" y="609599"/>
            <a:ext cx="3776942" cy="2236693"/>
            <a:chOff x="3984" y="384"/>
            <a:chExt cx="1362" cy="1248"/>
          </a:xfrm>
        </p:grpSpPr>
        <p:sp>
          <p:nvSpPr>
            <p:cNvPr id="25612" name="Rectangle 22"/>
            <p:cNvSpPr>
              <a:spLocks noChangeArrowheads="1"/>
            </p:cNvSpPr>
            <p:nvPr/>
          </p:nvSpPr>
          <p:spPr bwMode="auto">
            <a:xfrm>
              <a:off x="3984" y="384"/>
              <a:ext cx="1362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  <p:pic>
          <p:nvPicPr>
            <p:cNvPr id="25613" name="Picture 21" descr="image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432"/>
              <a:ext cx="1008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004993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65"/>
          <p:cNvGrpSpPr>
            <a:grpSpLocks/>
          </p:cNvGrpSpPr>
          <p:nvPr/>
        </p:nvGrpSpPr>
        <p:grpSpPr bwMode="auto">
          <a:xfrm>
            <a:off x="1" y="-31750"/>
            <a:ext cx="12438528" cy="6943725"/>
            <a:chOff x="-672" y="-20"/>
            <a:chExt cx="7104" cy="4374"/>
          </a:xfrm>
        </p:grpSpPr>
        <p:grpSp>
          <p:nvGrpSpPr>
            <p:cNvPr id="164928" name="Group 66"/>
            <p:cNvGrpSpPr>
              <a:grpSpLocks/>
            </p:cNvGrpSpPr>
            <p:nvPr/>
          </p:nvGrpSpPr>
          <p:grpSpPr bwMode="auto">
            <a:xfrm>
              <a:off x="-528" y="3010"/>
              <a:ext cx="6960" cy="1344"/>
              <a:chOff x="-528" y="3010"/>
              <a:chExt cx="6960" cy="1344"/>
            </a:xfrm>
          </p:grpSpPr>
          <p:sp>
            <p:nvSpPr>
              <p:cNvPr id="164938" name="Line 67"/>
              <p:cNvSpPr>
                <a:spLocks noChangeShapeType="1"/>
              </p:cNvSpPr>
              <p:nvPr/>
            </p:nvSpPr>
            <p:spPr bwMode="grayWhite">
              <a:xfrm flipH="1" flipV="1">
                <a:off x="-528" y="4268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9" name="Line 68"/>
              <p:cNvSpPr>
                <a:spLocks noChangeShapeType="1"/>
              </p:cNvSpPr>
              <p:nvPr/>
            </p:nvSpPr>
            <p:spPr bwMode="grayWhite">
              <a:xfrm>
                <a:off x="48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0" name="Line 69"/>
              <p:cNvSpPr>
                <a:spLocks noChangeShapeType="1"/>
              </p:cNvSpPr>
              <p:nvPr/>
            </p:nvSpPr>
            <p:spPr bwMode="grayWhite">
              <a:xfrm>
                <a:off x="96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1" name="Line 70"/>
              <p:cNvSpPr>
                <a:spLocks noChangeShapeType="1"/>
              </p:cNvSpPr>
              <p:nvPr/>
            </p:nvSpPr>
            <p:spPr bwMode="grayWhite">
              <a:xfrm>
                <a:off x="5712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2" name="Line 71"/>
              <p:cNvSpPr>
                <a:spLocks noChangeShapeType="1"/>
              </p:cNvSpPr>
              <p:nvPr/>
            </p:nvSpPr>
            <p:spPr bwMode="grayWhite">
              <a:xfrm>
                <a:off x="5664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3" name="Line 72"/>
              <p:cNvSpPr>
                <a:spLocks noChangeShapeType="1"/>
              </p:cNvSpPr>
              <p:nvPr/>
            </p:nvSpPr>
            <p:spPr bwMode="grayWhite">
              <a:xfrm flipH="1" flipV="1">
                <a:off x="4368" y="4272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4" name="Line 73"/>
              <p:cNvSpPr>
                <a:spLocks noChangeShapeType="1"/>
              </p:cNvSpPr>
              <p:nvPr/>
            </p:nvSpPr>
            <p:spPr bwMode="grayWhite">
              <a:xfrm flipH="1">
                <a:off x="-336" y="4224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5" name="Line 74"/>
              <p:cNvSpPr>
                <a:spLocks noChangeShapeType="1"/>
              </p:cNvSpPr>
              <p:nvPr/>
            </p:nvSpPr>
            <p:spPr bwMode="grayWhite">
              <a:xfrm flipH="1">
                <a:off x="4585" y="422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29" name="Group 75"/>
            <p:cNvGrpSpPr>
              <a:grpSpLocks/>
            </p:cNvGrpSpPr>
            <p:nvPr/>
          </p:nvGrpSpPr>
          <p:grpSpPr bwMode="auto">
            <a:xfrm rot="10800000">
              <a:off x="-672" y="-20"/>
              <a:ext cx="6960" cy="1344"/>
              <a:chOff x="-528" y="3010"/>
              <a:chExt cx="6960" cy="1344"/>
            </a:xfrm>
          </p:grpSpPr>
          <p:sp>
            <p:nvSpPr>
              <p:cNvPr id="164930" name="Line 76"/>
              <p:cNvSpPr>
                <a:spLocks noChangeShapeType="1"/>
              </p:cNvSpPr>
              <p:nvPr/>
            </p:nvSpPr>
            <p:spPr bwMode="grayWhite">
              <a:xfrm flipH="1" flipV="1">
                <a:off x="-528" y="4268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1" name="Line 77"/>
              <p:cNvSpPr>
                <a:spLocks noChangeShapeType="1"/>
              </p:cNvSpPr>
              <p:nvPr/>
            </p:nvSpPr>
            <p:spPr bwMode="grayWhite">
              <a:xfrm>
                <a:off x="48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2" name="Line 78"/>
              <p:cNvSpPr>
                <a:spLocks noChangeShapeType="1"/>
              </p:cNvSpPr>
              <p:nvPr/>
            </p:nvSpPr>
            <p:spPr bwMode="grayWhite">
              <a:xfrm>
                <a:off x="96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3" name="Line 79"/>
              <p:cNvSpPr>
                <a:spLocks noChangeShapeType="1"/>
              </p:cNvSpPr>
              <p:nvPr/>
            </p:nvSpPr>
            <p:spPr bwMode="grayWhite">
              <a:xfrm>
                <a:off x="5712" y="3250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4" name="Line 80"/>
              <p:cNvSpPr>
                <a:spLocks noChangeShapeType="1"/>
              </p:cNvSpPr>
              <p:nvPr/>
            </p:nvSpPr>
            <p:spPr bwMode="grayWhite">
              <a:xfrm>
                <a:off x="5664" y="301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5" name="Line 81"/>
              <p:cNvSpPr>
                <a:spLocks noChangeShapeType="1"/>
              </p:cNvSpPr>
              <p:nvPr/>
            </p:nvSpPr>
            <p:spPr bwMode="grayWhite">
              <a:xfrm flipH="1" flipV="1">
                <a:off x="4368" y="4272"/>
                <a:ext cx="2064" cy="18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6" name="Line 82"/>
              <p:cNvSpPr>
                <a:spLocks noChangeShapeType="1"/>
              </p:cNvSpPr>
              <p:nvPr/>
            </p:nvSpPr>
            <p:spPr bwMode="grayWhite">
              <a:xfrm flipH="1">
                <a:off x="-336" y="4224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7" name="Line 83"/>
              <p:cNvSpPr>
                <a:spLocks noChangeShapeType="1"/>
              </p:cNvSpPr>
              <p:nvPr/>
            </p:nvSpPr>
            <p:spPr bwMode="grayWhite">
              <a:xfrm flipH="1">
                <a:off x="4585" y="4220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034988" y="261284"/>
            <a:ext cx="8023412" cy="646331"/>
          </a:xfrm>
          <a:prstGeom prst="rect">
            <a:avLst/>
          </a:prstGeom>
          <a:solidFill>
            <a:srgbClr val="2DEBFF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36: VẬT LIỆU KĨ THUẬT ĐIỆN</a:t>
            </a:r>
          </a:p>
        </p:txBody>
      </p:sp>
      <p:graphicFrame>
        <p:nvGraphicFramePr>
          <p:cNvPr id="88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26725"/>
              </p:ext>
            </p:extLst>
          </p:nvPr>
        </p:nvGraphicFramePr>
        <p:xfrm>
          <a:off x="1" y="1219201"/>
          <a:ext cx="12186395" cy="5214939"/>
        </p:xfrm>
        <a:graphic>
          <a:graphicData uri="http://schemas.openxmlformats.org/drawingml/2006/table">
            <a:tbl>
              <a:tblPr/>
              <a:tblGrid>
                <a:gridCol w="3073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 tính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 phần tử của thiết bị điện được chế tạo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Đồng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C691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Nhựa ebonit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C691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Pheroniken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Nhôm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C691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Thép kĩ thuật điện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Cao su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Nicrom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60E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EC691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3116B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Anico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C691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9" name="Text Box 49"/>
          <p:cNvSpPr txBox="1">
            <a:spLocks noChangeArrowheads="1"/>
          </p:cNvSpPr>
          <p:nvPr/>
        </p:nvSpPr>
        <p:spPr bwMode="auto">
          <a:xfrm>
            <a:off x="3501841" y="1884364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 điện</a:t>
            </a:r>
          </a:p>
        </p:txBody>
      </p:sp>
      <p:sp>
        <p:nvSpPr>
          <p:cNvPr id="90" name="Text Box 52"/>
          <p:cNvSpPr txBox="1">
            <a:spLocks noChangeArrowheads="1"/>
          </p:cNvSpPr>
          <p:nvPr/>
        </p:nvSpPr>
        <p:spPr bwMode="auto">
          <a:xfrm>
            <a:off x="3429000" y="2464504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Cách điện</a:t>
            </a:r>
          </a:p>
        </p:txBody>
      </p:sp>
      <p:sp>
        <p:nvSpPr>
          <p:cNvPr id="91" name="Text Box 51"/>
          <p:cNvSpPr txBox="1">
            <a:spLocks noChangeArrowheads="1"/>
          </p:cNvSpPr>
          <p:nvPr/>
        </p:nvSpPr>
        <p:spPr bwMode="auto">
          <a:xfrm>
            <a:off x="3412194" y="307340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Dẫn điện</a:t>
            </a:r>
          </a:p>
        </p:txBody>
      </p:sp>
      <p:sp>
        <p:nvSpPr>
          <p:cNvPr id="92" name="Text Box 56"/>
          <p:cNvSpPr txBox="1">
            <a:spLocks noChangeArrowheads="1"/>
          </p:cNvSpPr>
          <p:nvPr/>
        </p:nvSpPr>
        <p:spPr bwMode="auto">
          <a:xfrm>
            <a:off x="3412194" y="3627137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Dẫn điện</a:t>
            </a:r>
          </a:p>
        </p:txBody>
      </p:sp>
      <p:sp>
        <p:nvSpPr>
          <p:cNvPr id="93" name="Text Box 57"/>
          <p:cNvSpPr txBox="1">
            <a:spLocks noChangeArrowheads="1"/>
          </p:cNvSpPr>
          <p:nvPr/>
        </p:nvSpPr>
        <p:spPr bwMode="auto">
          <a:xfrm>
            <a:off x="3361765" y="4275230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Dẫn từ</a:t>
            </a:r>
            <a:endParaRPr lang="en-US" altLang="en-US" sz="20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4" name="Text Box 59"/>
          <p:cNvSpPr txBox="1">
            <a:spLocks noChangeArrowheads="1"/>
          </p:cNvSpPr>
          <p:nvPr/>
        </p:nvSpPr>
        <p:spPr bwMode="auto">
          <a:xfrm>
            <a:off x="3167905" y="4680837"/>
            <a:ext cx="18108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Cách điện</a:t>
            </a:r>
          </a:p>
        </p:txBody>
      </p:sp>
      <p:sp>
        <p:nvSpPr>
          <p:cNvPr id="95" name="Text Box 61"/>
          <p:cNvSpPr txBox="1">
            <a:spLocks noChangeArrowheads="1"/>
          </p:cNvSpPr>
          <p:nvPr/>
        </p:nvSpPr>
        <p:spPr bwMode="auto">
          <a:xfrm>
            <a:off x="3328148" y="5454977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Dẫn điện</a:t>
            </a:r>
          </a:p>
        </p:txBody>
      </p:sp>
      <p:sp>
        <p:nvSpPr>
          <p:cNvPr id="96" name="Text Box 63"/>
          <p:cNvSpPr txBox="1">
            <a:spLocks noChangeArrowheads="1"/>
          </p:cNvSpPr>
          <p:nvPr/>
        </p:nvSpPr>
        <p:spPr bwMode="auto">
          <a:xfrm>
            <a:off x="3412194" y="5966477"/>
            <a:ext cx="12192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1E60E4"/>
                </a:solidFill>
                <a:latin typeface="Tahoma" panose="020B0604030504040204" pitchFamily="34" charset="0"/>
              </a:rPr>
              <a:t>Dẫn từ</a:t>
            </a:r>
            <a:endParaRPr lang="en-US" altLang="en-US" sz="20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7" name="Text Box 50"/>
          <p:cNvSpPr txBox="1">
            <a:spLocks noChangeArrowheads="1"/>
          </p:cNvSpPr>
          <p:nvPr/>
        </p:nvSpPr>
        <p:spPr bwMode="auto">
          <a:xfrm>
            <a:off x="5562599" y="1905001"/>
            <a:ext cx="5531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Lõi dây điện, chốt phích cắm…</a:t>
            </a:r>
          </a:p>
        </p:txBody>
      </p:sp>
      <p:sp>
        <p:nvSpPr>
          <p:cNvPr id="98" name="Text Box 53"/>
          <p:cNvSpPr txBox="1">
            <a:spLocks noChangeArrowheads="1"/>
          </p:cNvSpPr>
          <p:nvPr/>
        </p:nvSpPr>
        <p:spPr bwMode="auto">
          <a:xfrm>
            <a:off x="5486400" y="2498726"/>
            <a:ext cx="6699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Đế cầu dao, tay cầm đồ dùng điện...</a:t>
            </a:r>
          </a:p>
        </p:txBody>
      </p:sp>
      <p:sp>
        <p:nvSpPr>
          <p:cNvPr id="99" name="Text Box 54"/>
          <p:cNvSpPr txBox="1">
            <a:spLocks noChangeArrowheads="1"/>
          </p:cNvSpPr>
          <p:nvPr/>
        </p:nvSpPr>
        <p:spPr bwMode="auto">
          <a:xfrm>
            <a:off x="5486400" y="3048001"/>
            <a:ext cx="495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Dây điện trở trong bàn là, mỏ hàn…</a:t>
            </a:r>
          </a:p>
        </p:txBody>
      </p:sp>
      <p:sp>
        <p:nvSpPr>
          <p:cNvPr id="100" name="Rectangle 55"/>
          <p:cNvSpPr>
            <a:spLocks noChangeArrowheads="1"/>
          </p:cNvSpPr>
          <p:nvPr/>
        </p:nvSpPr>
        <p:spPr bwMode="auto">
          <a:xfrm>
            <a:off x="5486400" y="3581401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Lõi dây dẫn điện…</a:t>
            </a:r>
          </a:p>
        </p:txBody>
      </p:sp>
      <p:sp>
        <p:nvSpPr>
          <p:cNvPr id="101" name="Rectangle 58"/>
          <p:cNvSpPr>
            <a:spLocks noChangeArrowheads="1"/>
          </p:cNvSpPr>
          <p:nvPr/>
        </p:nvSpPr>
        <p:spPr bwMode="auto">
          <a:xfrm>
            <a:off x="5486400" y="4251326"/>
            <a:ext cx="68938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Lõi của máy biến áp, máy phát điện…</a:t>
            </a:r>
            <a:endParaRPr lang="en-US" altLang="en-US" sz="2800" b="1">
              <a:solidFill>
                <a:srgbClr val="EC6910"/>
              </a:solidFill>
              <a:latin typeface="Arial" panose="020B0604020202020204" pitchFamily="34" charset="0"/>
            </a:endParaRPr>
          </a:p>
          <a:p>
            <a:endParaRPr lang="en-US" altLang="en-US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sz="2800" b="1">
              <a:solidFill>
                <a:srgbClr val="EC691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02" name="Rectangle 60"/>
          <p:cNvSpPr>
            <a:spLocks noChangeArrowheads="1"/>
          </p:cNvSpPr>
          <p:nvPr/>
        </p:nvSpPr>
        <p:spPr bwMode="auto">
          <a:xfrm>
            <a:off x="5486399" y="4800600"/>
            <a:ext cx="6952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Vỏ dây dẫn điện; găng tay, ủng cao su…</a:t>
            </a:r>
            <a:endParaRPr lang="en-US" altLang="en-US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sz="2800" b="1">
              <a:solidFill>
                <a:srgbClr val="EC6910"/>
              </a:solidFill>
              <a:latin typeface="Arial" panose="020B0604020202020204" pitchFamily="34" charset="0"/>
            </a:endParaRPr>
          </a:p>
          <a:p>
            <a:endParaRPr lang="en-US" altLang="en-US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sz="20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5486400" y="5334001"/>
            <a:ext cx="6893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Dây điện trở trong nồi cơm điện, bếp điện</a:t>
            </a:r>
          </a:p>
        </p:txBody>
      </p:sp>
      <p:sp>
        <p:nvSpPr>
          <p:cNvPr id="104" name="Rectangle 64"/>
          <p:cNvSpPr>
            <a:spLocks noChangeArrowheads="1"/>
          </p:cNvSpPr>
          <p:nvPr/>
        </p:nvSpPr>
        <p:spPr bwMode="auto">
          <a:xfrm>
            <a:off x="5486400" y="5927726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</a:rPr>
              <a:t>Nam châm vĩnh cửu….</a:t>
            </a:r>
          </a:p>
        </p:txBody>
      </p:sp>
    </p:spTree>
    <p:extLst>
      <p:ext uri="{BB962C8B-B14F-4D97-AF65-F5344CB8AC3E}">
        <p14:creationId xmlns:p14="http://schemas.microsoft.com/office/powerpoint/2010/main" val="240688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utoShape 2"/>
          <p:cNvSpPr>
            <a:spLocks noChangeArrowheads="1"/>
          </p:cNvSpPr>
          <p:nvPr/>
        </p:nvSpPr>
        <p:spPr bwMode="auto">
          <a:xfrm rot="830555">
            <a:off x="5334000" y="2895600"/>
            <a:ext cx="2971800" cy="1295400"/>
          </a:xfrm>
          <a:prstGeom prst="cloudCallout">
            <a:avLst>
              <a:gd name="adj1" fmla="val -32204"/>
              <a:gd name="adj2" fmla="val 18912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VẬT LIỆU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KĨ THUẬT ĐIỆN</a:t>
            </a:r>
          </a:p>
        </p:txBody>
      </p:sp>
      <p:sp>
        <p:nvSpPr>
          <p:cNvPr id="257027" name="Freeform 3"/>
          <p:cNvSpPr>
            <a:spLocks/>
          </p:cNvSpPr>
          <p:nvPr/>
        </p:nvSpPr>
        <p:spPr bwMode="auto">
          <a:xfrm>
            <a:off x="3657600" y="1981200"/>
            <a:ext cx="2438400" cy="914400"/>
          </a:xfrm>
          <a:custGeom>
            <a:avLst/>
            <a:gdLst>
              <a:gd name="T0" fmla="*/ 0 w 1776"/>
              <a:gd name="T1" fmla="*/ 0 h 480"/>
              <a:gd name="T2" fmla="*/ 2147483647 w 1776"/>
              <a:gd name="T3" fmla="*/ 2147483647 h 480"/>
              <a:gd name="T4" fmla="*/ 2147483647 w 1776"/>
              <a:gd name="T5" fmla="*/ 2147483647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6" h="480">
                <a:moveTo>
                  <a:pt x="0" y="0"/>
                </a:moveTo>
                <a:cubicBezTo>
                  <a:pt x="452" y="32"/>
                  <a:pt x="904" y="64"/>
                  <a:pt x="1200" y="144"/>
                </a:cubicBezTo>
                <a:cubicBezTo>
                  <a:pt x="1496" y="224"/>
                  <a:pt x="1672" y="424"/>
                  <a:pt x="1776" y="480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 rot="655368">
            <a:off x="3890964" y="1828800"/>
            <a:ext cx="2740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Vật liệu dẫn điện</a:t>
            </a:r>
          </a:p>
        </p:txBody>
      </p:sp>
      <p:sp>
        <p:nvSpPr>
          <p:cNvPr id="257029" name="Freeform 5"/>
          <p:cNvSpPr>
            <a:spLocks/>
          </p:cNvSpPr>
          <p:nvPr/>
        </p:nvSpPr>
        <p:spPr bwMode="auto">
          <a:xfrm>
            <a:off x="3962400" y="4114800"/>
            <a:ext cx="2667000" cy="1143000"/>
          </a:xfrm>
          <a:custGeom>
            <a:avLst/>
            <a:gdLst>
              <a:gd name="T0" fmla="*/ 0 w 2304"/>
              <a:gd name="T1" fmla="*/ 2147483647 h 912"/>
              <a:gd name="T2" fmla="*/ 2147483647 w 2304"/>
              <a:gd name="T3" fmla="*/ 2147483647 h 912"/>
              <a:gd name="T4" fmla="*/ 2147483647 w 2304"/>
              <a:gd name="T5" fmla="*/ 0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4" h="912">
                <a:moveTo>
                  <a:pt x="0" y="912"/>
                </a:moveTo>
                <a:cubicBezTo>
                  <a:pt x="576" y="820"/>
                  <a:pt x="1152" y="728"/>
                  <a:pt x="1536" y="576"/>
                </a:cubicBezTo>
                <a:cubicBezTo>
                  <a:pt x="1920" y="424"/>
                  <a:pt x="2112" y="212"/>
                  <a:pt x="2304" y="0"/>
                </a:cubicBezTo>
              </a:path>
            </a:pathLst>
          </a:custGeom>
          <a:noFill/>
          <a:ln w="1270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 rot="-1222273">
            <a:off x="4038600" y="4403726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Vật liệu cách điện</a:t>
            </a: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 rot="-3931589">
            <a:off x="7497763" y="2087563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Vật liệu dẫn từ</a:t>
            </a: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 rot="1722442">
            <a:off x="2490788" y="584201"/>
            <a:ext cx="1452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Khái niệm</a:t>
            </a:r>
          </a:p>
        </p:txBody>
      </p:sp>
      <p:sp>
        <p:nvSpPr>
          <p:cNvPr id="257033" name="Freeform 9"/>
          <p:cNvSpPr>
            <a:spLocks/>
          </p:cNvSpPr>
          <p:nvPr/>
        </p:nvSpPr>
        <p:spPr bwMode="auto">
          <a:xfrm>
            <a:off x="1905000" y="304800"/>
            <a:ext cx="1828800" cy="1676400"/>
          </a:xfrm>
          <a:custGeom>
            <a:avLst/>
            <a:gdLst>
              <a:gd name="T0" fmla="*/ 0 w 1152"/>
              <a:gd name="T1" fmla="*/ 0 h 1056"/>
              <a:gd name="T2" fmla="*/ 2147483647 w 1152"/>
              <a:gd name="T3" fmla="*/ 2147483647 h 1056"/>
              <a:gd name="T4" fmla="*/ 2147483647 w 1152"/>
              <a:gd name="T5" fmla="*/ 2147483647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1056">
                <a:moveTo>
                  <a:pt x="0" y="0"/>
                </a:moveTo>
                <a:cubicBezTo>
                  <a:pt x="360" y="176"/>
                  <a:pt x="720" y="352"/>
                  <a:pt x="912" y="528"/>
                </a:cubicBezTo>
                <a:cubicBezTo>
                  <a:pt x="1104" y="704"/>
                  <a:pt x="1112" y="968"/>
                  <a:pt x="1152" y="1056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4" name="Freeform 10"/>
          <p:cNvSpPr>
            <a:spLocks/>
          </p:cNvSpPr>
          <p:nvPr/>
        </p:nvSpPr>
        <p:spPr bwMode="auto">
          <a:xfrm>
            <a:off x="2057400" y="1524000"/>
            <a:ext cx="1600200" cy="457200"/>
          </a:xfrm>
          <a:custGeom>
            <a:avLst/>
            <a:gdLst>
              <a:gd name="T0" fmla="*/ 0 w 1296"/>
              <a:gd name="T1" fmla="*/ 0 h 288"/>
              <a:gd name="T2" fmla="*/ 2147483647 w 1296"/>
              <a:gd name="T3" fmla="*/ 2147483647 h 288"/>
              <a:gd name="T4" fmla="*/ 2147483647 w 1296"/>
              <a:gd name="T5" fmla="*/ 2147483647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6" h="288">
                <a:moveTo>
                  <a:pt x="0" y="0"/>
                </a:moveTo>
                <a:cubicBezTo>
                  <a:pt x="180" y="0"/>
                  <a:pt x="360" y="0"/>
                  <a:pt x="576" y="48"/>
                </a:cubicBezTo>
                <a:cubicBezTo>
                  <a:pt x="792" y="96"/>
                  <a:pt x="1044" y="192"/>
                  <a:pt x="1296" y="288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 rot="684393">
            <a:off x="2133600" y="12192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Đặc tính</a:t>
            </a:r>
          </a:p>
        </p:txBody>
      </p:sp>
      <p:sp>
        <p:nvSpPr>
          <p:cNvPr id="257036" name="Freeform 12"/>
          <p:cNvSpPr>
            <a:spLocks/>
          </p:cNvSpPr>
          <p:nvPr/>
        </p:nvSpPr>
        <p:spPr bwMode="auto">
          <a:xfrm>
            <a:off x="1600200" y="1981200"/>
            <a:ext cx="2133600" cy="444500"/>
          </a:xfrm>
          <a:custGeom>
            <a:avLst/>
            <a:gdLst>
              <a:gd name="T0" fmla="*/ 0 w 1344"/>
              <a:gd name="T1" fmla="*/ 2147483647 h 280"/>
              <a:gd name="T2" fmla="*/ 2147483647 w 1344"/>
              <a:gd name="T3" fmla="*/ 2147483647 h 280"/>
              <a:gd name="T4" fmla="*/ 2147483647 w 1344"/>
              <a:gd name="T5" fmla="*/ 0 h 2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4" h="280">
                <a:moveTo>
                  <a:pt x="0" y="240"/>
                </a:moveTo>
                <a:cubicBezTo>
                  <a:pt x="272" y="260"/>
                  <a:pt x="544" y="280"/>
                  <a:pt x="768" y="240"/>
                </a:cubicBezTo>
                <a:cubicBezTo>
                  <a:pt x="992" y="200"/>
                  <a:pt x="1168" y="100"/>
                  <a:pt x="1344" y="0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7" name="Text Box 13"/>
          <p:cNvSpPr txBox="1">
            <a:spLocks noChangeArrowheads="1"/>
          </p:cNvSpPr>
          <p:nvPr/>
        </p:nvSpPr>
        <p:spPr bwMode="auto">
          <a:xfrm>
            <a:off x="1524000" y="1981201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Công dụng</a:t>
            </a:r>
          </a:p>
        </p:txBody>
      </p:sp>
      <p:sp>
        <p:nvSpPr>
          <p:cNvPr id="257038" name="Freeform 14"/>
          <p:cNvSpPr>
            <a:spLocks/>
          </p:cNvSpPr>
          <p:nvPr/>
        </p:nvSpPr>
        <p:spPr bwMode="auto">
          <a:xfrm>
            <a:off x="1524000" y="2057400"/>
            <a:ext cx="2209800" cy="1371600"/>
          </a:xfrm>
          <a:custGeom>
            <a:avLst/>
            <a:gdLst>
              <a:gd name="T0" fmla="*/ 0 w 1392"/>
              <a:gd name="T1" fmla="*/ 2147483647 h 864"/>
              <a:gd name="T2" fmla="*/ 2147483647 w 1392"/>
              <a:gd name="T3" fmla="*/ 2147483647 h 864"/>
              <a:gd name="T4" fmla="*/ 2147483647 w 1392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864">
                <a:moveTo>
                  <a:pt x="0" y="864"/>
                </a:moveTo>
                <a:cubicBezTo>
                  <a:pt x="436" y="864"/>
                  <a:pt x="872" y="864"/>
                  <a:pt x="1104" y="720"/>
                </a:cubicBezTo>
                <a:cubicBezTo>
                  <a:pt x="1336" y="576"/>
                  <a:pt x="1344" y="120"/>
                  <a:pt x="1392" y="0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9" name="Text Box 15"/>
          <p:cNvSpPr txBox="1">
            <a:spLocks noChangeArrowheads="1"/>
          </p:cNvSpPr>
          <p:nvPr/>
        </p:nvSpPr>
        <p:spPr bwMode="auto">
          <a:xfrm rot="-329016">
            <a:off x="1447800" y="2971801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Một số vật liệu</a:t>
            </a:r>
          </a:p>
        </p:txBody>
      </p:sp>
      <p:sp>
        <p:nvSpPr>
          <p:cNvPr id="257040" name="Freeform 16"/>
          <p:cNvSpPr>
            <a:spLocks/>
          </p:cNvSpPr>
          <p:nvPr/>
        </p:nvSpPr>
        <p:spPr bwMode="auto">
          <a:xfrm>
            <a:off x="2438400" y="4648200"/>
            <a:ext cx="1524000" cy="609600"/>
          </a:xfrm>
          <a:custGeom>
            <a:avLst/>
            <a:gdLst>
              <a:gd name="T0" fmla="*/ 0 w 1392"/>
              <a:gd name="T1" fmla="*/ 0 h 384"/>
              <a:gd name="T2" fmla="*/ 2147483647 w 1392"/>
              <a:gd name="T3" fmla="*/ 2147483647 h 384"/>
              <a:gd name="T4" fmla="*/ 2147483647 w 1392"/>
              <a:gd name="T5" fmla="*/ 2147483647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384">
                <a:moveTo>
                  <a:pt x="0" y="0"/>
                </a:moveTo>
                <a:cubicBezTo>
                  <a:pt x="292" y="16"/>
                  <a:pt x="584" y="32"/>
                  <a:pt x="816" y="96"/>
                </a:cubicBezTo>
                <a:cubicBezTo>
                  <a:pt x="1048" y="160"/>
                  <a:pt x="1220" y="272"/>
                  <a:pt x="1392" y="384"/>
                </a:cubicBezTo>
              </a:path>
            </a:pathLst>
          </a:custGeom>
          <a:noFill/>
          <a:ln w="889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 rot="781973">
            <a:off x="2362201" y="4343401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Khái niệm</a:t>
            </a:r>
          </a:p>
        </p:txBody>
      </p:sp>
      <p:sp>
        <p:nvSpPr>
          <p:cNvPr id="257042" name="Freeform 18"/>
          <p:cNvSpPr>
            <a:spLocks/>
          </p:cNvSpPr>
          <p:nvPr/>
        </p:nvSpPr>
        <p:spPr bwMode="auto">
          <a:xfrm>
            <a:off x="1828800" y="5257800"/>
            <a:ext cx="2133600" cy="76200"/>
          </a:xfrm>
          <a:custGeom>
            <a:avLst/>
            <a:gdLst>
              <a:gd name="T0" fmla="*/ 0 w 1344"/>
              <a:gd name="T1" fmla="*/ 0 h 48"/>
              <a:gd name="T2" fmla="*/ 2147483647 w 1344"/>
              <a:gd name="T3" fmla="*/ 2147483647 h 48"/>
              <a:gd name="T4" fmla="*/ 2147483647 w 1344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4" h="48">
                <a:moveTo>
                  <a:pt x="0" y="0"/>
                </a:moveTo>
                <a:cubicBezTo>
                  <a:pt x="296" y="24"/>
                  <a:pt x="592" y="48"/>
                  <a:pt x="816" y="48"/>
                </a:cubicBezTo>
                <a:cubicBezTo>
                  <a:pt x="1040" y="48"/>
                  <a:pt x="1192" y="24"/>
                  <a:pt x="1344" y="0"/>
                </a:cubicBezTo>
              </a:path>
            </a:pathLst>
          </a:custGeom>
          <a:noFill/>
          <a:ln w="889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3" name="Text Box 19"/>
          <p:cNvSpPr txBox="1">
            <a:spLocks noChangeArrowheads="1"/>
          </p:cNvSpPr>
          <p:nvPr/>
        </p:nvSpPr>
        <p:spPr bwMode="auto">
          <a:xfrm>
            <a:off x="2133600" y="48768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Đặc tính</a:t>
            </a:r>
          </a:p>
        </p:txBody>
      </p:sp>
      <p:sp>
        <p:nvSpPr>
          <p:cNvPr id="257044" name="Freeform 20"/>
          <p:cNvSpPr>
            <a:spLocks/>
          </p:cNvSpPr>
          <p:nvPr/>
        </p:nvSpPr>
        <p:spPr bwMode="auto">
          <a:xfrm>
            <a:off x="1676400" y="5334000"/>
            <a:ext cx="2286000" cy="812800"/>
          </a:xfrm>
          <a:custGeom>
            <a:avLst/>
            <a:gdLst>
              <a:gd name="T0" fmla="*/ 0 w 1440"/>
              <a:gd name="T1" fmla="*/ 2147483647 h 512"/>
              <a:gd name="T2" fmla="*/ 2147483647 w 1440"/>
              <a:gd name="T3" fmla="*/ 2147483647 h 512"/>
              <a:gd name="T4" fmla="*/ 2147483647 w 1440"/>
              <a:gd name="T5" fmla="*/ 0 h 5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512">
                <a:moveTo>
                  <a:pt x="0" y="480"/>
                </a:moveTo>
                <a:cubicBezTo>
                  <a:pt x="360" y="496"/>
                  <a:pt x="720" y="512"/>
                  <a:pt x="960" y="432"/>
                </a:cubicBezTo>
                <a:cubicBezTo>
                  <a:pt x="1200" y="352"/>
                  <a:pt x="1320" y="176"/>
                  <a:pt x="1440" y="0"/>
                </a:cubicBezTo>
              </a:path>
            </a:pathLst>
          </a:custGeom>
          <a:noFill/>
          <a:ln w="889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5" name="Text Box 21"/>
          <p:cNvSpPr txBox="1">
            <a:spLocks noChangeArrowheads="1"/>
          </p:cNvSpPr>
          <p:nvPr/>
        </p:nvSpPr>
        <p:spPr bwMode="auto">
          <a:xfrm>
            <a:off x="1752600" y="5638801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Công dụng</a:t>
            </a:r>
          </a:p>
        </p:txBody>
      </p:sp>
      <p:sp>
        <p:nvSpPr>
          <p:cNvPr id="257046" name="Freeform 22"/>
          <p:cNvSpPr>
            <a:spLocks/>
          </p:cNvSpPr>
          <p:nvPr/>
        </p:nvSpPr>
        <p:spPr bwMode="auto">
          <a:xfrm>
            <a:off x="1752600" y="5257800"/>
            <a:ext cx="2209800" cy="1612900"/>
          </a:xfrm>
          <a:custGeom>
            <a:avLst/>
            <a:gdLst>
              <a:gd name="T0" fmla="*/ 0 w 1392"/>
              <a:gd name="T1" fmla="*/ 2147483647 h 1016"/>
              <a:gd name="T2" fmla="*/ 2147483647 w 1392"/>
              <a:gd name="T3" fmla="*/ 2147483647 h 1016"/>
              <a:gd name="T4" fmla="*/ 2147483647 w 1392"/>
              <a:gd name="T5" fmla="*/ 0 h 1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1016">
                <a:moveTo>
                  <a:pt x="0" y="912"/>
                </a:moveTo>
                <a:cubicBezTo>
                  <a:pt x="460" y="964"/>
                  <a:pt x="920" y="1016"/>
                  <a:pt x="1152" y="864"/>
                </a:cubicBezTo>
                <a:cubicBezTo>
                  <a:pt x="1384" y="712"/>
                  <a:pt x="1388" y="356"/>
                  <a:pt x="1392" y="0"/>
                </a:cubicBezTo>
              </a:path>
            </a:pathLst>
          </a:custGeom>
          <a:noFill/>
          <a:ln w="889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7" name="Text Box 23"/>
          <p:cNvSpPr txBox="1">
            <a:spLocks noChangeArrowheads="1"/>
          </p:cNvSpPr>
          <p:nvPr/>
        </p:nvSpPr>
        <p:spPr bwMode="auto">
          <a:xfrm>
            <a:off x="1828800" y="6308726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Một số vật liệu</a:t>
            </a:r>
          </a:p>
        </p:txBody>
      </p:sp>
      <p:sp>
        <p:nvSpPr>
          <p:cNvPr id="257048" name="Freeform 24"/>
          <p:cNvSpPr>
            <a:spLocks/>
          </p:cNvSpPr>
          <p:nvPr/>
        </p:nvSpPr>
        <p:spPr bwMode="auto">
          <a:xfrm>
            <a:off x="8077200" y="1524000"/>
            <a:ext cx="1066800" cy="1981200"/>
          </a:xfrm>
          <a:custGeom>
            <a:avLst/>
            <a:gdLst>
              <a:gd name="T0" fmla="*/ 0 w 624"/>
              <a:gd name="T1" fmla="*/ 2147483647 h 1008"/>
              <a:gd name="T2" fmla="*/ 2147483647 w 624"/>
              <a:gd name="T3" fmla="*/ 2147483647 h 1008"/>
              <a:gd name="T4" fmla="*/ 2147483647 w 624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1008">
                <a:moveTo>
                  <a:pt x="0" y="1008"/>
                </a:moveTo>
                <a:cubicBezTo>
                  <a:pt x="92" y="924"/>
                  <a:pt x="184" y="840"/>
                  <a:pt x="288" y="672"/>
                </a:cubicBezTo>
                <a:cubicBezTo>
                  <a:pt x="392" y="504"/>
                  <a:pt x="560" y="112"/>
                  <a:pt x="624" y="0"/>
                </a:cubicBezTo>
              </a:path>
            </a:pathLst>
          </a:custGeom>
          <a:noFill/>
          <a:ln w="1270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9" name="Freeform 25"/>
          <p:cNvSpPr>
            <a:spLocks/>
          </p:cNvSpPr>
          <p:nvPr/>
        </p:nvSpPr>
        <p:spPr bwMode="auto">
          <a:xfrm>
            <a:off x="7772400" y="1143000"/>
            <a:ext cx="1435100" cy="533400"/>
          </a:xfrm>
          <a:custGeom>
            <a:avLst/>
            <a:gdLst>
              <a:gd name="T0" fmla="*/ 2147483647 w 904"/>
              <a:gd name="T1" fmla="*/ 2147483647 h 336"/>
              <a:gd name="T2" fmla="*/ 2147483647 w 904"/>
              <a:gd name="T3" fmla="*/ 2147483647 h 336"/>
              <a:gd name="T4" fmla="*/ 0 w 904"/>
              <a:gd name="T5" fmla="*/ 0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4" h="336">
                <a:moveTo>
                  <a:pt x="816" y="336"/>
                </a:moveTo>
                <a:cubicBezTo>
                  <a:pt x="860" y="268"/>
                  <a:pt x="904" y="200"/>
                  <a:pt x="768" y="144"/>
                </a:cubicBezTo>
                <a:cubicBezTo>
                  <a:pt x="632" y="88"/>
                  <a:pt x="316" y="44"/>
                  <a:pt x="0" y="0"/>
                </a:cubicBezTo>
              </a:path>
            </a:pathLst>
          </a:custGeom>
          <a:noFill/>
          <a:ln w="889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0" name="Text Box 26"/>
          <p:cNvSpPr txBox="1">
            <a:spLocks noChangeArrowheads="1"/>
          </p:cNvSpPr>
          <p:nvPr/>
        </p:nvSpPr>
        <p:spPr bwMode="auto">
          <a:xfrm rot="746041">
            <a:off x="7696201" y="838201"/>
            <a:ext cx="145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Khái niệm</a:t>
            </a:r>
          </a:p>
        </p:txBody>
      </p:sp>
      <p:sp>
        <p:nvSpPr>
          <p:cNvPr id="257051" name="Freeform 27"/>
          <p:cNvSpPr>
            <a:spLocks/>
          </p:cNvSpPr>
          <p:nvPr/>
        </p:nvSpPr>
        <p:spPr bwMode="auto">
          <a:xfrm>
            <a:off x="9144000" y="381000"/>
            <a:ext cx="1219200" cy="1143000"/>
          </a:xfrm>
          <a:custGeom>
            <a:avLst/>
            <a:gdLst>
              <a:gd name="T0" fmla="*/ 2147483647 w 768"/>
              <a:gd name="T1" fmla="*/ 0 h 720"/>
              <a:gd name="T2" fmla="*/ 2147483647 w 768"/>
              <a:gd name="T3" fmla="*/ 2147483647 h 720"/>
              <a:gd name="T4" fmla="*/ 0 w 768"/>
              <a:gd name="T5" fmla="*/ 2147483647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720">
                <a:moveTo>
                  <a:pt x="768" y="0"/>
                </a:moveTo>
                <a:cubicBezTo>
                  <a:pt x="664" y="60"/>
                  <a:pt x="560" y="120"/>
                  <a:pt x="432" y="240"/>
                </a:cubicBezTo>
                <a:cubicBezTo>
                  <a:pt x="304" y="360"/>
                  <a:pt x="152" y="540"/>
                  <a:pt x="0" y="720"/>
                </a:cubicBezTo>
              </a:path>
            </a:pathLst>
          </a:custGeom>
          <a:noFill/>
          <a:ln w="889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2" name="Text Box 28"/>
          <p:cNvSpPr txBox="1">
            <a:spLocks noChangeArrowheads="1"/>
          </p:cNvSpPr>
          <p:nvPr/>
        </p:nvSpPr>
        <p:spPr bwMode="auto">
          <a:xfrm rot="-3106392">
            <a:off x="8894763" y="51435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Đặc tính</a:t>
            </a:r>
          </a:p>
        </p:txBody>
      </p:sp>
      <p:sp>
        <p:nvSpPr>
          <p:cNvPr id="257053" name="Freeform 29"/>
          <p:cNvSpPr>
            <a:spLocks/>
          </p:cNvSpPr>
          <p:nvPr/>
        </p:nvSpPr>
        <p:spPr bwMode="auto">
          <a:xfrm>
            <a:off x="9067800" y="1524000"/>
            <a:ext cx="1562100" cy="241300"/>
          </a:xfrm>
          <a:custGeom>
            <a:avLst/>
            <a:gdLst>
              <a:gd name="T0" fmla="*/ 0 w 984"/>
              <a:gd name="T1" fmla="*/ 2147483647 h 152"/>
              <a:gd name="T2" fmla="*/ 2147483647 w 984"/>
              <a:gd name="T3" fmla="*/ 2147483647 h 152"/>
              <a:gd name="T4" fmla="*/ 2147483647 w 984"/>
              <a:gd name="T5" fmla="*/ 2147483647 h 152"/>
              <a:gd name="T6" fmla="*/ 2147483647 w 984"/>
              <a:gd name="T7" fmla="*/ 2147483647 h 152"/>
              <a:gd name="T8" fmla="*/ 2147483647 w 984"/>
              <a:gd name="T9" fmla="*/ 2147483647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4" h="152">
                <a:moveTo>
                  <a:pt x="0" y="152"/>
                </a:moveTo>
                <a:cubicBezTo>
                  <a:pt x="44" y="116"/>
                  <a:pt x="88" y="80"/>
                  <a:pt x="240" y="56"/>
                </a:cubicBezTo>
                <a:cubicBezTo>
                  <a:pt x="392" y="32"/>
                  <a:pt x="840" y="16"/>
                  <a:pt x="912" y="8"/>
                </a:cubicBezTo>
                <a:cubicBezTo>
                  <a:pt x="984" y="0"/>
                  <a:pt x="672" y="8"/>
                  <a:pt x="672" y="8"/>
                </a:cubicBezTo>
                <a:cubicBezTo>
                  <a:pt x="672" y="8"/>
                  <a:pt x="792" y="8"/>
                  <a:pt x="912" y="8"/>
                </a:cubicBezTo>
              </a:path>
            </a:pathLst>
          </a:custGeom>
          <a:noFill/>
          <a:ln w="889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4" name="Text Box 30"/>
          <p:cNvSpPr txBox="1">
            <a:spLocks noChangeArrowheads="1"/>
          </p:cNvSpPr>
          <p:nvPr/>
        </p:nvSpPr>
        <p:spPr bwMode="auto">
          <a:xfrm>
            <a:off x="9372600" y="1219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Công dụng</a:t>
            </a:r>
          </a:p>
        </p:txBody>
      </p:sp>
      <p:sp>
        <p:nvSpPr>
          <p:cNvPr id="257055" name="Freeform 31"/>
          <p:cNvSpPr>
            <a:spLocks/>
          </p:cNvSpPr>
          <p:nvPr/>
        </p:nvSpPr>
        <p:spPr bwMode="auto">
          <a:xfrm>
            <a:off x="8915400" y="1905000"/>
            <a:ext cx="1524000" cy="1727200"/>
          </a:xfrm>
          <a:custGeom>
            <a:avLst/>
            <a:gdLst>
              <a:gd name="T0" fmla="*/ 0 w 960"/>
              <a:gd name="T1" fmla="*/ 2147483647 h 1088"/>
              <a:gd name="T2" fmla="*/ 2147483647 w 960"/>
              <a:gd name="T3" fmla="*/ 2147483647 h 1088"/>
              <a:gd name="T4" fmla="*/ 2147483647 w 960"/>
              <a:gd name="T5" fmla="*/ 2147483647 h 1088"/>
              <a:gd name="T6" fmla="*/ 2147483647 w 960"/>
              <a:gd name="T7" fmla="*/ 2147483647 h 10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1088">
                <a:moveTo>
                  <a:pt x="0" y="128"/>
                </a:moveTo>
                <a:cubicBezTo>
                  <a:pt x="64" y="64"/>
                  <a:pt x="128" y="0"/>
                  <a:pt x="192" y="32"/>
                </a:cubicBezTo>
                <a:cubicBezTo>
                  <a:pt x="256" y="64"/>
                  <a:pt x="256" y="144"/>
                  <a:pt x="384" y="320"/>
                </a:cubicBezTo>
                <a:cubicBezTo>
                  <a:pt x="512" y="496"/>
                  <a:pt x="736" y="792"/>
                  <a:pt x="960" y="1088"/>
                </a:cubicBezTo>
              </a:path>
            </a:pathLst>
          </a:custGeom>
          <a:noFill/>
          <a:ln w="889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6" name="Text Box 32"/>
          <p:cNvSpPr txBox="1">
            <a:spLocks noChangeArrowheads="1"/>
          </p:cNvSpPr>
          <p:nvPr/>
        </p:nvSpPr>
        <p:spPr bwMode="auto">
          <a:xfrm rot="3343229">
            <a:off x="9037638" y="246856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Một số vật liệu</a:t>
            </a:r>
          </a:p>
        </p:txBody>
      </p:sp>
      <p:sp>
        <p:nvSpPr>
          <p:cNvPr id="257058" name="Text Box 34"/>
          <p:cNvSpPr txBox="1">
            <a:spLocks noChangeArrowheads="1"/>
          </p:cNvSpPr>
          <p:nvPr/>
        </p:nvSpPr>
        <p:spPr bwMode="auto">
          <a:xfrm>
            <a:off x="4800600" y="228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FF"/>
                </a:solidFill>
                <a:latin typeface="Tahoma" panose="020B0604030504040204" pitchFamily="34" charset="0"/>
              </a:rPr>
              <a:t>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8318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7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5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5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25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257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5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5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5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5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5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5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5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5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5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animBg="1"/>
      <p:bldP spid="257028" grpId="0"/>
      <p:bldP spid="257030" grpId="0"/>
      <p:bldP spid="257031" grpId="0"/>
      <p:bldP spid="257032" grpId="0"/>
      <p:bldP spid="257035" grpId="0"/>
      <p:bldP spid="257037" grpId="0"/>
      <p:bldP spid="257039" grpId="0"/>
      <p:bldP spid="257041" grpId="0"/>
      <p:bldP spid="257043" grpId="0"/>
      <p:bldP spid="257045" grpId="0"/>
      <p:bldP spid="257047" grpId="0"/>
      <p:bldP spid="257050" grpId="0"/>
      <p:bldP spid="257052" grpId="0"/>
      <p:bldP spid="257054" grpId="0"/>
      <p:bldP spid="257056" grpId="0"/>
      <p:bldP spid="2570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9050" y="36841"/>
            <a:ext cx="1219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215044" name="TextBox 16"/>
          <p:cNvSpPr txBox="1">
            <a:spLocks noChangeArrowheads="1"/>
          </p:cNvSpPr>
          <p:nvPr/>
        </p:nvSpPr>
        <p:spPr bwMode="auto">
          <a:xfrm>
            <a:off x="-19050" y="1360280"/>
            <a:ext cx="12192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bài và trả lời các câu hỏi 1; 2; 3 sgk</a:t>
            </a:r>
          </a:p>
          <a:p>
            <a:pPr eaLnBrk="1" hangingPunct="1">
              <a:buFontTx/>
              <a:buChar char="-"/>
            </a:pPr>
            <a:r>
              <a:rPr lang="en-US" altLang="en-US" sz="5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Nghiên cứu bài 38: </a:t>
            </a:r>
          </a:p>
          <a:p>
            <a:pPr algn="ctr" eaLnBrk="1" hangingPunct="1"/>
            <a:r>
              <a:rPr lang="en-US" altLang="en-US" sz="5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loại điện quang. Đèn sợi đốt ”</a:t>
            </a:r>
          </a:p>
          <a:p>
            <a:pPr eaLnBrk="1" hangingPunct="1"/>
            <a:r>
              <a:rPr lang="en-US" altLang="en-US" sz="5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một số mẫu vật: đèn đuôi ngạnh và đèn đuôi xoáy các loại. </a:t>
            </a:r>
          </a:p>
        </p:txBody>
      </p:sp>
      <p:pic>
        <p:nvPicPr>
          <p:cNvPr id="172041" name="Picture 9" descr="bfly0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43600"/>
            <a:ext cx="533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6" name="Picture 14" descr="butterfly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6020" flipH="1">
            <a:off x="8839200" y="5257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33600"/>
      </p:ext>
    </p:extLst>
  </p:cSld>
  <p:clrMapOvr>
    <a:masterClrMapping/>
  </p:clrMapOvr>
  <p:transition spd="med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/>
      <p:bldP spid="2150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1" name="WordArt 13"/>
          <p:cNvSpPr>
            <a:spLocks noChangeArrowheads="1" noChangeShapeType="1" noTextEdit="1"/>
          </p:cNvSpPr>
          <p:nvPr/>
        </p:nvSpPr>
        <p:spPr bwMode="auto">
          <a:xfrm>
            <a:off x="1" y="1"/>
            <a:ext cx="12191999" cy="1052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 số thiết bị điện trong gia đình</a:t>
            </a:r>
          </a:p>
        </p:txBody>
      </p:sp>
      <p:pic>
        <p:nvPicPr>
          <p:cNvPr id="155673" name="Picture 25" descr="phich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11" y="4005356"/>
            <a:ext cx="2830326" cy="285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4" name="Picture 26" descr="12736374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12579" r="16982" b="16991"/>
          <a:stretch>
            <a:fillRect/>
          </a:stretch>
        </p:blipFill>
        <p:spPr bwMode="auto">
          <a:xfrm>
            <a:off x="0" y="4011706"/>
            <a:ext cx="3070412" cy="28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6" name="Picture 28" descr="cau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20000" b="17036"/>
          <a:stretch>
            <a:fillRect/>
          </a:stretch>
        </p:blipFill>
        <p:spPr bwMode="auto">
          <a:xfrm>
            <a:off x="5900737" y="1362076"/>
            <a:ext cx="3108791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7" name="Picture 29" descr="cau-chi-day-ms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20903" b="22905"/>
          <a:stretch>
            <a:fillRect/>
          </a:stretch>
        </p:blipFill>
        <p:spPr bwMode="auto">
          <a:xfrm>
            <a:off x="8919880" y="1362076"/>
            <a:ext cx="3272120" cy="237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8" name="Picture 30" descr="O dienkeodaiSI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250"/>
          <a:stretch>
            <a:fillRect/>
          </a:stretch>
        </p:blipFill>
        <p:spPr bwMode="auto">
          <a:xfrm>
            <a:off x="3070411" y="1215232"/>
            <a:ext cx="3137647" cy="221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9" name="Picture 31" descr="o c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12346" r="19865" b="14969"/>
          <a:stretch>
            <a:fillRect/>
          </a:stretch>
        </p:blipFill>
        <p:spPr bwMode="auto">
          <a:xfrm>
            <a:off x="0" y="1052513"/>
            <a:ext cx="307041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80" name="Picture 32" descr="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6667"/>
          <a:stretch>
            <a:fillRect/>
          </a:stretch>
        </p:blipFill>
        <p:spPr bwMode="auto">
          <a:xfrm>
            <a:off x="5929312" y="4011706"/>
            <a:ext cx="3416394" cy="28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81" name="Picture 33" descr="u1_t1263346526_NSv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281" y="4005356"/>
            <a:ext cx="2817719" cy="285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8129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5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5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0" y="3657600"/>
            <a:ext cx="1752600" cy="281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1" y="1698811"/>
            <a:ext cx="12191999" cy="39175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6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96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32 - </a:t>
            </a:r>
            <a:r>
              <a:rPr lang="en-US" altLang="en-US" sz="96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96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9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4951"/>
      </p:ext>
    </p:extLst>
  </p:cSld>
  <p:clrMapOvr>
    <a:masterClrMapping/>
  </p:clrMapOvr>
  <p:transition spd="med" advClick="0" advTm="123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1" name="Line 45"/>
          <p:cNvSpPr>
            <a:spLocks noChangeShapeType="1"/>
          </p:cNvSpPr>
          <p:nvPr/>
        </p:nvSpPr>
        <p:spPr bwMode="auto">
          <a:xfrm>
            <a:off x="6504268" y="1523999"/>
            <a:ext cx="4163732" cy="1751227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 flipH="1">
            <a:off x="2487706" y="1576089"/>
            <a:ext cx="4016561" cy="172849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1370432" y="401035"/>
            <a:ext cx="10107706" cy="1137642"/>
          </a:xfrm>
          <a:prstGeom prst="octagon">
            <a:avLst>
              <a:gd name="adj" fmla="val 19125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KĨ THUẬT ĐIỆN</a:t>
            </a: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866309" y="3304579"/>
            <a:ext cx="3424705" cy="25538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DẪN ĐIỆN</a:t>
            </a: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8557556" y="3304579"/>
            <a:ext cx="3265487" cy="25538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DẪN TỪ</a:t>
            </a: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4684059" y="3304579"/>
            <a:ext cx="3480452" cy="255389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CÁCH ĐIỆN</a:t>
            </a:r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6504268" y="1598827"/>
            <a:ext cx="0" cy="1676400"/>
          </a:xfrm>
          <a:prstGeom prst="line">
            <a:avLst/>
          </a:prstGeom>
          <a:noFill/>
          <a:ln w="76200" cmpd="tri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23957684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04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0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 animBg="1"/>
      <p:bldP spid="60456" grpId="0" build="allAtOnce" animBg="1"/>
      <p:bldP spid="60457" grpId="0" build="allAtOnce" animBg="1"/>
      <p:bldP spid="6045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1"/>
            <a:ext cx="8534400" cy="5211763"/>
          </a:xfrm>
        </p:spPr>
        <p:txBody>
          <a:bodyPr/>
          <a:lstStyle/>
          <a:p>
            <a:pPr eaLnBrk="1" hangingPunct="1"/>
            <a:endParaRPr lang="vi-VN" altLang="en-US"/>
          </a:p>
        </p:txBody>
      </p:sp>
      <p:graphicFrame>
        <p:nvGraphicFramePr>
          <p:cNvPr id="27753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79350"/>
              </p:ext>
            </p:extLst>
          </p:nvPr>
        </p:nvGraphicFramePr>
        <p:xfrm>
          <a:off x="392205" y="846886"/>
          <a:ext cx="11407588" cy="5797394"/>
        </p:xfrm>
        <a:graphic>
          <a:graphicData uri="http://schemas.openxmlformats.org/drawingml/2006/table">
            <a:tbl>
              <a:tblPr/>
              <a:tblGrid>
                <a:gridCol w="570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3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chất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loại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Điện trở suất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Bạc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1,6.10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l-G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1,7.10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l-G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Vônfram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1,8.10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l-G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12.10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l-G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Thủy ngân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96.10</a:t>
                      </a:r>
                      <a:r>
                        <a:rPr kumimoji="0" lang="en-US" sz="3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 </a:t>
                      </a:r>
                      <a:r>
                        <a:rPr kumimoji="0" lang="el-GR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Nhôm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2,8.10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l-G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392205" y="15889"/>
            <a:ext cx="11062447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0099"/>
                </a:solidFill>
                <a:latin typeface="Arial" panose="020B0604020202020204" pitchFamily="34" charset="0"/>
              </a:rPr>
              <a:t>Bảng điện trở suất của một số chất </a:t>
            </a:r>
          </a:p>
        </p:txBody>
      </p:sp>
      <p:sp>
        <p:nvSpPr>
          <p:cNvPr id="174111" name="Left Arrow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282113" y="6465888"/>
            <a:ext cx="990600" cy="381000"/>
          </a:xfrm>
          <a:prstGeom prst="lef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2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5"/>
          <p:cNvSpPr>
            <a:spLocks noChangeArrowheads="1"/>
          </p:cNvSpPr>
          <p:nvPr/>
        </p:nvSpPr>
        <p:spPr bwMode="auto">
          <a:xfrm>
            <a:off x="0" y="152400"/>
            <a:ext cx="12192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I. VẬT LIỆU DẪN ĐIỆN</a:t>
            </a:r>
            <a:r>
              <a:rPr lang="vi-VN" altLang="en-US" sz="8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80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D662043-34BF-8A47-8F58-8907AEA63387}"/>
              </a:ext>
            </a:extLst>
          </p:cNvPr>
          <p:cNvSpPr txBox="1"/>
          <p:nvPr/>
        </p:nvSpPr>
        <p:spPr>
          <a:xfrm>
            <a:off x="0" y="1792131"/>
            <a:ext cx="1008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4A17CAB-1A2B-1A4A-9FED-D16E2FFF82B7}"/>
              </a:ext>
            </a:extLst>
          </p:cNvPr>
          <p:cNvSpPr txBox="1"/>
          <p:nvPr/>
        </p:nvSpPr>
        <p:spPr>
          <a:xfrm>
            <a:off x="0" y="3431862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cho dòng điện chạy qua gọi là vật liệu dẫn điện.</a:t>
            </a:r>
          </a:p>
        </p:txBody>
      </p:sp>
    </p:spTree>
    <p:extLst>
      <p:ext uri="{BB962C8B-B14F-4D97-AF65-F5344CB8AC3E}">
        <p14:creationId xmlns:p14="http://schemas.microsoft.com/office/powerpoint/2010/main" val="17360502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B7FEA5-8FE1-094B-B4DC-9FD0E8627FF3}"/>
              </a:ext>
            </a:extLst>
          </p:cNvPr>
          <p:cNvSpPr txBox="1"/>
          <p:nvPr/>
        </p:nvSpPr>
        <p:spPr>
          <a:xfrm>
            <a:off x="0" y="0"/>
            <a:ext cx="11923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tính: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B9C422-45FC-904C-97BC-26BD5C2B7782}"/>
              </a:ext>
            </a:extLst>
          </p:cNvPr>
          <p:cNvSpPr txBox="1"/>
          <p:nvPr/>
        </p:nvSpPr>
        <p:spPr>
          <a:xfrm>
            <a:off x="0" y="2129954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12356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906</Words>
  <Application>Microsoft Office PowerPoint</Application>
  <PresentationFormat>Màn hình rộng</PresentationFormat>
  <Paragraphs>166</Paragraphs>
  <Slides>32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Tahoma</vt:lpstr>
      <vt:lpstr>Times New Roman</vt:lpstr>
      <vt:lpstr>Office Theme</vt:lpstr>
      <vt:lpstr>CHƯƠNG VII: ĐỒ DÙNG ĐIỆN  TRONG GIA ĐÌNH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Một số hình ảnh về cấu tạo m.b.a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Dell</dc:creator>
  <cp:lastModifiedBy>Nguyễn Ngọc Chinh</cp:lastModifiedBy>
  <cp:revision>37</cp:revision>
  <dcterms:modified xsi:type="dcterms:W3CDTF">2021-12-27T02:28:01Z</dcterms:modified>
</cp:coreProperties>
</file>